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31F0F7A-9DDC-4CCB-8484-50F494D3941E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51908E-ED76-4565-BFC5-5946D93DEC81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56329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0F7A-9DDC-4CCB-8484-50F494D3941E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908E-ED76-4565-BFC5-5946D93DE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29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0F7A-9DDC-4CCB-8484-50F494D3941E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908E-ED76-4565-BFC5-5946D93DE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635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0F7A-9DDC-4CCB-8484-50F494D3941E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908E-ED76-4565-BFC5-5946D93DE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44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1F0F7A-9DDC-4CCB-8484-50F494D3941E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51908E-ED76-4565-BFC5-5946D93DEC8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965199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0F7A-9DDC-4CCB-8484-50F494D3941E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908E-ED76-4565-BFC5-5946D93DE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678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0F7A-9DDC-4CCB-8484-50F494D3941E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908E-ED76-4565-BFC5-5946D93DE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560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0F7A-9DDC-4CCB-8484-50F494D3941E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908E-ED76-4565-BFC5-5946D93DE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055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0F7A-9DDC-4CCB-8484-50F494D3941E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908E-ED76-4565-BFC5-5946D93DE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541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1F0F7A-9DDC-4CCB-8484-50F494D3941E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51908E-ED76-4565-BFC5-5946D93DEC8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0689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1F0F7A-9DDC-4CCB-8484-50F494D3941E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51908E-ED76-4565-BFC5-5946D93DEC8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50001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31F0F7A-9DDC-4CCB-8484-50F494D3941E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B51908E-ED76-4565-BFC5-5946D93DEC8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9643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742" y="1876927"/>
            <a:ext cx="9144000" cy="2213810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В.Ф.ВОЙНО-ЯСЕНЕЦКОГО" МИНИСТЕРСТВА ЗДРАВООХРАНЕНИЯ РОССИЙСКОЙ ФЕДЕРАЦИИ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1800" dirty="0" smtClean="0"/>
              <a:t>Кафедра-клиника ортопедической стоматологии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700" b="1" dirty="0" smtClean="0"/>
              <a:t>Классификация пластмасс, состав, свойства, технологии применения</a:t>
            </a:r>
            <a:r>
              <a:rPr lang="ru-RU" sz="2700" b="1" u="sng" dirty="0" smtClean="0">
                <a:solidFill>
                  <a:srgbClr val="FF0000"/>
                </a:solidFill>
              </a:rPr>
              <a:t/>
            </a:r>
            <a:br>
              <a:rPr lang="ru-RU" sz="2700" b="1" u="sng" dirty="0" smtClean="0">
                <a:solidFill>
                  <a:srgbClr val="FF0000"/>
                </a:solidFill>
              </a:rPr>
            </a:br>
            <a:endParaRPr lang="ru-RU" sz="2700" b="1" u="sng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72990" y="4485668"/>
            <a:ext cx="4194752" cy="1086237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/>
              <a:t>Докладчик:</a:t>
            </a:r>
          </a:p>
          <a:p>
            <a:pPr algn="r"/>
            <a:r>
              <a:rPr lang="ru-RU" dirty="0" smtClean="0"/>
              <a:t>Насырова </a:t>
            </a:r>
            <a:r>
              <a:rPr lang="ru-RU" dirty="0" err="1" smtClean="0"/>
              <a:t>Замира</a:t>
            </a:r>
            <a:r>
              <a:rPr lang="ru-RU" dirty="0" smtClean="0"/>
              <a:t> </a:t>
            </a:r>
            <a:r>
              <a:rPr lang="ru-RU" dirty="0" err="1" smtClean="0"/>
              <a:t>Алимгызы</a:t>
            </a:r>
            <a:endParaRPr lang="ru-RU" dirty="0" smtClean="0"/>
          </a:p>
          <a:p>
            <a:pPr algn="r"/>
            <a:r>
              <a:rPr lang="ru-RU" dirty="0" smtClean="0"/>
              <a:t>Группа 104 </a:t>
            </a:r>
          </a:p>
        </p:txBody>
      </p:sp>
    </p:spTree>
    <p:extLst>
      <p:ext uri="{BB962C8B-B14F-4D97-AF65-F5344CB8AC3E}">
        <p14:creationId xmlns:p14="http://schemas.microsoft.com/office/powerpoint/2010/main" val="236121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Стадии полимеризации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876925"/>
            <a:ext cx="9601200" cy="4379495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ru-RU" dirty="0" smtClean="0"/>
              <a:t>Стадия гранулярная (мокрый песок) около 5 минут</a:t>
            </a:r>
          </a:p>
          <a:p>
            <a:pPr marL="457200" indent="-457200">
              <a:buAutoNum type="arabicParenR"/>
            </a:pPr>
            <a:r>
              <a:rPr lang="ru-RU" dirty="0" smtClean="0"/>
              <a:t>Вязкая стадия (липкость, текучесть и пластичность, используется для стадий с необходимостью адгезии, появление нитей)</a:t>
            </a:r>
          </a:p>
          <a:p>
            <a:pPr marL="0" indent="0">
              <a:buNone/>
            </a:pPr>
            <a:r>
              <a:rPr lang="ru-RU" dirty="0" smtClean="0"/>
              <a:t>      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длинные нити                        короткие нити</a:t>
            </a:r>
          </a:p>
          <a:p>
            <a:pPr marL="457200" indent="-457200">
              <a:buAutoNum type="arabicParenR" startAt="3"/>
            </a:pPr>
            <a:r>
              <a:rPr lang="ru-RU" dirty="0" smtClean="0"/>
              <a:t>Тестообразная ( утрата липкости, хорошая </a:t>
            </a:r>
            <a:r>
              <a:rPr lang="ru-RU" dirty="0" err="1" smtClean="0"/>
              <a:t>тякучесть</a:t>
            </a:r>
            <a:r>
              <a:rPr lang="ru-RU" dirty="0" smtClean="0"/>
              <a:t>)</a:t>
            </a:r>
          </a:p>
          <a:p>
            <a:pPr marL="457200" indent="-457200">
              <a:buAutoNum type="arabicParenR" startAt="3"/>
            </a:pPr>
            <a:r>
              <a:rPr lang="ru-RU" dirty="0" err="1" smtClean="0"/>
              <a:t>Резиноподобная</a:t>
            </a:r>
            <a:r>
              <a:rPr lang="ru-RU" dirty="0" smtClean="0"/>
              <a:t> (преданная форма сохраняется) </a:t>
            </a:r>
          </a:p>
          <a:p>
            <a:pPr marL="457200" indent="-457200">
              <a:buAutoNum type="arabicParenR" startAt="3"/>
            </a:pPr>
            <a:r>
              <a:rPr lang="ru-RU" dirty="0" smtClean="0"/>
              <a:t>Твердая, стеклообразная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4415589" y="3019926"/>
            <a:ext cx="625643" cy="878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172200" y="3019926"/>
            <a:ext cx="517358" cy="878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29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8368" y="2286000"/>
            <a:ext cx="7784432" cy="1780674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414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16668" y="944667"/>
            <a:ext cx="103110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0" i="0" dirty="0" smtClean="0">
                <a:solidFill>
                  <a:srgbClr val="333333"/>
                </a:solidFill>
                <a:effectLst/>
                <a:latin typeface="Helvetica Neue"/>
              </a:rPr>
              <a:t>Пластмассы – это полимеры, представляющие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0" i="0" dirty="0" smtClean="0">
                <a:solidFill>
                  <a:srgbClr val="333333"/>
                </a:solidFill>
                <a:effectLst/>
                <a:latin typeface="Helvetica Neue"/>
              </a:rPr>
              <a:t>большую группу высокомолекулярных соединений,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0" i="0" dirty="0" smtClean="0">
                <a:solidFill>
                  <a:srgbClr val="333333"/>
                </a:solidFill>
                <a:effectLst/>
                <a:latin typeface="Helvetica Neue"/>
              </a:rPr>
              <a:t>получаемых химическим путем из природных материалов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0" i="0" dirty="0" smtClean="0">
                <a:solidFill>
                  <a:srgbClr val="333333"/>
                </a:solidFill>
                <a:effectLst/>
                <a:latin typeface="Helvetica Neue"/>
              </a:rPr>
              <a:t>или синтезируемых из низкомолекулярных соединений.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  <a:p>
            <a:endParaRPr lang="ru-RU" sz="2000" b="0" i="0" dirty="0" smtClean="0">
              <a:solidFill>
                <a:srgbClr val="333333"/>
              </a:solidFill>
              <a:effectLst/>
              <a:latin typeface="Helvetica Neue"/>
            </a:endParaRPr>
          </a:p>
          <a:p>
            <a:r>
              <a:rPr lang="ru-RU" sz="2000" b="0" i="0" dirty="0" smtClean="0">
                <a:solidFill>
                  <a:srgbClr val="333333"/>
                </a:solidFill>
                <a:effectLst/>
                <a:latin typeface="Helvetica Neue"/>
              </a:rPr>
              <a:t>Мономер – метиловый эфир метакриловой кислоты,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0" i="0" dirty="0" smtClean="0">
                <a:solidFill>
                  <a:srgbClr val="333333"/>
                </a:solidFill>
                <a:effectLst/>
                <a:latin typeface="Helvetica Neue"/>
              </a:rPr>
              <a:t>легко воспламеняющаяся, летучая, бесцветная,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0" i="0" dirty="0" smtClean="0">
                <a:solidFill>
                  <a:srgbClr val="333333"/>
                </a:solidFill>
                <a:effectLst/>
                <a:latin typeface="Helvetica Neue"/>
              </a:rPr>
              <a:t>прозрачная жидкость с резким специфическим запахом.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  <a:p>
            <a:endParaRPr lang="ru-RU" sz="2000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r>
              <a:rPr lang="ru-RU" sz="2000" b="0" i="0" dirty="0" smtClean="0">
                <a:solidFill>
                  <a:srgbClr val="333333"/>
                </a:solidFill>
                <a:effectLst/>
                <a:latin typeface="Helvetica Neue"/>
              </a:rPr>
              <a:t>Полимер – полиметилметакрилат (порошок) получают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0" i="0" dirty="0" smtClean="0">
                <a:solidFill>
                  <a:srgbClr val="333333"/>
                </a:solidFill>
                <a:effectLst/>
                <a:latin typeface="Helvetica Neue"/>
              </a:rPr>
              <a:t>эмульсионным методом, то есть путем полимеризации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0" i="0" dirty="0" smtClean="0">
                <a:solidFill>
                  <a:srgbClr val="333333"/>
                </a:solidFill>
                <a:effectLst/>
                <a:latin typeface="Helvetica Neue"/>
              </a:rPr>
              <a:t>предварительно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Helvetica Neue"/>
              </a:rPr>
              <a:t>эмульгированного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Helvetica Neue"/>
              </a:rPr>
              <a:t> мономера. Данны</a:t>
            </a:r>
            <a:r>
              <a:rPr lang="ru-RU" sz="2000" dirty="0" smtClean="0">
                <a:solidFill>
                  <a:srgbClr val="333333"/>
                </a:solidFill>
                <a:latin typeface="Helvetica Neue"/>
              </a:rPr>
              <a:t>й</a:t>
            </a:r>
          </a:p>
          <a:p>
            <a:r>
              <a:rPr lang="ru-RU" sz="2000" dirty="0">
                <a:solidFill>
                  <a:srgbClr val="333333"/>
                </a:solidFill>
                <a:latin typeface="Helvetica Neue"/>
              </a:rPr>
              <a:t>т</a:t>
            </a:r>
            <a:r>
              <a:rPr lang="ru-RU" sz="2000" dirty="0" smtClean="0">
                <a:solidFill>
                  <a:srgbClr val="333333"/>
                </a:solidFill>
                <a:latin typeface="Helvetica Neue"/>
              </a:rPr>
              <a:t>ермин ввёл </a:t>
            </a:r>
            <a:r>
              <a:rPr lang="ru-RU" sz="2000" dirty="0" err="1" smtClean="0">
                <a:solidFill>
                  <a:srgbClr val="333333"/>
                </a:solidFill>
                <a:latin typeface="Helvetica Neue"/>
              </a:rPr>
              <a:t>Й.Я.Берцелиус</a:t>
            </a:r>
            <a:r>
              <a:rPr lang="ru-RU" sz="2000" dirty="0" smtClean="0">
                <a:solidFill>
                  <a:srgbClr val="333333"/>
                </a:solidFill>
                <a:latin typeface="Helvetica Neue"/>
              </a:rPr>
              <a:t> в 1883г. В состав полимера</a:t>
            </a:r>
          </a:p>
          <a:p>
            <a:r>
              <a:rPr lang="ru-RU" sz="2000" dirty="0" smtClean="0">
                <a:solidFill>
                  <a:srgbClr val="333333"/>
                </a:solidFill>
                <a:latin typeface="Helvetica Neue"/>
              </a:rPr>
              <a:t>входит </a:t>
            </a:r>
            <a:r>
              <a:rPr lang="en-US" sz="2000" dirty="0" smtClean="0">
                <a:solidFill>
                  <a:srgbClr val="333333"/>
                </a:solidFill>
                <a:latin typeface="Helvetica Neue"/>
              </a:rPr>
              <a:t>Hg</a:t>
            </a:r>
            <a:r>
              <a:rPr lang="ru-RU" sz="2000" dirty="0" smtClean="0">
                <a:solidFill>
                  <a:srgbClr val="333333"/>
                </a:solidFill>
                <a:latin typeface="Helvetica Neue"/>
              </a:rPr>
              <a:t>,</a:t>
            </a:r>
            <a:r>
              <a:rPr lang="en-US" sz="2000" dirty="0" smtClean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Helvetica Neue"/>
              </a:rPr>
              <a:t>Pg</a:t>
            </a:r>
            <a:r>
              <a:rPr lang="ru-RU" sz="2000" dirty="0">
                <a:solidFill>
                  <a:srgbClr val="333333"/>
                </a:solidFill>
                <a:latin typeface="Helvetica Neue"/>
              </a:rPr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9901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4242" y="1082842"/>
            <a:ext cx="11337758" cy="577515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Не </a:t>
            </a:r>
            <a:r>
              <a:rPr lang="ru-RU" dirty="0"/>
              <a:t>раздражать слизистую оболочку полости рта и </a:t>
            </a:r>
            <a:r>
              <a:rPr lang="ru-RU" dirty="0" smtClean="0"/>
              <a:t>быть безвредными </a:t>
            </a:r>
            <a:r>
              <a:rPr lang="ru-RU" dirty="0"/>
              <a:t>для организма</a:t>
            </a:r>
            <a:r>
              <a:rPr lang="ru-RU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Обладать </a:t>
            </a:r>
            <a:r>
              <a:rPr lang="ru-RU" dirty="0"/>
              <a:t>достаточной прочностью при </a:t>
            </a:r>
            <a:r>
              <a:rPr lang="ru-RU" dirty="0" smtClean="0"/>
              <a:t>создании жевательного </a:t>
            </a:r>
            <a:r>
              <a:rPr lang="ru-RU" dirty="0"/>
              <a:t>давления в полости рта</a:t>
            </a:r>
            <a:r>
              <a:rPr lang="ru-RU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Прочно </a:t>
            </a:r>
            <a:r>
              <a:rPr lang="ru-RU" dirty="0"/>
              <a:t>соединяться с искусственными </a:t>
            </a:r>
            <a:r>
              <a:rPr lang="ru-RU" dirty="0" smtClean="0"/>
              <a:t>зубами, металлом</a:t>
            </a:r>
            <a:r>
              <a:rPr lang="ru-RU" dirty="0"/>
              <a:t>, фарфором</a:t>
            </a:r>
            <a:r>
              <a:rPr lang="ru-RU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Не </a:t>
            </a:r>
            <a:r>
              <a:rPr lang="ru-RU" dirty="0"/>
              <a:t>деформироваться и не изменять</a:t>
            </a:r>
            <a:r>
              <a:rPr lang="ru-RU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Обладать </a:t>
            </a:r>
            <a:r>
              <a:rPr lang="ru-RU" dirty="0"/>
              <a:t>высоким усталостным сопротивлением </a:t>
            </a:r>
            <a:r>
              <a:rPr lang="ru-RU" dirty="0" smtClean="0"/>
              <a:t>на изгиб;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Иметь </a:t>
            </a:r>
            <a:r>
              <a:rPr lang="ru-RU" dirty="0"/>
              <a:t>достаточную твердость и низкую </a:t>
            </a:r>
            <a:r>
              <a:rPr lang="ru-RU" dirty="0" err="1"/>
              <a:t>истираемость</a:t>
            </a:r>
            <a:r>
              <a:rPr lang="ru-RU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Хорошо </a:t>
            </a:r>
            <a:r>
              <a:rPr lang="ru-RU" dirty="0"/>
              <a:t>шлифоваться и полироваться, </a:t>
            </a:r>
            <a:r>
              <a:rPr lang="ru-RU" dirty="0" smtClean="0"/>
              <a:t>сохранять гладкую </a:t>
            </a:r>
            <a:r>
              <a:rPr lang="ru-RU" dirty="0"/>
              <a:t>поверхность </a:t>
            </a:r>
            <a:r>
              <a:rPr lang="ru-RU" dirty="0" smtClean="0"/>
              <a:t>при использовании;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Обладать </a:t>
            </a:r>
            <a:r>
              <a:rPr lang="ru-RU" dirty="0"/>
              <a:t>незначительной теплопроводностью </a:t>
            </a:r>
            <a:r>
              <a:rPr lang="ru-RU" dirty="0" smtClean="0"/>
              <a:t>для</a:t>
            </a:r>
            <a:r>
              <a:rPr lang="ru-RU" dirty="0"/>
              <a:t> </a:t>
            </a:r>
            <a:r>
              <a:rPr lang="ru-RU" dirty="0" smtClean="0"/>
              <a:t>сохранения постоянной температуры слизистой оболочки </a:t>
            </a:r>
            <a:r>
              <a:rPr lang="ru-RU" dirty="0"/>
              <a:t>под протезом</a:t>
            </a:r>
            <a:r>
              <a:rPr lang="ru-RU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Не </a:t>
            </a:r>
            <a:r>
              <a:rPr lang="ru-RU" dirty="0"/>
              <a:t>адсорбировать пищевые вещества и </a:t>
            </a:r>
            <a:r>
              <a:rPr lang="ru-RU" dirty="0" smtClean="0"/>
              <a:t>микрофлору;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Не </a:t>
            </a:r>
            <a:r>
              <a:rPr lang="ru-RU" dirty="0"/>
              <a:t>иметь вкуса, запаха, легко дезинфицироваться</a:t>
            </a:r>
            <a:r>
              <a:rPr lang="ru-RU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Соответствовать </a:t>
            </a:r>
            <a:r>
              <a:rPr lang="ru-RU" dirty="0"/>
              <a:t>окраске слизистой </a:t>
            </a:r>
            <a:r>
              <a:rPr lang="ru-RU" dirty="0" smtClean="0"/>
              <a:t>оболочки полости </a:t>
            </a:r>
            <a:r>
              <a:rPr lang="ru-RU" dirty="0"/>
              <a:t>рта</a:t>
            </a:r>
            <a:r>
              <a:rPr lang="ru-RU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Не </a:t>
            </a:r>
            <a:r>
              <a:rPr lang="ru-RU" dirty="0"/>
              <a:t>изменять окраски при воздействии пищи, света </a:t>
            </a:r>
            <a:r>
              <a:rPr lang="ru-RU" dirty="0" smtClean="0"/>
              <a:t>и др</a:t>
            </a:r>
            <a:r>
              <a:rPr lang="ru-RU" dirty="0"/>
              <a:t>. факторов</a:t>
            </a:r>
            <a:r>
              <a:rPr lang="ru-RU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Поддаваться </a:t>
            </a:r>
            <a:r>
              <a:rPr lang="ru-RU" dirty="0"/>
              <a:t>починке в случае поломки</a:t>
            </a:r>
            <a:r>
              <a:rPr lang="ru-RU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Иметь </a:t>
            </a:r>
            <a:r>
              <a:rPr lang="ru-RU" dirty="0"/>
              <a:t>небольшой удельный вес, быть дешевым </a:t>
            </a:r>
            <a:r>
              <a:rPr lang="ru-RU" dirty="0" smtClean="0"/>
              <a:t>при выработке </a:t>
            </a:r>
            <a:r>
              <a:rPr lang="ru-RU" dirty="0"/>
              <a:t>и нетрудоемкими при переработке.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4242" y="242894"/>
            <a:ext cx="10756231" cy="67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</a:pPr>
            <a:r>
              <a:rPr lang="ru-RU" sz="2000" b="1" dirty="0">
                <a:solidFill>
                  <a:srgbClr val="632E62"/>
                </a:solidFill>
              </a:rPr>
              <a:t>Пластмассы, применяемые в </a:t>
            </a:r>
            <a:r>
              <a:rPr lang="ru-RU" sz="2000" b="1" dirty="0" smtClean="0">
                <a:solidFill>
                  <a:srgbClr val="632E62"/>
                </a:solidFill>
              </a:rPr>
              <a:t>ортопедической стоматологии должны отвечать следующим требованиям</a:t>
            </a:r>
            <a:r>
              <a:rPr lang="ru-RU" sz="2000" b="1" dirty="0">
                <a:solidFill>
                  <a:srgbClr val="632E62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6940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Признаки непереносимости: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576136"/>
            <a:ext cx="9601200" cy="4812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Субъективные</a:t>
            </a:r>
          </a:p>
          <a:p>
            <a:pPr marL="0" indent="0">
              <a:buNone/>
            </a:pPr>
            <a:r>
              <a:rPr lang="ru-RU" dirty="0" smtClean="0"/>
              <a:t>а) изменение вкусовых ощущений (появление кислого, горького, металлического вкуса)</a:t>
            </a:r>
          </a:p>
          <a:p>
            <a:pPr marL="0" indent="0">
              <a:buNone/>
            </a:pPr>
            <a:r>
              <a:rPr lang="ru-RU" dirty="0" smtClean="0"/>
              <a:t>б) жжение слизистой оболочки и языка</a:t>
            </a:r>
          </a:p>
          <a:p>
            <a:pPr marL="0" indent="0">
              <a:buNone/>
            </a:pPr>
            <a:r>
              <a:rPr lang="ru-RU" dirty="0" smtClean="0"/>
              <a:t>в) ощущение сухости во рту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Объективные</a:t>
            </a:r>
          </a:p>
          <a:p>
            <a:pPr marL="0" indent="0">
              <a:buNone/>
            </a:pPr>
            <a:r>
              <a:rPr lang="ru-RU" dirty="0"/>
              <a:t>а</a:t>
            </a:r>
            <a:r>
              <a:rPr lang="ru-RU" dirty="0" smtClean="0"/>
              <a:t>) </a:t>
            </a:r>
            <a:r>
              <a:rPr lang="ru-RU" dirty="0" err="1" smtClean="0"/>
              <a:t>гиперсаливация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б) отечность</a:t>
            </a:r>
          </a:p>
          <a:p>
            <a:pPr marL="0" indent="0">
              <a:buNone/>
            </a:pPr>
            <a:r>
              <a:rPr lang="ru-RU" dirty="0" smtClean="0"/>
              <a:t>в) боль и отечность в горле</a:t>
            </a:r>
          </a:p>
          <a:p>
            <a:pPr marL="0" indent="0">
              <a:buNone/>
            </a:pPr>
            <a:r>
              <a:rPr lang="ru-RU" dirty="0" smtClean="0"/>
              <a:t>г) симптомы воспаления СОПР</a:t>
            </a:r>
          </a:p>
          <a:p>
            <a:pPr marL="0" indent="0">
              <a:buNone/>
            </a:pPr>
            <a:r>
              <a:rPr lang="ru-RU" dirty="0" smtClean="0"/>
              <a:t>д) </a:t>
            </a:r>
            <a:r>
              <a:rPr lang="ru-RU" dirty="0" err="1" smtClean="0"/>
              <a:t>гипосаливация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е) боль в губах</a:t>
            </a:r>
          </a:p>
          <a:p>
            <a:pPr marL="0" indent="0">
              <a:buNone/>
            </a:pPr>
            <a:r>
              <a:rPr lang="ru-RU" dirty="0" smtClean="0"/>
              <a:t>ж) расстройство ЖГТ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79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Физико-механические свойства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900989"/>
            <a:ext cx="9601200" cy="3966411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 smtClean="0"/>
              <a:t>Прочность на разрыв</a:t>
            </a:r>
          </a:p>
          <a:p>
            <a:pPr marL="457200" indent="-457200">
              <a:buAutoNum type="arabicPeriod"/>
            </a:pPr>
            <a:r>
              <a:rPr lang="ru-RU" dirty="0" smtClean="0"/>
              <a:t>Относительное удлинение при разрыве</a:t>
            </a:r>
          </a:p>
          <a:p>
            <a:pPr marL="457200" indent="-457200">
              <a:buAutoNum type="arabicPeriod"/>
            </a:pPr>
            <a:r>
              <a:rPr lang="ru-RU" dirty="0" smtClean="0"/>
              <a:t>Модуль упругости </a:t>
            </a:r>
          </a:p>
          <a:p>
            <a:pPr marL="457200" indent="-457200">
              <a:buAutoNum type="arabicPeriod"/>
            </a:pPr>
            <a:r>
              <a:rPr lang="ru-RU" dirty="0" smtClean="0"/>
              <a:t>Прочность при прогибе</a:t>
            </a:r>
          </a:p>
          <a:p>
            <a:pPr marL="457200" indent="-457200">
              <a:buAutoNum type="arabicPeriod"/>
            </a:pPr>
            <a:r>
              <a:rPr lang="ru-RU" dirty="0" smtClean="0"/>
              <a:t>Удельная ударная вязкость</a:t>
            </a:r>
          </a:p>
          <a:p>
            <a:pPr marL="457200" indent="-457200">
              <a:buAutoNum type="arabicPeriod"/>
            </a:pPr>
            <a:r>
              <a:rPr lang="ru-RU" dirty="0" smtClean="0"/>
              <a:t>Пластичность и </a:t>
            </a:r>
            <a:r>
              <a:rPr lang="ru-RU" dirty="0" err="1" smtClean="0"/>
              <a:t>ударопрочность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err="1" smtClean="0"/>
              <a:t>Водопоглощение</a:t>
            </a:r>
            <a:r>
              <a:rPr lang="ru-RU" dirty="0" smtClean="0"/>
              <a:t> (протезы хранятся в специальных контейнерах) </a:t>
            </a:r>
          </a:p>
          <a:p>
            <a:pPr marL="457200" indent="-457200">
              <a:buAutoNum type="arabicPeriod"/>
            </a:pPr>
            <a:r>
              <a:rPr lang="ru-RU" dirty="0" smtClean="0"/>
              <a:t>Теплостойкость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910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Классификация ортопедических пластмасс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572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400" dirty="0" smtClean="0"/>
              <a:t>1. По степени </a:t>
            </a:r>
            <a:r>
              <a:rPr lang="ru-RU" sz="3400" dirty="0" err="1" smtClean="0"/>
              <a:t>жетскости</a:t>
            </a:r>
            <a:endParaRPr lang="ru-RU" sz="34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3400" dirty="0" smtClean="0"/>
              <a:t>Жесткие (для базисов)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400" dirty="0" smtClean="0"/>
              <a:t>Мягкие </a:t>
            </a:r>
            <a:r>
              <a:rPr lang="ru-RU" sz="3400" dirty="0"/>
              <a:t>или эластичные (мягкие прокладки) </a:t>
            </a:r>
          </a:p>
          <a:p>
            <a:pPr marL="0" indent="0">
              <a:buNone/>
            </a:pPr>
            <a:r>
              <a:rPr lang="ru-RU" sz="3400" dirty="0" smtClean="0"/>
              <a:t>2. По температурному режиму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400" dirty="0" smtClean="0"/>
              <a:t>Горячий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400" dirty="0" smtClean="0"/>
              <a:t>Холодный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400" dirty="0" smtClean="0"/>
              <a:t>Самотвердеющий</a:t>
            </a:r>
          </a:p>
          <a:p>
            <a:pPr marL="0" indent="0">
              <a:buNone/>
            </a:pPr>
            <a:r>
              <a:rPr lang="ru-RU" sz="3400" dirty="0" smtClean="0"/>
              <a:t>3. По наличию красителей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400" dirty="0" smtClean="0"/>
              <a:t>Розовые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400" dirty="0" smtClean="0"/>
              <a:t>Бесцветные 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5264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Условия, при которых достигается наибольшая плотность полимера: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418346"/>
            <a:ext cx="9601200" cy="4439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1</a:t>
            </a:r>
            <a:r>
              <a:rPr lang="ru-RU" sz="2400" dirty="0"/>
              <a:t>. Оптимальное соотношение компонентов смеси мономер 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полимер (М:П), как 1:3 по объему или 1:2 по массе. Полное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созревание пластмассового теста перед формовкой.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2. Создание и строгая выдержка температурного режима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полимеризации. Поддержание необходимого давления внутри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формы.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Различают 5 стадий полимеризации: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песочная, тянущихся нитей, тестообразная, </a:t>
            </a:r>
            <a:r>
              <a:rPr lang="ru-RU" sz="2400" dirty="0" err="1"/>
              <a:t>резиноподобная</a:t>
            </a:r>
            <a:r>
              <a:rPr lang="ru-RU" sz="2400" dirty="0"/>
              <a:t>,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твердая. Пластмассовое тесто считается созревшим, когда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наступает тестообразная стадия.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6073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433137"/>
            <a:ext cx="9601200" cy="1070810"/>
          </a:xfrm>
        </p:spPr>
        <p:txBody>
          <a:bodyPr>
            <a:noAutofit/>
          </a:bodyPr>
          <a:lstStyle/>
          <a:p>
            <a:r>
              <a:rPr lang="ru-RU" sz="3600" b="1" dirty="0"/>
              <a:t>Классификация полимерных материалов,</a:t>
            </a:r>
            <a:br>
              <a:rPr lang="ru-RU" sz="3600" b="1" dirty="0"/>
            </a:br>
            <a:r>
              <a:rPr lang="ru-RU" sz="3600" b="1" dirty="0"/>
              <a:t>используемых для базисов съемных зубных протезов</a:t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225842"/>
            <a:ext cx="9601200" cy="4632158"/>
          </a:xfrm>
        </p:spPr>
        <p:txBody>
          <a:bodyPr>
            <a:normAutofit/>
          </a:bodyPr>
          <a:lstStyle/>
          <a:p>
            <a:pPr marL="342900" indent="-342900">
              <a:buAutoNum type="arabicParenR"/>
            </a:pPr>
            <a:r>
              <a:rPr lang="ru-RU" b="1" i="1" dirty="0" smtClean="0">
                <a:solidFill>
                  <a:srgbClr val="FF0000"/>
                </a:solidFill>
              </a:rPr>
              <a:t>Акриловые </a:t>
            </a:r>
            <a:r>
              <a:rPr lang="ru-RU" b="1" i="1" dirty="0" err="1">
                <a:solidFill>
                  <a:srgbClr val="FF0000"/>
                </a:solidFill>
              </a:rPr>
              <a:t>полимермономерные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материалы:</a:t>
            </a:r>
          </a:p>
          <a:p>
            <a:pPr marL="0" indent="0">
              <a:buNone/>
            </a:pPr>
            <a:r>
              <a:rPr lang="ru-RU" dirty="0" smtClean="0"/>
              <a:t>а) инициирование полимеризации внешней энергии: горячего отверждения, ТИП1 (</a:t>
            </a:r>
            <a:r>
              <a:rPr lang="ru-RU" dirty="0" err="1" smtClean="0"/>
              <a:t>Сильма</a:t>
            </a:r>
            <a:r>
              <a:rPr lang="ru-RU" dirty="0" smtClean="0"/>
              <a:t> </a:t>
            </a:r>
            <a:r>
              <a:rPr lang="ru-RU" dirty="0" err="1" smtClean="0"/>
              <a:t>Фторакс</a:t>
            </a:r>
            <a:r>
              <a:rPr lang="ru-RU" dirty="0" smtClean="0"/>
              <a:t>); светового отверждения, ТИП4 (</a:t>
            </a:r>
            <a:r>
              <a:rPr lang="ru-RU" dirty="0" err="1" smtClean="0"/>
              <a:t>Индивидо</a:t>
            </a:r>
            <a:r>
              <a:rPr lang="ru-RU" dirty="0" smtClean="0"/>
              <a:t> Люкс); микроволнового отверждения, ТИП5 (Акрон М Си)</a:t>
            </a:r>
          </a:p>
          <a:p>
            <a:pPr marL="0" indent="0">
              <a:buNone/>
            </a:pPr>
            <a:r>
              <a:rPr lang="ru-RU" dirty="0" smtClean="0"/>
              <a:t>б) инициирование полимеризации химической реакции: холодного отверждения, ТИП2 (для формирования </a:t>
            </a:r>
            <a:r>
              <a:rPr lang="en-US" dirty="0" err="1" smtClean="0"/>
              <a:t>Prothyl</a:t>
            </a:r>
            <a:r>
              <a:rPr lang="en-US" dirty="0" smtClean="0"/>
              <a:t> press</a:t>
            </a:r>
            <a:r>
              <a:rPr lang="ru-RU" dirty="0"/>
              <a:t> </a:t>
            </a:r>
            <a:r>
              <a:rPr lang="ru-RU" dirty="0" smtClean="0"/>
              <a:t>и для заливки </a:t>
            </a:r>
            <a:r>
              <a:rPr lang="ru-RU" dirty="0" err="1" smtClean="0"/>
              <a:t>Денталур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2) Термопласты, ТИП3 </a:t>
            </a:r>
          </a:p>
          <a:p>
            <a:pPr marL="0" indent="0">
              <a:buNone/>
            </a:pPr>
            <a:r>
              <a:rPr lang="ru-RU" dirty="0" smtClean="0"/>
              <a:t>а) для литья под давлением (</a:t>
            </a:r>
            <a:r>
              <a:rPr lang="en-US" dirty="0" smtClean="0"/>
              <a:t>Flexy-Nylon</a:t>
            </a:r>
            <a:r>
              <a:rPr lang="ru-RU" dirty="0" smtClean="0"/>
              <a:t>, </a:t>
            </a:r>
            <a:r>
              <a:rPr lang="en-US" dirty="0" smtClean="0"/>
              <a:t>Dental-D)</a:t>
            </a:r>
          </a:p>
          <a:p>
            <a:pPr marL="0" indent="0">
              <a:buNone/>
            </a:pPr>
            <a:r>
              <a:rPr lang="ru-RU" dirty="0" smtClean="0"/>
              <a:t>б) для формирования листовых заготовок (</a:t>
            </a:r>
            <a:r>
              <a:rPr lang="ru-RU" dirty="0" err="1" smtClean="0"/>
              <a:t>Липол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97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Классификация эластических материалов, используемых для мягких прокладок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598822"/>
            <a:ext cx="9601200" cy="3581400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ru-RU" sz="2400" dirty="0" smtClean="0"/>
              <a:t>Акриловые </a:t>
            </a:r>
          </a:p>
          <a:p>
            <a:pPr marL="0" indent="0">
              <a:buNone/>
            </a:pPr>
            <a:r>
              <a:rPr lang="ru-RU" sz="2400" dirty="0" smtClean="0"/>
              <a:t>а) пластифицированные           горячего и холодного отверждения, </a:t>
            </a:r>
          </a:p>
          <a:p>
            <a:pPr marL="0" indent="0">
              <a:buNone/>
            </a:pPr>
            <a:r>
              <a:rPr lang="ru-RU" sz="2400" dirty="0" smtClean="0"/>
              <a:t>б) </a:t>
            </a:r>
            <a:r>
              <a:rPr lang="ru-RU" sz="2400" dirty="0" err="1" smtClean="0"/>
              <a:t>сополимерные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2) Силиконовые </a:t>
            </a:r>
          </a:p>
          <a:p>
            <a:pPr marL="0" indent="0">
              <a:buNone/>
            </a:pPr>
            <a:r>
              <a:rPr lang="ru-RU" sz="2400" dirty="0" smtClean="0"/>
              <a:t>а) горячего отверждения (вулканизации) </a:t>
            </a:r>
            <a:r>
              <a:rPr lang="ru-RU" sz="2400" dirty="0" err="1" smtClean="0"/>
              <a:t>Эладент</a:t>
            </a:r>
            <a:r>
              <a:rPr lang="ru-RU" sz="2400" dirty="0" smtClean="0"/>
              <a:t>, </a:t>
            </a:r>
            <a:r>
              <a:rPr lang="ru-RU" sz="2400" dirty="0" err="1" smtClean="0"/>
              <a:t>Ортосил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б) холодного отверждения (вулканизации) </a:t>
            </a:r>
            <a:r>
              <a:rPr lang="ru-RU" sz="2400" dirty="0" err="1" smtClean="0"/>
              <a:t>Ортосил</a:t>
            </a:r>
            <a:r>
              <a:rPr lang="ru-RU" sz="2400" dirty="0" smtClean="0"/>
              <a:t> М</a:t>
            </a:r>
            <a:endParaRPr lang="ru-RU" sz="2400" dirty="0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4800600" y="2971801"/>
            <a:ext cx="385010" cy="109487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3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Урожай</Template>
  <TotalTime>87</TotalTime>
  <Words>505</Words>
  <Application>Microsoft Office PowerPoint</Application>
  <PresentationFormat>Широкоэкранный</PresentationFormat>
  <Paragraphs>96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Franklin Gothic Book</vt:lpstr>
      <vt:lpstr>Helvetica Neue</vt:lpstr>
      <vt:lpstr>Crop</vt:lpstr>
      <vt:lpstr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В.Ф.ВОЙНО-ЯСЕНЕЦКОГО" МИНИСТЕРСТВА ЗДРАВООХРАНЕНИЯ РОССИЙСКОЙ ФЕДЕРАЦИИ  Кафедра-клиника ортопедической стоматологии  Классификация пластмасс, состав, свойства, технологии применения </vt:lpstr>
      <vt:lpstr>Презентация PowerPoint</vt:lpstr>
      <vt:lpstr>Презентация PowerPoint</vt:lpstr>
      <vt:lpstr>Признаки непереносимости: </vt:lpstr>
      <vt:lpstr>Физико-механические свойства</vt:lpstr>
      <vt:lpstr>Классификация ортопедических пластмасс</vt:lpstr>
      <vt:lpstr>Условия, при которых достигается наибольшая плотность полимера: </vt:lpstr>
      <vt:lpstr>Классификация полимерных материалов, используемых для базисов съемных зубных протезов </vt:lpstr>
      <vt:lpstr>Классификация эластических материалов, используемых для мягких прокладок</vt:lpstr>
      <vt:lpstr>Стадии полимеризации 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В.Ф.ВОЙНО-ЯСЕНЕЦКОГО" МИНИСТЕРСТВА ЗДРАВООХРАНЕНИЯ РОССИЙСКОЙ ФЕДЕРАЦИИ  Кафедра-клиника ортопедической стоматологии  Классификация пластмасс, состав, свойства, технологии применения</dc:title>
  <dc:creator>1121508</dc:creator>
  <cp:lastModifiedBy>1121508</cp:lastModifiedBy>
  <cp:revision>11</cp:revision>
  <dcterms:created xsi:type="dcterms:W3CDTF">2018-04-26T14:36:32Z</dcterms:created>
  <dcterms:modified xsi:type="dcterms:W3CDTF">2018-04-26T16:04:18Z</dcterms:modified>
</cp:coreProperties>
</file>