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1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5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86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1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71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9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7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7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4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3E693E-5CBD-4783-975E-C8AF919E6768}" type="datetimeFigureOut">
              <a:rPr lang="ru-RU" smtClean="0"/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BE61-04C6-425A-ADC9-56B8EE46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2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527" y="1122363"/>
            <a:ext cx="10640291" cy="1911782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Моцарт, Вольфганг Амадей</a:t>
            </a:r>
            <a:br>
              <a:rPr lang="ru-RU" sz="5400" dirty="0"/>
            </a:br>
            <a:r>
              <a:rPr lang="ru-RU" sz="4400" dirty="0" smtClean="0"/>
              <a:t>жизнь и творчество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5126" y="5791056"/>
            <a:ext cx="3422073" cy="706726"/>
          </a:xfrm>
        </p:spPr>
        <p:txBody>
          <a:bodyPr/>
          <a:lstStyle/>
          <a:p>
            <a:r>
              <a:rPr lang="ru-RU" dirty="0" smtClean="0"/>
              <a:t>Рустамов А</a:t>
            </a:r>
            <a:r>
              <a:rPr lang="en-US" dirty="0" smtClean="0"/>
              <a:t>.</a:t>
            </a:r>
            <a:r>
              <a:rPr lang="ru-RU" dirty="0" smtClean="0"/>
              <a:t>Р  208-леч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3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4076" y="1858954"/>
            <a:ext cx="6017924" cy="4029227"/>
          </a:xfrm>
        </p:spPr>
        <p:txBody>
          <a:bodyPr>
            <a:noAutofit/>
          </a:bodyPr>
          <a:lstStyle/>
          <a:p>
            <a:r>
              <a:rPr lang="ru-RU" sz="2400" dirty="0"/>
              <a:t>Несмотря на успех Моцарта, его материальное положение было не блестящим. Оставив место органиста в Зальцбурге и пользуясь скудными щедротами венского двора, Моцарт для обеспечения своей семьи должен был давать уроки, сочинять контрдансы, вальсы и даже пьесы для стенных часов с музыкой, играть на вечерах венской аристократии…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1981"/>
            <a:ext cx="6174076" cy="29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6184" y="4521650"/>
            <a:ext cx="4202979" cy="1131005"/>
          </a:xfrm>
        </p:spPr>
        <p:txBody>
          <a:bodyPr/>
          <a:lstStyle/>
          <a:p>
            <a:r>
              <a:rPr lang="ru-RU" sz="2400" dirty="0" smtClean="0"/>
              <a:t>Влюблённость Моцарта вдохновляла </a:t>
            </a:r>
            <a:r>
              <a:rPr lang="ru-RU" sz="2400" dirty="0"/>
              <a:t>его на новые творения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31" y="341677"/>
            <a:ext cx="5646125" cy="3524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6" y="2867891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2727" y="1241775"/>
            <a:ext cx="4530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Женщины в жизни Моцарта </a:t>
            </a:r>
          </a:p>
        </p:txBody>
      </p:sp>
    </p:spTree>
    <p:extLst>
      <p:ext uri="{BB962C8B-B14F-4D97-AF65-F5344CB8AC3E}">
        <p14:creationId xmlns:p14="http://schemas.microsoft.com/office/powerpoint/2010/main" val="1009509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494" y="910911"/>
            <a:ext cx="6724506" cy="5005974"/>
          </a:xfrm>
        </p:spPr>
        <p:txBody>
          <a:bodyPr/>
          <a:lstStyle/>
          <a:p>
            <a:r>
              <a:rPr lang="ru-RU" sz="3200" dirty="0"/>
              <a:t>Моцарт зарабатывал преподаванием, публикацией своих произведений, выступлениями в аристократических салонах или в открытых концертах </a:t>
            </a:r>
            <a:r>
              <a:rPr lang="ru-RU" sz="3200" dirty="0" smtClean="0"/>
              <a:t>,сочинением </a:t>
            </a:r>
            <a:r>
              <a:rPr lang="ru-RU" sz="3200" dirty="0"/>
              <a:t>музыки по заказам.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0" y="390092"/>
            <a:ext cx="4528381" cy="6047613"/>
          </a:xfrm>
        </p:spPr>
      </p:pic>
    </p:spTree>
    <p:extLst>
      <p:ext uri="{BB962C8B-B14F-4D97-AF65-F5344CB8AC3E}">
        <p14:creationId xmlns:p14="http://schemas.microsoft.com/office/powerpoint/2010/main" val="335324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202" y="3431372"/>
            <a:ext cx="5297489" cy="5019827"/>
          </a:xfrm>
        </p:spPr>
        <p:txBody>
          <a:bodyPr/>
          <a:lstStyle/>
          <a:p>
            <a:r>
              <a:rPr lang="ru-RU" sz="2400" dirty="0" smtClean="0"/>
              <a:t>Легенда </a:t>
            </a:r>
            <a:r>
              <a:rPr lang="ru-RU" sz="2400" dirty="0"/>
              <a:t>об отравлении им В. А. Моцарта, использованная А. С. Пушкиным («Моцарт и Сальери»), не имеет под собой реальных оснований.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5" y="379840"/>
            <a:ext cx="4926104" cy="6373888"/>
          </a:xfrm>
        </p:spPr>
      </p:pic>
      <p:sp>
        <p:nvSpPr>
          <p:cNvPr id="5" name="Прямоугольник 4"/>
          <p:cNvSpPr/>
          <p:nvPr/>
        </p:nvSpPr>
        <p:spPr>
          <a:xfrm>
            <a:off x="479858" y="379840"/>
            <a:ext cx="5020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Антонио Сальери (1750-1825), друг и соперник Моцарта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1535" y="1197423"/>
            <a:ext cx="410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итальянский композитор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61535" y="1699039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 1766 жил в Вене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5863" y="2116245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Автор многих опер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1202" y="2588221"/>
            <a:ext cx="3541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Ученики: Л. Бетховен, </a:t>
            </a:r>
            <a:endParaRPr lang="ru-RU" sz="2400" dirty="0" smtClean="0"/>
          </a:p>
          <a:p>
            <a:r>
              <a:rPr lang="ru-RU" sz="2400" dirty="0" smtClean="0"/>
              <a:t>Ф</a:t>
            </a:r>
            <a:r>
              <a:rPr lang="ru-RU" sz="2400" dirty="0"/>
              <a:t>. Шуберт, Ф. Лист</a:t>
            </a:r>
          </a:p>
        </p:txBody>
      </p:sp>
    </p:spTree>
    <p:extLst>
      <p:ext uri="{BB962C8B-B14F-4D97-AF65-F5344CB8AC3E}">
        <p14:creationId xmlns:p14="http://schemas.microsoft.com/office/powerpoint/2010/main" val="323248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093" y="2329399"/>
            <a:ext cx="4230689" cy="1093757"/>
          </a:xfrm>
        </p:spPr>
        <p:txBody>
          <a:bodyPr/>
          <a:lstStyle/>
          <a:p>
            <a:r>
              <a:rPr lang="ru-RU" sz="3200" dirty="0"/>
              <a:t>Моцарт и Сальери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611766"/>
            <a:ext cx="6941164" cy="5622780"/>
          </a:xfrm>
        </p:spPr>
      </p:pic>
    </p:spTree>
    <p:extLst>
      <p:ext uri="{BB962C8B-B14F-4D97-AF65-F5344CB8AC3E}">
        <p14:creationId xmlns:p14="http://schemas.microsoft.com/office/powerpoint/2010/main" val="84575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762000"/>
            <a:ext cx="1011887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Летом 1791 Моцарт получил анонимный заказ на сочинение Реквиема (как выяснилось позднее, заказчиком был граф </a:t>
            </a:r>
            <a:r>
              <a:rPr lang="ru-RU" sz="3200" dirty="0" err="1"/>
              <a:t>Вальзегг-Штуппах</a:t>
            </a:r>
            <a:r>
              <a:rPr lang="ru-RU" sz="3200" dirty="0"/>
              <a:t>, овдовевший в феврале того же года). Моцарт долго не решался взяться за выполнение этого заказа не только из-за загруженности другой работой, но и из суеверия.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102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8221" y="1914373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</a:t>
            </a:r>
            <a:r>
              <a:rPr lang="ru-RU" sz="2400" dirty="0"/>
              <a:t>заупокойное католическое богослужение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заупокойная месса;- муз. произведение траурного характера для хора с оркестром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6214" y="771009"/>
            <a:ext cx="595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Реквием (лат. - покой)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960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039" y="930700"/>
            <a:ext cx="6835343" cy="5373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Дурное предчувствие Моцарта сбылось: он умер от скоротечной болезни (по-видимому, от почечной недостаточности), успев написать только первые шесть частей Реквиема и оставив недописанной седьмую часть (</a:t>
            </a:r>
            <a:r>
              <a:rPr lang="ru-RU" sz="2800" dirty="0" err="1"/>
              <a:t>Lacrimosa</a:t>
            </a:r>
            <a:r>
              <a:rPr lang="ru-RU" sz="2800" dirty="0"/>
              <a:t>). Реквием был завершен его учеником Ф. К. </a:t>
            </a:r>
            <a:r>
              <a:rPr lang="ru-RU" sz="2800" dirty="0" err="1"/>
              <a:t>Зюсмайром</a:t>
            </a:r>
            <a:r>
              <a:rPr lang="ru-RU" sz="2800" dirty="0"/>
              <a:t> (1766-1803) согласно указаниям, полученным от умирающего композитора.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78" y="930700"/>
            <a:ext cx="3392632" cy="47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640" y="5069604"/>
            <a:ext cx="4743306" cy="1182119"/>
          </a:xfrm>
        </p:spPr>
        <p:txBody>
          <a:bodyPr/>
          <a:lstStyle/>
          <a:p>
            <a:r>
              <a:rPr lang="ru-RU" sz="3200" dirty="0"/>
              <a:t>Первое исполнение Реквиема Моцарта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2561" r="9613" b="20922"/>
          <a:stretch/>
        </p:blipFill>
        <p:spPr>
          <a:xfrm>
            <a:off x="2341418" y="498763"/>
            <a:ext cx="7093528" cy="4170218"/>
          </a:xfrm>
        </p:spPr>
      </p:pic>
    </p:spTree>
    <p:extLst>
      <p:ext uri="{BB962C8B-B14F-4D97-AF65-F5344CB8AC3E}">
        <p14:creationId xmlns:p14="http://schemas.microsoft.com/office/powerpoint/2010/main" val="116788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148" y="256309"/>
            <a:ext cx="6433562" cy="1279100"/>
          </a:xfrm>
        </p:spPr>
        <p:txBody>
          <a:bodyPr/>
          <a:lstStyle/>
          <a:p>
            <a:r>
              <a:rPr lang="ru-RU" sz="2400" dirty="0"/>
              <a:t>Бронзовые скульптуры Моцарта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37" y="1914092"/>
            <a:ext cx="3767794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11" y="256309"/>
            <a:ext cx="2686050" cy="548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1381021"/>
            <a:ext cx="2750017" cy="53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421" y="5652655"/>
            <a:ext cx="6960034" cy="595745"/>
          </a:xfrm>
        </p:spPr>
        <p:txBody>
          <a:bodyPr/>
          <a:lstStyle/>
          <a:p>
            <a:r>
              <a:rPr lang="ru-RU" sz="2400" b="1" dirty="0"/>
              <a:t>Вольфганг Амадей Моцарт (1756 – 1791)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02363" y="1193800"/>
            <a:ext cx="5989637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Видный представитель Венской классической школы композиции. Был также виртуозным скрипачом, </a:t>
            </a:r>
            <a:r>
              <a:rPr lang="ru-RU" sz="2400" b="1" dirty="0" err="1"/>
              <a:t>клавесинистом</a:t>
            </a:r>
            <a:r>
              <a:rPr lang="ru-RU" sz="2400" b="1" dirty="0"/>
              <a:t>, органистом, дирижёром. По свидетельству современников, обладал феноменальным музыкальным слухом, памятью и способностью к импровизации. </a:t>
            </a:r>
            <a:endParaRPr lang="ru-RU" sz="24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1" y="1067233"/>
            <a:ext cx="5615195" cy="43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2834" cy="1400530"/>
          </a:xfrm>
        </p:spPr>
        <p:txBody>
          <a:bodyPr/>
          <a:lstStyle/>
          <a:p>
            <a:r>
              <a:rPr lang="ru-RU" sz="2800" dirty="0"/>
              <a:t>2 шиллинга 1931 г. — австрийская памятная монета, посвящённая 175-летию со дня рождения Моцарта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89" y="2603138"/>
            <a:ext cx="7783656" cy="3908389"/>
          </a:xfrm>
        </p:spPr>
      </p:pic>
    </p:spTree>
    <p:extLst>
      <p:ext uri="{BB962C8B-B14F-4D97-AF65-F5344CB8AC3E}">
        <p14:creationId xmlns:p14="http://schemas.microsoft.com/office/powerpoint/2010/main" val="798057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6" y="369591"/>
            <a:ext cx="9586520" cy="1400530"/>
          </a:xfrm>
        </p:spPr>
        <p:txBody>
          <a:bodyPr/>
          <a:lstStyle/>
          <a:p>
            <a:r>
              <a:rPr lang="ru-RU" sz="2800" dirty="0"/>
              <a:t>Памятник Моцарту в Зальцбурге, на родине композитора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74" y="1498455"/>
            <a:ext cx="7656407" cy="4759355"/>
          </a:xfrm>
        </p:spPr>
      </p:pic>
    </p:spTree>
    <p:extLst>
      <p:ext uri="{BB962C8B-B14F-4D97-AF65-F5344CB8AC3E}">
        <p14:creationId xmlns:p14="http://schemas.microsoft.com/office/powerpoint/2010/main" val="176278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965" y="1173154"/>
            <a:ext cx="7472653" cy="4728882"/>
          </a:xfrm>
        </p:spPr>
        <p:txBody>
          <a:bodyPr/>
          <a:lstStyle/>
          <a:p>
            <a:r>
              <a:rPr lang="ru-RU" sz="2400" dirty="0"/>
              <a:t>5 декабря 1791 года – Вольфганг Амадей Моцарт умирает в Вене. Вольфганг Моцарт похоронен в Вене, на кладбище Св. Марка в общей могиле, поэтому само место захоронения осталось неизвестным. В память о композиторе на девятый день после его смерти в Праге при огромном скоплении народа 120 музыкантами исполнялся «Реквием» Антонио </a:t>
            </a:r>
            <a:r>
              <a:rPr lang="ru-RU" sz="2400" dirty="0" err="1"/>
              <a:t>Розетти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8" y="659172"/>
            <a:ext cx="3742095" cy="5618761"/>
          </a:xfrm>
        </p:spPr>
      </p:pic>
    </p:spTree>
    <p:extLst>
      <p:ext uri="{BB962C8B-B14F-4D97-AF65-F5344CB8AC3E}">
        <p14:creationId xmlns:p14="http://schemas.microsoft.com/office/powerpoint/2010/main" val="148479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84" y="1270136"/>
            <a:ext cx="5089671" cy="905027"/>
          </a:xfrm>
        </p:spPr>
        <p:txBody>
          <a:bodyPr/>
          <a:lstStyle/>
          <a:p>
            <a:r>
              <a:rPr lang="ru-RU" sz="2800" dirty="0"/>
              <a:t>Памятник Моцарту в Вене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68" y="334675"/>
            <a:ext cx="4752596" cy="6336796"/>
          </a:xfrm>
        </p:spPr>
      </p:pic>
    </p:spTree>
    <p:extLst>
      <p:ext uri="{BB962C8B-B14F-4D97-AF65-F5344CB8AC3E}">
        <p14:creationId xmlns:p14="http://schemas.microsoft.com/office/powerpoint/2010/main" val="93925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79858" y="608499"/>
            <a:ext cx="6710651" cy="607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19 </a:t>
            </a:r>
            <a:r>
              <a:rPr lang="ru-RU" sz="1800" dirty="0"/>
              <a:t>опер ( Свадьба Фигаро, Дон Жуан, Волшебная флейта, Похищение из сераля и другие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 smtClean="0"/>
              <a:t>49 симфоний</a:t>
            </a:r>
          </a:p>
          <a:p>
            <a:pPr marL="0" indent="0">
              <a:buNone/>
            </a:pPr>
            <a:r>
              <a:rPr lang="ru-RU" sz="1800" dirty="0" smtClean="0"/>
              <a:t>17 </a:t>
            </a:r>
            <a:r>
              <a:rPr lang="ru-RU" sz="1800" dirty="0"/>
              <a:t>месс, среди которых: «Коронационная» (1779), «Реквием» (1791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32 концерта для разных </a:t>
            </a:r>
            <a:r>
              <a:rPr lang="ru-RU" sz="1800" dirty="0" smtClean="0"/>
              <a:t>инструментов</a:t>
            </a:r>
          </a:p>
          <a:p>
            <a:pPr marL="0" indent="0">
              <a:buNone/>
            </a:pPr>
            <a:r>
              <a:rPr lang="ru-RU" sz="1800" dirty="0" smtClean="0"/>
              <a:t>10 </a:t>
            </a:r>
            <a:r>
              <a:rPr lang="ru-RU" sz="1800" dirty="0"/>
              <a:t>серенад для струнного оркестра, в том числе: «Маленькая ночная музыка» (1787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 smtClean="0"/>
              <a:t>7 </a:t>
            </a:r>
            <a:r>
              <a:rPr lang="ru-RU" sz="1800" dirty="0"/>
              <a:t>дивертисментов для </a:t>
            </a:r>
            <a:r>
              <a:rPr lang="ru-RU" sz="1800" dirty="0" smtClean="0"/>
              <a:t>оркестра</a:t>
            </a:r>
          </a:p>
          <a:p>
            <a:pPr marL="0" indent="0">
              <a:buNone/>
            </a:pPr>
            <a:r>
              <a:rPr lang="ru-RU" sz="1800" dirty="0" smtClean="0"/>
              <a:t>Различные </a:t>
            </a:r>
            <a:r>
              <a:rPr lang="ru-RU" sz="1800" dirty="0"/>
              <a:t>ансамбли духовых </a:t>
            </a:r>
            <a:r>
              <a:rPr lang="ru-RU" sz="1800" dirty="0" smtClean="0"/>
              <a:t>инструментов</a:t>
            </a:r>
          </a:p>
          <a:p>
            <a:pPr marL="0" indent="0">
              <a:buNone/>
            </a:pPr>
            <a:r>
              <a:rPr lang="ru-RU" sz="1800" dirty="0" smtClean="0"/>
              <a:t>Сонаты </a:t>
            </a:r>
            <a:r>
              <a:rPr lang="ru-RU" sz="1800" dirty="0"/>
              <a:t>для различных инструментов, трио, </a:t>
            </a:r>
            <a:r>
              <a:rPr lang="ru-RU" sz="1800" dirty="0" smtClean="0"/>
              <a:t>дуэты</a:t>
            </a:r>
          </a:p>
          <a:p>
            <a:pPr marL="0" indent="0">
              <a:buNone/>
            </a:pPr>
            <a:r>
              <a:rPr lang="ru-RU" sz="1800" dirty="0" smtClean="0"/>
              <a:t>19 </a:t>
            </a:r>
            <a:r>
              <a:rPr lang="ru-RU" sz="1800" dirty="0"/>
              <a:t>сонат для </a:t>
            </a:r>
            <a:r>
              <a:rPr lang="ru-RU" sz="1800" dirty="0" smtClean="0"/>
              <a:t>фортепиано</a:t>
            </a:r>
          </a:p>
          <a:p>
            <a:pPr marL="0" indent="0">
              <a:buNone/>
            </a:pPr>
            <a:r>
              <a:rPr lang="ru-RU" sz="1800" dirty="0" smtClean="0"/>
              <a:t>15 </a:t>
            </a:r>
            <a:r>
              <a:rPr lang="ru-RU" sz="1800" dirty="0"/>
              <a:t>циклов вариаций для </a:t>
            </a:r>
            <a:r>
              <a:rPr lang="ru-RU" sz="1800" dirty="0" smtClean="0"/>
              <a:t>фортепиано</a:t>
            </a:r>
          </a:p>
          <a:p>
            <a:pPr marL="0" indent="0">
              <a:buNone/>
            </a:pPr>
            <a:r>
              <a:rPr lang="ru-RU" sz="1800" dirty="0" smtClean="0"/>
              <a:t>Рондо</a:t>
            </a:r>
            <a:r>
              <a:rPr lang="ru-RU" sz="1800" dirty="0"/>
              <a:t>, фантазии, </a:t>
            </a:r>
            <a:r>
              <a:rPr lang="ru-RU" sz="1800" dirty="0" smtClean="0"/>
              <a:t>пьесы</a:t>
            </a:r>
          </a:p>
          <a:p>
            <a:pPr marL="0" indent="0">
              <a:buNone/>
            </a:pPr>
            <a:r>
              <a:rPr lang="ru-RU" sz="1800" dirty="0" smtClean="0"/>
              <a:t>Более </a:t>
            </a:r>
            <a:r>
              <a:rPr lang="ru-RU" sz="1800" dirty="0"/>
              <a:t>50 </a:t>
            </a:r>
            <a:r>
              <a:rPr lang="ru-RU" sz="1800" dirty="0" smtClean="0"/>
              <a:t>арий</a:t>
            </a:r>
          </a:p>
          <a:p>
            <a:pPr marL="0" indent="0">
              <a:buNone/>
            </a:pPr>
            <a:r>
              <a:rPr lang="ru-RU" sz="1800" dirty="0" smtClean="0"/>
              <a:t>Ансамбли </a:t>
            </a:r>
            <a:r>
              <a:rPr lang="ru-RU" sz="1800" dirty="0"/>
              <a:t>хоры, песни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2823" y="146834"/>
            <a:ext cx="41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Основные произведения: </a:t>
            </a: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62" y="1228725"/>
            <a:ext cx="5238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59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238" y="2309225"/>
            <a:ext cx="5006543" cy="1473066"/>
          </a:xfrm>
        </p:spPr>
        <p:txBody>
          <a:bodyPr/>
          <a:lstStyle/>
          <a:p>
            <a:r>
              <a:rPr lang="ru-RU" sz="2800" dirty="0"/>
              <a:t>«Моцарт – это молодость музыки, вечно юный родник, несущий человечеству радость весеннего обновления и душевной гармонии».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9" y="591264"/>
            <a:ext cx="6197499" cy="4382518"/>
          </a:xfrm>
        </p:spPr>
      </p:pic>
      <p:sp>
        <p:nvSpPr>
          <p:cNvPr id="5" name="Прямоугольник 4"/>
          <p:cNvSpPr/>
          <p:nvPr/>
        </p:nvSpPr>
        <p:spPr>
          <a:xfrm>
            <a:off x="8357752" y="4973782"/>
            <a:ext cx="2980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Дмитрий Шостакович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23649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92"/>
          </a:xfrm>
        </p:spPr>
      </p:pic>
    </p:spTree>
    <p:extLst>
      <p:ext uri="{BB962C8B-B14F-4D97-AF65-F5344CB8AC3E}">
        <p14:creationId xmlns:p14="http://schemas.microsoft.com/office/powerpoint/2010/main" val="294609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6038" y="1540301"/>
            <a:ext cx="4785126" cy="2865446"/>
          </a:xfrm>
        </p:spPr>
        <p:txBody>
          <a:bodyPr/>
          <a:lstStyle/>
          <a:p>
            <a:r>
              <a:rPr lang="ru-RU" b="1" dirty="0" smtClean="0"/>
              <a:t>Родился </a:t>
            </a:r>
            <a:r>
              <a:rPr lang="ru-RU" b="1" dirty="0"/>
              <a:t>27 января 1756 года в городе Зальцбург (Австрия) </a:t>
            </a:r>
            <a:endParaRPr lang="ru-RU" b="1" dirty="0" smtClean="0"/>
          </a:p>
          <a:p>
            <a:r>
              <a:rPr lang="ru-RU" b="1" dirty="0" smtClean="0"/>
              <a:t>Музыкальные </a:t>
            </a:r>
            <a:r>
              <a:rPr lang="ru-RU" b="1" dirty="0"/>
              <a:t>способности Моцарта проявились в очень раннем возрасте, когда ему было около трёх лет.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1" y="1274618"/>
            <a:ext cx="6914968" cy="38931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9520" y="591045"/>
            <a:ext cx="5105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Вольфганг Амадей Моцарт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205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0" y="722882"/>
            <a:ext cx="4779817" cy="5276136"/>
          </a:xfrm>
        </p:spPr>
        <p:txBody>
          <a:bodyPr>
            <a:noAutofit/>
          </a:bodyPr>
          <a:lstStyle/>
          <a:p>
            <a:r>
              <a:rPr lang="ru-RU" sz="2400" b="1" dirty="0"/>
              <a:t>Семья Моцартов четыре года путешествовала с концертами по всей </a:t>
            </a:r>
            <a:r>
              <a:rPr lang="ru-RU" sz="2400" b="1" dirty="0" smtClean="0"/>
              <a:t>Европе</a:t>
            </a:r>
          </a:p>
          <a:p>
            <a:r>
              <a:rPr lang="ru-RU" sz="2400" b="1" dirty="0" smtClean="0"/>
              <a:t>Концерты </a:t>
            </a:r>
            <a:r>
              <a:rPr lang="ru-RU" sz="2400" b="1" dirty="0"/>
              <a:t>маленького Моцарта, где он выступал вместе с сестрой, вызывали бурю восторга, удивление и восхищение</a:t>
            </a:r>
            <a:r>
              <a:rPr lang="ru-RU" sz="2400" b="1" dirty="0" smtClean="0"/>
              <a:t>.</a:t>
            </a:r>
          </a:p>
          <a:p>
            <a:r>
              <a:rPr lang="ru-RU" sz="2800" b="1" dirty="0" smtClean="0"/>
              <a:t>Мария </a:t>
            </a:r>
            <a:r>
              <a:rPr lang="ru-RU" sz="2800" b="1" dirty="0"/>
              <a:t>Анна Моцарт</a:t>
            </a:r>
            <a:r>
              <a:rPr lang="ru-RU" sz="2400" b="1" dirty="0"/>
              <a:t>, старшая сестра Вольфганга Амадея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0" y="401781"/>
            <a:ext cx="4521634" cy="59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3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6" y="1748118"/>
            <a:ext cx="5403272" cy="4555699"/>
          </a:xfrm>
        </p:spPr>
        <p:txBody>
          <a:bodyPr>
            <a:normAutofit/>
          </a:bodyPr>
          <a:lstStyle/>
          <a:p>
            <a:r>
              <a:rPr lang="ru-RU" sz="2800" b="1" dirty="0"/>
              <a:t>Его отец Леопольд был одним из ведущих европейских музыкальных педагогов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Отец </a:t>
            </a:r>
            <a:r>
              <a:rPr lang="ru-RU" sz="2800" b="1" dirty="0"/>
              <a:t>обучил Вольфганга основам игры на клавесине, скрипке и органе.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94" y="605118"/>
            <a:ext cx="4579551" cy="58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29" y="3957919"/>
            <a:ext cx="5339053" cy="1999536"/>
          </a:xfrm>
        </p:spPr>
        <p:txBody>
          <a:bodyPr/>
          <a:lstStyle/>
          <a:p>
            <a:r>
              <a:rPr lang="ru-RU" sz="2400" b="1" dirty="0"/>
              <a:t>Семилетний Моцарт с отцом и сестрой Марией Анной на концерте в Париже (1763)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70788"/>
            <a:ext cx="5485441" cy="5559694"/>
          </a:xfrm>
        </p:spPr>
      </p:pic>
    </p:spTree>
    <p:extLst>
      <p:ext uri="{BB962C8B-B14F-4D97-AF65-F5344CB8AC3E}">
        <p14:creationId xmlns:p14="http://schemas.microsoft.com/office/powerpoint/2010/main" val="242083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7273" r="4849" b="9292"/>
          <a:stretch/>
        </p:blipFill>
        <p:spPr>
          <a:xfrm>
            <a:off x="180110" y="124692"/>
            <a:ext cx="5583382" cy="447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041882"/>
            <a:ext cx="6058930" cy="44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43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385" y="625620"/>
            <a:ext cx="5671562" cy="5490882"/>
          </a:xfrm>
        </p:spPr>
        <p:txBody>
          <a:bodyPr/>
          <a:lstStyle/>
          <a:p>
            <a:r>
              <a:rPr lang="ru-RU" sz="3600" dirty="0"/>
              <a:t>В 14 лет Вольфганг посетил Италию, где его концерты проходили с потрясающим </a:t>
            </a:r>
            <a:r>
              <a:rPr lang="ru-RU" sz="3600" dirty="0" smtClean="0"/>
              <a:t>успехом,</a:t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Болоньи впервые в истории Академии её членом стал столь юный композитор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7" y="293110"/>
            <a:ext cx="4352918" cy="6190817"/>
          </a:xfrm>
        </p:spPr>
      </p:pic>
    </p:spTree>
    <p:extLst>
      <p:ext uri="{BB962C8B-B14F-4D97-AF65-F5344CB8AC3E}">
        <p14:creationId xmlns:p14="http://schemas.microsoft.com/office/powerpoint/2010/main" val="2259639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0809"/>
            <a:ext cx="5851670" cy="4195482"/>
          </a:xfrm>
        </p:spPr>
        <p:txBody>
          <a:bodyPr>
            <a:noAutofit/>
          </a:bodyPr>
          <a:lstStyle/>
          <a:p>
            <a:r>
              <a:rPr lang="ru-RU" sz="3200" dirty="0"/>
              <a:t>Зальцбург встретил Моцарта неприветливо, счастливое детство и юность закончились… началась жизнь, полная творческих свершений и несбывшихся надежд.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70" y="1041536"/>
            <a:ext cx="6030967" cy="42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9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683</Words>
  <Application>Microsoft Office PowerPoint</Application>
  <PresentationFormat>Широкоэкранный</PresentationFormat>
  <Paragraphs>54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Ион</vt:lpstr>
      <vt:lpstr>Моцарт, Вольфганг Амадей жизнь и творчество</vt:lpstr>
      <vt:lpstr>Вольфганг Амадей Моцарт (1756 – 1791) </vt:lpstr>
      <vt:lpstr>Презентация PowerPoint</vt:lpstr>
      <vt:lpstr>Презентация PowerPoint</vt:lpstr>
      <vt:lpstr>Презентация PowerPoint</vt:lpstr>
      <vt:lpstr>Семилетний Моцарт с отцом и сестрой Марией Анной на концерте в Париже (1763)</vt:lpstr>
      <vt:lpstr>Презентация PowerPoint</vt:lpstr>
      <vt:lpstr>В 14 лет Вольфганг посетил Италию, где его концерты проходили с потрясающим успехом, В Болоньи впервые в истории Академии её членом стал столь юный композитор</vt:lpstr>
      <vt:lpstr>Презентация PowerPoint</vt:lpstr>
      <vt:lpstr>Презентация PowerPoint</vt:lpstr>
      <vt:lpstr>Влюблённость Моцарта вдохновляла его на новые творения  </vt:lpstr>
      <vt:lpstr>Моцарт зарабатывал преподаванием, публикацией своих произведений, выступлениями в аристократических салонах или в открытых концертах ,сочинением музыки по заказам.</vt:lpstr>
      <vt:lpstr>Легенда об отравлении им В. А. Моцарта, использованная А. С. Пушкиным («Моцарт и Сальери»), не имеет под собой реальных оснований.</vt:lpstr>
      <vt:lpstr>Моцарт и Сальери</vt:lpstr>
      <vt:lpstr>Презентация PowerPoint</vt:lpstr>
      <vt:lpstr>Презентация PowerPoint</vt:lpstr>
      <vt:lpstr>Презентация PowerPoint</vt:lpstr>
      <vt:lpstr>Первое исполнение Реквиема Моцарта</vt:lpstr>
      <vt:lpstr>Бронзовые скульптуры Моцарта</vt:lpstr>
      <vt:lpstr>2 шиллинга 1931 г. — австрийская памятная монета, посвящённая 175-летию со дня рождения Моцарта</vt:lpstr>
      <vt:lpstr>Памятник Моцарту в Зальцбурге, на родине композитора</vt:lpstr>
      <vt:lpstr>5 декабря 1791 года – Вольфганг Амадей Моцарт умирает в Вене. Вольфганг Моцарт похоронен в Вене, на кладбище Св. Марка в общей могиле, поэтому само место захоронения осталось неизвестным. В память о композиторе на девятый день после его смерти в Праге при огромном скоплении народа 120 музыкантами исполнялся «Реквием» Антонио Розетти.</vt:lpstr>
      <vt:lpstr>Памятник Моцарту в Вене</vt:lpstr>
      <vt:lpstr>Презентация PowerPoint</vt:lpstr>
      <vt:lpstr>«Моцарт – это молодость музыки, вечно юный родник, несущий человечеству радость весеннего обновления и душевной гармонии».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Моцарт, Вольфганг Амадей жизнь и творчество</dc:title>
  <dc:creator>asus</dc:creator>
  <cp:lastModifiedBy>asus</cp:lastModifiedBy>
  <cp:revision>11</cp:revision>
  <dcterms:created xsi:type="dcterms:W3CDTF">2018-06-03T11:34:24Z</dcterms:created>
  <dcterms:modified xsi:type="dcterms:W3CDTF">2018-06-03T12:56:43Z</dcterms:modified>
</cp:coreProperties>
</file>