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93925" y="2488768"/>
            <a:ext cx="8804148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07924"/>
            <a:ext cx="10358120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93189"/>
            <a:ext cx="10358120" cy="3395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0"/>
              </a:spcBef>
            </a:pPr>
            <a:r>
              <a:rPr dirty="0"/>
              <a:t>Эрготерапия в</a:t>
            </a:r>
            <a:r>
              <a:rPr spc="-100" dirty="0"/>
              <a:t> </a:t>
            </a:r>
            <a:r>
              <a:rPr dirty="0"/>
              <a:t>реанимации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6005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006FC0"/>
                </a:solidFill>
              </a:rPr>
              <a:t>Индивидуальные </a:t>
            </a:r>
            <a:r>
              <a:rPr dirty="0">
                <a:solidFill>
                  <a:srgbClr val="006FC0"/>
                </a:solidFill>
              </a:rPr>
              <a:t>интересы и</a:t>
            </a:r>
            <a:r>
              <a:rPr spc="-3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мотивация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613900" cy="28403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Любимые звуки </a:t>
            </a:r>
            <a:r>
              <a:rPr sz="2800" spc="-10" dirty="0">
                <a:latin typeface="Calibri"/>
                <a:cs typeface="Calibri"/>
              </a:rPr>
              <a:t>(музыка, шумы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природы…)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Любимый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видеоряд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Любимые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запахи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Специфичные интересы «ради </a:t>
            </a:r>
            <a:r>
              <a:rPr sz="2800" spc="-15" dirty="0">
                <a:latin typeface="Calibri"/>
                <a:cs typeface="Calibri"/>
              </a:rPr>
              <a:t>чего </a:t>
            </a:r>
            <a:r>
              <a:rPr sz="2800" spc="-5" dirty="0">
                <a:latin typeface="Calibri"/>
                <a:cs typeface="Calibri"/>
              </a:rPr>
              <a:t>есть смысл </a:t>
            </a:r>
            <a:r>
              <a:rPr sz="2800" spc="-10" dirty="0">
                <a:latin typeface="Calibri"/>
                <a:cs typeface="Calibri"/>
              </a:rPr>
              <a:t>выздороветь»  (рыбалка, внучка, недорисованная картина,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недописанная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spc="-10" dirty="0">
                <a:latin typeface="Calibri"/>
                <a:cs typeface="Calibri"/>
              </a:rPr>
              <a:t>статья…)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013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Активность и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участие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333990" cy="22434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Человек лежащий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кровати </a:t>
            </a:r>
            <a:r>
              <a:rPr sz="2800" spc="-5" dirty="0">
                <a:latin typeface="Calibri"/>
                <a:cs typeface="Calibri"/>
              </a:rPr>
              <a:t>на спине у себя </a:t>
            </a:r>
            <a:r>
              <a:rPr sz="2800" spc="-10" dirty="0">
                <a:latin typeface="Calibri"/>
                <a:cs typeface="Calibri"/>
              </a:rPr>
              <a:t>дома </a:t>
            </a:r>
            <a:r>
              <a:rPr sz="2800" spc="-5" dirty="0">
                <a:latin typeface="Calibri"/>
                <a:cs typeface="Calibri"/>
              </a:rPr>
              <a:t>и в </a:t>
            </a:r>
            <a:r>
              <a:rPr sz="2800" spc="-10" dirty="0">
                <a:latin typeface="Calibri"/>
                <a:cs typeface="Calibri"/>
              </a:rPr>
              <a:t>реанимации  </a:t>
            </a:r>
            <a:r>
              <a:rPr sz="2800" spc="-20" dirty="0">
                <a:latin typeface="Calibri"/>
                <a:cs typeface="Calibri"/>
              </a:rPr>
              <a:t>может </a:t>
            </a:r>
            <a:r>
              <a:rPr sz="2800" spc="-25" dirty="0">
                <a:latin typeface="Calibri"/>
                <a:cs typeface="Calibri"/>
              </a:rPr>
              <a:t>одно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то-же?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Позвать? </a:t>
            </a:r>
            <a:r>
              <a:rPr sz="2800" spc="-10" dirty="0">
                <a:latin typeface="Calibri"/>
                <a:cs typeface="Calibri"/>
              </a:rPr>
              <a:t>Спросить? Достать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предметы?</a:t>
            </a:r>
            <a:endParaRPr sz="2800">
              <a:latin typeface="Calibri"/>
              <a:cs typeface="Calibri"/>
            </a:endParaRPr>
          </a:p>
          <a:p>
            <a:pPr marL="241300" marR="1350645" indent="-229235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  <a:tab pos="3510279" algn="l"/>
              </a:tabLst>
            </a:pPr>
            <a:r>
              <a:rPr sz="2800" spc="-20" dirty="0">
                <a:latin typeface="Calibri"/>
                <a:cs typeface="Calibri"/>
              </a:rPr>
              <a:t>Если </a:t>
            </a:r>
            <a:r>
              <a:rPr sz="2800" spc="-40" dirty="0">
                <a:latin typeface="Calibri"/>
                <a:cs typeface="Calibri"/>
              </a:rPr>
              <a:t>нет,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то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почему?	</a:t>
            </a:r>
            <a:r>
              <a:rPr sz="2800" dirty="0">
                <a:latin typeface="Calibri"/>
                <a:cs typeface="Calibri"/>
              </a:rPr>
              <a:t>(не </a:t>
            </a:r>
            <a:r>
              <a:rPr sz="2800" spc="-35" dirty="0">
                <a:latin typeface="Calibri"/>
                <a:cs typeface="Calibri"/>
              </a:rPr>
              <a:t>дают, </a:t>
            </a:r>
            <a:r>
              <a:rPr sz="2800" spc="-10" dirty="0">
                <a:latin typeface="Calibri"/>
                <a:cs typeface="Calibri"/>
              </a:rPr>
              <a:t>нет </a:t>
            </a:r>
            <a:r>
              <a:rPr sz="2800" spc="-15" dirty="0">
                <a:latin typeface="Calibri"/>
                <a:cs typeface="Calibri"/>
              </a:rPr>
              <a:t>предметов, </a:t>
            </a:r>
            <a:r>
              <a:rPr sz="2800" spc="-5" dirty="0">
                <a:latin typeface="Calibri"/>
                <a:cs typeface="Calibri"/>
              </a:rPr>
              <a:t>не </a:t>
            </a:r>
            <a:r>
              <a:rPr sz="2800" spc="-10" dirty="0">
                <a:latin typeface="Calibri"/>
                <a:cs typeface="Calibri"/>
              </a:rPr>
              <a:t>достать  </a:t>
            </a:r>
            <a:r>
              <a:rPr sz="2800" spc="-15" dirty="0">
                <a:latin typeface="Calibri"/>
                <a:cs typeface="Calibri"/>
              </a:rPr>
              <a:t>предметы, </a:t>
            </a:r>
            <a:r>
              <a:rPr sz="2800" spc="-20" dirty="0">
                <a:latin typeface="Calibri"/>
                <a:cs typeface="Calibri"/>
              </a:rPr>
              <a:t>лежат </a:t>
            </a:r>
            <a:r>
              <a:rPr sz="2800" spc="-5" dirty="0">
                <a:latin typeface="Calibri"/>
                <a:cs typeface="Calibri"/>
              </a:rPr>
              <a:t>не с </a:t>
            </a:r>
            <a:r>
              <a:rPr sz="2800" spc="-20" dirty="0">
                <a:latin typeface="Calibri"/>
                <a:cs typeface="Calibri"/>
              </a:rPr>
              <a:t>той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стороны…)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013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Активность и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участие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5757"/>
            <a:ext cx="10205085" cy="454660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1300" marR="590550" indent="-229235">
              <a:lnSpc>
                <a:spcPts val="2500"/>
              </a:lnSpc>
              <a:spcBef>
                <a:spcPts val="7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Человек лежащий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5" dirty="0">
                <a:latin typeface="Calibri"/>
                <a:cs typeface="Calibri"/>
              </a:rPr>
              <a:t>кровати на </a:t>
            </a:r>
            <a:r>
              <a:rPr sz="2600" dirty="0">
                <a:latin typeface="Calibri"/>
                <a:cs typeface="Calibri"/>
              </a:rPr>
              <a:t>спине у себя </a:t>
            </a:r>
            <a:r>
              <a:rPr sz="2600" spc="-10" dirty="0">
                <a:latin typeface="Calibri"/>
                <a:cs typeface="Calibri"/>
              </a:rPr>
              <a:t>дома </a:t>
            </a:r>
            <a:r>
              <a:rPr sz="2600" dirty="0">
                <a:latin typeface="Calibri"/>
                <a:cs typeface="Calibri"/>
              </a:rPr>
              <a:t>и в </a:t>
            </a:r>
            <a:r>
              <a:rPr sz="2600" spc="-5" dirty="0">
                <a:latin typeface="Calibri"/>
                <a:cs typeface="Calibri"/>
              </a:rPr>
              <a:t>реанимации  </a:t>
            </a:r>
            <a:r>
              <a:rPr sz="2600" spc="-15" dirty="0">
                <a:latin typeface="Calibri"/>
                <a:cs typeface="Calibri"/>
              </a:rPr>
              <a:t>может </a:t>
            </a:r>
            <a:r>
              <a:rPr sz="2600" spc="-25" dirty="0">
                <a:latin typeface="Calibri"/>
                <a:cs typeface="Calibri"/>
              </a:rPr>
              <a:t>одно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то-же?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Позвать? </a:t>
            </a:r>
            <a:r>
              <a:rPr sz="2600" dirty="0">
                <a:latin typeface="Calibri"/>
                <a:cs typeface="Calibri"/>
              </a:rPr>
              <a:t>Спросить? </a:t>
            </a:r>
            <a:r>
              <a:rPr sz="2600" spc="-10" dirty="0">
                <a:latin typeface="Calibri"/>
                <a:cs typeface="Calibri"/>
              </a:rPr>
              <a:t>Достать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предметы?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Если </a:t>
            </a:r>
            <a:r>
              <a:rPr sz="2600" spc="-30" dirty="0">
                <a:latin typeface="Calibri"/>
                <a:cs typeface="Calibri"/>
              </a:rPr>
              <a:t>нет, </a:t>
            </a:r>
            <a:r>
              <a:rPr sz="2600" spc="-15" dirty="0">
                <a:latin typeface="Calibri"/>
                <a:cs typeface="Calibri"/>
              </a:rPr>
              <a:t>то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почему?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3900">
              <a:latin typeface="Times New Roman"/>
              <a:cs typeface="Times New Roman"/>
            </a:endParaRPr>
          </a:p>
          <a:p>
            <a:pPr marL="241300" marR="676275" indent="-229235">
              <a:lnSpc>
                <a:spcPct val="80000"/>
              </a:lnSpc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24 часа беспомощности вызывают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острый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стресс,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постстрессовые 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расстройства психики у 67% </a:t>
            </a:r>
            <a:r>
              <a:rPr sz="2600" spc="-20" dirty="0">
                <a:solidFill>
                  <a:srgbClr val="FF0000"/>
                </a:solidFill>
                <a:latin typeface="Calibri"/>
                <a:cs typeface="Calibri"/>
              </a:rPr>
              <a:t>людей,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грубые мотивационные</a:t>
            </a:r>
            <a:r>
              <a:rPr sz="260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endParaRPr sz="2600">
              <a:latin typeface="Calibri"/>
              <a:cs typeface="Calibri"/>
            </a:endParaRPr>
          </a:p>
          <a:p>
            <a:pPr marL="241300" marR="486409">
              <a:lnSpc>
                <a:spcPct val="80000"/>
              </a:lnSpc>
              <a:spcBef>
                <a:spcPts val="5"/>
              </a:spcBef>
            </a:pP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эмоциональные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нарушения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у 99% </a:t>
            </a:r>
            <a:r>
              <a:rPr sz="2600" spc="-20" dirty="0">
                <a:solidFill>
                  <a:srgbClr val="FF0000"/>
                </a:solidFill>
                <a:latin typeface="Calibri"/>
                <a:cs typeface="Calibri"/>
              </a:rPr>
              <a:t>людей. </a:t>
            </a:r>
            <a:r>
              <a:rPr sz="2600" spc="-10" dirty="0">
                <a:latin typeface="Calibri"/>
                <a:cs typeface="Calibri"/>
              </a:rPr>
              <a:t>Даже, </a:t>
            </a:r>
            <a:r>
              <a:rPr sz="2600" dirty="0">
                <a:latin typeface="Calibri"/>
                <a:cs typeface="Calibri"/>
              </a:rPr>
              <a:t>если их </a:t>
            </a:r>
            <a:r>
              <a:rPr sz="2600" spc="-5" dirty="0">
                <a:latin typeface="Calibri"/>
                <a:cs typeface="Calibri"/>
              </a:rPr>
              <a:t>постоянно  </a:t>
            </a:r>
            <a:r>
              <a:rPr sz="2600" spc="-10" dirty="0">
                <a:latin typeface="Calibri"/>
                <a:cs typeface="Calibri"/>
              </a:rPr>
              <a:t>утешают </a:t>
            </a:r>
            <a:r>
              <a:rPr sz="2600" dirty="0">
                <a:latin typeface="Calibri"/>
                <a:cs typeface="Calibri"/>
              </a:rPr>
              <a:t>и обеспечат </a:t>
            </a:r>
            <a:r>
              <a:rPr sz="2600" spc="-10" dirty="0">
                <a:latin typeface="Calibri"/>
                <a:cs typeface="Calibri"/>
              </a:rPr>
              <a:t>полным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уходом.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2810"/>
              </a:lnSpc>
              <a:spcBef>
                <a:spcPts val="38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Нет </a:t>
            </a:r>
            <a:r>
              <a:rPr sz="2600" dirty="0">
                <a:latin typeface="Calibri"/>
                <a:cs typeface="Calibri"/>
              </a:rPr>
              <a:t>ни </a:t>
            </a:r>
            <a:r>
              <a:rPr sz="2600" spc="-20" dirty="0">
                <a:latin typeface="Calibri"/>
                <a:cs typeface="Calibri"/>
              </a:rPr>
              <a:t>одного </a:t>
            </a:r>
            <a:r>
              <a:rPr sz="2600" spc="-10" dirty="0">
                <a:latin typeface="Calibri"/>
                <a:cs typeface="Calibri"/>
              </a:rPr>
              <a:t>юридического документа </a:t>
            </a:r>
            <a:r>
              <a:rPr sz="2600" spc="-5" dirty="0">
                <a:latin typeface="Calibri"/>
                <a:cs typeface="Calibri"/>
              </a:rPr>
              <a:t>запрещающего </a:t>
            </a:r>
            <a:r>
              <a:rPr sz="2600" dirty="0">
                <a:latin typeface="Calibri"/>
                <a:cs typeface="Calibri"/>
              </a:rPr>
              <a:t>в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реанимации</a:t>
            </a:r>
            <a:endParaRPr sz="2600">
              <a:latin typeface="Calibri"/>
              <a:cs typeface="Calibri"/>
            </a:endParaRPr>
          </a:p>
          <a:p>
            <a:pPr marL="241300" marR="161290">
              <a:lnSpc>
                <a:spcPts val="2500"/>
              </a:lnSpc>
              <a:spcBef>
                <a:spcPts val="290"/>
              </a:spcBef>
            </a:pPr>
            <a:r>
              <a:rPr sz="2600" dirty="0">
                <a:latin typeface="Calibri"/>
                <a:cs typeface="Calibri"/>
              </a:rPr>
              <a:t>– </a:t>
            </a:r>
            <a:r>
              <a:rPr sz="2600" spc="-15" dirty="0">
                <a:latin typeface="Calibri"/>
                <a:cs typeface="Calibri"/>
              </a:rPr>
              <a:t>телефон, родственника </a:t>
            </a:r>
            <a:r>
              <a:rPr sz="2600" dirty="0">
                <a:latin typeface="Calibri"/>
                <a:cs typeface="Calibri"/>
              </a:rPr>
              <a:t>или </a:t>
            </a:r>
            <a:r>
              <a:rPr sz="2600" spc="-5" dirty="0">
                <a:latin typeface="Calibri"/>
                <a:cs typeface="Calibri"/>
              </a:rPr>
              <a:t>доступную </a:t>
            </a:r>
            <a:r>
              <a:rPr sz="2600" spc="-10" dirty="0">
                <a:latin typeface="Calibri"/>
                <a:cs typeface="Calibri"/>
              </a:rPr>
              <a:t>деятельность!!! </a:t>
            </a:r>
            <a:r>
              <a:rPr sz="2600" spc="-5" dirty="0">
                <a:latin typeface="Calibri"/>
                <a:cs typeface="Calibri"/>
              </a:rPr>
              <a:t>Реанимация  </a:t>
            </a:r>
            <a:r>
              <a:rPr sz="2600" dirty="0">
                <a:latin typeface="Calibri"/>
                <a:cs typeface="Calibri"/>
              </a:rPr>
              <a:t>не </a:t>
            </a:r>
            <a:r>
              <a:rPr sz="2600" spc="-5" dirty="0">
                <a:latin typeface="Calibri"/>
                <a:cs typeface="Calibri"/>
              </a:rPr>
              <a:t>тюрьма для </a:t>
            </a:r>
            <a:r>
              <a:rPr sz="2600" dirty="0">
                <a:latin typeface="Calibri"/>
                <a:cs typeface="Calibri"/>
              </a:rPr>
              <a:t>психически </a:t>
            </a:r>
            <a:r>
              <a:rPr sz="2600" spc="-15" dirty="0">
                <a:latin typeface="Calibri"/>
                <a:cs typeface="Calibri"/>
              </a:rPr>
              <a:t>больного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преступника!!!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959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Сенсорная</a:t>
            </a:r>
            <a:r>
              <a:rPr spc="-25" dirty="0"/>
              <a:t> </a:t>
            </a:r>
            <a:r>
              <a:rPr spc="-5" dirty="0"/>
              <a:t>депривация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181590" cy="339597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Депривация </a:t>
            </a:r>
            <a:r>
              <a:rPr sz="2800" spc="-5" dirty="0">
                <a:latin typeface="Calibri"/>
                <a:cs typeface="Calibri"/>
              </a:rPr>
              <a:t>1 и </a:t>
            </a:r>
            <a:r>
              <a:rPr sz="2800" spc="-15" dirty="0">
                <a:latin typeface="Calibri"/>
                <a:cs typeface="Calibri"/>
              </a:rPr>
              <a:t>более </a:t>
            </a:r>
            <a:r>
              <a:rPr sz="2800" spc="-5" dirty="0">
                <a:latin typeface="Calibri"/>
                <a:cs typeface="Calibri"/>
              </a:rPr>
              <a:t>сенсорных </a:t>
            </a:r>
            <a:r>
              <a:rPr sz="2800" spc="-10" dirty="0">
                <a:latin typeface="Calibri"/>
                <a:cs typeface="Calibri"/>
              </a:rPr>
              <a:t>систем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фактор </a:t>
            </a:r>
            <a:r>
              <a:rPr sz="2800" spc="-15" dirty="0">
                <a:latin typeface="Calibri"/>
                <a:cs typeface="Calibri"/>
              </a:rPr>
              <a:t>риска </a:t>
            </a:r>
            <a:r>
              <a:rPr sz="2800" spc="-20" dirty="0">
                <a:latin typeface="Calibri"/>
                <a:cs typeface="Calibri"/>
              </a:rPr>
              <a:t>тяжелых  </a:t>
            </a:r>
            <a:r>
              <a:rPr sz="2800" spc="-10" dirty="0">
                <a:latin typeface="Calibri"/>
                <a:cs typeface="Calibri"/>
              </a:rPr>
              <a:t>вторичных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нарушений.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Фиксация </a:t>
            </a:r>
            <a:r>
              <a:rPr sz="2800" spc="-5" dirty="0">
                <a:latin typeface="Calibri"/>
                <a:cs typeface="Calibri"/>
              </a:rPr>
              <a:t>пациента без замещающих </a:t>
            </a:r>
            <a:r>
              <a:rPr sz="2800" spc="-15" dirty="0">
                <a:latin typeface="Calibri"/>
                <a:cs typeface="Calibri"/>
              </a:rPr>
              <a:t>стимуляций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вызовет</a:t>
            </a:r>
            <a:endParaRPr sz="2800">
              <a:latin typeface="Calibri"/>
              <a:cs typeface="Calibri"/>
            </a:endParaRPr>
          </a:p>
          <a:p>
            <a:pPr marL="241300" marR="339725">
              <a:lnSpc>
                <a:spcPts val="3030"/>
              </a:lnSpc>
              <a:spcBef>
                <a:spcPts val="210"/>
              </a:spcBef>
            </a:pPr>
            <a:r>
              <a:rPr sz="2800" spc="-15" dirty="0">
                <a:latin typeface="Calibri"/>
                <a:cs typeface="Calibri"/>
              </a:rPr>
              <a:t>психомоторное </a:t>
            </a:r>
            <a:r>
              <a:rPr sz="2800" spc="-10" dirty="0">
                <a:latin typeface="Calibri"/>
                <a:cs typeface="Calibri"/>
              </a:rPr>
              <a:t>возбуждение </a:t>
            </a:r>
            <a:r>
              <a:rPr sz="2800" spc="-5" dirty="0">
                <a:latin typeface="Calibri"/>
                <a:cs typeface="Calibri"/>
              </a:rPr>
              <a:t>и агресию, </a:t>
            </a:r>
            <a:r>
              <a:rPr sz="2800" spc="-15" dirty="0">
                <a:latin typeface="Calibri"/>
                <a:cs typeface="Calibri"/>
              </a:rPr>
              <a:t>затем психомоторную  </a:t>
            </a:r>
            <a:r>
              <a:rPr sz="2800" spc="-10" dirty="0">
                <a:latin typeface="Calibri"/>
                <a:cs typeface="Calibri"/>
              </a:rPr>
              <a:t>заторможенность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нестабильность вегетативной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системы.</a:t>
            </a:r>
            <a:endParaRPr sz="2800">
              <a:latin typeface="Calibri"/>
              <a:cs typeface="Calibri"/>
            </a:endParaRPr>
          </a:p>
          <a:p>
            <a:pPr marL="241300" marR="609600" indent="-229235">
              <a:lnSpc>
                <a:spcPct val="90000"/>
              </a:lnSpc>
              <a:spcBef>
                <a:spcPts val="944"/>
              </a:spcBef>
              <a:buFont typeface="Arial"/>
              <a:buChar char="•"/>
              <a:tabLst>
                <a:tab pos="241935" algn="l"/>
                <a:tab pos="9455150" algn="l"/>
              </a:tabLst>
            </a:pPr>
            <a:r>
              <a:rPr sz="2800" spc="-10" dirty="0">
                <a:latin typeface="Calibri"/>
                <a:cs typeface="Calibri"/>
              </a:rPr>
              <a:t>О</a:t>
            </a:r>
            <a:r>
              <a:rPr sz="2800" spc="-35" dirty="0">
                <a:latin typeface="Calibri"/>
                <a:cs typeface="Calibri"/>
              </a:rPr>
              <a:t>т</a:t>
            </a:r>
            <a:r>
              <a:rPr sz="2800" spc="-5" dirty="0">
                <a:latin typeface="Calibri"/>
                <a:cs typeface="Calibri"/>
              </a:rPr>
              <a:t>су</a:t>
            </a:r>
            <a:r>
              <a:rPr sz="2800" spc="-35" dirty="0">
                <a:latin typeface="Calibri"/>
                <a:cs typeface="Calibri"/>
              </a:rPr>
              <a:t>т</a:t>
            </a:r>
            <a:r>
              <a:rPr sz="2800" spc="-5" dirty="0">
                <a:latin typeface="Calibri"/>
                <a:cs typeface="Calibri"/>
              </a:rPr>
              <a:t>ствие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стим</a:t>
            </a:r>
            <a:r>
              <a:rPr sz="2800" spc="-100" dirty="0">
                <a:latin typeface="Calibri"/>
                <a:cs typeface="Calibri"/>
              </a:rPr>
              <a:t>у</a:t>
            </a:r>
            <a:r>
              <a:rPr sz="2800" spc="-10" dirty="0">
                <a:latin typeface="Calibri"/>
                <a:cs typeface="Calibri"/>
              </a:rPr>
              <a:t>ло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дл</a:t>
            </a:r>
            <a:r>
              <a:rPr sz="2800" spc="-5" dirty="0">
                <a:latin typeface="Calibri"/>
                <a:cs typeface="Calibri"/>
              </a:rPr>
              <a:t>я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ди</a:t>
            </a:r>
            <a:r>
              <a:rPr sz="2800" dirty="0">
                <a:latin typeface="Calibri"/>
                <a:cs typeface="Calibri"/>
              </a:rPr>
              <a:t>с</a:t>
            </a:r>
            <a:r>
              <a:rPr sz="2800" spc="-10" dirty="0">
                <a:latin typeface="Calibri"/>
                <a:cs typeface="Calibri"/>
              </a:rPr>
              <a:t>танцио</a:t>
            </a:r>
            <a:r>
              <a:rPr sz="2800" dirty="0">
                <a:latin typeface="Calibri"/>
                <a:cs typeface="Calibri"/>
              </a:rPr>
              <a:t>н</a:t>
            </a:r>
            <a:r>
              <a:rPr sz="2800" spc="-5" dirty="0">
                <a:latin typeface="Calibri"/>
                <a:cs typeface="Calibri"/>
              </a:rPr>
              <a:t>ных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се</a:t>
            </a:r>
            <a:r>
              <a:rPr sz="2800" dirty="0">
                <a:latin typeface="Calibri"/>
                <a:cs typeface="Calibri"/>
              </a:rPr>
              <a:t>н</a:t>
            </a:r>
            <a:r>
              <a:rPr sz="2800" spc="-5" dirty="0">
                <a:latin typeface="Calibri"/>
                <a:cs typeface="Calibri"/>
              </a:rPr>
              <a:t>сорных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си</a:t>
            </a:r>
            <a:r>
              <a:rPr sz="2800" dirty="0">
                <a:latin typeface="Calibri"/>
                <a:cs typeface="Calibri"/>
              </a:rPr>
              <a:t>с</a:t>
            </a:r>
            <a:r>
              <a:rPr sz="2800" spc="-35" dirty="0">
                <a:latin typeface="Calibri"/>
                <a:cs typeface="Calibri"/>
              </a:rPr>
              <a:t>т</a:t>
            </a:r>
            <a:r>
              <a:rPr sz="2800" spc="-15" dirty="0">
                <a:latin typeface="Calibri"/>
                <a:cs typeface="Calibri"/>
              </a:rPr>
              <a:t>е</a:t>
            </a:r>
            <a:r>
              <a:rPr sz="2800" spc="-5" dirty="0">
                <a:latin typeface="Calibri"/>
                <a:cs typeface="Calibri"/>
              </a:rPr>
              <a:t>м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-  </a:t>
            </a:r>
            <a:r>
              <a:rPr sz="2800" spc="-10" dirty="0">
                <a:latin typeface="Calibri"/>
                <a:cs typeface="Calibri"/>
              </a:rPr>
              <a:t>соответствующие </a:t>
            </a:r>
            <a:r>
              <a:rPr sz="2800" spc="-5" dirty="0">
                <a:latin typeface="Calibri"/>
                <a:cs typeface="Calibri"/>
              </a:rPr>
              <a:t>или общие галлюцинации, </a:t>
            </a:r>
            <a:r>
              <a:rPr sz="2800" spc="-10" dirty="0">
                <a:latin typeface="Calibri"/>
                <a:cs typeface="Calibri"/>
              </a:rPr>
              <a:t>общую  расторможенность, затем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ступор.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Выявление </a:t>
            </a:r>
            <a:r>
              <a:rPr dirty="0"/>
              <a:t>специфических </a:t>
            </a:r>
            <a:r>
              <a:rPr spc="-5" dirty="0"/>
              <a:t>сенсорных  </a:t>
            </a:r>
            <a:r>
              <a:rPr dirty="0"/>
              <a:t>нарушений и </a:t>
            </a:r>
            <a:r>
              <a:rPr spc="-5" dirty="0"/>
              <a:t>их</a:t>
            </a:r>
            <a:r>
              <a:rPr spc="-10" dirty="0"/>
              <a:t> </a:t>
            </a:r>
            <a:r>
              <a:rPr spc="-5" dirty="0"/>
              <a:t>коррекция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8644255" cy="14351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Сенсорная депривация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20" dirty="0">
                <a:latin typeface="Calibri"/>
                <a:cs typeface="Calibri"/>
              </a:rPr>
              <a:t>глобальная </a:t>
            </a:r>
            <a:r>
              <a:rPr sz="2800" spc="-5" dirty="0">
                <a:latin typeface="Calibri"/>
                <a:cs typeface="Calibri"/>
              </a:rPr>
              <a:t>или по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системам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Сенсорная дезинтеграция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вторичные </a:t>
            </a:r>
            <a:r>
              <a:rPr sz="2800" spc="-5" dirty="0">
                <a:latin typeface="Calibri"/>
                <a:cs typeface="Calibri"/>
              </a:rPr>
              <a:t>соматические и  </a:t>
            </a:r>
            <a:r>
              <a:rPr sz="2800" spc="-10" dirty="0">
                <a:latin typeface="Calibri"/>
                <a:cs typeface="Calibri"/>
              </a:rPr>
              <a:t>психосоматические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нарушения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08547" y="3543300"/>
            <a:ext cx="6016752" cy="3145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63321"/>
            <a:ext cx="10347960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ts val="3190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Общий симптом дисфункции </a:t>
            </a:r>
            <a:r>
              <a:rPr sz="2800" spc="-5" dirty="0">
                <a:latin typeface="Calibri"/>
                <a:cs typeface="Calibri"/>
              </a:rPr>
              <a:t>сенсорной интеграции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—</a:t>
            </a:r>
            <a:endParaRPr sz="2800">
              <a:latin typeface="Calibri"/>
              <a:cs typeface="Calibri"/>
            </a:endParaRPr>
          </a:p>
          <a:p>
            <a:pPr marL="241300" marR="119380">
              <a:lnSpc>
                <a:spcPts val="3020"/>
              </a:lnSpc>
              <a:spcBef>
                <a:spcPts val="215"/>
              </a:spcBef>
            </a:pPr>
            <a:r>
              <a:rPr sz="2800" spc="-5" dirty="0">
                <a:latin typeface="Calibri"/>
                <a:cs typeface="Calibri"/>
              </a:rPr>
              <a:t>неспособность </a:t>
            </a:r>
            <a:r>
              <a:rPr sz="2800" spc="-10" dirty="0">
                <a:latin typeface="Calibri"/>
                <a:cs typeface="Calibri"/>
              </a:rPr>
              <a:t>поддерживать </a:t>
            </a:r>
            <a:r>
              <a:rPr sz="2800" spc="-20" dirty="0">
                <a:latin typeface="Calibri"/>
                <a:cs typeface="Calibri"/>
              </a:rPr>
              <a:t>необходимое </a:t>
            </a:r>
            <a:r>
              <a:rPr sz="2800" spc="-10" dirty="0">
                <a:latin typeface="Calibri"/>
                <a:cs typeface="Calibri"/>
              </a:rPr>
              <a:t>состояние </a:t>
            </a:r>
            <a:r>
              <a:rPr sz="2800" spc="-5" dirty="0">
                <a:latin typeface="Calibri"/>
                <a:cs typeface="Calibri"/>
              </a:rPr>
              <a:t>внимания,  а </a:t>
            </a:r>
            <a:r>
              <a:rPr sz="2800" spc="-15" dirty="0">
                <a:latin typeface="Calibri"/>
                <a:cs typeface="Calibri"/>
              </a:rPr>
              <a:t>также </a:t>
            </a:r>
            <a:r>
              <a:rPr sz="2800" spc="-10" dirty="0">
                <a:latin typeface="Calibri"/>
                <a:cs typeface="Calibri"/>
              </a:rPr>
              <a:t>концентрировать </a:t>
            </a:r>
            <a:r>
              <a:rPr sz="2800" spc="-5" dirty="0">
                <a:latin typeface="Calibri"/>
                <a:cs typeface="Calibri"/>
              </a:rPr>
              <a:t>внимание на </a:t>
            </a:r>
            <a:r>
              <a:rPr sz="2800" spc="-20" dirty="0">
                <a:latin typeface="Calibri"/>
                <a:cs typeface="Calibri"/>
              </a:rPr>
              <a:t>определенной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задаче.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ct val="90000"/>
              </a:lnSpc>
              <a:spcBef>
                <a:spcPts val="969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Это </a:t>
            </a:r>
            <a:r>
              <a:rPr sz="2800" spc="-5" dirty="0">
                <a:latin typeface="Calibri"/>
                <a:cs typeface="Calibri"/>
              </a:rPr>
              <a:t>особенно заметно </a:t>
            </a:r>
            <a:r>
              <a:rPr sz="2800" spc="-10" dirty="0">
                <a:latin typeface="Calibri"/>
                <a:cs typeface="Calibri"/>
              </a:rPr>
              <a:t>при </a:t>
            </a:r>
            <a:r>
              <a:rPr sz="2800" spc="-5" dirty="0">
                <a:latin typeface="Calibri"/>
                <a:cs typeface="Calibri"/>
              </a:rPr>
              <a:t>восприятии </a:t>
            </a:r>
            <a:r>
              <a:rPr sz="2800" spc="-10" dirty="0">
                <a:latin typeface="Calibri"/>
                <a:cs typeface="Calibri"/>
              </a:rPr>
              <a:t>речи, </a:t>
            </a:r>
            <a:r>
              <a:rPr sz="2800" spc="-5" dirty="0">
                <a:latin typeface="Calibri"/>
                <a:cs typeface="Calibri"/>
              </a:rPr>
              <a:t>несущей </a:t>
            </a:r>
            <a:r>
              <a:rPr sz="2800" spc="-10" dirty="0">
                <a:latin typeface="Calibri"/>
                <a:cs typeface="Calibri"/>
              </a:rPr>
              <a:t>огромное  </a:t>
            </a:r>
            <a:r>
              <a:rPr sz="2800" spc="-15" dirty="0">
                <a:latin typeface="Calibri"/>
                <a:cs typeface="Calibri"/>
              </a:rPr>
              <a:t>количество </a:t>
            </a:r>
            <a:r>
              <a:rPr sz="2800" spc="-10" dirty="0">
                <a:latin typeface="Calibri"/>
                <a:cs typeface="Calibri"/>
              </a:rPr>
              <a:t>слуховой </a:t>
            </a:r>
            <a:r>
              <a:rPr sz="2800" spc="-5" dirty="0">
                <a:latin typeface="Calibri"/>
                <a:cs typeface="Calibri"/>
              </a:rPr>
              <a:t>информации, </a:t>
            </a:r>
            <a:r>
              <a:rPr sz="2800" spc="-25" dirty="0">
                <a:latin typeface="Calibri"/>
                <a:cs typeface="Calibri"/>
              </a:rPr>
              <a:t>которую </a:t>
            </a:r>
            <a:r>
              <a:rPr sz="2800" spc="-5" dirty="0">
                <a:latin typeface="Calibri"/>
                <a:cs typeface="Calibri"/>
              </a:rPr>
              <a:t>нервная </a:t>
            </a:r>
            <a:r>
              <a:rPr sz="2800" spc="-10" dirty="0">
                <a:latin typeface="Calibri"/>
                <a:cs typeface="Calibri"/>
              </a:rPr>
              <a:t>система </a:t>
            </a:r>
            <a:r>
              <a:rPr sz="2800" spc="-5" dirty="0">
                <a:latin typeface="Calibri"/>
                <a:cs typeface="Calibri"/>
              </a:rPr>
              <a:t>не  </a:t>
            </a:r>
            <a:r>
              <a:rPr sz="2800" spc="-20" dirty="0">
                <a:latin typeface="Calibri"/>
                <a:cs typeface="Calibri"/>
              </a:rPr>
              <a:t>может </a:t>
            </a:r>
            <a:r>
              <a:rPr sz="2800" spc="-10" dirty="0">
                <a:latin typeface="Calibri"/>
                <a:cs typeface="Calibri"/>
              </a:rPr>
              <a:t>переработать. </a:t>
            </a:r>
            <a:r>
              <a:rPr sz="2800" spc="-40" dirty="0">
                <a:latin typeface="Calibri"/>
                <a:cs typeface="Calibri"/>
              </a:rPr>
              <a:t>Также, </a:t>
            </a:r>
            <a:r>
              <a:rPr sz="2800" spc="-25" dirty="0">
                <a:latin typeface="Calibri"/>
                <a:cs typeface="Calibri"/>
              </a:rPr>
              <a:t>это </a:t>
            </a:r>
            <a:r>
              <a:rPr sz="2800" spc="-20" dirty="0">
                <a:latin typeface="Calibri"/>
                <a:cs typeface="Calibri"/>
              </a:rPr>
              <a:t>скажется </a:t>
            </a:r>
            <a:r>
              <a:rPr sz="2800" spc="-5" dirty="0">
                <a:latin typeface="Calibri"/>
                <a:cs typeface="Calibri"/>
              </a:rPr>
              <a:t>на всех </a:t>
            </a:r>
            <a:r>
              <a:rPr sz="2800" spc="-10" dirty="0">
                <a:latin typeface="Calibri"/>
                <a:cs typeface="Calibri"/>
              </a:rPr>
              <a:t>произвольных  движениях, повлияет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20" dirty="0">
                <a:latin typeface="Calibri"/>
                <a:cs typeface="Calibri"/>
              </a:rPr>
              <a:t>глобальные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точные моторные </a:t>
            </a:r>
            <a:r>
              <a:rPr sz="2800" spc="-10" dirty="0">
                <a:latin typeface="Calibri"/>
                <a:cs typeface="Calibri"/>
              </a:rPr>
              <a:t>функции,  </a:t>
            </a:r>
            <a:r>
              <a:rPr sz="2800" spc="-15" dirty="0">
                <a:latin typeface="Calibri"/>
                <a:cs typeface="Calibri"/>
              </a:rPr>
              <a:t>тонус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мышц.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71188" y="3806952"/>
            <a:ext cx="4174236" cy="27950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8991" y="85343"/>
            <a:ext cx="9688068" cy="6432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21011" y="0"/>
            <a:ext cx="1146175" cy="1623060"/>
          </a:xfrm>
          <a:custGeom>
            <a:avLst/>
            <a:gdLst/>
            <a:ahLst/>
            <a:cxnLst/>
            <a:rect l="l" t="t" r="r" b="b"/>
            <a:pathLst>
              <a:path w="1146175" h="1623060">
                <a:moveTo>
                  <a:pt x="573024" y="0"/>
                </a:moveTo>
                <a:lnTo>
                  <a:pt x="533789" y="1872"/>
                </a:lnTo>
                <a:lnTo>
                  <a:pt x="495265" y="7408"/>
                </a:lnTo>
                <a:lnTo>
                  <a:pt x="457536" y="16487"/>
                </a:lnTo>
                <a:lnTo>
                  <a:pt x="420687" y="28989"/>
                </a:lnTo>
                <a:lnTo>
                  <a:pt x="384804" y="44792"/>
                </a:lnTo>
                <a:lnTo>
                  <a:pt x="349972" y="63775"/>
                </a:lnTo>
                <a:lnTo>
                  <a:pt x="316276" y="85818"/>
                </a:lnTo>
                <a:lnTo>
                  <a:pt x="283802" y="110800"/>
                </a:lnTo>
                <a:lnTo>
                  <a:pt x="252635" y="138599"/>
                </a:lnTo>
                <a:lnTo>
                  <a:pt x="222861" y="169096"/>
                </a:lnTo>
                <a:lnTo>
                  <a:pt x="194564" y="202168"/>
                </a:lnTo>
                <a:lnTo>
                  <a:pt x="167830" y="237696"/>
                </a:lnTo>
                <a:lnTo>
                  <a:pt x="142745" y="275558"/>
                </a:lnTo>
                <a:lnTo>
                  <a:pt x="119393" y="315633"/>
                </a:lnTo>
                <a:lnTo>
                  <a:pt x="97860" y="357801"/>
                </a:lnTo>
                <a:lnTo>
                  <a:pt x="78231" y="401940"/>
                </a:lnTo>
                <a:lnTo>
                  <a:pt x="60593" y="447931"/>
                </a:lnTo>
                <a:lnTo>
                  <a:pt x="45029" y="495651"/>
                </a:lnTo>
                <a:lnTo>
                  <a:pt x="31625" y="544980"/>
                </a:lnTo>
                <a:lnTo>
                  <a:pt x="20468" y="595797"/>
                </a:lnTo>
                <a:lnTo>
                  <a:pt x="11641" y="647982"/>
                </a:lnTo>
                <a:lnTo>
                  <a:pt x="5230" y="701412"/>
                </a:lnTo>
                <a:lnTo>
                  <a:pt x="1321" y="755969"/>
                </a:lnTo>
                <a:lnTo>
                  <a:pt x="0" y="811529"/>
                </a:lnTo>
                <a:lnTo>
                  <a:pt x="1321" y="867090"/>
                </a:lnTo>
                <a:lnTo>
                  <a:pt x="5230" y="921647"/>
                </a:lnTo>
                <a:lnTo>
                  <a:pt x="11641" y="975077"/>
                </a:lnTo>
                <a:lnTo>
                  <a:pt x="20468" y="1027262"/>
                </a:lnTo>
                <a:lnTo>
                  <a:pt x="31625" y="1078079"/>
                </a:lnTo>
                <a:lnTo>
                  <a:pt x="45029" y="1127408"/>
                </a:lnTo>
                <a:lnTo>
                  <a:pt x="60593" y="1175128"/>
                </a:lnTo>
                <a:lnTo>
                  <a:pt x="78231" y="1221119"/>
                </a:lnTo>
                <a:lnTo>
                  <a:pt x="97860" y="1265258"/>
                </a:lnTo>
                <a:lnTo>
                  <a:pt x="119393" y="1307426"/>
                </a:lnTo>
                <a:lnTo>
                  <a:pt x="142745" y="1347501"/>
                </a:lnTo>
                <a:lnTo>
                  <a:pt x="167830" y="1385363"/>
                </a:lnTo>
                <a:lnTo>
                  <a:pt x="194564" y="1420891"/>
                </a:lnTo>
                <a:lnTo>
                  <a:pt x="222861" y="1453963"/>
                </a:lnTo>
                <a:lnTo>
                  <a:pt x="252635" y="1484460"/>
                </a:lnTo>
                <a:lnTo>
                  <a:pt x="283802" y="1512259"/>
                </a:lnTo>
                <a:lnTo>
                  <a:pt x="316276" y="1537241"/>
                </a:lnTo>
                <a:lnTo>
                  <a:pt x="349972" y="1559284"/>
                </a:lnTo>
                <a:lnTo>
                  <a:pt x="384804" y="1578267"/>
                </a:lnTo>
                <a:lnTo>
                  <a:pt x="420687" y="1594070"/>
                </a:lnTo>
                <a:lnTo>
                  <a:pt x="457536" y="1606572"/>
                </a:lnTo>
                <a:lnTo>
                  <a:pt x="495265" y="1615651"/>
                </a:lnTo>
                <a:lnTo>
                  <a:pt x="533789" y="1621187"/>
                </a:lnTo>
                <a:lnTo>
                  <a:pt x="573024" y="1623060"/>
                </a:lnTo>
                <a:lnTo>
                  <a:pt x="612258" y="1621187"/>
                </a:lnTo>
                <a:lnTo>
                  <a:pt x="650782" y="1615651"/>
                </a:lnTo>
                <a:lnTo>
                  <a:pt x="688511" y="1606572"/>
                </a:lnTo>
                <a:lnTo>
                  <a:pt x="725360" y="1594070"/>
                </a:lnTo>
                <a:lnTo>
                  <a:pt x="761243" y="1578267"/>
                </a:lnTo>
                <a:lnTo>
                  <a:pt x="796075" y="1559284"/>
                </a:lnTo>
                <a:lnTo>
                  <a:pt x="829771" y="1537241"/>
                </a:lnTo>
                <a:lnTo>
                  <a:pt x="862245" y="1512259"/>
                </a:lnTo>
                <a:lnTo>
                  <a:pt x="893412" y="1484460"/>
                </a:lnTo>
                <a:lnTo>
                  <a:pt x="923186" y="1453963"/>
                </a:lnTo>
                <a:lnTo>
                  <a:pt x="951483" y="1420891"/>
                </a:lnTo>
                <a:lnTo>
                  <a:pt x="978217" y="1385363"/>
                </a:lnTo>
                <a:lnTo>
                  <a:pt x="1003302" y="1347501"/>
                </a:lnTo>
                <a:lnTo>
                  <a:pt x="1026654" y="1307426"/>
                </a:lnTo>
                <a:lnTo>
                  <a:pt x="1048187" y="1265258"/>
                </a:lnTo>
                <a:lnTo>
                  <a:pt x="1067816" y="1221119"/>
                </a:lnTo>
                <a:lnTo>
                  <a:pt x="1085454" y="1175128"/>
                </a:lnTo>
                <a:lnTo>
                  <a:pt x="1101018" y="1127408"/>
                </a:lnTo>
                <a:lnTo>
                  <a:pt x="1114422" y="1078079"/>
                </a:lnTo>
                <a:lnTo>
                  <a:pt x="1125579" y="1027262"/>
                </a:lnTo>
                <a:lnTo>
                  <a:pt x="1134406" y="975077"/>
                </a:lnTo>
                <a:lnTo>
                  <a:pt x="1140817" y="921647"/>
                </a:lnTo>
                <a:lnTo>
                  <a:pt x="1144726" y="867090"/>
                </a:lnTo>
                <a:lnTo>
                  <a:pt x="1146048" y="811529"/>
                </a:lnTo>
                <a:lnTo>
                  <a:pt x="1144726" y="755969"/>
                </a:lnTo>
                <a:lnTo>
                  <a:pt x="1140817" y="701412"/>
                </a:lnTo>
                <a:lnTo>
                  <a:pt x="1134406" y="647982"/>
                </a:lnTo>
                <a:lnTo>
                  <a:pt x="1125579" y="595797"/>
                </a:lnTo>
                <a:lnTo>
                  <a:pt x="1114422" y="544980"/>
                </a:lnTo>
                <a:lnTo>
                  <a:pt x="1101018" y="495651"/>
                </a:lnTo>
                <a:lnTo>
                  <a:pt x="1085454" y="447931"/>
                </a:lnTo>
                <a:lnTo>
                  <a:pt x="1067816" y="401940"/>
                </a:lnTo>
                <a:lnTo>
                  <a:pt x="1048187" y="357801"/>
                </a:lnTo>
                <a:lnTo>
                  <a:pt x="1026654" y="315633"/>
                </a:lnTo>
                <a:lnTo>
                  <a:pt x="1003302" y="275558"/>
                </a:lnTo>
                <a:lnTo>
                  <a:pt x="978217" y="237696"/>
                </a:lnTo>
                <a:lnTo>
                  <a:pt x="951483" y="202168"/>
                </a:lnTo>
                <a:lnTo>
                  <a:pt x="923186" y="169096"/>
                </a:lnTo>
                <a:lnTo>
                  <a:pt x="893412" y="138599"/>
                </a:lnTo>
                <a:lnTo>
                  <a:pt x="862245" y="110800"/>
                </a:lnTo>
                <a:lnTo>
                  <a:pt x="829771" y="85818"/>
                </a:lnTo>
                <a:lnTo>
                  <a:pt x="796075" y="63775"/>
                </a:lnTo>
                <a:lnTo>
                  <a:pt x="761243" y="44792"/>
                </a:lnTo>
                <a:lnTo>
                  <a:pt x="725360" y="28989"/>
                </a:lnTo>
                <a:lnTo>
                  <a:pt x="688511" y="16487"/>
                </a:lnTo>
                <a:lnTo>
                  <a:pt x="650782" y="7408"/>
                </a:lnTo>
                <a:lnTo>
                  <a:pt x="612258" y="1872"/>
                </a:lnTo>
                <a:lnTo>
                  <a:pt x="5730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21011" y="0"/>
            <a:ext cx="1146175" cy="1623060"/>
          </a:xfrm>
          <a:custGeom>
            <a:avLst/>
            <a:gdLst/>
            <a:ahLst/>
            <a:cxnLst/>
            <a:rect l="l" t="t" r="r" b="b"/>
            <a:pathLst>
              <a:path w="1146175" h="1623060">
                <a:moveTo>
                  <a:pt x="0" y="811529"/>
                </a:moveTo>
                <a:lnTo>
                  <a:pt x="1321" y="755969"/>
                </a:lnTo>
                <a:lnTo>
                  <a:pt x="5230" y="701412"/>
                </a:lnTo>
                <a:lnTo>
                  <a:pt x="11641" y="647982"/>
                </a:lnTo>
                <a:lnTo>
                  <a:pt x="20468" y="595797"/>
                </a:lnTo>
                <a:lnTo>
                  <a:pt x="31625" y="544980"/>
                </a:lnTo>
                <a:lnTo>
                  <a:pt x="45029" y="495651"/>
                </a:lnTo>
                <a:lnTo>
                  <a:pt x="60593" y="447931"/>
                </a:lnTo>
                <a:lnTo>
                  <a:pt x="78231" y="401940"/>
                </a:lnTo>
                <a:lnTo>
                  <a:pt x="97860" y="357801"/>
                </a:lnTo>
                <a:lnTo>
                  <a:pt x="119393" y="315633"/>
                </a:lnTo>
                <a:lnTo>
                  <a:pt x="142745" y="275558"/>
                </a:lnTo>
                <a:lnTo>
                  <a:pt x="167830" y="237696"/>
                </a:lnTo>
                <a:lnTo>
                  <a:pt x="194564" y="202168"/>
                </a:lnTo>
                <a:lnTo>
                  <a:pt x="222861" y="169096"/>
                </a:lnTo>
                <a:lnTo>
                  <a:pt x="252635" y="138599"/>
                </a:lnTo>
                <a:lnTo>
                  <a:pt x="283802" y="110800"/>
                </a:lnTo>
                <a:lnTo>
                  <a:pt x="316276" y="85818"/>
                </a:lnTo>
                <a:lnTo>
                  <a:pt x="349972" y="63775"/>
                </a:lnTo>
                <a:lnTo>
                  <a:pt x="384804" y="44792"/>
                </a:lnTo>
                <a:lnTo>
                  <a:pt x="420687" y="28989"/>
                </a:lnTo>
                <a:lnTo>
                  <a:pt x="457536" y="16487"/>
                </a:lnTo>
                <a:lnTo>
                  <a:pt x="495265" y="7408"/>
                </a:lnTo>
                <a:lnTo>
                  <a:pt x="533789" y="1872"/>
                </a:lnTo>
                <a:lnTo>
                  <a:pt x="573024" y="0"/>
                </a:lnTo>
                <a:lnTo>
                  <a:pt x="612258" y="1872"/>
                </a:lnTo>
                <a:lnTo>
                  <a:pt x="650782" y="7408"/>
                </a:lnTo>
                <a:lnTo>
                  <a:pt x="688511" y="16487"/>
                </a:lnTo>
                <a:lnTo>
                  <a:pt x="725360" y="28989"/>
                </a:lnTo>
                <a:lnTo>
                  <a:pt x="761243" y="44792"/>
                </a:lnTo>
                <a:lnTo>
                  <a:pt x="796075" y="63775"/>
                </a:lnTo>
                <a:lnTo>
                  <a:pt x="829771" y="85818"/>
                </a:lnTo>
                <a:lnTo>
                  <a:pt x="862245" y="110800"/>
                </a:lnTo>
                <a:lnTo>
                  <a:pt x="893412" y="138599"/>
                </a:lnTo>
                <a:lnTo>
                  <a:pt x="923186" y="169096"/>
                </a:lnTo>
                <a:lnTo>
                  <a:pt x="951483" y="202168"/>
                </a:lnTo>
                <a:lnTo>
                  <a:pt x="978217" y="237696"/>
                </a:lnTo>
                <a:lnTo>
                  <a:pt x="1003302" y="275558"/>
                </a:lnTo>
                <a:lnTo>
                  <a:pt x="1026654" y="315633"/>
                </a:lnTo>
                <a:lnTo>
                  <a:pt x="1048187" y="357801"/>
                </a:lnTo>
                <a:lnTo>
                  <a:pt x="1067816" y="401940"/>
                </a:lnTo>
                <a:lnTo>
                  <a:pt x="1085454" y="447931"/>
                </a:lnTo>
                <a:lnTo>
                  <a:pt x="1101018" y="495651"/>
                </a:lnTo>
                <a:lnTo>
                  <a:pt x="1114422" y="544980"/>
                </a:lnTo>
                <a:lnTo>
                  <a:pt x="1125579" y="595797"/>
                </a:lnTo>
                <a:lnTo>
                  <a:pt x="1134406" y="647982"/>
                </a:lnTo>
                <a:lnTo>
                  <a:pt x="1140817" y="701412"/>
                </a:lnTo>
                <a:lnTo>
                  <a:pt x="1144726" y="755969"/>
                </a:lnTo>
                <a:lnTo>
                  <a:pt x="1146048" y="811529"/>
                </a:lnTo>
                <a:lnTo>
                  <a:pt x="1144726" y="867090"/>
                </a:lnTo>
                <a:lnTo>
                  <a:pt x="1140817" y="921647"/>
                </a:lnTo>
                <a:lnTo>
                  <a:pt x="1134406" y="975077"/>
                </a:lnTo>
                <a:lnTo>
                  <a:pt x="1125579" y="1027262"/>
                </a:lnTo>
                <a:lnTo>
                  <a:pt x="1114422" y="1078079"/>
                </a:lnTo>
                <a:lnTo>
                  <a:pt x="1101018" y="1127408"/>
                </a:lnTo>
                <a:lnTo>
                  <a:pt x="1085454" y="1175128"/>
                </a:lnTo>
                <a:lnTo>
                  <a:pt x="1067816" y="1221119"/>
                </a:lnTo>
                <a:lnTo>
                  <a:pt x="1048187" y="1265258"/>
                </a:lnTo>
                <a:lnTo>
                  <a:pt x="1026654" y="1307426"/>
                </a:lnTo>
                <a:lnTo>
                  <a:pt x="1003302" y="1347501"/>
                </a:lnTo>
                <a:lnTo>
                  <a:pt x="978217" y="1385363"/>
                </a:lnTo>
                <a:lnTo>
                  <a:pt x="951483" y="1420891"/>
                </a:lnTo>
                <a:lnTo>
                  <a:pt x="923186" y="1453963"/>
                </a:lnTo>
                <a:lnTo>
                  <a:pt x="893412" y="1484460"/>
                </a:lnTo>
                <a:lnTo>
                  <a:pt x="862245" y="1512259"/>
                </a:lnTo>
                <a:lnTo>
                  <a:pt x="829771" y="1537241"/>
                </a:lnTo>
                <a:lnTo>
                  <a:pt x="796075" y="1559284"/>
                </a:lnTo>
                <a:lnTo>
                  <a:pt x="761243" y="1578267"/>
                </a:lnTo>
                <a:lnTo>
                  <a:pt x="725360" y="1594070"/>
                </a:lnTo>
                <a:lnTo>
                  <a:pt x="688511" y="1606572"/>
                </a:lnTo>
                <a:lnTo>
                  <a:pt x="650782" y="1615651"/>
                </a:lnTo>
                <a:lnTo>
                  <a:pt x="612258" y="1621187"/>
                </a:lnTo>
                <a:lnTo>
                  <a:pt x="573024" y="1623060"/>
                </a:lnTo>
                <a:lnTo>
                  <a:pt x="533789" y="1621187"/>
                </a:lnTo>
                <a:lnTo>
                  <a:pt x="495265" y="1615651"/>
                </a:lnTo>
                <a:lnTo>
                  <a:pt x="457536" y="1606572"/>
                </a:lnTo>
                <a:lnTo>
                  <a:pt x="420687" y="1594070"/>
                </a:lnTo>
                <a:lnTo>
                  <a:pt x="384804" y="1578267"/>
                </a:lnTo>
                <a:lnTo>
                  <a:pt x="349972" y="1559284"/>
                </a:lnTo>
                <a:lnTo>
                  <a:pt x="316276" y="1537241"/>
                </a:lnTo>
                <a:lnTo>
                  <a:pt x="283802" y="1512259"/>
                </a:lnTo>
                <a:lnTo>
                  <a:pt x="252635" y="1484460"/>
                </a:lnTo>
                <a:lnTo>
                  <a:pt x="222861" y="1453963"/>
                </a:lnTo>
                <a:lnTo>
                  <a:pt x="194564" y="1420891"/>
                </a:lnTo>
                <a:lnTo>
                  <a:pt x="167830" y="1385363"/>
                </a:lnTo>
                <a:lnTo>
                  <a:pt x="142745" y="1347501"/>
                </a:lnTo>
                <a:lnTo>
                  <a:pt x="119393" y="1307426"/>
                </a:lnTo>
                <a:lnTo>
                  <a:pt x="97860" y="1265258"/>
                </a:lnTo>
                <a:lnTo>
                  <a:pt x="78231" y="1221119"/>
                </a:lnTo>
                <a:lnTo>
                  <a:pt x="60593" y="1175128"/>
                </a:lnTo>
                <a:lnTo>
                  <a:pt x="45029" y="1127408"/>
                </a:lnTo>
                <a:lnTo>
                  <a:pt x="31625" y="1078079"/>
                </a:lnTo>
                <a:lnTo>
                  <a:pt x="20468" y="1027262"/>
                </a:lnTo>
                <a:lnTo>
                  <a:pt x="11641" y="975077"/>
                </a:lnTo>
                <a:lnTo>
                  <a:pt x="5230" y="921647"/>
                </a:lnTo>
                <a:lnTo>
                  <a:pt x="1321" y="867090"/>
                </a:lnTo>
                <a:lnTo>
                  <a:pt x="0" y="81152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8991" y="85343"/>
            <a:ext cx="1071880" cy="1120140"/>
          </a:xfrm>
          <a:custGeom>
            <a:avLst/>
            <a:gdLst/>
            <a:ahLst/>
            <a:cxnLst/>
            <a:rect l="l" t="t" r="r" b="b"/>
            <a:pathLst>
              <a:path w="1071880" h="1120140">
                <a:moveTo>
                  <a:pt x="535686" y="0"/>
                </a:moveTo>
                <a:lnTo>
                  <a:pt x="489456" y="2055"/>
                </a:lnTo>
                <a:lnTo>
                  <a:pt x="444320" y="8109"/>
                </a:lnTo>
                <a:lnTo>
                  <a:pt x="400439" y="17994"/>
                </a:lnTo>
                <a:lnTo>
                  <a:pt x="357972" y="31542"/>
                </a:lnTo>
                <a:lnTo>
                  <a:pt x="317081" y="48584"/>
                </a:lnTo>
                <a:lnTo>
                  <a:pt x="277926" y="68953"/>
                </a:lnTo>
                <a:lnTo>
                  <a:pt x="240668" y="92482"/>
                </a:lnTo>
                <a:lnTo>
                  <a:pt x="205468" y="119001"/>
                </a:lnTo>
                <a:lnTo>
                  <a:pt x="172485" y="148343"/>
                </a:lnTo>
                <a:lnTo>
                  <a:pt x="141882" y="180340"/>
                </a:lnTo>
                <a:lnTo>
                  <a:pt x="113818" y="214824"/>
                </a:lnTo>
                <a:lnTo>
                  <a:pt x="88453" y="251627"/>
                </a:lnTo>
                <a:lnTo>
                  <a:pt x="65950" y="290581"/>
                </a:lnTo>
                <a:lnTo>
                  <a:pt x="46468" y="331518"/>
                </a:lnTo>
                <a:lnTo>
                  <a:pt x="30168" y="374270"/>
                </a:lnTo>
                <a:lnTo>
                  <a:pt x="17210" y="418669"/>
                </a:lnTo>
                <a:lnTo>
                  <a:pt x="7756" y="464547"/>
                </a:lnTo>
                <a:lnTo>
                  <a:pt x="1965" y="511737"/>
                </a:lnTo>
                <a:lnTo>
                  <a:pt x="0" y="560069"/>
                </a:lnTo>
                <a:lnTo>
                  <a:pt x="1965" y="608402"/>
                </a:lnTo>
                <a:lnTo>
                  <a:pt x="7756" y="655592"/>
                </a:lnTo>
                <a:lnTo>
                  <a:pt x="17210" y="701470"/>
                </a:lnTo>
                <a:lnTo>
                  <a:pt x="30168" y="745869"/>
                </a:lnTo>
                <a:lnTo>
                  <a:pt x="46468" y="788621"/>
                </a:lnTo>
                <a:lnTo>
                  <a:pt x="65950" y="829558"/>
                </a:lnTo>
                <a:lnTo>
                  <a:pt x="88453" y="868512"/>
                </a:lnTo>
                <a:lnTo>
                  <a:pt x="113818" y="905315"/>
                </a:lnTo>
                <a:lnTo>
                  <a:pt x="141882" y="939799"/>
                </a:lnTo>
                <a:lnTo>
                  <a:pt x="172485" y="971796"/>
                </a:lnTo>
                <a:lnTo>
                  <a:pt x="205468" y="1001138"/>
                </a:lnTo>
                <a:lnTo>
                  <a:pt x="240668" y="1027657"/>
                </a:lnTo>
                <a:lnTo>
                  <a:pt x="277926" y="1051186"/>
                </a:lnTo>
                <a:lnTo>
                  <a:pt x="317081" y="1071555"/>
                </a:lnTo>
                <a:lnTo>
                  <a:pt x="357972" y="1088597"/>
                </a:lnTo>
                <a:lnTo>
                  <a:pt x="400439" y="1102145"/>
                </a:lnTo>
                <a:lnTo>
                  <a:pt x="444320" y="1112030"/>
                </a:lnTo>
                <a:lnTo>
                  <a:pt x="489456" y="1118084"/>
                </a:lnTo>
                <a:lnTo>
                  <a:pt x="535686" y="1120139"/>
                </a:lnTo>
                <a:lnTo>
                  <a:pt x="581915" y="1118084"/>
                </a:lnTo>
                <a:lnTo>
                  <a:pt x="627051" y="1112030"/>
                </a:lnTo>
                <a:lnTo>
                  <a:pt x="670932" y="1102145"/>
                </a:lnTo>
                <a:lnTo>
                  <a:pt x="713399" y="1088597"/>
                </a:lnTo>
                <a:lnTo>
                  <a:pt x="754290" y="1071555"/>
                </a:lnTo>
                <a:lnTo>
                  <a:pt x="793445" y="1051186"/>
                </a:lnTo>
                <a:lnTo>
                  <a:pt x="830703" y="1027657"/>
                </a:lnTo>
                <a:lnTo>
                  <a:pt x="865903" y="1001138"/>
                </a:lnTo>
                <a:lnTo>
                  <a:pt x="898886" y="971796"/>
                </a:lnTo>
                <a:lnTo>
                  <a:pt x="929489" y="939799"/>
                </a:lnTo>
                <a:lnTo>
                  <a:pt x="957553" y="905315"/>
                </a:lnTo>
                <a:lnTo>
                  <a:pt x="982918" y="868512"/>
                </a:lnTo>
                <a:lnTo>
                  <a:pt x="1005421" y="829558"/>
                </a:lnTo>
                <a:lnTo>
                  <a:pt x="1024903" y="788621"/>
                </a:lnTo>
                <a:lnTo>
                  <a:pt x="1041203" y="745869"/>
                </a:lnTo>
                <a:lnTo>
                  <a:pt x="1054161" y="701470"/>
                </a:lnTo>
                <a:lnTo>
                  <a:pt x="1063615" y="655592"/>
                </a:lnTo>
                <a:lnTo>
                  <a:pt x="1069406" y="608402"/>
                </a:lnTo>
                <a:lnTo>
                  <a:pt x="1071372" y="560069"/>
                </a:lnTo>
                <a:lnTo>
                  <a:pt x="1069406" y="511737"/>
                </a:lnTo>
                <a:lnTo>
                  <a:pt x="1063615" y="464547"/>
                </a:lnTo>
                <a:lnTo>
                  <a:pt x="1054161" y="418669"/>
                </a:lnTo>
                <a:lnTo>
                  <a:pt x="1041203" y="374270"/>
                </a:lnTo>
                <a:lnTo>
                  <a:pt x="1024903" y="331518"/>
                </a:lnTo>
                <a:lnTo>
                  <a:pt x="1005421" y="290581"/>
                </a:lnTo>
                <a:lnTo>
                  <a:pt x="982918" y="251627"/>
                </a:lnTo>
                <a:lnTo>
                  <a:pt x="957553" y="214824"/>
                </a:lnTo>
                <a:lnTo>
                  <a:pt x="929489" y="180340"/>
                </a:lnTo>
                <a:lnTo>
                  <a:pt x="898886" y="148343"/>
                </a:lnTo>
                <a:lnTo>
                  <a:pt x="865903" y="119001"/>
                </a:lnTo>
                <a:lnTo>
                  <a:pt x="830703" y="92482"/>
                </a:lnTo>
                <a:lnTo>
                  <a:pt x="793445" y="68953"/>
                </a:lnTo>
                <a:lnTo>
                  <a:pt x="754290" y="48584"/>
                </a:lnTo>
                <a:lnTo>
                  <a:pt x="713399" y="31542"/>
                </a:lnTo>
                <a:lnTo>
                  <a:pt x="670932" y="17994"/>
                </a:lnTo>
                <a:lnTo>
                  <a:pt x="627051" y="8109"/>
                </a:lnTo>
                <a:lnTo>
                  <a:pt x="581915" y="2055"/>
                </a:lnTo>
                <a:lnTo>
                  <a:pt x="5356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8991" y="85343"/>
            <a:ext cx="1071880" cy="1120140"/>
          </a:xfrm>
          <a:custGeom>
            <a:avLst/>
            <a:gdLst/>
            <a:ahLst/>
            <a:cxnLst/>
            <a:rect l="l" t="t" r="r" b="b"/>
            <a:pathLst>
              <a:path w="1071880" h="1120140">
                <a:moveTo>
                  <a:pt x="0" y="560069"/>
                </a:moveTo>
                <a:lnTo>
                  <a:pt x="1965" y="511737"/>
                </a:lnTo>
                <a:lnTo>
                  <a:pt x="7756" y="464547"/>
                </a:lnTo>
                <a:lnTo>
                  <a:pt x="17210" y="418669"/>
                </a:lnTo>
                <a:lnTo>
                  <a:pt x="30168" y="374270"/>
                </a:lnTo>
                <a:lnTo>
                  <a:pt x="46468" y="331518"/>
                </a:lnTo>
                <a:lnTo>
                  <a:pt x="65950" y="290581"/>
                </a:lnTo>
                <a:lnTo>
                  <a:pt x="88453" y="251627"/>
                </a:lnTo>
                <a:lnTo>
                  <a:pt x="113818" y="214824"/>
                </a:lnTo>
                <a:lnTo>
                  <a:pt x="141882" y="180340"/>
                </a:lnTo>
                <a:lnTo>
                  <a:pt x="172485" y="148343"/>
                </a:lnTo>
                <a:lnTo>
                  <a:pt x="205468" y="119001"/>
                </a:lnTo>
                <a:lnTo>
                  <a:pt x="240668" y="92482"/>
                </a:lnTo>
                <a:lnTo>
                  <a:pt x="277926" y="68953"/>
                </a:lnTo>
                <a:lnTo>
                  <a:pt x="317081" y="48584"/>
                </a:lnTo>
                <a:lnTo>
                  <a:pt x="357972" y="31542"/>
                </a:lnTo>
                <a:lnTo>
                  <a:pt x="400439" y="17994"/>
                </a:lnTo>
                <a:lnTo>
                  <a:pt x="444320" y="8109"/>
                </a:lnTo>
                <a:lnTo>
                  <a:pt x="489456" y="2055"/>
                </a:lnTo>
                <a:lnTo>
                  <a:pt x="535686" y="0"/>
                </a:lnTo>
                <a:lnTo>
                  <a:pt x="581915" y="2055"/>
                </a:lnTo>
                <a:lnTo>
                  <a:pt x="627051" y="8109"/>
                </a:lnTo>
                <a:lnTo>
                  <a:pt x="670932" y="17994"/>
                </a:lnTo>
                <a:lnTo>
                  <a:pt x="713399" y="31542"/>
                </a:lnTo>
                <a:lnTo>
                  <a:pt x="754290" y="48584"/>
                </a:lnTo>
                <a:lnTo>
                  <a:pt x="793445" y="68953"/>
                </a:lnTo>
                <a:lnTo>
                  <a:pt x="830703" y="92482"/>
                </a:lnTo>
                <a:lnTo>
                  <a:pt x="865903" y="119001"/>
                </a:lnTo>
                <a:lnTo>
                  <a:pt x="898886" y="148343"/>
                </a:lnTo>
                <a:lnTo>
                  <a:pt x="929489" y="180340"/>
                </a:lnTo>
                <a:lnTo>
                  <a:pt x="957553" y="214824"/>
                </a:lnTo>
                <a:lnTo>
                  <a:pt x="982918" y="251627"/>
                </a:lnTo>
                <a:lnTo>
                  <a:pt x="1005421" y="290581"/>
                </a:lnTo>
                <a:lnTo>
                  <a:pt x="1024903" y="331518"/>
                </a:lnTo>
                <a:lnTo>
                  <a:pt x="1041203" y="374270"/>
                </a:lnTo>
                <a:lnTo>
                  <a:pt x="1054161" y="418669"/>
                </a:lnTo>
                <a:lnTo>
                  <a:pt x="1063615" y="464547"/>
                </a:lnTo>
                <a:lnTo>
                  <a:pt x="1069406" y="511737"/>
                </a:lnTo>
                <a:lnTo>
                  <a:pt x="1071372" y="560069"/>
                </a:lnTo>
                <a:lnTo>
                  <a:pt x="1069406" y="608402"/>
                </a:lnTo>
                <a:lnTo>
                  <a:pt x="1063615" y="655592"/>
                </a:lnTo>
                <a:lnTo>
                  <a:pt x="1054161" y="701470"/>
                </a:lnTo>
                <a:lnTo>
                  <a:pt x="1041203" y="745869"/>
                </a:lnTo>
                <a:lnTo>
                  <a:pt x="1024903" y="788621"/>
                </a:lnTo>
                <a:lnTo>
                  <a:pt x="1005421" y="829558"/>
                </a:lnTo>
                <a:lnTo>
                  <a:pt x="982918" y="868512"/>
                </a:lnTo>
                <a:lnTo>
                  <a:pt x="957553" y="905315"/>
                </a:lnTo>
                <a:lnTo>
                  <a:pt x="929489" y="939799"/>
                </a:lnTo>
                <a:lnTo>
                  <a:pt x="898886" y="971796"/>
                </a:lnTo>
                <a:lnTo>
                  <a:pt x="865903" y="1001138"/>
                </a:lnTo>
                <a:lnTo>
                  <a:pt x="830703" y="1027657"/>
                </a:lnTo>
                <a:lnTo>
                  <a:pt x="793445" y="1051186"/>
                </a:lnTo>
                <a:lnTo>
                  <a:pt x="754290" y="1071555"/>
                </a:lnTo>
                <a:lnTo>
                  <a:pt x="713399" y="1088597"/>
                </a:lnTo>
                <a:lnTo>
                  <a:pt x="670932" y="1102145"/>
                </a:lnTo>
                <a:lnTo>
                  <a:pt x="627051" y="1112030"/>
                </a:lnTo>
                <a:lnTo>
                  <a:pt x="581915" y="1118084"/>
                </a:lnTo>
                <a:lnTo>
                  <a:pt x="535686" y="1120139"/>
                </a:lnTo>
                <a:lnTo>
                  <a:pt x="489456" y="1118084"/>
                </a:lnTo>
                <a:lnTo>
                  <a:pt x="444320" y="1112030"/>
                </a:lnTo>
                <a:lnTo>
                  <a:pt x="400439" y="1102145"/>
                </a:lnTo>
                <a:lnTo>
                  <a:pt x="357972" y="1088597"/>
                </a:lnTo>
                <a:lnTo>
                  <a:pt x="317081" y="1071555"/>
                </a:lnTo>
                <a:lnTo>
                  <a:pt x="277926" y="1051186"/>
                </a:lnTo>
                <a:lnTo>
                  <a:pt x="240668" y="1027657"/>
                </a:lnTo>
                <a:lnTo>
                  <a:pt x="205468" y="1001138"/>
                </a:lnTo>
                <a:lnTo>
                  <a:pt x="172485" y="971796"/>
                </a:lnTo>
                <a:lnTo>
                  <a:pt x="141882" y="939799"/>
                </a:lnTo>
                <a:lnTo>
                  <a:pt x="113818" y="905315"/>
                </a:lnTo>
                <a:lnTo>
                  <a:pt x="88453" y="868512"/>
                </a:lnTo>
                <a:lnTo>
                  <a:pt x="65950" y="829558"/>
                </a:lnTo>
                <a:lnTo>
                  <a:pt x="46468" y="788621"/>
                </a:lnTo>
                <a:lnTo>
                  <a:pt x="30168" y="745869"/>
                </a:lnTo>
                <a:lnTo>
                  <a:pt x="17210" y="701470"/>
                </a:lnTo>
                <a:lnTo>
                  <a:pt x="7756" y="655592"/>
                </a:lnTo>
                <a:lnTo>
                  <a:pt x="1965" y="608402"/>
                </a:lnTo>
                <a:lnTo>
                  <a:pt x="0" y="56006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5013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Работа с </a:t>
            </a:r>
            <a:r>
              <a:rPr spc="-5" dirty="0"/>
              <a:t>сенсорными</a:t>
            </a:r>
            <a:r>
              <a:rPr spc="5" dirty="0"/>
              <a:t> </a:t>
            </a:r>
            <a:r>
              <a:rPr dirty="0"/>
              <a:t>нарушениями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032365" cy="339597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202565" indent="-229235" algn="just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4471C4"/>
                </a:solidFill>
                <a:latin typeface="Calibri"/>
                <a:cs typeface="Calibri"/>
              </a:rPr>
              <a:t>Коррекция </a:t>
            </a: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и </a:t>
            </a:r>
            <a:r>
              <a:rPr sz="2800" spc="-10" dirty="0">
                <a:solidFill>
                  <a:srgbClr val="4471C4"/>
                </a:solidFill>
                <a:latin typeface="Calibri"/>
                <a:cs typeface="Calibri"/>
              </a:rPr>
              <a:t>профилактика </a:t>
            </a: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нарушений сенсорной интеграции-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Стимуляция </a:t>
            </a:r>
            <a:r>
              <a:rPr sz="2800" spc="-5" dirty="0">
                <a:latin typeface="Calibri"/>
                <a:cs typeface="Calibri"/>
              </a:rPr>
              <a:t>сенсорных </a:t>
            </a:r>
            <a:r>
              <a:rPr sz="2800" spc="-10" dirty="0">
                <a:latin typeface="Calibri"/>
                <a:cs typeface="Calibri"/>
              </a:rPr>
              <a:t>систем </a:t>
            </a:r>
            <a:r>
              <a:rPr sz="2800" spc="-5" dirty="0">
                <a:latin typeface="Calibri"/>
                <a:cs typeface="Calibri"/>
              </a:rPr>
              <a:t>–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индивидуальная,</a:t>
            </a:r>
            <a:endParaRPr sz="2800">
              <a:latin typeface="Calibri"/>
              <a:cs typeface="Calibri"/>
            </a:endParaRPr>
          </a:p>
          <a:p>
            <a:pPr marL="241300" algn="just">
              <a:lnSpc>
                <a:spcPts val="2975"/>
              </a:lnSpc>
            </a:pPr>
            <a:r>
              <a:rPr sz="2800" spc="-10" dirty="0">
                <a:latin typeface="Calibri"/>
                <a:cs typeface="Calibri"/>
              </a:rPr>
              <a:t>целенаправленная </a:t>
            </a:r>
            <a:r>
              <a:rPr sz="2800" spc="-5" dirty="0">
                <a:latin typeface="Calibri"/>
                <a:cs typeface="Calibri"/>
              </a:rPr>
              <a:t>и специфичная.</a:t>
            </a:r>
            <a:endParaRPr sz="2800">
              <a:latin typeface="Calibri"/>
              <a:cs typeface="Calibri"/>
            </a:endParaRPr>
          </a:p>
          <a:p>
            <a:pPr marL="241300" marR="5080" indent="-229235" algn="just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Работа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20" dirty="0">
                <a:latin typeface="Calibri"/>
                <a:cs typeface="Calibri"/>
              </a:rPr>
              <a:t>неглектом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переобучение </a:t>
            </a:r>
            <a:r>
              <a:rPr sz="2800" spc="-5" dirty="0">
                <a:latin typeface="Calibri"/>
                <a:cs typeface="Calibri"/>
              </a:rPr>
              <a:t>пациента, изменения </a:t>
            </a:r>
            <a:r>
              <a:rPr sz="2800" spc="-15" dirty="0">
                <a:latin typeface="Calibri"/>
                <a:cs typeface="Calibri"/>
              </a:rPr>
              <a:t>среды  </a:t>
            </a:r>
            <a:r>
              <a:rPr sz="2800" spc="-5" dirty="0">
                <a:latin typeface="Calibri"/>
                <a:cs typeface="Calibri"/>
              </a:rPr>
              <a:t>пациента</a:t>
            </a:r>
            <a:endParaRPr sz="2800">
              <a:latin typeface="Calibri"/>
              <a:cs typeface="Calibri"/>
            </a:endParaRPr>
          </a:p>
          <a:p>
            <a:pPr marL="241300" marR="421640" indent="-229235" algn="just">
              <a:lnSpc>
                <a:spcPct val="90000"/>
              </a:lnSpc>
              <a:spcBef>
                <a:spcPts val="94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Сенсорное переобучение руки </a:t>
            </a:r>
            <a:r>
              <a:rPr sz="2800" spc="-5" dirty="0">
                <a:latin typeface="Calibri"/>
                <a:cs typeface="Calibri"/>
              </a:rPr>
              <a:t>( мануальные </a:t>
            </a:r>
            <a:r>
              <a:rPr sz="2800" spc="-10" dirty="0">
                <a:latin typeface="Calibri"/>
                <a:cs typeface="Calibri"/>
              </a:rPr>
              <a:t>функции </a:t>
            </a:r>
            <a:r>
              <a:rPr sz="2800" spc="-5" dirty="0">
                <a:latin typeface="Calibri"/>
                <a:cs typeface="Calibri"/>
              </a:rPr>
              <a:t>на 50%  </a:t>
            </a:r>
            <a:r>
              <a:rPr sz="2800" dirty="0">
                <a:latin typeface="Calibri"/>
                <a:cs typeface="Calibri"/>
              </a:rPr>
              <a:t>зависят </a:t>
            </a:r>
            <a:r>
              <a:rPr sz="2800" spc="-20" dirty="0">
                <a:latin typeface="Calibri"/>
                <a:cs typeface="Calibri"/>
              </a:rPr>
              <a:t>от </a:t>
            </a:r>
            <a:r>
              <a:rPr sz="2800" spc="-10" dirty="0">
                <a:latin typeface="Calibri"/>
                <a:cs typeface="Calibri"/>
              </a:rPr>
              <a:t>чувствительности, </a:t>
            </a:r>
            <a:r>
              <a:rPr sz="2800" spc="-5" dirty="0">
                <a:latin typeface="Calibri"/>
                <a:cs typeface="Calibri"/>
              </a:rPr>
              <a:t>при снижении </a:t>
            </a:r>
            <a:r>
              <a:rPr sz="2800" spc="-10" dirty="0">
                <a:latin typeface="Calibri"/>
                <a:cs typeface="Calibri"/>
              </a:rPr>
              <a:t>чувствительности  </a:t>
            </a:r>
            <a:r>
              <a:rPr sz="2800" spc="-5" dirty="0">
                <a:latin typeface="Calibri"/>
                <a:cs typeface="Calibri"/>
              </a:rPr>
              <a:t>страдает и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сила)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6694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Эрготерапевт в реанимации</a:t>
            </a:r>
          </a:p>
        </p:txBody>
      </p:sp>
      <p:sp>
        <p:nvSpPr>
          <p:cNvPr id="3" name="object 3"/>
          <p:cNvSpPr/>
          <p:nvPr/>
        </p:nvSpPr>
        <p:spPr>
          <a:xfrm>
            <a:off x="283463" y="1856232"/>
            <a:ext cx="5042916" cy="4091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70347" y="1441703"/>
            <a:ext cx="6684264" cy="492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65776" y="1437132"/>
            <a:ext cx="6693534" cy="4930140"/>
          </a:xfrm>
          <a:custGeom>
            <a:avLst/>
            <a:gdLst/>
            <a:ahLst/>
            <a:cxnLst/>
            <a:rect l="l" t="t" r="r" b="b"/>
            <a:pathLst>
              <a:path w="6693534" h="4930140">
                <a:moveTo>
                  <a:pt x="0" y="4930140"/>
                </a:moveTo>
                <a:lnTo>
                  <a:pt x="6693408" y="4930140"/>
                </a:lnTo>
                <a:lnTo>
                  <a:pt x="6693408" y="0"/>
                </a:lnTo>
                <a:lnTo>
                  <a:pt x="0" y="0"/>
                </a:lnTo>
                <a:lnTo>
                  <a:pt x="0" y="4930140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92174" y="1690877"/>
            <a:ext cx="3412490" cy="847725"/>
          </a:xfrm>
          <a:custGeom>
            <a:avLst/>
            <a:gdLst/>
            <a:ahLst/>
            <a:cxnLst/>
            <a:rect l="l" t="t" r="r" b="b"/>
            <a:pathLst>
              <a:path w="3412490" h="847725">
                <a:moveTo>
                  <a:pt x="0" y="423672"/>
                </a:moveTo>
                <a:lnTo>
                  <a:pt x="13293" y="370538"/>
                </a:lnTo>
                <a:lnTo>
                  <a:pt x="36433" y="336183"/>
                </a:lnTo>
                <a:lnTo>
                  <a:pt x="70442" y="302820"/>
                </a:lnTo>
                <a:lnTo>
                  <a:pt x="114847" y="270567"/>
                </a:lnTo>
                <a:lnTo>
                  <a:pt x="169173" y="239541"/>
                </a:lnTo>
                <a:lnTo>
                  <a:pt x="232946" y="209860"/>
                </a:lnTo>
                <a:lnTo>
                  <a:pt x="305693" y="181642"/>
                </a:lnTo>
                <a:lnTo>
                  <a:pt x="345283" y="168118"/>
                </a:lnTo>
                <a:lnTo>
                  <a:pt x="386939" y="155005"/>
                </a:lnTo>
                <a:lnTo>
                  <a:pt x="430602" y="142316"/>
                </a:lnTo>
                <a:lnTo>
                  <a:pt x="476212" y="130066"/>
                </a:lnTo>
                <a:lnTo>
                  <a:pt x="523710" y="118270"/>
                </a:lnTo>
                <a:lnTo>
                  <a:pt x="573037" y="106943"/>
                </a:lnTo>
                <a:lnTo>
                  <a:pt x="624133" y="96100"/>
                </a:lnTo>
                <a:lnTo>
                  <a:pt x="676940" y="85754"/>
                </a:lnTo>
                <a:lnTo>
                  <a:pt x="731397" y="75922"/>
                </a:lnTo>
                <a:lnTo>
                  <a:pt x="787447" y="66617"/>
                </a:lnTo>
                <a:lnTo>
                  <a:pt x="845029" y="57855"/>
                </a:lnTo>
                <a:lnTo>
                  <a:pt x="904085" y="49650"/>
                </a:lnTo>
                <a:lnTo>
                  <a:pt x="964555" y="42016"/>
                </a:lnTo>
                <a:lnTo>
                  <a:pt x="1026379" y="34970"/>
                </a:lnTo>
                <a:lnTo>
                  <a:pt x="1089500" y="28524"/>
                </a:lnTo>
                <a:lnTo>
                  <a:pt x="1153857" y="22694"/>
                </a:lnTo>
                <a:lnTo>
                  <a:pt x="1219391" y="17496"/>
                </a:lnTo>
                <a:lnTo>
                  <a:pt x="1286043" y="12942"/>
                </a:lnTo>
                <a:lnTo>
                  <a:pt x="1353754" y="9049"/>
                </a:lnTo>
                <a:lnTo>
                  <a:pt x="1422465" y="5830"/>
                </a:lnTo>
                <a:lnTo>
                  <a:pt x="1492116" y="3301"/>
                </a:lnTo>
                <a:lnTo>
                  <a:pt x="1562647" y="1477"/>
                </a:lnTo>
                <a:lnTo>
                  <a:pt x="1634001" y="371"/>
                </a:lnTo>
                <a:lnTo>
                  <a:pt x="1706118" y="0"/>
                </a:lnTo>
                <a:lnTo>
                  <a:pt x="1778234" y="371"/>
                </a:lnTo>
                <a:lnTo>
                  <a:pt x="1849588" y="1477"/>
                </a:lnTo>
                <a:lnTo>
                  <a:pt x="1920119" y="3301"/>
                </a:lnTo>
                <a:lnTo>
                  <a:pt x="1989770" y="5830"/>
                </a:lnTo>
                <a:lnTo>
                  <a:pt x="2058481" y="9049"/>
                </a:lnTo>
                <a:lnTo>
                  <a:pt x="2126192" y="12942"/>
                </a:lnTo>
                <a:lnTo>
                  <a:pt x="2192844" y="17496"/>
                </a:lnTo>
                <a:lnTo>
                  <a:pt x="2258378" y="22694"/>
                </a:lnTo>
                <a:lnTo>
                  <a:pt x="2322735" y="28524"/>
                </a:lnTo>
                <a:lnTo>
                  <a:pt x="2385856" y="34970"/>
                </a:lnTo>
                <a:lnTo>
                  <a:pt x="2447680" y="42016"/>
                </a:lnTo>
                <a:lnTo>
                  <a:pt x="2508150" y="49650"/>
                </a:lnTo>
                <a:lnTo>
                  <a:pt x="2567206" y="57855"/>
                </a:lnTo>
                <a:lnTo>
                  <a:pt x="2624788" y="66617"/>
                </a:lnTo>
                <a:lnTo>
                  <a:pt x="2680838" y="75922"/>
                </a:lnTo>
                <a:lnTo>
                  <a:pt x="2735295" y="85754"/>
                </a:lnTo>
                <a:lnTo>
                  <a:pt x="2788102" y="96100"/>
                </a:lnTo>
                <a:lnTo>
                  <a:pt x="2839198" y="106943"/>
                </a:lnTo>
                <a:lnTo>
                  <a:pt x="2888525" y="118270"/>
                </a:lnTo>
                <a:lnTo>
                  <a:pt x="2936023" y="130066"/>
                </a:lnTo>
                <a:lnTo>
                  <a:pt x="2981633" y="142316"/>
                </a:lnTo>
                <a:lnTo>
                  <a:pt x="3025296" y="155005"/>
                </a:lnTo>
                <a:lnTo>
                  <a:pt x="3066952" y="168118"/>
                </a:lnTo>
                <a:lnTo>
                  <a:pt x="3106542" y="181642"/>
                </a:lnTo>
                <a:lnTo>
                  <a:pt x="3144008" y="195561"/>
                </a:lnTo>
                <a:lnTo>
                  <a:pt x="3212327" y="224525"/>
                </a:lnTo>
                <a:lnTo>
                  <a:pt x="3271436" y="254893"/>
                </a:lnTo>
                <a:lnTo>
                  <a:pt x="3320860" y="286547"/>
                </a:lnTo>
                <a:lnTo>
                  <a:pt x="3360126" y="319370"/>
                </a:lnTo>
                <a:lnTo>
                  <a:pt x="3388760" y="353244"/>
                </a:lnTo>
                <a:lnTo>
                  <a:pt x="3406288" y="388050"/>
                </a:lnTo>
                <a:lnTo>
                  <a:pt x="3412236" y="423672"/>
                </a:lnTo>
                <a:lnTo>
                  <a:pt x="3410739" y="441577"/>
                </a:lnTo>
                <a:lnTo>
                  <a:pt x="3388760" y="494099"/>
                </a:lnTo>
                <a:lnTo>
                  <a:pt x="3360126" y="527973"/>
                </a:lnTo>
                <a:lnTo>
                  <a:pt x="3320860" y="560796"/>
                </a:lnTo>
                <a:lnTo>
                  <a:pt x="3271436" y="592450"/>
                </a:lnTo>
                <a:lnTo>
                  <a:pt x="3212327" y="622818"/>
                </a:lnTo>
                <a:lnTo>
                  <a:pt x="3144008" y="651782"/>
                </a:lnTo>
                <a:lnTo>
                  <a:pt x="3106542" y="665701"/>
                </a:lnTo>
                <a:lnTo>
                  <a:pt x="3066952" y="679225"/>
                </a:lnTo>
                <a:lnTo>
                  <a:pt x="3025296" y="692338"/>
                </a:lnTo>
                <a:lnTo>
                  <a:pt x="2981633" y="705027"/>
                </a:lnTo>
                <a:lnTo>
                  <a:pt x="2936023" y="717277"/>
                </a:lnTo>
                <a:lnTo>
                  <a:pt x="2888525" y="729073"/>
                </a:lnTo>
                <a:lnTo>
                  <a:pt x="2839198" y="740400"/>
                </a:lnTo>
                <a:lnTo>
                  <a:pt x="2788102" y="751243"/>
                </a:lnTo>
                <a:lnTo>
                  <a:pt x="2735295" y="761589"/>
                </a:lnTo>
                <a:lnTo>
                  <a:pt x="2680838" y="771421"/>
                </a:lnTo>
                <a:lnTo>
                  <a:pt x="2624788" y="780726"/>
                </a:lnTo>
                <a:lnTo>
                  <a:pt x="2567206" y="789488"/>
                </a:lnTo>
                <a:lnTo>
                  <a:pt x="2508150" y="797693"/>
                </a:lnTo>
                <a:lnTo>
                  <a:pt x="2447680" y="805327"/>
                </a:lnTo>
                <a:lnTo>
                  <a:pt x="2385856" y="812373"/>
                </a:lnTo>
                <a:lnTo>
                  <a:pt x="2322735" y="818819"/>
                </a:lnTo>
                <a:lnTo>
                  <a:pt x="2258378" y="824649"/>
                </a:lnTo>
                <a:lnTo>
                  <a:pt x="2192844" y="829847"/>
                </a:lnTo>
                <a:lnTo>
                  <a:pt x="2126192" y="834401"/>
                </a:lnTo>
                <a:lnTo>
                  <a:pt x="2058481" y="838294"/>
                </a:lnTo>
                <a:lnTo>
                  <a:pt x="1989770" y="841513"/>
                </a:lnTo>
                <a:lnTo>
                  <a:pt x="1920119" y="844042"/>
                </a:lnTo>
                <a:lnTo>
                  <a:pt x="1849588" y="845866"/>
                </a:lnTo>
                <a:lnTo>
                  <a:pt x="1778234" y="846972"/>
                </a:lnTo>
                <a:lnTo>
                  <a:pt x="1706118" y="847344"/>
                </a:lnTo>
                <a:lnTo>
                  <a:pt x="1634001" y="846972"/>
                </a:lnTo>
                <a:lnTo>
                  <a:pt x="1562647" y="845866"/>
                </a:lnTo>
                <a:lnTo>
                  <a:pt x="1492116" y="844042"/>
                </a:lnTo>
                <a:lnTo>
                  <a:pt x="1422465" y="841513"/>
                </a:lnTo>
                <a:lnTo>
                  <a:pt x="1353754" y="838294"/>
                </a:lnTo>
                <a:lnTo>
                  <a:pt x="1286043" y="834401"/>
                </a:lnTo>
                <a:lnTo>
                  <a:pt x="1219391" y="829847"/>
                </a:lnTo>
                <a:lnTo>
                  <a:pt x="1153857" y="824649"/>
                </a:lnTo>
                <a:lnTo>
                  <a:pt x="1089500" y="818819"/>
                </a:lnTo>
                <a:lnTo>
                  <a:pt x="1026379" y="812373"/>
                </a:lnTo>
                <a:lnTo>
                  <a:pt x="964555" y="805327"/>
                </a:lnTo>
                <a:lnTo>
                  <a:pt x="904085" y="797693"/>
                </a:lnTo>
                <a:lnTo>
                  <a:pt x="845029" y="789488"/>
                </a:lnTo>
                <a:lnTo>
                  <a:pt x="787447" y="780726"/>
                </a:lnTo>
                <a:lnTo>
                  <a:pt x="731397" y="771421"/>
                </a:lnTo>
                <a:lnTo>
                  <a:pt x="676940" y="761589"/>
                </a:lnTo>
                <a:lnTo>
                  <a:pt x="624133" y="751243"/>
                </a:lnTo>
                <a:lnTo>
                  <a:pt x="573037" y="740400"/>
                </a:lnTo>
                <a:lnTo>
                  <a:pt x="523710" y="729073"/>
                </a:lnTo>
                <a:lnTo>
                  <a:pt x="476212" y="717277"/>
                </a:lnTo>
                <a:lnTo>
                  <a:pt x="430602" y="705027"/>
                </a:lnTo>
                <a:lnTo>
                  <a:pt x="386939" y="692338"/>
                </a:lnTo>
                <a:lnTo>
                  <a:pt x="345283" y="679225"/>
                </a:lnTo>
                <a:lnTo>
                  <a:pt x="305693" y="665701"/>
                </a:lnTo>
                <a:lnTo>
                  <a:pt x="268227" y="651782"/>
                </a:lnTo>
                <a:lnTo>
                  <a:pt x="199908" y="622818"/>
                </a:lnTo>
                <a:lnTo>
                  <a:pt x="140799" y="592450"/>
                </a:lnTo>
                <a:lnTo>
                  <a:pt x="91375" y="560796"/>
                </a:lnTo>
                <a:lnTo>
                  <a:pt x="52109" y="527973"/>
                </a:lnTo>
                <a:lnTo>
                  <a:pt x="23475" y="494099"/>
                </a:lnTo>
                <a:lnTo>
                  <a:pt x="5947" y="459293"/>
                </a:lnTo>
                <a:lnTo>
                  <a:pt x="0" y="423672"/>
                </a:lnTo>
                <a:close/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480042" y="2666238"/>
            <a:ext cx="2047875" cy="13335"/>
          </a:xfrm>
          <a:custGeom>
            <a:avLst/>
            <a:gdLst/>
            <a:ahLst/>
            <a:cxnLst/>
            <a:rect l="l" t="t" r="r" b="b"/>
            <a:pathLst>
              <a:path w="2047875" h="13335">
                <a:moveTo>
                  <a:pt x="2047748" y="0"/>
                </a:moveTo>
                <a:lnTo>
                  <a:pt x="0" y="12826"/>
                </a:lnTo>
              </a:path>
            </a:pathLst>
          </a:custGeom>
          <a:ln w="1981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23153" y="2923794"/>
            <a:ext cx="747395" cy="0"/>
          </a:xfrm>
          <a:custGeom>
            <a:avLst/>
            <a:gdLst/>
            <a:ahLst/>
            <a:cxnLst/>
            <a:rect l="l" t="t" r="r" b="b"/>
            <a:pathLst>
              <a:path w="747395">
                <a:moveTo>
                  <a:pt x="747013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204" y="180593"/>
            <a:ext cx="10859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Эрготерапевт в реанимации –</a:t>
            </a:r>
            <a:r>
              <a:rPr sz="4000" spc="55" dirty="0"/>
              <a:t> </a:t>
            </a:r>
            <a:r>
              <a:rPr sz="4000" spc="-10" dirty="0"/>
              <a:t>клин.рекомендации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854707" y="1120138"/>
            <a:ext cx="7994904" cy="5484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2004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Эрготерапевт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925269"/>
            <a:ext cx="10158095" cy="2117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ts val="3195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Специалист, </a:t>
            </a:r>
            <a:r>
              <a:rPr sz="2800" spc="-20" dirty="0">
                <a:latin typeface="Calibri"/>
                <a:cs typeface="Calibri"/>
              </a:rPr>
              <a:t>который </a:t>
            </a:r>
            <a:r>
              <a:rPr sz="2800" spc="-5" dirty="0">
                <a:latin typeface="Calibri"/>
                <a:cs typeface="Calibri"/>
              </a:rPr>
              <a:t>помогает пациенту быть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максимально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220"/>
              </a:spcBef>
            </a:pPr>
            <a:r>
              <a:rPr sz="2800" spc="-15" dirty="0">
                <a:latin typeface="Calibri"/>
                <a:cs typeface="Calibri"/>
              </a:rPr>
              <a:t>самостоятельным </a:t>
            </a:r>
            <a:r>
              <a:rPr sz="2800" spc="-5" dirty="0">
                <a:latin typeface="Calibri"/>
                <a:cs typeface="Calibri"/>
              </a:rPr>
              <a:t>и возвращает </a:t>
            </a:r>
            <a:r>
              <a:rPr sz="2800" spc="-20" dirty="0">
                <a:latin typeface="Calibri"/>
                <a:cs typeface="Calibri"/>
              </a:rPr>
              <a:t>его </a:t>
            </a:r>
            <a:r>
              <a:rPr sz="2800" spc="-5" dirty="0">
                <a:latin typeface="Calibri"/>
                <a:cs typeface="Calibri"/>
              </a:rPr>
              <a:t>к привычному </a:t>
            </a:r>
            <a:r>
              <a:rPr sz="2800" spc="-10" dirty="0">
                <a:latin typeface="Calibri"/>
                <a:cs typeface="Calibri"/>
              </a:rPr>
              <a:t>укладу </a:t>
            </a:r>
            <a:r>
              <a:rPr sz="2800" spc="-5" dirty="0">
                <a:latin typeface="Calibri"/>
                <a:cs typeface="Calibri"/>
              </a:rPr>
              <a:t>жизни,  </a:t>
            </a:r>
            <a:r>
              <a:rPr sz="2800" spc="-10" dirty="0">
                <a:latin typeface="Calibri"/>
                <a:cs typeface="Calibri"/>
              </a:rPr>
              <a:t>несмотря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ограничения </a:t>
            </a:r>
            <a:r>
              <a:rPr sz="2800" spc="-5" dirty="0">
                <a:latin typeface="Calibri"/>
                <a:cs typeface="Calibri"/>
              </a:rPr>
              <a:t>функционирования ( </a:t>
            </a:r>
            <a:r>
              <a:rPr sz="2800" spc="-15" dirty="0">
                <a:latin typeface="Calibri"/>
                <a:cs typeface="Calibri"/>
              </a:rPr>
              <a:t>двигательные,  </a:t>
            </a:r>
            <a:r>
              <a:rPr sz="2800" spc="-10" dirty="0">
                <a:latin typeface="Calibri"/>
                <a:cs typeface="Calibri"/>
              </a:rPr>
              <a:t>когнитивные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т.п.)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В ЛЮБОМ </a:t>
            </a:r>
            <a:r>
              <a:rPr sz="2800" spc="-15" dirty="0">
                <a:latin typeface="Calibri"/>
                <a:cs typeface="Calibri"/>
              </a:rPr>
              <a:t>МЕСТЕ, </a:t>
            </a:r>
            <a:r>
              <a:rPr sz="2800" spc="-60" dirty="0">
                <a:latin typeface="Calibri"/>
                <a:cs typeface="Calibri"/>
              </a:rPr>
              <a:t>где </a:t>
            </a:r>
            <a:r>
              <a:rPr sz="2800" spc="-5" dirty="0">
                <a:latin typeface="Calibri"/>
                <a:cs typeface="Calibri"/>
              </a:rPr>
              <a:t>у пациента есть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деятельность.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0066" y="609676"/>
            <a:ext cx="51104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Спасибо </a:t>
            </a:r>
            <a:r>
              <a:rPr dirty="0"/>
              <a:t>за</a:t>
            </a:r>
            <a:r>
              <a:rPr spc="-40" dirty="0"/>
              <a:t> </a:t>
            </a:r>
            <a:r>
              <a:rPr dirty="0"/>
              <a:t>внимание</a:t>
            </a:r>
          </a:p>
        </p:txBody>
      </p:sp>
      <p:sp>
        <p:nvSpPr>
          <p:cNvPr id="3" name="object 3"/>
          <p:cNvSpPr/>
          <p:nvPr/>
        </p:nvSpPr>
        <p:spPr>
          <a:xfrm>
            <a:off x="3461003" y="1825751"/>
            <a:ext cx="5269991" cy="4351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11102"/>
            <a:ext cx="9807575" cy="43802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85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Для </a:t>
            </a:r>
            <a:r>
              <a:rPr sz="2600" spc="-10" dirty="0">
                <a:solidFill>
                  <a:srgbClr val="5B9BD4"/>
                </a:solidFill>
                <a:latin typeface="Calibri"/>
                <a:cs typeface="Calibri"/>
              </a:rPr>
              <a:t>достижения</a:t>
            </a:r>
            <a:r>
              <a:rPr sz="2600" spc="-3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5B9BD4"/>
                </a:solidFill>
                <a:latin typeface="Calibri"/>
                <a:cs typeface="Calibri"/>
              </a:rPr>
              <a:t>цели: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оценивает нарушения </a:t>
            </a:r>
            <a:r>
              <a:rPr sz="2600" spc="-10" dirty="0">
                <a:latin typeface="Calibri"/>
                <a:cs typeface="Calibri"/>
              </a:rPr>
              <a:t>деятельности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возможности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пациента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функции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дисфункции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пациента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оценивает </a:t>
            </a:r>
            <a:r>
              <a:rPr sz="2600" spc="-15" dirty="0">
                <a:latin typeface="Calibri"/>
                <a:cs typeface="Calibri"/>
              </a:rPr>
              <a:t>среду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окружения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разрабатывает </a:t>
            </a:r>
            <a:r>
              <a:rPr sz="2600" dirty="0">
                <a:latin typeface="Calibri"/>
                <a:cs typeface="Calibri"/>
              </a:rPr>
              <a:t>план </a:t>
            </a:r>
            <a:r>
              <a:rPr sz="2600" spc="-10" dirty="0">
                <a:latin typeface="Calibri"/>
                <a:cs typeface="Calibri"/>
              </a:rPr>
              <a:t>эрготерапевтического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вмешательства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вовлекает </a:t>
            </a:r>
            <a:r>
              <a:rPr sz="2600" dirty="0">
                <a:latin typeface="Calibri"/>
                <a:cs typeface="Calibri"/>
              </a:rPr>
              <a:t>пациента в терапевтическую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деятельность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способствует восстановлению </a:t>
            </a:r>
            <a:r>
              <a:rPr sz="2600" spc="-10" dirty="0">
                <a:latin typeface="Calibri"/>
                <a:cs typeface="Calibri"/>
              </a:rPr>
              <a:t>деятельности </a:t>
            </a:r>
            <a:r>
              <a:rPr sz="2600" dirty="0">
                <a:latin typeface="Calibri"/>
                <a:cs typeface="Calibri"/>
              </a:rPr>
              <a:t>( активности и</a:t>
            </a:r>
            <a:r>
              <a:rPr sz="2600" spc="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участия)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адаптирует </a:t>
            </a:r>
            <a:r>
              <a:rPr sz="2600" spc="-15" dirty="0">
                <a:latin typeface="Calibri"/>
                <a:cs typeface="Calibri"/>
              </a:rPr>
              <a:t>среду </a:t>
            </a:r>
            <a:r>
              <a:rPr sz="2600" spc="-10" dirty="0">
                <a:latin typeface="Calibri"/>
                <a:cs typeface="Calibri"/>
              </a:rPr>
              <a:t>окружения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в </a:t>
            </a:r>
            <a:r>
              <a:rPr sz="2600" spc="-10" dirty="0">
                <a:latin typeface="Calibri"/>
                <a:cs typeface="Calibri"/>
              </a:rPr>
              <a:t>рамках </a:t>
            </a:r>
            <a:r>
              <a:rPr sz="2600" dirty="0">
                <a:latin typeface="Calibri"/>
                <a:cs typeface="Calibri"/>
              </a:rPr>
              <a:t>задачи </a:t>
            </a:r>
            <a:r>
              <a:rPr sz="2600" spc="-15" dirty="0">
                <a:latin typeface="Calibri"/>
                <a:cs typeface="Calibri"/>
              </a:rPr>
              <a:t>подбирает </a:t>
            </a:r>
            <a:r>
              <a:rPr sz="2600" spc="-5" dirty="0">
                <a:latin typeface="Calibri"/>
                <a:cs typeface="Calibri"/>
              </a:rPr>
              <a:t>технические </a:t>
            </a:r>
            <a:r>
              <a:rPr sz="2600" spc="-10" dirty="0">
                <a:latin typeface="Calibri"/>
                <a:cs typeface="Calibri"/>
              </a:rPr>
              <a:t>средства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реабилитации.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73456"/>
            <a:ext cx="101079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6FC0"/>
                </a:solidFill>
              </a:rPr>
              <a:t>Задачей </a:t>
            </a:r>
            <a:r>
              <a:rPr sz="4000" spc="-5" dirty="0">
                <a:solidFill>
                  <a:srgbClr val="006FC0"/>
                </a:solidFill>
              </a:rPr>
              <a:t>эрготерапии и эрготерапевта</a:t>
            </a:r>
            <a:r>
              <a:rPr sz="4000" spc="-30" dirty="0">
                <a:solidFill>
                  <a:srgbClr val="006FC0"/>
                </a:solidFill>
              </a:rPr>
              <a:t> </a:t>
            </a:r>
            <a:r>
              <a:rPr sz="4000" spc="-5" dirty="0">
                <a:solidFill>
                  <a:srgbClr val="006FC0"/>
                </a:solidFill>
              </a:rPr>
              <a:t>является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10285730" cy="433451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264160" indent="-229235">
              <a:lnSpc>
                <a:spcPts val="2690"/>
              </a:lnSpc>
              <a:spcBef>
                <a:spcPts val="7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Не </a:t>
            </a:r>
            <a:r>
              <a:rPr sz="2800" spc="-10" dirty="0">
                <a:latin typeface="Calibri"/>
                <a:cs typeface="Calibri"/>
              </a:rPr>
              <a:t>допустить </a:t>
            </a:r>
            <a:r>
              <a:rPr sz="2800" spc="-5" dirty="0">
                <a:latin typeface="Calibri"/>
                <a:cs typeface="Calibri"/>
              </a:rPr>
              <a:t>возникновения ограничений </a:t>
            </a:r>
            <a:r>
              <a:rPr sz="2800" spc="-15" dirty="0">
                <a:latin typeface="Calibri"/>
                <a:cs typeface="Calibri"/>
              </a:rPr>
              <a:t>жизнедеятельности </a:t>
            </a:r>
            <a:r>
              <a:rPr sz="2800" spc="-5" dirty="0">
                <a:latin typeface="Calibri"/>
                <a:cs typeface="Calibri"/>
              </a:rPr>
              <a:t>у  </a:t>
            </a:r>
            <a:r>
              <a:rPr sz="2800" spc="-20" dirty="0">
                <a:latin typeface="Calibri"/>
                <a:cs typeface="Calibri"/>
              </a:rPr>
              <a:t>человека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5" dirty="0">
                <a:latin typeface="Calibri"/>
                <a:cs typeface="Calibri"/>
              </a:rPr>
              <a:t>теми </a:t>
            </a:r>
            <a:r>
              <a:rPr sz="2800" spc="-5" dirty="0">
                <a:latin typeface="Calibri"/>
                <a:cs typeface="Calibri"/>
              </a:rPr>
              <a:t>или иными нарушениями и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функциональными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ct val="80000"/>
              </a:lnSpc>
              <a:spcBef>
                <a:spcPts val="25"/>
              </a:spcBef>
            </a:pPr>
            <a:r>
              <a:rPr sz="2800" spc="-5" dirty="0">
                <a:latin typeface="Calibri"/>
                <a:cs typeface="Calibri"/>
              </a:rPr>
              <a:t>ограничениями, </a:t>
            </a:r>
            <a:r>
              <a:rPr sz="2800" spc="-15" dirty="0">
                <a:latin typeface="Calibri"/>
                <a:cs typeface="Calibri"/>
              </a:rPr>
              <a:t>путем </a:t>
            </a:r>
            <a:r>
              <a:rPr sz="2800" spc="-10" dirty="0">
                <a:latin typeface="Calibri"/>
                <a:cs typeface="Calibri"/>
              </a:rPr>
              <a:t>использования </a:t>
            </a:r>
            <a:r>
              <a:rPr sz="2800" spc="-5" dirty="0">
                <a:latin typeface="Calibri"/>
                <a:cs typeface="Calibri"/>
              </a:rPr>
              <a:t>активностей, имеющих </a:t>
            </a:r>
            <a:r>
              <a:rPr sz="2800" spc="-10" dirty="0">
                <a:latin typeface="Calibri"/>
                <a:cs typeface="Calibri"/>
              </a:rPr>
              <a:t>для  него </a:t>
            </a:r>
            <a:r>
              <a:rPr sz="2800" spc="-5" dirty="0">
                <a:latin typeface="Calibri"/>
                <a:cs typeface="Calibri"/>
              </a:rPr>
              <a:t>смысл и направленных на </a:t>
            </a:r>
            <a:r>
              <a:rPr sz="2800" spc="-10" dirty="0">
                <a:latin typeface="Calibri"/>
                <a:cs typeface="Calibri"/>
              </a:rPr>
              <a:t>достижение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максимально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355"/>
              </a:lnSpc>
            </a:pPr>
            <a:r>
              <a:rPr sz="2800" spc="-10" dirty="0">
                <a:latin typeface="Calibri"/>
                <a:cs typeface="Calibri"/>
              </a:rPr>
              <a:t>возможного уровня </a:t>
            </a:r>
            <a:r>
              <a:rPr sz="2800" spc="-15" dirty="0">
                <a:latin typeface="Calibri"/>
                <a:cs typeface="Calibri"/>
              </a:rPr>
              <a:t>его </a:t>
            </a:r>
            <a:r>
              <a:rPr sz="2800" spc="-5" dirty="0">
                <a:latin typeface="Calibri"/>
                <a:cs typeface="Calibri"/>
              </a:rPr>
              <a:t>функционирования, </a:t>
            </a:r>
            <a:r>
              <a:rPr sz="2800" dirty="0">
                <a:latin typeface="Calibri"/>
                <a:cs typeface="Calibri"/>
              </a:rPr>
              <a:t>независимости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241300" marR="1635760">
              <a:lnSpc>
                <a:spcPct val="80000"/>
              </a:lnSpc>
              <a:spcBef>
                <a:spcPts val="335"/>
              </a:spcBef>
            </a:pPr>
            <a:r>
              <a:rPr sz="2800" spc="-10" dirty="0">
                <a:latin typeface="Calibri"/>
                <a:cs typeface="Calibri"/>
              </a:rPr>
              <a:t>повседневной </a:t>
            </a:r>
            <a:r>
              <a:rPr sz="2800" spc="-5" dirty="0">
                <a:latin typeface="Calibri"/>
                <a:cs typeface="Calibri"/>
              </a:rPr>
              <a:t>жизни и </a:t>
            </a:r>
            <a:r>
              <a:rPr sz="2800" spc="-20" dirty="0">
                <a:latin typeface="Calibri"/>
                <a:cs typeface="Calibri"/>
              </a:rPr>
              <a:t>улучшение </a:t>
            </a:r>
            <a:r>
              <a:rPr sz="2800" spc="-15" dirty="0">
                <a:latin typeface="Calibri"/>
                <a:cs typeface="Calibri"/>
              </a:rPr>
              <a:t>его </a:t>
            </a:r>
            <a:r>
              <a:rPr sz="2800" spc="-10" dirty="0">
                <a:latin typeface="Calibri"/>
                <a:cs typeface="Calibri"/>
              </a:rPr>
              <a:t>качества </a:t>
            </a:r>
            <a:r>
              <a:rPr sz="2800" dirty="0">
                <a:latin typeface="Calibri"/>
                <a:cs typeface="Calibri"/>
              </a:rPr>
              <a:t>жизни. 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(Например,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поощрение и обеспечение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возможности 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максимально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раннего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доступного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самообслуживания в  стационаре)</a:t>
            </a:r>
            <a:endParaRPr sz="2800">
              <a:latin typeface="Calibri"/>
              <a:cs typeface="Calibri"/>
            </a:endParaRPr>
          </a:p>
          <a:p>
            <a:pPr marL="241300" marR="808355" indent="-229235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Эти задачи актуальны и в </a:t>
            </a:r>
            <a:r>
              <a:rPr sz="2800" spc="-10" dirty="0">
                <a:latin typeface="Calibri"/>
                <a:cs typeface="Calibri"/>
              </a:rPr>
              <a:t>остром </a:t>
            </a:r>
            <a:r>
              <a:rPr sz="2800" spc="-20" dirty="0">
                <a:latin typeface="Calibri"/>
                <a:cs typeface="Calibri"/>
              </a:rPr>
              <a:t>периоде </a:t>
            </a:r>
            <a:r>
              <a:rPr sz="2800" spc="-10" dirty="0">
                <a:latin typeface="Calibri"/>
                <a:cs typeface="Calibri"/>
              </a:rPr>
              <a:t>заболевания  </a:t>
            </a:r>
            <a:r>
              <a:rPr sz="2800" spc="-5" dirty="0">
                <a:latin typeface="Calibri"/>
                <a:cs typeface="Calibri"/>
              </a:rPr>
              <a:t>(например </a:t>
            </a:r>
            <a:r>
              <a:rPr sz="2800" spc="-10" dirty="0">
                <a:latin typeface="Calibri"/>
                <a:cs typeface="Calibri"/>
              </a:rPr>
              <a:t>при </a:t>
            </a:r>
            <a:r>
              <a:rPr sz="2800" spc="-30" dirty="0">
                <a:latin typeface="Calibri"/>
                <a:cs typeface="Calibri"/>
              </a:rPr>
              <a:t>инсульте), </a:t>
            </a:r>
            <a:r>
              <a:rPr sz="2800" spc="-5" dirty="0">
                <a:latin typeface="Calibri"/>
                <a:cs typeface="Calibri"/>
              </a:rPr>
              <a:t>в стационаре, и при </a:t>
            </a:r>
            <a:r>
              <a:rPr sz="2800" spc="-10" dirty="0">
                <a:latin typeface="Calibri"/>
                <a:cs typeface="Calibri"/>
              </a:rPr>
              <a:t>реабилитации  </a:t>
            </a:r>
            <a:r>
              <a:rPr sz="2800" spc="-20" dirty="0">
                <a:latin typeface="Calibri"/>
                <a:cs typeface="Calibri"/>
              </a:rPr>
              <a:t>амбулаторно, </a:t>
            </a:r>
            <a:r>
              <a:rPr sz="2800" spc="-15" dirty="0">
                <a:latin typeface="Calibri"/>
                <a:cs typeface="Calibri"/>
              </a:rPr>
              <a:t>дома </a:t>
            </a:r>
            <a:r>
              <a:rPr sz="2800" spc="-5" dirty="0">
                <a:latin typeface="Calibri"/>
                <a:cs typeface="Calibri"/>
              </a:rPr>
              <a:t>или в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санатории.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9411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Эрготерапевт в реанимации</a:t>
            </a:r>
            <a:r>
              <a:rPr spc="-1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36801"/>
            <a:ext cx="10184765" cy="4086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35" dirty="0">
                <a:latin typeface="Calibri"/>
                <a:cs typeface="Calibri"/>
              </a:rPr>
              <a:t>Терапия </a:t>
            </a:r>
            <a:r>
              <a:rPr sz="2600" spc="-5" dirty="0">
                <a:latin typeface="Calibri"/>
                <a:cs typeface="Calibri"/>
              </a:rPr>
              <a:t>доступной</a:t>
            </a:r>
            <a:r>
              <a:rPr sz="2600" spc="-10" dirty="0">
                <a:latin typeface="Calibri"/>
                <a:cs typeface="Calibri"/>
              </a:rPr>
              <a:t> деятельностью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Обучение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пациента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Обучение </a:t>
            </a:r>
            <a:r>
              <a:rPr sz="2600" spc="-15" dirty="0">
                <a:latin typeface="Calibri"/>
                <a:cs typeface="Calibri"/>
              </a:rPr>
              <a:t>родственников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персонала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Выявление индивидуальных интересов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мотивации</a:t>
            </a: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Выявление нарушений </a:t>
            </a:r>
            <a:r>
              <a:rPr sz="2600" dirty="0">
                <a:latin typeface="Calibri"/>
                <a:cs typeface="Calibri"/>
              </a:rPr>
              <a:t>активности и участия, адаптация их,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адаптация  </a:t>
            </a:r>
            <a:r>
              <a:rPr sz="2600" spc="-10" dirty="0">
                <a:latin typeface="Calibri"/>
                <a:cs typeface="Calibri"/>
              </a:rPr>
              <a:t>среды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окружения</a:t>
            </a:r>
            <a:endParaRPr sz="2600">
              <a:latin typeface="Calibri"/>
              <a:cs typeface="Calibri"/>
            </a:endParaRPr>
          </a:p>
          <a:p>
            <a:pPr marL="241300" marR="601345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Выявление </a:t>
            </a:r>
            <a:r>
              <a:rPr sz="2600" dirty="0">
                <a:latin typeface="Calibri"/>
                <a:cs typeface="Calibri"/>
              </a:rPr>
              <a:t>специфических сенсорных </a:t>
            </a:r>
            <a:r>
              <a:rPr sz="2600" spc="-5" dirty="0">
                <a:latin typeface="Calibri"/>
                <a:cs typeface="Calibri"/>
              </a:rPr>
              <a:t>нарушений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их </a:t>
            </a:r>
            <a:r>
              <a:rPr sz="2600" spc="-10" dirty="0">
                <a:latin typeface="Calibri"/>
                <a:cs typeface="Calibri"/>
              </a:rPr>
              <a:t>влияния</a:t>
            </a:r>
            <a:r>
              <a:rPr sz="2600" spc="-1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на  активности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Коррекция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профилактика </a:t>
            </a:r>
            <a:r>
              <a:rPr sz="2600" dirty="0">
                <a:latin typeface="Calibri"/>
                <a:cs typeface="Calibri"/>
              </a:rPr>
              <a:t>сенсорных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нарушений</a:t>
            </a:r>
            <a:endParaRPr sz="2600">
              <a:latin typeface="Calibri"/>
              <a:cs typeface="Calibri"/>
            </a:endParaRPr>
          </a:p>
          <a:p>
            <a:pPr marL="241300" marR="1971675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Снижение </a:t>
            </a:r>
            <a:r>
              <a:rPr sz="2600" dirty="0">
                <a:latin typeface="Calibri"/>
                <a:cs typeface="Calibri"/>
              </a:rPr>
              <a:t>стресса, через </a:t>
            </a:r>
            <a:r>
              <a:rPr sz="2600" spc="-5" dirty="0">
                <a:latin typeface="Calibri"/>
                <a:cs typeface="Calibri"/>
              </a:rPr>
              <a:t>восстановление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возможностей  </a:t>
            </a:r>
            <a:r>
              <a:rPr sz="2600" dirty="0">
                <a:latin typeface="Calibri"/>
                <a:cs typeface="Calibri"/>
              </a:rPr>
              <a:t>самообслуживания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79908"/>
            <a:ext cx="99326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Деятельность </a:t>
            </a:r>
            <a:r>
              <a:rPr spc="-5" dirty="0">
                <a:solidFill>
                  <a:srgbClr val="006FC0"/>
                </a:solidFill>
              </a:rPr>
              <a:t>пациента </a:t>
            </a:r>
            <a:r>
              <a:rPr dirty="0">
                <a:solidFill>
                  <a:srgbClr val="006FC0"/>
                </a:solidFill>
              </a:rPr>
              <a:t>в реанимации</a:t>
            </a:r>
            <a:r>
              <a:rPr spc="3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???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58290"/>
            <a:ext cx="6045200" cy="28822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Деятельность человека везде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5" dirty="0">
                <a:latin typeface="Calibri"/>
                <a:cs typeface="Calibri"/>
              </a:rPr>
              <a:t>всегда  </a:t>
            </a:r>
            <a:r>
              <a:rPr sz="2800" spc="-5" dirty="0">
                <a:latin typeface="Calibri"/>
                <a:cs typeface="Calibri"/>
              </a:rPr>
              <a:t>бывает </a:t>
            </a:r>
            <a:r>
              <a:rPr sz="2800" spc="-10" dirty="0">
                <a:latin typeface="Calibri"/>
                <a:cs typeface="Calibri"/>
              </a:rPr>
              <a:t>двух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видов: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40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Деструктивная</a:t>
            </a:r>
            <a:endParaRPr sz="2800">
              <a:latin typeface="Calibri"/>
              <a:cs typeface="Calibri"/>
            </a:endParaRPr>
          </a:p>
          <a:p>
            <a:pPr marL="1388745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Calibri"/>
                <a:cs typeface="Calibri"/>
              </a:rPr>
              <a:t>ИЛИ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продуктивная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96428" y="1490472"/>
            <a:ext cx="4195572" cy="4212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79908"/>
            <a:ext cx="99326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Деятельность </a:t>
            </a:r>
            <a:r>
              <a:rPr spc="-5" dirty="0">
                <a:solidFill>
                  <a:srgbClr val="006FC0"/>
                </a:solidFill>
              </a:rPr>
              <a:t>пациента </a:t>
            </a:r>
            <a:r>
              <a:rPr dirty="0">
                <a:solidFill>
                  <a:srgbClr val="006FC0"/>
                </a:solidFill>
              </a:rPr>
              <a:t>в реанимации</a:t>
            </a:r>
            <a:r>
              <a:rPr spc="3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???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30858"/>
            <a:ext cx="6835775" cy="460883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1300" marR="5080" indent="-229235">
              <a:lnSpc>
                <a:spcPts val="2500"/>
              </a:lnSpc>
              <a:spcBef>
                <a:spcPts val="7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Слушать\смотреть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реагировать (вербально </a:t>
            </a:r>
            <a:r>
              <a:rPr sz="2600" dirty="0">
                <a:latin typeface="Calibri"/>
                <a:cs typeface="Calibri"/>
              </a:rPr>
              <a:t>и  </a:t>
            </a:r>
            <a:r>
              <a:rPr sz="2600" spc="-5" dirty="0">
                <a:latin typeface="Calibri"/>
                <a:cs typeface="Calibri"/>
              </a:rPr>
              <a:t>нет)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\не слушать,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не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смотреть,</a:t>
            </a:r>
            <a:r>
              <a:rPr sz="26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игнорировать</a:t>
            </a:r>
            <a:endParaRPr sz="2600">
              <a:latin typeface="Calibri"/>
              <a:cs typeface="Calibri"/>
            </a:endParaRPr>
          </a:p>
          <a:p>
            <a:pPr marL="241300" marR="86995" indent="-229235">
              <a:lnSpc>
                <a:spcPct val="8000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Получать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обрабатывать </a:t>
            </a:r>
            <a:r>
              <a:rPr sz="2600" dirty="0">
                <a:latin typeface="Calibri"/>
                <a:cs typeface="Calibri"/>
              </a:rPr>
              <a:t>информацию (  </a:t>
            </a:r>
            <a:r>
              <a:rPr sz="2600" spc="-10" dirty="0">
                <a:latin typeface="Calibri"/>
                <a:cs typeface="Calibri"/>
              </a:rPr>
              <a:t>видеть, </a:t>
            </a:r>
            <a:r>
              <a:rPr sz="2600" spc="-5" dirty="0">
                <a:latin typeface="Calibri"/>
                <a:cs typeface="Calibri"/>
              </a:rPr>
              <a:t>слышать, догадываться, </a:t>
            </a:r>
            <a:r>
              <a:rPr sz="2600" spc="-10" dirty="0">
                <a:latin typeface="Calibri"/>
                <a:cs typeface="Calibri"/>
              </a:rPr>
              <a:t>раздумывать,  </a:t>
            </a:r>
            <a:r>
              <a:rPr sz="2600" spc="-5" dirty="0">
                <a:latin typeface="Calibri"/>
                <a:cs typeface="Calibri"/>
              </a:rPr>
              <a:t>анализировать, прогнозировать…)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\ </a:t>
            </a:r>
            <a:r>
              <a:rPr sz="2600" spc="-10" dirty="0">
                <a:solidFill>
                  <a:srgbClr val="FF0000"/>
                </a:solidFill>
                <a:latin typeface="Calibri"/>
                <a:cs typeface="Calibri"/>
              </a:rPr>
              <a:t>отрицать,  видеть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и слышать </a:t>
            </a:r>
            <a:r>
              <a:rPr sz="2600" spc="-15" dirty="0">
                <a:solidFill>
                  <a:srgbClr val="FF0000"/>
                </a:solidFill>
                <a:latin typeface="Calibri"/>
                <a:cs typeface="Calibri"/>
              </a:rPr>
              <a:t>плохое, </a:t>
            </a:r>
            <a:r>
              <a:rPr sz="2600" spc="-10" dirty="0">
                <a:solidFill>
                  <a:srgbClr val="FF0000"/>
                </a:solidFill>
                <a:latin typeface="Calibri"/>
                <a:cs typeface="Calibri"/>
              </a:rPr>
              <a:t>раздумывать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495"/>
              </a:lnSpc>
            </a:pP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страшном,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прогнозировать</a:t>
            </a:r>
            <a:r>
              <a:rPr sz="26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ужасное..</a:t>
            </a:r>
            <a:endParaRPr sz="2600">
              <a:latin typeface="Calibri"/>
              <a:cs typeface="Calibri"/>
            </a:endParaRPr>
          </a:p>
          <a:p>
            <a:pPr marL="241300" marR="6985" indent="-229235">
              <a:lnSpc>
                <a:spcPct val="8000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Сотрудничать </a:t>
            </a:r>
            <a:r>
              <a:rPr sz="2600" dirty="0">
                <a:latin typeface="Calibri"/>
                <a:cs typeface="Calibri"/>
              </a:rPr>
              <a:t>( </a:t>
            </a:r>
            <a:r>
              <a:rPr sz="2600" spc="-5" dirty="0">
                <a:latin typeface="Calibri"/>
                <a:cs typeface="Calibri"/>
              </a:rPr>
              <a:t>принимать </a:t>
            </a:r>
            <a:r>
              <a:rPr sz="2600" dirty="0">
                <a:latin typeface="Calibri"/>
                <a:cs typeface="Calibri"/>
              </a:rPr>
              <a:t>помощь, </a:t>
            </a:r>
            <a:r>
              <a:rPr sz="2600" spc="-10" dirty="0">
                <a:latin typeface="Calibri"/>
                <a:cs typeface="Calibri"/>
              </a:rPr>
              <a:t>облегчать  </a:t>
            </a:r>
            <a:r>
              <a:rPr sz="2600" spc="-30" dirty="0">
                <a:latin typeface="Calibri"/>
                <a:cs typeface="Calibri"/>
              </a:rPr>
              <a:t>уход </a:t>
            </a:r>
            <a:r>
              <a:rPr sz="2600" dirty="0">
                <a:latin typeface="Calibri"/>
                <a:cs typeface="Calibri"/>
              </a:rPr>
              <a:t>за собой, </a:t>
            </a:r>
            <a:r>
              <a:rPr sz="2600" spc="-5" dirty="0">
                <a:latin typeface="Calibri"/>
                <a:cs typeface="Calibri"/>
              </a:rPr>
              <a:t>общение </a:t>
            </a:r>
            <a:r>
              <a:rPr sz="2600" dirty="0">
                <a:latin typeface="Calibri"/>
                <a:cs typeface="Calibri"/>
              </a:rPr>
              <a:t>с </a:t>
            </a:r>
            <a:r>
              <a:rPr sz="2600" spc="-5" dirty="0">
                <a:latin typeface="Calibri"/>
                <a:cs typeface="Calibri"/>
              </a:rPr>
              <a:t>собой)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\отказаться </a:t>
            </a:r>
            <a:r>
              <a:rPr sz="2600" spc="-15" dirty="0">
                <a:solidFill>
                  <a:srgbClr val="FF0000"/>
                </a:solidFill>
                <a:latin typeface="Calibri"/>
                <a:cs typeface="Calibri"/>
              </a:rPr>
              <a:t>от  сотрудничества,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драться,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вырывать </a:t>
            </a:r>
            <a:r>
              <a:rPr sz="2600" spc="-15" dirty="0">
                <a:solidFill>
                  <a:srgbClr val="FF0000"/>
                </a:solidFill>
                <a:latin typeface="Calibri"/>
                <a:cs typeface="Calibri"/>
              </a:rPr>
              <a:t>катетеры,  </a:t>
            </a:r>
            <a:r>
              <a:rPr sz="2600" spc="-10" dirty="0">
                <a:solidFill>
                  <a:srgbClr val="FF0000"/>
                </a:solidFill>
                <a:latin typeface="Calibri"/>
                <a:cs typeface="Calibri"/>
              </a:rPr>
              <a:t>трахеостому</a:t>
            </a:r>
            <a:r>
              <a:rPr sz="26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…</a:t>
            </a:r>
            <a:endParaRPr sz="2600">
              <a:latin typeface="Calibri"/>
              <a:cs typeface="Calibri"/>
            </a:endParaRPr>
          </a:p>
          <a:p>
            <a:pPr marL="241300" marR="1006475" indent="-229235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Просить о помощи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\ не просить</a:t>
            </a:r>
            <a:r>
              <a:rPr sz="2600" spc="-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ничего,  </a:t>
            </a:r>
            <a:r>
              <a:rPr sz="2600" spc="-10" dirty="0">
                <a:solidFill>
                  <a:srgbClr val="FF0000"/>
                </a:solidFill>
                <a:latin typeface="Calibri"/>
                <a:cs typeface="Calibri"/>
              </a:rPr>
              <a:t>медленный</a:t>
            </a:r>
            <a:r>
              <a:rPr sz="26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суицид…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96428" y="1490472"/>
            <a:ext cx="4195572" cy="4212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4927"/>
            <a:ext cx="9017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6FC0"/>
                </a:solidFill>
              </a:rPr>
              <a:t>Деятельность пациента в </a:t>
            </a:r>
            <a:r>
              <a:rPr sz="4000" dirty="0">
                <a:solidFill>
                  <a:srgbClr val="006FC0"/>
                </a:solidFill>
              </a:rPr>
              <a:t>реанимации</a:t>
            </a:r>
            <a:r>
              <a:rPr sz="4000" spc="-5" dirty="0">
                <a:solidFill>
                  <a:srgbClr val="006FC0"/>
                </a:solidFill>
              </a:rPr>
              <a:t> </a:t>
            </a:r>
            <a:r>
              <a:rPr sz="4000" spc="-10" dirty="0">
                <a:solidFill>
                  <a:srgbClr val="006FC0"/>
                </a:solidFill>
              </a:rPr>
              <a:t>???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717353"/>
            <a:ext cx="9803130" cy="4647565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z="2200" b="0" spc="-5" dirty="0">
                <a:solidFill>
                  <a:srgbClr val="006FC0"/>
                </a:solidFill>
                <a:latin typeface="Calibri Light"/>
                <a:cs typeface="Calibri Light"/>
              </a:rPr>
              <a:t>Если </a:t>
            </a:r>
            <a:r>
              <a:rPr sz="2200" b="0" spc="-10" dirty="0">
                <a:solidFill>
                  <a:srgbClr val="006FC0"/>
                </a:solidFill>
                <a:latin typeface="Calibri Light"/>
                <a:cs typeface="Calibri Light"/>
              </a:rPr>
              <a:t>пациент </a:t>
            </a:r>
            <a:r>
              <a:rPr sz="2200" b="0" spc="-5" dirty="0">
                <a:solidFill>
                  <a:srgbClr val="006FC0"/>
                </a:solidFill>
                <a:latin typeface="Calibri Light"/>
                <a:cs typeface="Calibri Light"/>
              </a:rPr>
              <a:t>не </a:t>
            </a:r>
            <a:r>
              <a:rPr sz="2200" b="0" spc="-10" dirty="0">
                <a:solidFill>
                  <a:srgbClr val="006FC0"/>
                </a:solidFill>
                <a:latin typeface="Calibri Light"/>
                <a:cs typeface="Calibri Light"/>
              </a:rPr>
              <a:t>«противник </a:t>
            </a:r>
            <a:r>
              <a:rPr sz="2200" b="0" spc="-5" dirty="0">
                <a:solidFill>
                  <a:srgbClr val="006FC0"/>
                </a:solidFill>
                <a:latin typeface="Calibri Light"/>
                <a:cs typeface="Calibri Light"/>
              </a:rPr>
              <a:t>на поле боя» и не «дурачок» в восприятии</a:t>
            </a:r>
            <a:r>
              <a:rPr sz="2200" b="0" spc="39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200" b="0" spc="-5" dirty="0">
                <a:solidFill>
                  <a:srgbClr val="006FC0"/>
                </a:solidFill>
                <a:latin typeface="Calibri Light"/>
                <a:cs typeface="Calibri Light"/>
              </a:rPr>
              <a:t>персонала</a:t>
            </a:r>
            <a:endParaRPr sz="2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41300" marR="4554220" indent="-229235">
              <a:lnSpc>
                <a:spcPts val="3030"/>
              </a:lnSpc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Слушать\смотреть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реагировать  </a:t>
            </a:r>
            <a:r>
              <a:rPr sz="2800" spc="-5" dirty="0">
                <a:latin typeface="Calibri"/>
                <a:cs typeface="Calibri"/>
              </a:rPr>
              <a:t>(вербально и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нет)</a:t>
            </a:r>
            <a:endParaRPr sz="2800">
              <a:latin typeface="Calibri"/>
              <a:cs typeface="Calibri"/>
            </a:endParaRPr>
          </a:p>
          <a:p>
            <a:pPr marL="241300" marR="3409950" indent="-229235">
              <a:lnSpc>
                <a:spcPct val="90000"/>
              </a:lnSpc>
              <a:spcBef>
                <a:spcPts val="9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Получать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обрабатывать </a:t>
            </a:r>
            <a:r>
              <a:rPr sz="2800" spc="-5" dirty="0">
                <a:latin typeface="Calibri"/>
                <a:cs typeface="Calibri"/>
              </a:rPr>
              <a:t>информацию (  </a:t>
            </a:r>
            <a:r>
              <a:rPr sz="2800" spc="-10" dirty="0">
                <a:latin typeface="Calibri"/>
                <a:cs typeface="Calibri"/>
              </a:rPr>
              <a:t>видеть, </a:t>
            </a:r>
            <a:r>
              <a:rPr sz="2800" spc="-5" dirty="0">
                <a:latin typeface="Calibri"/>
                <a:cs typeface="Calibri"/>
              </a:rPr>
              <a:t>слышать, </a:t>
            </a:r>
            <a:r>
              <a:rPr sz="2800" spc="-10" dirty="0">
                <a:latin typeface="Calibri"/>
                <a:cs typeface="Calibri"/>
              </a:rPr>
              <a:t>догадываться,  </a:t>
            </a:r>
            <a:r>
              <a:rPr sz="2800" spc="-15" dirty="0">
                <a:latin typeface="Calibri"/>
                <a:cs typeface="Calibri"/>
              </a:rPr>
              <a:t>раздумывать,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анализировать,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0" dirty="0">
                <a:latin typeface="Calibri"/>
                <a:cs typeface="Calibri"/>
              </a:rPr>
              <a:t>прогнозировать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восстановление</a:t>
            </a:r>
            <a:r>
              <a:rPr sz="2800" spc="-5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241300" marR="303911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Сотрудничать </a:t>
            </a:r>
            <a:r>
              <a:rPr sz="2800" spc="-5" dirty="0">
                <a:latin typeface="Calibri"/>
                <a:cs typeface="Calibri"/>
              </a:rPr>
              <a:t>( принимать помощь,  </a:t>
            </a:r>
            <a:r>
              <a:rPr sz="2800" spc="-15" dirty="0">
                <a:latin typeface="Calibri"/>
                <a:cs typeface="Calibri"/>
              </a:rPr>
              <a:t>облегчать </a:t>
            </a:r>
            <a:r>
              <a:rPr sz="2800" spc="-40" dirty="0">
                <a:latin typeface="Calibri"/>
                <a:cs typeface="Calibri"/>
              </a:rPr>
              <a:t>уход </a:t>
            </a:r>
            <a:r>
              <a:rPr sz="2800" spc="-5" dirty="0">
                <a:latin typeface="Calibri"/>
                <a:cs typeface="Calibri"/>
              </a:rPr>
              <a:t>за собой, </a:t>
            </a:r>
            <a:r>
              <a:rPr sz="2800" spc="-10" dirty="0">
                <a:latin typeface="Calibri"/>
                <a:cs typeface="Calibri"/>
              </a:rPr>
              <a:t>общение </a:t>
            </a:r>
            <a:r>
              <a:rPr sz="2800" spc="-5" dirty="0">
                <a:latin typeface="Calibri"/>
                <a:cs typeface="Calibri"/>
              </a:rPr>
              <a:t>с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собой)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Просить о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помощи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96428" y="1490472"/>
            <a:ext cx="4195572" cy="4212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>
                <a:solidFill>
                  <a:srgbClr val="006FC0"/>
                </a:solidFill>
              </a:rPr>
              <a:t>Пациента в реанимации </a:t>
            </a:r>
            <a:r>
              <a:rPr spc="-5" dirty="0">
                <a:solidFill>
                  <a:srgbClr val="006FC0"/>
                </a:solidFill>
              </a:rPr>
              <a:t>можно </a:t>
            </a:r>
            <a:r>
              <a:rPr dirty="0">
                <a:solidFill>
                  <a:srgbClr val="006FC0"/>
                </a:solidFill>
              </a:rPr>
              <a:t>и нужно  </a:t>
            </a:r>
            <a:r>
              <a:rPr spc="-5" dirty="0">
                <a:solidFill>
                  <a:srgbClr val="006FC0"/>
                </a:solidFill>
              </a:rPr>
              <a:t>обучать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926320" cy="37369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Правильному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поведению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Принятию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помощи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Просить о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помощи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Содействию </a:t>
            </a:r>
            <a:r>
              <a:rPr sz="2800" spc="-5" dirty="0">
                <a:latin typeface="Calibri"/>
                <a:cs typeface="Calibri"/>
              </a:rPr>
              <a:t>врачам и </a:t>
            </a:r>
            <a:r>
              <a:rPr sz="2800" spc="-15" dirty="0">
                <a:latin typeface="Calibri"/>
                <a:cs typeface="Calibri"/>
              </a:rPr>
              <a:t>медсестрам </a:t>
            </a:r>
            <a:r>
              <a:rPr sz="2800" spc="-10" dirty="0">
                <a:latin typeface="Calibri"/>
                <a:cs typeface="Calibri"/>
              </a:rPr>
              <a:t>при </a:t>
            </a:r>
            <a:r>
              <a:rPr sz="2800" spc="-15" dirty="0">
                <a:latin typeface="Calibri"/>
                <a:cs typeface="Calibri"/>
              </a:rPr>
              <a:t>процедурах, </a:t>
            </a:r>
            <a:r>
              <a:rPr sz="2800" spc="-10" dirty="0">
                <a:latin typeface="Calibri"/>
                <a:cs typeface="Calibri"/>
              </a:rPr>
              <a:t>кормлении,  </a:t>
            </a:r>
            <a:r>
              <a:rPr sz="2800" spc="-5" dirty="0">
                <a:latin typeface="Calibri"/>
                <a:cs typeface="Calibri"/>
              </a:rPr>
              <a:t>позиционировании, вертикализации и </a:t>
            </a:r>
            <a:r>
              <a:rPr sz="2800" spc="-10" dirty="0">
                <a:latin typeface="Calibri"/>
                <a:cs typeface="Calibri"/>
              </a:rPr>
              <a:t>любых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манипуляциях</a:t>
            </a:r>
            <a:endParaRPr sz="2800">
              <a:latin typeface="Calibri"/>
              <a:cs typeface="Calibri"/>
            </a:endParaRPr>
          </a:p>
          <a:p>
            <a:pPr marL="241300" marR="861060" indent="-229235">
              <a:lnSpc>
                <a:spcPct val="90000"/>
              </a:lnSpc>
              <a:spcBef>
                <a:spcPts val="9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Обучать </a:t>
            </a:r>
            <a:r>
              <a:rPr sz="2800" spc="-5" dirty="0">
                <a:latin typeface="Calibri"/>
                <a:cs typeface="Calibri"/>
              </a:rPr>
              <a:t>иной </a:t>
            </a:r>
            <a:r>
              <a:rPr sz="2800" spc="-15" dirty="0">
                <a:latin typeface="Calibri"/>
                <a:cs typeface="Calibri"/>
              </a:rPr>
              <a:t>деятельности, </a:t>
            </a:r>
            <a:r>
              <a:rPr sz="2800" spc="-5" dirty="0">
                <a:latin typeface="Calibri"/>
                <a:cs typeface="Calibri"/>
              </a:rPr>
              <a:t>помогающей </a:t>
            </a:r>
            <a:r>
              <a:rPr sz="2800" spc="-10" dirty="0">
                <a:latin typeface="Calibri"/>
                <a:cs typeface="Calibri"/>
              </a:rPr>
              <a:t>реабилитации  (запаховые, цветовые, </a:t>
            </a:r>
            <a:r>
              <a:rPr sz="2800" spc="-30" dirty="0">
                <a:latin typeface="Calibri"/>
                <a:cs typeface="Calibri"/>
              </a:rPr>
              <a:t>аудио </a:t>
            </a:r>
            <a:r>
              <a:rPr sz="2800" spc="-5" dirty="0">
                <a:latin typeface="Calibri"/>
                <a:cs typeface="Calibri"/>
              </a:rPr>
              <a:t>тренинги, </a:t>
            </a:r>
            <a:r>
              <a:rPr sz="2800" spc="-10" dirty="0">
                <a:latin typeface="Calibri"/>
                <a:cs typeface="Calibri"/>
              </a:rPr>
              <a:t>движения </a:t>
            </a:r>
            <a:r>
              <a:rPr sz="2800" spc="-15" dirty="0">
                <a:latin typeface="Calibri"/>
                <a:cs typeface="Calibri"/>
              </a:rPr>
              <a:t>руками,  </a:t>
            </a:r>
            <a:r>
              <a:rPr sz="2800" spc="-10" dirty="0">
                <a:latin typeface="Calibri"/>
                <a:cs typeface="Calibri"/>
              </a:rPr>
              <a:t>фиксация </a:t>
            </a:r>
            <a:r>
              <a:rPr sz="2800" spc="-20" dirty="0">
                <a:latin typeface="Calibri"/>
                <a:cs typeface="Calibri"/>
              </a:rPr>
              <a:t>необходимых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поз…)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791</Words>
  <Application>Microsoft Office PowerPoint</Application>
  <PresentationFormat>Произвольный</PresentationFormat>
  <Paragraphs>93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Эрготерапия в реанимации</vt:lpstr>
      <vt:lpstr>Эрготерапевт</vt:lpstr>
      <vt:lpstr>Презентация PowerPoint</vt:lpstr>
      <vt:lpstr>Задачей эрготерапии и эрготерапевта является</vt:lpstr>
      <vt:lpstr>Эрготерапевт в реанимации :</vt:lpstr>
      <vt:lpstr>Деятельность пациента в реанимации ???</vt:lpstr>
      <vt:lpstr>Деятельность пациента в реанимации ???</vt:lpstr>
      <vt:lpstr>Деятельность пациента в реанимации ???</vt:lpstr>
      <vt:lpstr>Пациента в реанимации можно и нужно  обучать</vt:lpstr>
      <vt:lpstr>Индивидуальные интересы и мотивация</vt:lpstr>
      <vt:lpstr>Активность и участие</vt:lpstr>
      <vt:lpstr>Активность и участие</vt:lpstr>
      <vt:lpstr>Сенсорная депривация</vt:lpstr>
      <vt:lpstr>Выявление специфических сенсорных  нарушений и их коррекция</vt:lpstr>
      <vt:lpstr>Презентация PowerPoint</vt:lpstr>
      <vt:lpstr>Презентация PowerPoint</vt:lpstr>
      <vt:lpstr>Работа с сенсорными нарушениями</vt:lpstr>
      <vt:lpstr>Эрготерапевт в реанимации</vt:lpstr>
      <vt:lpstr>Эрготерапевт в реанимации – клин.рекомендации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Эрготерапия в реанимации</dc:title>
  <dc:creator>Мария Мальцева</dc:creator>
  <cp:lastModifiedBy>Екатерина Быкова</cp:lastModifiedBy>
  <cp:revision>1</cp:revision>
  <dcterms:created xsi:type="dcterms:W3CDTF">2020-11-14T13:17:05Z</dcterms:created>
  <dcterms:modified xsi:type="dcterms:W3CDTF">2020-11-16T11:07:06Z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2020-11-14T00:00:00Z</vt:filetime>
  </property>
</Properties>
</file>