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333" r:id="rId4"/>
    <p:sldId id="338" r:id="rId5"/>
    <p:sldId id="295" r:id="rId6"/>
    <p:sldId id="354" r:id="rId7"/>
    <p:sldId id="355" r:id="rId8"/>
    <p:sldId id="360" r:id="rId9"/>
    <p:sldId id="296" r:id="rId10"/>
    <p:sldId id="353" r:id="rId11"/>
    <p:sldId id="357" r:id="rId12"/>
    <p:sldId id="359" r:id="rId13"/>
    <p:sldId id="299" r:id="rId14"/>
    <p:sldId id="327" r:id="rId15"/>
    <p:sldId id="358" r:id="rId16"/>
    <p:sldId id="350" r:id="rId17"/>
    <p:sldId id="361" r:id="rId18"/>
    <p:sldId id="349" r:id="rId19"/>
    <p:sldId id="347" r:id="rId20"/>
    <p:sldId id="345" r:id="rId21"/>
    <p:sldId id="352" r:id="rId22"/>
    <p:sldId id="351" r:id="rId23"/>
    <p:sldId id="343" r:id="rId24"/>
    <p:sldId id="342" r:id="rId25"/>
    <p:sldId id="362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F5E4E1"/>
    <a:srgbClr val="0000FF"/>
    <a:srgbClr val="E15611"/>
    <a:srgbClr val="E7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96" autoAdjust="0"/>
  </p:normalViewPr>
  <p:slideViewPr>
    <p:cSldViewPr>
      <p:cViewPr>
        <p:scale>
          <a:sx n="80" d="100"/>
          <a:sy n="80" d="100"/>
        </p:scale>
        <p:origin x="-152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C8895-BCAF-4567-95F8-A28DF59FB372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5F73-BD05-48CC-9F11-68C1E65CA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3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65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Пациенту проводили лучевую терапию по поводу рака легкого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7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5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9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9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90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90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9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2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3621217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6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;p4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0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4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0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;p8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;p11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74733"/>
            <a:ext cx="85206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4492300"/>
            <a:ext cx="85206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928662" y="2000240"/>
            <a:ext cx="7358114" cy="14287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  <a:t>Рентгенография органов грудной клетки – 4 паттерна </a:t>
            </a:r>
            <a:b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часть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4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 noChangeArrowheads="1"/>
          </p:cNvSpPr>
          <p:nvPr/>
        </p:nvSpPr>
        <p:spPr bwMode="auto">
          <a:xfrm>
            <a:off x="142875" y="214313"/>
            <a:ext cx="8786813" cy="1571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2000" cap="all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 Кафедра лучевой диагностики ИПО</a:t>
            </a:r>
            <a:endParaRPr lang="ru-RU" altLang="ru-RU" sz="2000" cap="all" dirty="0" smtClean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56;p7"/>
          <p:cNvSpPr txBox="1">
            <a:spLocks noChangeArrowheads="1"/>
          </p:cNvSpPr>
          <p:nvPr/>
        </p:nvSpPr>
        <p:spPr bwMode="auto">
          <a:xfrm>
            <a:off x="4357688" y="4143375"/>
            <a:ext cx="4214812" cy="142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12700" rIns="0" bIns="0"/>
          <a:lstStyle/>
          <a:p>
            <a:pPr marL="682625" indent="-669925" algn="r">
              <a:lnSpc>
                <a:spcPct val="146000"/>
              </a:lnSpc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Работу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выполнила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ординатор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00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года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специальности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Рентгенология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</a:t>
            </a:r>
            <a:endParaRPr lang="ru-RU" sz="1900" dirty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82625" indent="-669925" algn="r">
              <a:spcBef>
                <a:spcPts val="1000"/>
              </a:spcBef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ru-RU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Шайхразеева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А.Р.</a:t>
            </a:r>
            <a:endParaRPr lang="ru-RU" dirty="0">
              <a:solidFill>
                <a:srgbClr val="D6DBF3">
                  <a:lumMod val="10000"/>
                </a:srgbClr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71700" y="6269038"/>
            <a:ext cx="460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Красноярск, </a:t>
            </a:r>
            <a:r>
              <a:rPr lang="ru-RU" altLang="ru-RU" sz="2000" dirty="0" smtClean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05064"/>
            <a:ext cx="38163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7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0" r="88"/>
          <a:stretch/>
        </p:blipFill>
        <p:spPr bwMode="auto">
          <a:xfrm>
            <a:off x="4860032" y="977461"/>
            <a:ext cx="2943225" cy="395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56711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</a:t>
            </a:r>
            <a:r>
              <a:rPr lang="ru-RU" sz="2800" b="1" dirty="0" smtClean="0"/>
              <a:t>прямая и боковая проекция:</a:t>
            </a:r>
            <a:br>
              <a:rPr lang="ru-RU" sz="2800" b="1" dirty="0" smtClean="0"/>
            </a:br>
            <a:r>
              <a:rPr lang="en-US" sz="2800" b="1" dirty="0"/>
              <a:t>rounded atelectasis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95536" y="5013176"/>
            <a:ext cx="8531249" cy="1584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Визуализируется участок снижения прозрачности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лёгочной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ткани неправильной формы, средней интенсивности с нечёткими, неровными контурами в s6,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s10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Утолщение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</a:rPr>
              <a:t>паракостальной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плевры (красная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стрелка)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7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4869159"/>
            <a:ext cx="8520600" cy="1728193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Визуализируются изменения легочной ткани характерные для «</a:t>
            </a:r>
            <a:r>
              <a:rPr lang="en-US" sz="2000" i="1" dirty="0" smtClean="0">
                <a:solidFill>
                  <a:schemeClr val="accent4">
                    <a:lumMod val="10000"/>
                  </a:schemeClr>
                </a:solidFill>
              </a:rPr>
              <a:t>rounded atelectasis</a:t>
            </a:r>
            <a:r>
              <a:rPr lang="ru-RU" sz="2000" i="1" dirty="0" smtClean="0">
                <a:solidFill>
                  <a:schemeClr val="accent4">
                    <a:lumMod val="10000"/>
                  </a:schemeClr>
                </a:solidFill>
              </a:rPr>
              <a:t>»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(округлого ателектаза): утолщение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плевры, овальная форма, сосуды вокруг данного образования 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Данные образование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не изменялось 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 размерах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течении 2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лет</a:t>
            </a:r>
          </a:p>
          <a:p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2" y="1124744"/>
            <a:ext cx="605341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КТ-ОГК </a:t>
            </a:r>
            <a:r>
              <a:rPr lang="ru-RU" sz="2800" b="1" dirty="0" smtClean="0"/>
              <a:t>аксиальная плоскость: </a:t>
            </a:r>
            <a:r>
              <a:rPr lang="en-US" sz="2800" b="1" dirty="0" smtClean="0"/>
              <a:t>rounded </a:t>
            </a:r>
            <a:r>
              <a:rPr lang="en-US" sz="2800" b="1" dirty="0"/>
              <a:t>atelectasis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smtClean="0"/>
              <a:t>продолжение 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278612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4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Дисковидный ателектаз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906849"/>
            <a:ext cx="8117261" cy="1618495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Визуализируются линейные тени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толщиной 1-3 мм в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базальных сегментах легких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Обычно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данные изменения не имеют клинического значения и часто встречаются у пожилых и курящих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пациентов</a:t>
            </a:r>
          </a:p>
          <a:p>
            <a:pPr marL="114300" indent="0">
              <a:buNone/>
            </a:pPr>
            <a:endParaRPr 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8" r="112"/>
          <a:stretch/>
        </p:blipFill>
        <p:spPr bwMode="auto">
          <a:xfrm>
            <a:off x="5078288" y="1002061"/>
            <a:ext cx="3506517" cy="39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320480" cy="39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64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Дисковидный ателектаз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192" y="1097707"/>
            <a:ext cx="2736304" cy="3186261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Встречается      на фоне проведенной 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лучевой терапии и при хронических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заболеваниях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1" y="1097707"/>
            <a:ext cx="5909617" cy="358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192655" y="4712565"/>
            <a:ext cx="6012161" cy="16264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На рентгенограмме ОГК в прямой проекции определяются линейные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тени высокой интенсивности с чёткими ровными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контурами,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высокое стояние купола диафрагмы слева (до переднего отрезка 4 ребра)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96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Ателектаз </a:t>
            </a:r>
            <a:r>
              <a:rPr lang="ru-RU" sz="2800" b="1" dirty="0">
                <a:solidFill>
                  <a:schemeClr val="accent1"/>
                </a:solidFill>
              </a:rPr>
              <a:t>верхней доли правого легкого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5013176"/>
            <a:ext cx="8736624" cy="1700832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114300" indent="0">
              <a:buFont typeface="Wingdings" pitchFamily="2" charset="2"/>
              <a:buChar char="q"/>
            </a:pP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Верхняя доля правого лёгкого уменьшена в объеме за счёт грубого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фиброза,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</a:rPr>
              <a:t>апикально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определяется округлое образование с толстыми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стенками.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 верхней доле слева фиброзные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изменения,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ерхнее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средостение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смещено вправо за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счёт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фиброза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4" r="175"/>
          <a:stretch/>
        </p:blipFill>
        <p:spPr bwMode="auto">
          <a:xfrm>
            <a:off x="4932039" y="1085675"/>
            <a:ext cx="2732885" cy="38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1" y="1052735"/>
            <a:ext cx="3759307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382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Одиночный </a:t>
            </a:r>
            <a:r>
              <a:rPr lang="ru-RU" sz="2800" b="1" dirty="0">
                <a:solidFill>
                  <a:schemeClr val="accent1"/>
                </a:solidFill>
              </a:rPr>
              <a:t>легочный очаг (узел) 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357298"/>
            <a:ext cx="8520600" cy="4663989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Это очерченное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, округлое затемнение менее или равное 3 см в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диаметре,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которое полностью окружено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легочной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паренхимой,    не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связан с плеврой,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средостением и корнем легкого.</a:t>
            </a:r>
          </a:p>
          <a:p>
            <a:pPr marL="114300" indent="0">
              <a:buNone/>
            </a:pP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Font typeface="Wingdings" pitchFamily="2" charset="2"/>
              <a:buChar char="q"/>
            </a:pP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Дифференциальный диагноз основывается на размере очага, и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соответственно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, чем больше размер, тем выше вероятность злокачественности. 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-Очаги до 3см чаще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всего представляют собой доброкачественные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гранулемы</a:t>
            </a: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-Очаги размером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более 3 см рассматриваются как злокачественные, пока не доказано обратное, и называются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образованиями</a:t>
            </a:r>
            <a:endParaRPr lang="ru-RU" sz="23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24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502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 Диагностика легочных очагов с помощью ПЭТ </a:t>
            </a:r>
            <a:r>
              <a:rPr lang="ru-RU" b="1" dirty="0"/>
              <a:t>КТ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24744"/>
            <a:ext cx="8520600" cy="4536504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2000" i="1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i="1" dirty="0" smtClean="0">
                <a:solidFill>
                  <a:schemeClr val="accent3">
                    <a:lumMod val="10000"/>
                  </a:schemeClr>
                </a:solidFill>
              </a:rPr>
              <a:t>Специфичность </a:t>
            </a:r>
            <a:r>
              <a:rPr lang="ru-RU" sz="2000" i="1" dirty="0">
                <a:solidFill>
                  <a:schemeClr val="accent3">
                    <a:lumMod val="10000"/>
                  </a:schemeClr>
                </a:solidFill>
              </a:rPr>
              <a:t>до 83-97%, а чувствительность по разным данным колеблется от 70 до 100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%. 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Диагностическая точность метода определяется размерами узла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от 8-10 мм и выше. 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Ложно-положительные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результаты часто связаны с активным воспалительным процессом 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Ложно-отрицательный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результат фиксировался в случае низкой метаболической активности узла, что иногда наблюдается при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бронхоальвеолярном раке,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карциноидах и реже,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аденокарциноме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70087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Одиночный легочный очаг (узел) </a:t>
            </a:r>
            <a:endParaRPr lang="ru-RU" sz="2800" dirty="0">
              <a:solidFill>
                <a:schemeClr val="accent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146559"/>
              </p:ext>
            </p:extLst>
          </p:nvPr>
        </p:nvGraphicFramePr>
        <p:xfrm>
          <a:off x="251520" y="620688"/>
          <a:ext cx="8784976" cy="681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681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5"/>
                          </a:solidFill>
                        </a:rPr>
                        <a:t>Причины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485450"/>
              </p:ext>
            </p:extLst>
          </p:nvPr>
        </p:nvGraphicFramePr>
        <p:xfrm>
          <a:off x="251520" y="1124744"/>
          <a:ext cx="8784976" cy="5556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4896544"/>
              </a:tblGrid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Частые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Редкие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26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dirty="0" smtClean="0"/>
                        <a:t>Гранулема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Абсцесс</a:t>
                      </a:r>
                    </a:p>
                    <a:p>
                      <a:r>
                        <a:rPr lang="ru-RU" sz="2000" dirty="0" smtClean="0"/>
                        <a:t>Булла</a:t>
                      </a:r>
                    </a:p>
                    <a:p>
                      <a:r>
                        <a:rPr lang="ru-RU" sz="2000" dirty="0" smtClean="0"/>
                        <a:t>Инфаркт</a:t>
                      </a:r>
                    </a:p>
                    <a:p>
                      <a:r>
                        <a:rPr lang="ru-RU" sz="2000" dirty="0" smtClean="0"/>
                        <a:t>Гематома</a:t>
                      </a:r>
                    </a:p>
                    <a:p>
                      <a:r>
                        <a:rPr lang="ru-RU" sz="2000" dirty="0" smtClean="0"/>
                        <a:t>Ревматоидный узел</a:t>
                      </a:r>
                    </a:p>
                    <a:p>
                      <a:r>
                        <a:rPr lang="ru-RU" sz="2000" dirty="0" smtClean="0"/>
                        <a:t>Гранулема </a:t>
                      </a:r>
                      <a:r>
                        <a:rPr lang="ru-RU" sz="2000" dirty="0" err="1" smtClean="0"/>
                        <a:t>Вегенера</a:t>
                      </a:r>
                      <a:endParaRPr lang="ru-RU" sz="2000" dirty="0" smtClean="0"/>
                    </a:p>
                    <a:p>
                      <a:r>
                        <a:rPr lang="ru-RU" sz="2000" dirty="0" err="1" smtClean="0"/>
                        <a:t>Карциноид</a:t>
                      </a:r>
                      <a:endParaRPr lang="ru-RU" sz="2000" dirty="0" smtClean="0"/>
                    </a:p>
                    <a:p>
                      <a:r>
                        <a:rPr lang="ru-RU" sz="2000" dirty="0" err="1" smtClean="0"/>
                        <a:t>Саркоидоз</a:t>
                      </a:r>
                      <a:endParaRPr lang="ru-RU" sz="2000" dirty="0" smtClean="0"/>
                    </a:p>
                    <a:p>
                      <a:r>
                        <a:rPr lang="ru-RU" sz="2000" dirty="0" smtClean="0"/>
                        <a:t>Липома или л/у</a:t>
                      </a:r>
                    </a:p>
                    <a:p>
                      <a:r>
                        <a:rPr lang="ru-RU" sz="2000" dirty="0" smtClean="0"/>
                        <a:t>Паразитарная киста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accent3"/>
                    </a:solidFill>
                  </a:tcPr>
                </a:tc>
              </a:tr>
              <a:tr h="460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Менее частые</a:t>
                      </a:r>
                    </a:p>
                  </a:txBody>
                  <a:tcPr>
                    <a:lnR w="12700" cmpd="sng">
                      <a:noFill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1149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smtClean="0"/>
                        <a:t>Рак легкого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smtClean="0"/>
                        <a:t>Метастазы</a:t>
                      </a:r>
                      <a:endParaRPr lang="ru-RU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smtClean="0"/>
                        <a:t>Организующаяся пневмония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smtClean="0"/>
                        <a:t>Гамартома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mpd="sng">
                      <a:noFill/>
                    </a:lnT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369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Рекомендации </a:t>
            </a:r>
            <a:r>
              <a:rPr lang="ru-RU" sz="2800" b="1" dirty="0" err="1" smtClean="0"/>
              <a:t>Fleischner</a:t>
            </a:r>
            <a:r>
              <a:rPr lang="ru-RU" sz="2800" b="1" dirty="0" smtClean="0"/>
              <a:t> для наблюдения </a:t>
            </a:r>
            <a:r>
              <a:rPr lang="ru-RU" sz="2800" b="1" dirty="0"/>
              <a:t>за </a:t>
            </a:r>
            <a:r>
              <a:rPr lang="ru-RU" sz="2800" b="1" dirty="0" smtClean="0">
                <a:solidFill>
                  <a:schemeClr val="accent1"/>
                </a:solidFill>
              </a:rPr>
              <a:t>очаговыми (узловыми</a:t>
            </a:r>
            <a:r>
              <a:rPr lang="ru-RU" sz="2800" b="1" dirty="0">
                <a:solidFill>
                  <a:schemeClr val="accent1"/>
                </a:solidFill>
              </a:rPr>
              <a:t>)</a:t>
            </a:r>
            <a:r>
              <a:rPr lang="ru-RU" sz="2800" b="1" dirty="0"/>
              <a:t> образованиями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987858"/>
              </p:ext>
            </p:extLst>
          </p:nvPr>
        </p:nvGraphicFramePr>
        <p:xfrm>
          <a:off x="0" y="1628800"/>
          <a:ext cx="9144000" cy="1277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9992"/>
                <a:gridCol w="4644008"/>
              </a:tblGrid>
              <a:tr h="1277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низкий риск</a:t>
                      </a:r>
                      <a:r>
                        <a:rPr lang="ru-RU" sz="2000" b="1" i="0" u="none" strike="noStrike" cap="non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2000" b="1" i="0" u="none" strike="noStrike" cap="none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озлокачествления</a:t>
                      </a:r>
                      <a:endParaRPr lang="ru-RU" sz="2000" b="1" i="0" u="none" strike="noStrike" cap="non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i="0" u="none" strike="noStrike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риск</a:t>
                      </a:r>
                      <a:r>
                        <a:rPr lang="ru-RU" sz="2000" b="1" i="0" u="none" strike="noStrike" cap="non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2000" b="1" i="0" u="none" strike="noStrike" cap="none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озлокачествления</a:t>
                      </a:r>
                      <a:endParaRPr lang="ru-RU" sz="2000" b="1" i="0" u="none" strike="noStrike" cap="non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sz="2000" b="1" i="0" u="none" strike="noStrike" cap="non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100233"/>
              </p:ext>
            </p:extLst>
          </p:nvPr>
        </p:nvGraphicFramePr>
        <p:xfrm>
          <a:off x="51085" y="2492896"/>
          <a:ext cx="9079929" cy="3826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121"/>
                <a:gridCol w="2641786"/>
                <a:gridCol w="1353435"/>
                <a:gridCol w="3277587"/>
              </a:tblGrid>
              <a:tr h="1130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&lt;4 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не нужно выполнять дальнейшие исследования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&lt;4 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КТ в течении 12 месяцев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4-6 мм</a:t>
                      </a:r>
                    </a:p>
                    <a:p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КТ в течении 12 месяцев</a:t>
                      </a:r>
                    </a:p>
                    <a:p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4-6 мм</a:t>
                      </a:r>
                    </a:p>
                    <a:p>
                      <a:endParaRPr lang="ru-RU" sz="1800" b="0" i="0" u="none" strike="noStrike" cap="non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КТ через 6-12-18-24 месяца</a:t>
                      </a:r>
                    </a:p>
                    <a:p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669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6-8 мм</a:t>
                      </a:r>
                    </a:p>
                    <a:p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КТ через 6-12-18-24 месяца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6-8 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КТ через 3-6- 9-12-24 месяца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11114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&gt; 8 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КТ с контрастом через 3-9-24 месяца, а также ПЭТ и/или биопсию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&gt; 8 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КТ с контрастом через 3-6- 9-12-24 месяца, а также ПЭТ и/или биопсию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050" y="6926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Roboto"/>
              </a:rPr>
              <a:t> </a:t>
            </a:r>
            <a:endParaRPr lang="ru-RU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62755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Почечно-клеточный рак. Метастатическое поражение легких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72200" y="1120181"/>
            <a:ext cx="2699792" cy="3892995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114300" indent="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КТ-ОБП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аксиальная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плоскость: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3">
                    <a:lumMod val="1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визуализируется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образование с инвазией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 нижнюю полую вену и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 последующим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распространением в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легкие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6" r="-8"/>
          <a:stretch/>
        </p:blipFill>
        <p:spPr bwMode="auto">
          <a:xfrm>
            <a:off x="3587924" y="1111052"/>
            <a:ext cx="2790825" cy="297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23"/>
          <a:stretch/>
        </p:blipFill>
        <p:spPr bwMode="auto">
          <a:xfrm>
            <a:off x="91183" y="1111052"/>
            <a:ext cx="3468960" cy="297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151731" y="4509120"/>
            <a:ext cx="5544617" cy="1717434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На рентгенограмме ОГК визуализируются очаги различные по размеру, с четкими контурами, локализуются преимущественно в  нижних отделах обоих легких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04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9144000" cy="8572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dirty="0" smtClean="0"/>
              <a:t>Рентгенологические паттерны ОГП</a:t>
            </a:r>
            <a:endParaRPr lang="ru-RU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67544" y="2132856"/>
            <a:ext cx="29523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7767"/>
            <a:ext cx="8012558" cy="56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135425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Консолидация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3212976"/>
            <a:ext cx="1008112" cy="36004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Очаг</a:t>
            </a:r>
            <a:endParaRPr lang="ru-RU" b="1" dirty="0">
              <a:solidFill>
                <a:schemeClr val="accent5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924944"/>
            <a:ext cx="1603846" cy="468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437112"/>
            <a:ext cx="2664296" cy="64807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Интерстициальные изменения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4077072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 Ателектаз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2924944"/>
            <a:ext cx="2088232" cy="46805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Образование </a:t>
            </a:r>
          </a:p>
        </p:txBody>
      </p:sp>
      <p:sp>
        <p:nvSpPr>
          <p:cNvPr id="14" name="Овал 13"/>
          <p:cNvSpPr/>
          <p:nvPr/>
        </p:nvSpPr>
        <p:spPr>
          <a:xfrm>
            <a:off x="4788024" y="2740474"/>
            <a:ext cx="4464495" cy="22006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Рентгенограмма ОГК прямая </a:t>
            </a:r>
            <a:r>
              <a:rPr lang="ru-RU" sz="2800" b="1" dirty="0" smtClean="0">
                <a:solidFill>
                  <a:schemeClr val="accent1"/>
                </a:solidFill>
              </a:rPr>
              <a:t>проекция                     КТ-ОГК </a:t>
            </a:r>
            <a:r>
              <a:rPr lang="ru-RU" sz="2800" b="1" dirty="0">
                <a:solidFill>
                  <a:schemeClr val="accent1"/>
                </a:solidFill>
              </a:rPr>
              <a:t>аксиальная плоскость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517232"/>
            <a:ext cx="8731341" cy="864096"/>
          </a:xfrm>
          <a:solidFill>
            <a:schemeClr val="accent5"/>
          </a:solidFill>
        </p:spPr>
        <p:txBody>
          <a:bodyPr>
            <a:normAutofit lnSpcReduction="10000"/>
          </a:bodyPr>
          <a:lstStyle/>
          <a:p>
            <a:pPr marL="114300" indent="0">
              <a:buFont typeface="Wingdings" pitchFamily="2" charset="2"/>
              <a:buChar char="q"/>
            </a:pP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Множественные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округлые очаги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Mts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)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  в обоих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легких у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пациента с первичным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раком языка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28929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87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Рентгенограмма ОГК прямая </a:t>
            </a:r>
            <a:r>
              <a:rPr lang="ru-RU" sz="2800" b="1" dirty="0" smtClean="0">
                <a:solidFill>
                  <a:schemeClr val="accent1"/>
                </a:solidFill>
              </a:rPr>
              <a:t>проекция</a:t>
            </a:r>
            <a:r>
              <a:rPr lang="ru-RU" sz="2800" b="1" dirty="0">
                <a:solidFill>
                  <a:schemeClr val="accent1"/>
                </a:solidFill>
              </a:rPr>
              <a:t/>
            </a:r>
            <a:br>
              <a:rPr lang="ru-RU" sz="2800" b="1" dirty="0">
                <a:solidFill>
                  <a:schemeClr val="accent1"/>
                </a:solidFill>
              </a:rPr>
            </a:br>
            <a:r>
              <a:rPr lang="ru-RU" sz="2800" b="1" dirty="0">
                <a:solidFill>
                  <a:schemeClr val="accent1"/>
                </a:solidFill>
              </a:rPr>
              <a:t>КТ-ОГК аксиальная </a:t>
            </a:r>
            <a:r>
              <a:rPr lang="ru-RU" sz="2800" b="1" dirty="0" smtClean="0">
                <a:solidFill>
                  <a:schemeClr val="accent1"/>
                </a:solidFill>
              </a:rPr>
              <a:t>плоскость</a:t>
            </a:r>
            <a:r>
              <a:rPr lang="ru-RU" sz="2800" b="1" dirty="0">
                <a:solidFill>
                  <a:schemeClr val="accent1"/>
                </a:solidFill>
              </a:rPr>
              <a:t/>
            </a:r>
            <a:br>
              <a:rPr lang="ru-RU" sz="2800" b="1" dirty="0">
                <a:solidFill>
                  <a:schemeClr val="accent1"/>
                </a:solidFill>
              </a:rPr>
            </a:b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28184" y="1214824"/>
            <a:ext cx="2915817" cy="5382528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285750" lvl="0" indent="-285750">
              <a:lnSpc>
                <a:spcPct val="100000"/>
              </a:lnSpc>
              <a:buClrTx/>
              <a:buSzTx/>
              <a:buFont typeface="Wingdings" pitchFamily="2" charset="2"/>
              <a:buChar char="q"/>
            </a:pPr>
            <a:r>
              <a:rPr lang="ru-RU" smtClean="0">
                <a:solidFill>
                  <a:schemeClr val="accent4">
                    <a:lumMod val="10000"/>
                  </a:schemeClr>
                </a:solidFill>
              </a:rPr>
              <a:t>Бронхоэктаз- </a:t>
            </a:r>
            <a:r>
              <a:rPr lang="ru-RU" dirty="0" smtClean="0">
                <a:solidFill>
                  <a:srgbClr val="202124"/>
                </a:solidFill>
                <a:latin typeface="-apple-system"/>
              </a:rPr>
              <a:t>необратимое </a:t>
            </a:r>
            <a:r>
              <a:rPr lang="ru-RU" dirty="0">
                <a:solidFill>
                  <a:srgbClr val="202124"/>
                </a:solidFill>
                <a:latin typeface="-apple-system"/>
              </a:rPr>
              <a:t>расширение бронхов, сопровождающееся воспалительными изменениями в бронхиальной стенке и окружающей паренхиме с развитием фиброза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  <a:p>
            <a:pPr marL="285750" lvl="0" indent="-285750">
              <a:lnSpc>
                <a:spcPct val="100000"/>
              </a:lnSpc>
              <a:buClrTx/>
              <a:buSzTx/>
              <a:buFont typeface="Wingdings" pitchFamily="2" charset="2"/>
              <a:buChar char="q"/>
            </a:pPr>
            <a:endParaRPr lang="ru-RU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ru-RU" u="sng" dirty="0">
                <a:solidFill>
                  <a:schemeClr val="accent4">
                    <a:lumMod val="10000"/>
                  </a:schemeClr>
                </a:solidFill>
              </a:rPr>
              <a:t>Н</a:t>
            </a:r>
            <a:r>
              <a:rPr lang="ru-RU" u="sng" dirty="0" smtClean="0">
                <a:solidFill>
                  <a:schemeClr val="accent4">
                    <a:lumMod val="10000"/>
                  </a:schemeClr>
                </a:solidFill>
              </a:rPr>
              <a:t>аблюдается  </a:t>
            </a:r>
            <a:r>
              <a:rPr lang="ru-RU" u="sng" dirty="0">
                <a:solidFill>
                  <a:schemeClr val="accent4">
                    <a:lumMod val="10000"/>
                  </a:schemeClr>
                </a:solidFill>
              </a:rPr>
              <a:t>у </a:t>
            </a:r>
            <a:r>
              <a:rPr lang="ru-RU" u="sng" dirty="0" smtClean="0">
                <a:solidFill>
                  <a:schemeClr val="accent4">
                    <a:lumMod val="10000"/>
                  </a:schemeClr>
                </a:solidFill>
              </a:rPr>
              <a:t>пациентов:</a:t>
            </a:r>
          </a:p>
          <a:p>
            <a:pPr marL="285750" lvl="0" indent="-285750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ru-RU" dirty="0" err="1" smtClean="0">
                <a:solidFill>
                  <a:schemeClr val="accent3">
                    <a:lumMod val="10000"/>
                  </a:schemeClr>
                </a:solidFill>
              </a:rPr>
              <a:t>Муковисцидоз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285750" lvl="0" indent="-285750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Аллергический бронхолегочный аспергиллез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9" r="-164"/>
          <a:stretch/>
        </p:blipFill>
        <p:spPr bwMode="auto">
          <a:xfrm>
            <a:off x="3371983" y="1222042"/>
            <a:ext cx="2784193" cy="34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9086" y="4557280"/>
            <a:ext cx="2819098" cy="1200329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в 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Roboto"/>
              </a:rPr>
              <a:t>s</a:t>
            </a:r>
            <a:r>
              <a:rPr lang="en-US" dirty="0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3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правого легкого определяется расширение просвета бронхов</a:t>
            </a:r>
            <a:endParaRPr lang="ru-RU" dirty="0">
              <a:solidFill>
                <a:schemeClr val="accent3">
                  <a:lumMod val="10000"/>
                </a:schemeClr>
              </a:solidFill>
              <a:latin typeface="Roboto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4"/>
          <a:stretch/>
        </p:blipFill>
        <p:spPr bwMode="auto">
          <a:xfrm>
            <a:off x="3870" y="1214824"/>
            <a:ext cx="3368113" cy="334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28" y="4557280"/>
            <a:ext cx="3360855" cy="1200329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в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прикорневой зоне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определяются округлые очаги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средней интенсивности </a:t>
            </a:r>
            <a:endParaRPr lang="ru-RU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54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2A3990"/>
                </a:solidFill>
              </a:rPr>
              <a:t>Рентгенограмма ОГК прямая проекция:</a:t>
            </a:r>
            <a:br>
              <a:rPr lang="ru-RU" sz="2800" b="1" dirty="0">
                <a:solidFill>
                  <a:srgbClr val="2A3990"/>
                </a:solidFill>
              </a:rPr>
            </a:br>
            <a:r>
              <a:rPr lang="ru-RU" sz="2800" b="1" dirty="0" err="1" smtClean="0">
                <a:solidFill>
                  <a:srgbClr val="2A3990"/>
                </a:solidFill>
              </a:rPr>
              <a:t>бронхоэктаз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5095674"/>
            <a:ext cx="8640960" cy="1357662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В прикорневой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зоне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левого легкого, визуализируется 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участок уплотнения лёгочной ткани, с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чёткими ровными контурами</a:t>
            </a:r>
          </a:p>
          <a:p>
            <a:pPr marL="114300" indent="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Симптом воздушной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бронхограммы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14439"/>
            <a:ext cx="7454602" cy="385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738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Рентгенограмма ОГК прямая проекция: 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>атрезия </a:t>
            </a:r>
            <a:r>
              <a:rPr lang="ru-RU" sz="2800" b="1" dirty="0">
                <a:solidFill>
                  <a:schemeClr val="accent1"/>
                </a:solidFill>
              </a:rPr>
              <a:t>бронха</a:t>
            </a:r>
            <a:r>
              <a:rPr lang="ru-RU" sz="2800" b="1" dirty="0" smtClean="0">
                <a:solidFill>
                  <a:schemeClr val="accent2"/>
                </a:solidFill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072" y="1384600"/>
            <a:ext cx="3779912" cy="4276650"/>
          </a:xfrm>
          <a:solidFill>
            <a:schemeClr val="accent5"/>
          </a:solidFill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Врожденная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latin typeface="Google Sans"/>
              </a:rPr>
              <a:t>аномалия развития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latin typeface="Google Sans"/>
              </a:rPr>
              <a:t>дыхательных путей, при которой наблюдается локальная облитерация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latin typeface="Google Sans"/>
              </a:rPr>
              <a:t>просвета бронха(красная стрелка)  </a:t>
            </a:r>
          </a:p>
          <a:p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Прозрачность верхнего легочного поля повышена за счет обеднения легочного рисунка (синяя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стрелка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1445"/>
            <a:ext cx="4980331" cy="426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932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8240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/>
              <a:t>Заключение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639833"/>
            <a:ext cx="8520600" cy="3445351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0000"/>
                </a:solidFill>
                <a:latin typeface="-apple-system"/>
              </a:rPr>
              <a:t>Лучевая диагностика </a:t>
            </a:r>
            <a:r>
              <a:rPr lang="ru-RU" sz="2000" dirty="0">
                <a:solidFill>
                  <a:srgbClr val="000000"/>
                </a:solidFill>
                <a:latin typeface="-apple-system"/>
              </a:rPr>
              <a:t>органов грудной клетки обширная и сложная тема, с различной вариабельностью патологий. </a:t>
            </a:r>
            <a:endParaRPr lang="ru-RU" sz="2000" dirty="0" smtClean="0">
              <a:solidFill>
                <a:srgbClr val="000000"/>
              </a:solidFill>
              <a:latin typeface="-apple-system"/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0000"/>
                </a:solidFill>
                <a:latin typeface="-apple-system"/>
              </a:rPr>
              <a:t>Данная </a:t>
            </a:r>
            <a:r>
              <a:rPr lang="ru-RU" sz="2000" dirty="0">
                <a:solidFill>
                  <a:srgbClr val="000000"/>
                </a:solidFill>
                <a:latin typeface="-apple-system"/>
              </a:rPr>
              <a:t>статья помогает в изучении нормального </a:t>
            </a:r>
            <a:r>
              <a:rPr lang="ru-RU" sz="2000" dirty="0" smtClean="0">
                <a:solidFill>
                  <a:srgbClr val="000000"/>
                </a:solidFill>
                <a:latin typeface="-apple-system"/>
              </a:rPr>
              <a:t>строения </a:t>
            </a:r>
            <a:r>
              <a:rPr lang="ru-RU" sz="2000" dirty="0">
                <a:solidFill>
                  <a:srgbClr val="000000"/>
                </a:solidFill>
                <a:latin typeface="-apple-system"/>
              </a:rPr>
              <a:t>лёгких и средостения, и даёт разъяснение по дифференциальной диагностике патологических состояний органов грудной клетки .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70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412777"/>
            <a:ext cx="5616624" cy="259228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4000" dirty="0" smtClean="0"/>
          </a:p>
          <a:p>
            <a:pPr marL="114300" indent="0">
              <a:buNone/>
            </a:pPr>
            <a:r>
              <a:rPr lang="ru-RU" sz="4000" dirty="0" smtClean="0">
                <a:solidFill>
                  <a:schemeClr val="accent1"/>
                </a:solidFill>
              </a:rPr>
              <a:t>Спасибо за внимание </a:t>
            </a:r>
            <a:endParaRPr lang="ru-RU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 smtClean="0"/>
              <a:t>Варианты локализации ателектазов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957" y="5445224"/>
            <a:ext cx="4352503" cy="108012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ПВД — правое легкое верхняя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СРД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— правое легкое средняя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ПНД — правое легкое нижняя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932040" y="5445224"/>
            <a:ext cx="4211959" cy="1080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ЛВД — левое легкое верхняя доля</a:t>
            </a:r>
          </a:p>
          <a:p>
            <a:endParaRPr lang="ru-RU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ЛНД — левое легкое нижняя 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01736" y="2589920"/>
            <a:ext cx="720080" cy="288032"/>
          </a:xfrm>
          <a:prstGeom prst="rect">
            <a:avLst/>
          </a:prstGeom>
          <a:solidFill>
            <a:schemeClr val="accent5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ЛВД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0" y="1007529"/>
            <a:ext cx="8791560" cy="41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35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96"/>
            <a:ext cx="9144000" cy="918716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Ателектаз </a:t>
            </a:r>
            <a:r>
              <a:rPr lang="ru-RU" sz="2800" b="1" dirty="0"/>
              <a:t>нижней доли левого легкого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032" y="4972303"/>
            <a:ext cx="4032448" cy="1477327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рентгенограмме ОГК в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боковой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проекции не визуализируется контур задних отделов левого купола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диафрагмы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5" r="-116"/>
          <a:stretch/>
        </p:blipFill>
        <p:spPr bwMode="auto">
          <a:xfrm>
            <a:off x="5220072" y="1018008"/>
            <a:ext cx="3086100" cy="393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0"/>
          <a:stretch/>
        </p:blipFill>
        <p:spPr bwMode="auto">
          <a:xfrm>
            <a:off x="324731" y="1000496"/>
            <a:ext cx="3853383" cy="393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972303"/>
            <a:ext cx="3926594" cy="147732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На рентгенограмме ОГК в прямой 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проекции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визуализируется затемнение треугольной формы, расположенное позади тени  сердца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7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700" b="1" dirty="0"/>
              <a:t>Рентгенограмма ОГК прямая </a:t>
            </a:r>
            <a:r>
              <a:rPr lang="ru-RU" sz="2700" b="1" dirty="0" smtClean="0"/>
              <a:t>проекция:</a:t>
            </a: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 smtClean="0"/>
              <a:t>тотальный ателектаз  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8" y="1268760"/>
            <a:ext cx="3672408" cy="3096344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Тотальное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однородное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затемнение правого легкого,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смещение органов средостения в поражённую сторону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1472" y="1196752"/>
            <a:ext cx="444607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08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700" b="1" dirty="0"/>
              <a:t>Рентгенограмма ОГК прямая </a:t>
            </a:r>
            <a:r>
              <a:rPr lang="ru-RU" sz="2700" b="1" dirty="0" smtClean="0"/>
              <a:t>проекция: </a:t>
            </a:r>
            <a:br>
              <a:rPr lang="ru-RU" sz="2700" b="1" dirty="0" smtClean="0"/>
            </a:br>
            <a:r>
              <a:rPr lang="ru-RU" sz="2700" b="1" dirty="0" smtClean="0"/>
              <a:t>тотальный ателектаз </a:t>
            </a:r>
            <a:r>
              <a:rPr lang="ru-RU" sz="2400" b="1" dirty="0" smtClean="0"/>
              <a:t>(</a:t>
            </a:r>
            <a:r>
              <a:rPr lang="ru-RU" sz="2000" b="1" i="1" dirty="0" smtClean="0"/>
              <a:t>продолжение)</a:t>
            </a:r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700" b="1" dirty="0"/>
              <a:t/>
            </a:r>
            <a:br>
              <a:rPr lang="ru-RU" sz="2700" b="1" dirty="0"/>
            </a:br>
            <a:endParaRPr lang="ru-RU" sz="24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2" r="215"/>
          <a:stretch/>
        </p:blipFill>
        <p:spPr bwMode="auto">
          <a:xfrm>
            <a:off x="203870" y="1127796"/>
            <a:ext cx="4508593" cy="431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5004048" y="1127796"/>
            <a:ext cx="3888432" cy="40293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ричиной тотального ателектаза является неправильно установленная эндотрахеальная трубка , которая расположена слишком низко и тем самым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обтурирует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главный бронх</a:t>
            </a:r>
          </a:p>
          <a:p>
            <a:pPr marL="114300" indent="0">
              <a:buNone/>
            </a:pP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0" y="5157192"/>
            <a:ext cx="4860032" cy="165618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Визуализируется восстановление воздушности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легочной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ткани правого легкого. Определяется  плевральный выпот по переднему отрезку 7 ребра левого легкого </a:t>
            </a:r>
          </a:p>
        </p:txBody>
      </p:sp>
    </p:spTree>
    <p:extLst>
      <p:ext uri="{BB962C8B-B14F-4D97-AF65-F5344CB8AC3E}">
        <p14:creationId xmlns:p14="http://schemas.microsoft.com/office/powerpoint/2010/main" val="109098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700" b="1" dirty="0"/>
              <a:t>Рентгенограмма ОГК прямая проекция: </a:t>
            </a:r>
            <a:br>
              <a:rPr lang="ru-RU" sz="2700" b="1" dirty="0"/>
            </a:br>
            <a:r>
              <a:rPr lang="ru-RU" sz="2700" b="1" dirty="0"/>
              <a:t>тотальный ателектаз</a:t>
            </a:r>
            <a:endParaRPr lang="ru-RU" sz="2800" b="1" dirty="0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08434" y="5229200"/>
            <a:ext cx="8340030" cy="9444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Как и в предыдущем случае тотальный ателектаз был вызван из-за  неправильно установленной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эндотрахеальной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трубки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886650" cy="347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32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</a:t>
            </a:r>
            <a:r>
              <a:rPr lang="ru-RU" sz="2800" b="1" dirty="0" smtClean="0"/>
              <a:t>прямая и боковая проекция:</a:t>
            </a:r>
            <a:br>
              <a:rPr lang="ru-RU" sz="2800" b="1" dirty="0" smtClean="0"/>
            </a:br>
            <a:r>
              <a:rPr lang="en-US" sz="2800" b="1" dirty="0"/>
              <a:t>Rounded atelectasis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496" y="5301208"/>
            <a:ext cx="9108504" cy="115212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Определяется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тень с чёткими, ровными контурами, широким основанием прилежащая к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паракостальной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плевре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0" r="-100"/>
          <a:stretch/>
        </p:blipFill>
        <p:spPr bwMode="auto">
          <a:xfrm>
            <a:off x="5004048" y="1275631"/>
            <a:ext cx="3259856" cy="394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9" y="1268760"/>
            <a:ext cx="4089697" cy="393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525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КТ-ОГК </a:t>
            </a:r>
            <a:r>
              <a:rPr lang="ru-RU" sz="2800" b="1" dirty="0" smtClean="0"/>
              <a:t>аксиальная плоскость:</a:t>
            </a:r>
            <a:r>
              <a:rPr lang="en-US" sz="2800" b="1" dirty="0" smtClean="0"/>
              <a:t>rounded </a:t>
            </a:r>
            <a:r>
              <a:rPr lang="en-US" sz="2800" b="1" dirty="0"/>
              <a:t>atelectasis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smtClean="0"/>
              <a:t>продолжение </a:t>
            </a: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7944" y="933872"/>
            <a:ext cx="4860032" cy="451135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Красной </a:t>
            </a:r>
            <a:r>
              <a:rPr lang="ru-RU" sz="2000" dirty="0">
                <a:solidFill>
                  <a:srgbClr val="FF0000"/>
                </a:solidFill>
              </a:rPr>
              <a:t>стрелкой </a:t>
            </a:r>
            <a:r>
              <a:rPr lang="ru-RU" sz="2000" dirty="0" smtClean="0">
                <a:solidFill>
                  <a:srgbClr val="FF0000"/>
                </a:solidFill>
              </a:rPr>
              <a:t>указано </a:t>
            </a:r>
            <a:r>
              <a:rPr lang="ru-RU" sz="2000" dirty="0">
                <a:solidFill>
                  <a:srgbClr val="FF0000"/>
                </a:solidFill>
              </a:rPr>
              <a:t>утолщение </a:t>
            </a:r>
            <a:r>
              <a:rPr lang="ru-RU" sz="2000" dirty="0" smtClean="0">
                <a:solidFill>
                  <a:srgbClr val="FF0000"/>
                </a:solidFill>
              </a:rPr>
              <a:t>плевры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Синими </a:t>
            </a:r>
            <a:r>
              <a:rPr lang="ru-RU" sz="2000" dirty="0">
                <a:solidFill>
                  <a:srgbClr val="002060"/>
                </a:solidFill>
              </a:rPr>
              <a:t>стрелками указаны сосуды вокруг данного </a:t>
            </a:r>
            <a:r>
              <a:rPr lang="ru-RU" sz="2000" dirty="0" smtClean="0">
                <a:solidFill>
                  <a:srgbClr val="002060"/>
                </a:solidFill>
              </a:rPr>
              <a:t>образования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accent3">
                    <a:lumMod val="10000"/>
                  </a:schemeClr>
                </a:solidFill>
              </a:rPr>
              <a:t>«</a:t>
            </a:r>
            <a:r>
              <a:rPr lang="en-US" sz="2000" b="1" i="1" dirty="0" smtClean="0">
                <a:solidFill>
                  <a:schemeClr val="accent3">
                    <a:lumMod val="10000"/>
                  </a:schemeClr>
                </a:solidFill>
              </a:rPr>
              <a:t>Rounded atelectasis</a:t>
            </a:r>
            <a:r>
              <a:rPr lang="ru-RU" sz="2000" b="1" i="1" dirty="0" smtClean="0">
                <a:solidFill>
                  <a:schemeClr val="accent3">
                    <a:lumMod val="10000"/>
                  </a:schemeClr>
                </a:solidFill>
              </a:rPr>
              <a:t>» (Округлый ателектаз)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это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доброкачественное образование, которое не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изменяются в размерах и чаще встречаются у пациентов, которые имели контакт с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асбестом</a:t>
            </a:r>
            <a:endParaRPr lang="en-US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Дифференцировать со злокачественной опухолью</a:t>
            </a:r>
          </a:p>
          <a:p>
            <a:pPr>
              <a:buFont typeface="Wingdings" pitchFamily="2" charset="2"/>
              <a:buChar char="q"/>
            </a:pPr>
            <a:endParaRPr lang="ru-RU" sz="2000" b="1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8"/>
          <a:stretch/>
        </p:blipFill>
        <p:spPr bwMode="auto">
          <a:xfrm>
            <a:off x="99964" y="3645024"/>
            <a:ext cx="3790950" cy="307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/>
          <a:stretch/>
        </p:blipFill>
        <p:spPr bwMode="auto">
          <a:xfrm>
            <a:off x="99964" y="933872"/>
            <a:ext cx="377052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058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Другая 14">
      <a:dk1>
        <a:srgbClr val="2A3990"/>
      </a:dk1>
      <a:lt1>
        <a:srgbClr val="D6DBF3"/>
      </a:lt1>
      <a:dk2>
        <a:srgbClr val="434343"/>
      </a:dk2>
      <a:lt2>
        <a:srgbClr val="999999"/>
      </a:lt2>
      <a:accent1>
        <a:srgbClr val="2A3990"/>
      </a:accent1>
      <a:accent2>
        <a:srgbClr val="3949AB"/>
      </a:accent2>
      <a:accent3>
        <a:srgbClr val="F2F2F2"/>
      </a:accent3>
      <a:accent4>
        <a:srgbClr val="D8D8D8"/>
      </a:accent4>
      <a:accent5>
        <a:srgbClr val="FFFFFF"/>
      </a:accent5>
      <a:accent6>
        <a:srgbClr val="A9B3E5"/>
      </a:accent6>
      <a:hlink>
        <a:srgbClr val="F06292"/>
      </a:hlink>
      <a:folHlink>
        <a:srgbClr val="1016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100705</TotalTime>
  <Words>954</Words>
  <Application>Microsoft Office PowerPoint</Application>
  <PresentationFormat>Экран (4:3)</PresentationFormat>
  <Paragraphs>151</Paragraphs>
  <Slides>25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Geometric</vt:lpstr>
      <vt:lpstr>Рентгенография органов грудной клетки – 4 паттерна  часть 4</vt:lpstr>
      <vt:lpstr>Презентация PowerPoint</vt:lpstr>
      <vt:lpstr>Варианты локализации ателектазов</vt:lpstr>
      <vt:lpstr>Ателектаз нижней доли левого легкого </vt:lpstr>
      <vt:lpstr>Рентгенограмма ОГК прямая проекция: тотальный ателектаз   </vt:lpstr>
      <vt:lpstr>Рентгенограмма ОГК прямая проекция:  тотальный ателектаз (продолжение)  </vt:lpstr>
      <vt:lpstr>Рентгенограмма ОГК прямая проекция:  тотальный ателектаз</vt:lpstr>
      <vt:lpstr>Рентгенограмма ОГК прямая и боковая проекция: Rounded atelectasis </vt:lpstr>
      <vt:lpstr>КТ-ОГК аксиальная плоскость:rounded atelectasis продолжение </vt:lpstr>
      <vt:lpstr>Рентгенограмма ОГК прямая и боковая проекция: rounded atelectasis </vt:lpstr>
      <vt:lpstr>КТ-ОГК аксиальная плоскость: rounded atelectasis продолжение </vt:lpstr>
      <vt:lpstr>Дисковидный ателектаз</vt:lpstr>
      <vt:lpstr>Дисковидный ателектаз</vt:lpstr>
      <vt:lpstr>Ателектаз верхней доли правого легкого</vt:lpstr>
      <vt:lpstr>Одиночный легочный очаг (узел) </vt:lpstr>
      <vt:lpstr> Диагностика легочных очагов с помощью ПЭТ КТ</vt:lpstr>
      <vt:lpstr>Одиночный легочный очаг (узел) </vt:lpstr>
      <vt:lpstr>Рекомендации Fleischner для наблюдения за очаговыми (узловыми) образованиями</vt:lpstr>
      <vt:lpstr>Почечно-клеточный рак. Метастатическое поражение легких</vt:lpstr>
      <vt:lpstr>Рентгенограмма ОГК прямая проекция                     КТ-ОГК аксиальная плоскость</vt:lpstr>
      <vt:lpstr>Рентгенограмма ОГК прямая проекция КТ-ОГК аксиальная плоскость </vt:lpstr>
      <vt:lpstr>Рентгенограмма ОГК прямая проекция: бронхоэктаз</vt:lpstr>
      <vt:lpstr>Рентгенограмма ОГК прямая проекция:  атрезия бронха </vt:lpstr>
      <vt:lpstr>Заключение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Рентгенография органов грудной клетки - базовая интерпретация  часть 2</dc:title>
  <dc:creator>Артем Колотурский</dc:creator>
  <cp:lastModifiedBy>Артем Колотурский</cp:lastModifiedBy>
  <cp:revision>303</cp:revision>
  <dcterms:created xsi:type="dcterms:W3CDTF">2023-03-25T06:08:18Z</dcterms:created>
  <dcterms:modified xsi:type="dcterms:W3CDTF">2024-05-30T13:08:37Z</dcterms:modified>
</cp:coreProperties>
</file>