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sldIdLst>
    <p:sldId id="290" r:id="rId2"/>
    <p:sldId id="256" r:id="rId3"/>
    <p:sldId id="274" r:id="rId4"/>
    <p:sldId id="276" r:id="rId5"/>
    <p:sldId id="257" r:id="rId6"/>
    <p:sldId id="277" r:id="rId7"/>
    <p:sldId id="278" r:id="rId8"/>
    <p:sldId id="258" r:id="rId9"/>
    <p:sldId id="279" r:id="rId10"/>
    <p:sldId id="280" r:id="rId11"/>
    <p:sldId id="282" r:id="rId12"/>
    <p:sldId id="281" r:id="rId13"/>
    <p:sldId id="283" r:id="rId14"/>
    <p:sldId id="284" r:id="rId15"/>
    <p:sldId id="285" r:id="rId16"/>
    <p:sldId id="286" r:id="rId17"/>
    <p:sldId id="287" r:id="rId18"/>
    <p:sldId id="288" r:id="rId19"/>
    <p:sldId id="261" r:id="rId20"/>
    <p:sldId id="262" r:id="rId21"/>
    <p:sldId id="263" r:id="rId22"/>
    <p:sldId id="264" r:id="rId23"/>
    <p:sldId id="266" r:id="rId24"/>
    <p:sldId id="267" r:id="rId25"/>
    <p:sldId id="268" r:id="rId26"/>
    <p:sldId id="269" r:id="rId27"/>
    <p:sldId id="265" r:id="rId28"/>
    <p:sldId id="270" r:id="rId29"/>
    <p:sldId id="273" r:id="rId30"/>
    <p:sldId id="271" r:id="rId31"/>
    <p:sldId id="275" r:id="rId32"/>
    <p:sldId id="272"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5652C-B399-4B9B-A73D-1A8F1D508FD7}" v="1412" dt="2019-09-21T11:41:48.569"/>
    <p1510:client id="{4F470E41-213C-4878-B310-5F01FCD45578}" v="386" dt="2019-09-21T11:04:30.815"/>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2/25/2020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058695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76577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6969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7245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2/25/2020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7783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0000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3573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3130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0087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2/25/2020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45988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2/25/2020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688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2/25/2020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85183762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84" r:id="rId5"/>
    <p:sldLayoutId id="2147483690" r:id="rId6"/>
    <p:sldLayoutId id="2147483691" r:id="rId7"/>
    <p:sldLayoutId id="2147483681" r:id="rId8"/>
    <p:sldLayoutId id="2147483682" r:id="rId9"/>
    <p:sldLayoutId id="2147483683" r:id="rId10"/>
    <p:sldLayoutId id="2147483685"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forensicmedicine.ru/wiki/%D0%9A%D1%80%D0%BE%D0%B2%D0%BE%D0%BF%D0%BE%D0%B4%D1%82%D0%B5%D0%BA#cite_note-diagn6-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6D0E43-D338-49CC-9387-FB8D7DDAD0E8}"/>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0CF187F6-28F9-4BA3-993C-4EC791A1A9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1409" y="1"/>
            <a:ext cx="7169426" cy="6858000"/>
          </a:xfrm>
        </p:spPr>
      </p:pic>
    </p:spTree>
    <p:extLst>
      <p:ext uri="{BB962C8B-B14F-4D97-AF65-F5344CB8AC3E}">
        <p14:creationId xmlns:p14="http://schemas.microsoft.com/office/powerpoint/2010/main" val="479845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EB95EC-DAA7-4EA3-992C-1CDADC8884F9}"/>
              </a:ext>
            </a:extLst>
          </p:cNvPr>
          <p:cNvSpPr>
            <a:spLocks noGrp="1"/>
          </p:cNvSpPr>
          <p:nvPr>
            <p:ph type="title"/>
          </p:nvPr>
        </p:nvSpPr>
        <p:spPr>
          <a:xfrm>
            <a:off x="1066800" y="642594"/>
            <a:ext cx="10058400" cy="536849"/>
          </a:xfrm>
        </p:spPr>
        <p:txBody>
          <a:bodyPr>
            <a:normAutofit fontScale="90000"/>
          </a:bodyPr>
          <a:lstStyle/>
          <a:p>
            <a:r>
              <a:rPr lang="ru-RU" dirty="0"/>
              <a:t>Форма кровоподтека</a:t>
            </a:r>
          </a:p>
        </p:txBody>
      </p:sp>
      <p:sp>
        <p:nvSpPr>
          <p:cNvPr id="3" name="Объект 2">
            <a:extLst>
              <a:ext uri="{FF2B5EF4-FFF2-40B4-BE49-F238E27FC236}">
                <a16:creationId xmlns:a16="http://schemas.microsoft.com/office/drawing/2014/main" id="{7A214F6E-A765-4DB9-A925-2787D89895A9}"/>
              </a:ext>
            </a:extLst>
          </p:cNvPr>
          <p:cNvSpPr>
            <a:spLocks noGrp="1"/>
          </p:cNvSpPr>
          <p:nvPr>
            <p:ph idx="1"/>
          </p:nvPr>
        </p:nvSpPr>
        <p:spPr>
          <a:xfrm>
            <a:off x="344557" y="1179443"/>
            <a:ext cx="11290852" cy="5194853"/>
          </a:xfrm>
        </p:spPr>
        <p:txBody>
          <a:bodyPr>
            <a:normAutofit/>
          </a:bodyPr>
          <a:lstStyle/>
          <a:p>
            <a:r>
              <a:rPr lang="ru-RU" sz="2400" dirty="0"/>
              <a:t>Форма кровоподтеков разнообразна. Чаще они овальные, что соответствует конфигурации участка соприкосновения предмета с закругленной поверхностью тела. Кроме того, кровь по ходу тканевых волокон встречает меньше сопротивления, чем в поперечном к ним направлении, поэтому вдоль них она распространяется на большем расстоянии .</a:t>
            </a:r>
          </a:p>
          <a:p>
            <a:r>
              <a:rPr lang="ru-RU" sz="2400" dirty="0"/>
              <a:t>Нередко кровоподтеки имеют неопределенную форму. Это связано </a:t>
            </a:r>
            <a:r>
              <a:rPr lang="ru-RU" sz="2400" i="1" dirty="0"/>
              <a:t>с </a:t>
            </a:r>
            <a:r>
              <a:rPr lang="ru-RU" sz="2400" dirty="0"/>
              <a:t>неравномерным действием ударяющей поверхности вследствие ее неровности, с неодинаковой плотностью участка тела, по которому пришелся удар, с равным сопротивлением подлежащих тканей ввиду их неоднородности и т.д.</a:t>
            </a:r>
          </a:p>
          <a:p>
            <a:r>
              <a:rPr lang="ru-RU" sz="2400" dirty="0"/>
              <a:t>Гораздо чаще, чем принято считать, форма кровоподтеков целиком или частично отражает конфигурацию действующей части орудия, что в значительной степени помогает определить предмет, которым нанесены кровоподтеки. Это возможно, в основном, при действии предмета с ограниченной поверхностью.</a:t>
            </a:r>
          </a:p>
        </p:txBody>
      </p:sp>
    </p:spTree>
    <p:extLst>
      <p:ext uri="{BB962C8B-B14F-4D97-AF65-F5344CB8AC3E}">
        <p14:creationId xmlns:p14="http://schemas.microsoft.com/office/powerpoint/2010/main" val="116123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E2F1413-B7F3-4F6A-9FCB-A57A7DEEA98B}"/>
              </a:ext>
            </a:extLst>
          </p:cNvPr>
          <p:cNvSpPr>
            <a:spLocks noGrp="1"/>
          </p:cNvSpPr>
          <p:nvPr>
            <p:ph idx="1"/>
          </p:nvPr>
        </p:nvSpPr>
        <p:spPr>
          <a:xfrm>
            <a:off x="569843" y="503583"/>
            <a:ext cx="10800522" cy="5658678"/>
          </a:xfrm>
        </p:spPr>
        <p:txBody>
          <a:bodyPr/>
          <a:lstStyle/>
          <a:p>
            <a:r>
              <a:rPr lang="ru-RU" sz="2400" dirty="0"/>
              <a:t>От ударов пряжкой ремня изредка наблюдаются кровоподтеки, целиком сходные с ней по форме, нередко они бывают Е, Т, Г-образными. Молоток с круглой или квадратной поверхностью вызывает соответственно круглые либо квадратные кровоподтеки. Кастет причиняет кровоподтеки в виде параллельных друг другу участков прямоугольной пли иной формы соответственно его выступающим частям.</a:t>
            </a:r>
          </a:p>
          <a:p>
            <a:r>
              <a:rPr lang="ru-RU" sz="2400" dirty="0"/>
              <a:t>Действие пальцев рук сопровождается появлением различных кровоизлияний. Иногда по очертаниям, расположению можно легко распознать происхождение их от большого и остальных четырех пальцев (</a:t>
            </a:r>
            <a:r>
              <a:rPr lang="ru-RU" sz="2400" dirty="0" err="1"/>
              <a:t>Morilz</a:t>
            </a:r>
            <a:r>
              <a:rPr lang="ru-RU" sz="2400" dirty="0"/>
              <a:t>, 1942). В наблюдениях Муханова при сдавлении всей поверхностью пальцев кровоподтеки имели вид параллельно расположенных полос, овалов или прямоугольников. Иногда аналогичные участки вырисовываются за счет тонких полосчатых кровоизлияний, окаймляющих место травматического воздействия. Нередко сдавление пальцами приводит к возникновению кровоподтеков неопределенной пли иной формы.</a:t>
            </a:r>
          </a:p>
          <a:p>
            <a:endParaRPr lang="ru-RU" dirty="0"/>
          </a:p>
        </p:txBody>
      </p:sp>
    </p:spTree>
    <p:extLst>
      <p:ext uri="{BB962C8B-B14F-4D97-AF65-F5344CB8AC3E}">
        <p14:creationId xmlns:p14="http://schemas.microsoft.com/office/powerpoint/2010/main" val="1397918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CF61D8-41EF-4414-B202-F294433BCC3C}"/>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01A9BE89-8C4E-4172-8EED-DBF7B9D3F646}"/>
              </a:ext>
            </a:extLst>
          </p:cNvPr>
          <p:cNvPicPr>
            <a:picLocks noGrp="1" noChangeAspect="1"/>
          </p:cNvPicPr>
          <p:nvPr>
            <p:ph idx="1"/>
          </p:nvPr>
        </p:nvPicPr>
        <p:blipFill>
          <a:blip r:embed="rId2"/>
          <a:stretch>
            <a:fillRect/>
          </a:stretch>
        </p:blipFill>
        <p:spPr>
          <a:xfrm>
            <a:off x="899865" y="642592"/>
            <a:ext cx="3340829" cy="4515809"/>
          </a:xfrm>
          <a:prstGeom prst="rect">
            <a:avLst/>
          </a:prstGeom>
        </p:spPr>
      </p:pic>
      <p:sp>
        <p:nvSpPr>
          <p:cNvPr id="5" name="Прямоугольник 4">
            <a:extLst>
              <a:ext uri="{FF2B5EF4-FFF2-40B4-BE49-F238E27FC236}">
                <a16:creationId xmlns:a16="http://schemas.microsoft.com/office/drawing/2014/main" id="{6CE33AC6-9897-402C-8C6C-172B698728F0}"/>
              </a:ext>
            </a:extLst>
          </p:cNvPr>
          <p:cNvSpPr/>
          <p:nvPr/>
        </p:nvSpPr>
        <p:spPr>
          <a:xfrm>
            <a:off x="404880" y="5709238"/>
            <a:ext cx="4330801" cy="369332"/>
          </a:xfrm>
          <a:prstGeom prst="rect">
            <a:avLst/>
          </a:prstGeom>
        </p:spPr>
        <p:txBody>
          <a:bodyPr wrap="none">
            <a:spAutoFit/>
          </a:bodyPr>
          <a:lstStyle/>
          <a:p>
            <a:r>
              <a:rPr lang="ru-RU" dirty="0">
                <a:latin typeface="TimesNewRoman"/>
              </a:rPr>
              <a:t>Кровоподтеки на плече от удара кастетом</a:t>
            </a:r>
            <a:r>
              <a:rPr lang="ru-RU" dirty="0">
                <a:latin typeface="Times New Roman" panose="02020603050405020304" pitchFamily="18" charset="0"/>
              </a:rPr>
              <a:t>.</a:t>
            </a:r>
            <a:endParaRPr lang="ru-RU" dirty="0"/>
          </a:p>
        </p:txBody>
      </p:sp>
      <p:pic>
        <p:nvPicPr>
          <p:cNvPr id="6" name="Рисунок 5">
            <a:extLst>
              <a:ext uri="{FF2B5EF4-FFF2-40B4-BE49-F238E27FC236}">
                <a16:creationId xmlns:a16="http://schemas.microsoft.com/office/drawing/2014/main" id="{D2BB922B-B5E9-4A2D-AF2C-FF6B0FB951AD}"/>
              </a:ext>
            </a:extLst>
          </p:cNvPr>
          <p:cNvPicPr>
            <a:picLocks noChangeAspect="1"/>
          </p:cNvPicPr>
          <p:nvPr/>
        </p:nvPicPr>
        <p:blipFill>
          <a:blip r:embed="rId3"/>
          <a:stretch>
            <a:fillRect/>
          </a:stretch>
        </p:blipFill>
        <p:spPr>
          <a:xfrm>
            <a:off x="4928148" y="642593"/>
            <a:ext cx="6490153" cy="4515809"/>
          </a:xfrm>
          <a:prstGeom prst="rect">
            <a:avLst/>
          </a:prstGeom>
        </p:spPr>
      </p:pic>
      <p:sp>
        <p:nvSpPr>
          <p:cNvPr id="7" name="Прямоугольник 6">
            <a:extLst>
              <a:ext uri="{FF2B5EF4-FFF2-40B4-BE49-F238E27FC236}">
                <a16:creationId xmlns:a16="http://schemas.microsoft.com/office/drawing/2014/main" id="{B7E88825-9AE9-46D8-87DB-BA483E82123C}"/>
              </a:ext>
            </a:extLst>
          </p:cNvPr>
          <p:cNvSpPr/>
          <p:nvPr/>
        </p:nvSpPr>
        <p:spPr>
          <a:xfrm>
            <a:off x="5322301" y="5432239"/>
            <a:ext cx="6096000" cy="646331"/>
          </a:xfrm>
          <a:prstGeom prst="rect">
            <a:avLst/>
          </a:prstGeom>
        </p:spPr>
        <p:txBody>
          <a:bodyPr>
            <a:spAutoFit/>
          </a:bodyPr>
          <a:lstStyle/>
          <a:p>
            <a:r>
              <a:rPr lang="ru-RU" dirty="0">
                <a:latin typeface="TimesNewRoman"/>
              </a:rPr>
              <a:t>Кровоподтеки на спине в виде тонких полос по границе участков соприкосновения пальцев и тела</a:t>
            </a:r>
            <a:endParaRPr lang="ru-RU" dirty="0"/>
          </a:p>
        </p:txBody>
      </p:sp>
    </p:spTree>
    <p:extLst>
      <p:ext uri="{BB962C8B-B14F-4D97-AF65-F5344CB8AC3E}">
        <p14:creationId xmlns:p14="http://schemas.microsoft.com/office/powerpoint/2010/main" val="2766410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E3A62CF-56A9-4003-A540-0B58925FB718}"/>
              </a:ext>
            </a:extLst>
          </p:cNvPr>
          <p:cNvSpPr>
            <a:spLocks noGrp="1"/>
          </p:cNvSpPr>
          <p:nvPr>
            <p:ph idx="1"/>
          </p:nvPr>
        </p:nvSpPr>
        <p:spPr>
          <a:xfrm>
            <a:off x="463826" y="755373"/>
            <a:ext cx="6149009" cy="5605669"/>
          </a:xfrm>
        </p:spPr>
        <p:txBody>
          <a:bodyPr>
            <a:normAutofit/>
          </a:bodyPr>
          <a:lstStyle/>
          <a:p>
            <a:r>
              <a:rPr lang="ru-RU" dirty="0"/>
              <a:t>Кровоподтеки могут причиняться зубами человека. При действии нескольких зубов одной челюсти они располагаются по дуге, а от многих зубов ее - имеют вид полуовала. По наблюдениям Е. 3.Бронштейн (1955), А. П. Иванова (1969), подобные повреждения чаще встречаются на плечах, предплечьях, голенях, ягодицах, спине и груди. В типичных случаях, если укус наносится обеими челюстями, кровоподтеки располагаются двумя дугами, обращенными друг к другу и состоящими из ограниченных, местами сливающихся участков. Они могут довольно хорошо отражать форму, индивидуальные особенности жевательной поверхности зубов и тогда оказываются пригодными для идентификации. </a:t>
            </a:r>
          </a:p>
          <a:p>
            <a:r>
              <a:rPr lang="ru-RU" dirty="0"/>
              <a:t>Об установлении личности преступника по отпечаткам зубов в виде кровоподтеков в практическом наблюдении сообщили Р. Я. Гринберг и Л. </a:t>
            </a:r>
            <a:r>
              <a:rPr lang="ru-RU" dirty="0" err="1"/>
              <a:t>В.Барабанова</a:t>
            </a:r>
            <a:r>
              <a:rPr lang="ru-RU" dirty="0"/>
              <a:t> (1961).</a:t>
            </a:r>
          </a:p>
        </p:txBody>
      </p:sp>
      <p:pic>
        <p:nvPicPr>
          <p:cNvPr id="5" name="Рисунок 4">
            <a:extLst>
              <a:ext uri="{FF2B5EF4-FFF2-40B4-BE49-F238E27FC236}">
                <a16:creationId xmlns:a16="http://schemas.microsoft.com/office/drawing/2014/main" id="{CA2BDEE9-F3EE-462D-955A-70D64491E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0148" y="1470784"/>
            <a:ext cx="4858026" cy="3406016"/>
          </a:xfrm>
          <a:prstGeom prst="rect">
            <a:avLst/>
          </a:prstGeom>
        </p:spPr>
      </p:pic>
    </p:spTree>
    <p:extLst>
      <p:ext uri="{BB962C8B-B14F-4D97-AF65-F5344CB8AC3E}">
        <p14:creationId xmlns:p14="http://schemas.microsoft.com/office/powerpoint/2010/main" val="2254732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6BD49B1-2089-4203-9440-B1CC342ECCEB}"/>
              </a:ext>
            </a:extLst>
          </p:cNvPr>
          <p:cNvSpPr>
            <a:spLocks noGrp="1"/>
          </p:cNvSpPr>
          <p:nvPr>
            <p:ph idx="1"/>
          </p:nvPr>
        </p:nvSpPr>
        <p:spPr>
          <a:xfrm>
            <a:off x="602974" y="512859"/>
            <a:ext cx="4260574" cy="5622898"/>
          </a:xfrm>
        </p:spPr>
        <p:txBody>
          <a:bodyPr>
            <a:normAutofit/>
          </a:bodyPr>
          <a:lstStyle/>
          <a:p>
            <a:pPr marL="0" indent="0">
              <a:buNone/>
            </a:pPr>
            <a:r>
              <a:rPr lang="ru-RU" sz="2400" dirty="0"/>
              <a:t>В случаях от удара палкой, веревкой образуются два кровоподтечных нередко продолговатых участка, разделенных полосой неизмененной кожи, по ширине приблизительно равной травмирующей поверхности. Эти кровоподтеки могут отражать и другие свойства предмета: очертания витков веревки, конца доски, палки</a:t>
            </a:r>
          </a:p>
        </p:txBody>
      </p:sp>
      <p:pic>
        <p:nvPicPr>
          <p:cNvPr id="4" name="Рисунок 3">
            <a:extLst>
              <a:ext uri="{FF2B5EF4-FFF2-40B4-BE49-F238E27FC236}">
                <a16:creationId xmlns:a16="http://schemas.microsoft.com/office/drawing/2014/main" id="{B335CA37-D2BF-47BD-9F4C-FBFF30D110EC}"/>
              </a:ext>
            </a:extLst>
          </p:cNvPr>
          <p:cNvPicPr>
            <a:picLocks noChangeAspect="1"/>
          </p:cNvPicPr>
          <p:nvPr/>
        </p:nvPicPr>
        <p:blipFill>
          <a:blip r:embed="rId2"/>
          <a:stretch>
            <a:fillRect/>
          </a:stretch>
        </p:blipFill>
        <p:spPr>
          <a:xfrm>
            <a:off x="5618922" y="407649"/>
            <a:ext cx="4691269" cy="4583989"/>
          </a:xfrm>
          <a:prstGeom prst="rect">
            <a:avLst/>
          </a:prstGeom>
        </p:spPr>
      </p:pic>
      <p:sp>
        <p:nvSpPr>
          <p:cNvPr id="5" name="Прямоугольник 4">
            <a:extLst>
              <a:ext uri="{FF2B5EF4-FFF2-40B4-BE49-F238E27FC236}">
                <a16:creationId xmlns:a16="http://schemas.microsoft.com/office/drawing/2014/main" id="{F5C32EBC-75E2-45BB-87CD-3BDD54AB6749}"/>
              </a:ext>
            </a:extLst>
          </p:cNvPr>
          <p:cNvSpPr/>
          <p:nvPr/>
        </p:nvSpPr>
        <p:spPr>
          <a:xfrm>
            <a:off x="5618922" y="4973023"/>
            <a:ext cx="6096000" cy="1477328"/>
          </a:xfrm>
          <a:prstGeom prst="rect">
            <a:avLst/>
          </a:prstGeom>
        </p:spPr>
        <p:txBody>
          <a:bodyPr>
            <a:spAutoFit/>
          </a:bodyPr>
          <a:lstStyle/>
          <a:p>
            <a:r>
              <a:rPr lang="ru-RU" dirty="0">
                <a:latin typeface="TimesNewRoman"/>
              </a:rPr>
              <a:t>Кровоподтеки</a:t>
            </a:r>
            <a:r>
              <a:rPr lang="ru-RU" dirty="0">
                <a:latin typeface="Times New Roman" panose="02020603050405020304" pitchFamily="18" charset="0"/>
              </a:rPr>
              <a:t>, </a:t>
            </a:r>
            <a:r>
              <a:rPr lang="ru-RU" dirty="0">
                <a:latin typeface="TimesNewRoman"/>
              </a:rPr>
              <a:t>вызванные ударами сложенной вдвое веревки</a:t>
            </a:r>
            <a:r>
              <a:rPr lang="ru-RU" dirty="0">
                <a:latin typeface="Times New Roman" panose="02020603050405020304" pitchFamily="18" charset="0"/>
              </a:rPr>
              <a:t>, </a:t>
            </a:r>
            <a:r>
              <a:rPr lang="ru-RU" dirty="0">
                <a:latin typeface="TimesNewRoman"/>
              </a:rPr>
              <a:t>располагающиеся вокруг</a:t>
            </a:r>
          </a:p>
          <a:p>
            <a:r>
              <a:rPr lang="ru-RU" dirty="0">
                <a:latin typeface="TimesNewRoman"/>
              </a:rPr>
              <a:t>участков соприкосновения ее с телом</a:t>
            </a:r>
            <a:r>
              <a:rPr lang="ru-RU" dirty="0">
                <a:latin typeface="Times New Roman" panose="02020603050405020304" pitchFamily="18" charset="0"/>
              </a:rPr>
              <a:t>. </a:t>
            </a:r>
            <a:r>
              <a:rPr lang="ru-RU" dirty="0">
                <a:latin typeface="TimesNewRoman"/>
              </a:rPr>
              <a:t>Границы их извилистые</a:t>
            </a:r>
            <a:r>
              <a:rPr lang="ru-RU" dirty="0">
                <a:latin typeface="Times New Roman" panose="02020603050405020304" pitchFamily="18" charset="0"/>
              </a:rPr>
              <a:t>, </a:t>
            </a:r>
            <a:r>
              <a:rPr lang="ru-RU" dirty="0">
                <a:latin typeface="TimesNewRoman"/>
              </a:rPr>
              <a:t>повторяющие очертания витков</a:t>
            </a:r>
          </a:p>
          <a:p>
            <a:r>
              <a:rPr lang="ru-RU" dirty="0">
                <a:latin typeface="TimesNewRoman"/>
              </a:rPr>
              <a:t>веревки</a:t>
            </a:r>
            <a:r>
              <a:rPr lang="ru-RU" dirty="0">
                <a:latin typeface="Times New Roman" panose="02020603050405020304" pitchFamily="18" charset="0"/>
              </a:rPr>
              <a:t>.</a:t>
            </a:r>
            <a:endParaRPr lang="ru-RU" dirty="0"/>
          </a:p>
        </p:txBody>
      </p:sp>
    </p:spTree>
    <p:extLst>
      <p:ext uri="{BB962C8B-B14F-4D97-AF65-F5344CB8AC3E}">
        <p14:creationId xmlns:p14="http://schemas.microsoft.com/office/powerpoint/2010/main" val="2577965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4BD831A-1057-48B7-AC6F-BC91C659D512}"/>
              </a:ext>
            </a:extLst>
          </p:cNvPr>
          <p:cNvSpPr>
            <a:spLocks noGrp="1"/>
          </p:cNvSpPr>
          <p:nvPr>
            <p:ph idx="1"/>
          </p:nvPr>
        </p:nvSpPr>
        <p:spPr>
          <a:xfrm>
            <a:off x="463826" y="450573"/>
            <a:ext cx="6082748" cy="5910469"/>
          </a:xfrm>
        </p:spPr>
        <p:txBody>
          <a:bodyPr/>
          <a:lstStyle/>
          <a:p>
            <a:r>
              <a:rPr lang="ru-RU" sz="2400" dirty="0"/>
              <a:t>Определенное анатомическое строение отдельных областей тела позволяет излившейся крови из первоначального места скопления перемещаться по рыхлой клетчатке и </a:t>
            </a:r>
            <a:r>
              <a:rPr lang="ru-RU" sz="2400" dirty="0" err="1"/>
              <a:t>межфасциальным</a:t>
            </a:r>
            <a:r>
              <a:rPr lang="ru-RU" sz="2400" dirty="0"/>
              <a:t> пространствам. </a:t>
            </a:r>
          </a:p>
          <a:p>
            <a:r>
              <a:rPr lang="ru-RU" sz="2400" dirty="0"/>
              <a:t>Например, при ударах в лоб, а область переносицы, при переломах основания черепа в передней черепной ямке кровоподтеки через небольшой промежуток времени появляются на веках глаз. </a:t>
            </a:r>
          </a:p>
          <a:p>
            <a:r>
              <a:rPr lang="ru-RU" sz="2400" dirty="0"/>
              <a:t>При черепно-мозговой травме такая картина наблюдается через много часов или дней и получила название  « Симптом очков</a:t>
            </a:r>
            <a:r>
              <a:rPr lang="ru-RU" dirty="0"/>
              <a:t>».</a:t>
            </a:r>
          </a:p>
        </p:txBody>
      </p:sp>
      <p:pic>
        <p:nvPicPr>
          <p:cNvPr id="5" name="Рисунок 4">
            <a:extLst>
              <a:ext uri="{FF2B5EF4-FFF2-40B4-BE49-F238E27FC236}">
                <a16:creationId xmlns:a16="http://schemas.microsoft.com/office/drawing/2014/main" id="{24CD9507-AD77-4CD0-B9AB-00E06AE59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574" y="450573"/>
            <a:ext cx="5086350" cy="2876550"/>
          </a:xfrm>
          <a:prstGeom prst="rect">
            <a:avLst/>
          </a:prstGeom>
        </p:spPr>
      </p:pic>
      <p:pic>
        <p:nvPicPr>
          <p:cNvPr id="7" name="Рисунок 6">
            <a:extLst>
              <a:ext uri="{FF2B5EF4-FFF2-40B4-BE49-F238E27FC236}">
                <a16:creationId xmlns:a16="http://schemas.microsoft.com/office/drawing/2014/main" id="{472CE759-17E1-4932-A904-A97978C7AA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3078" y="3450831"/>
            <a:ext cx="5086350" cy="2910211"/>
          </a:xfrm>
          <a:prstGeom prst="rect">
            <a:avLst/>
          </a:prstGeom>
        </p:spPr>
      </p:pic>
    </p:spTree>
    <p:extLst>
      <p:ext uri="{BB962C8B-B14F-4D97-AF65-F5344CB8AC3E}">
        <p14:creationId xmlns:p14="http://schemas.microsoft.com/office/powerpoint/2010/main" val="2472865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74FC351-B15F-4D1A-89F0-3129AA5B177E}"/>
              </a:ext>
            </a:extLst>
          </p:cNvPr>
          <p:cNvSpPr>
            <a:spLocks noGrp="1"/>
          </p:cNvSpPr>
          <p:nvPr>
            <p:ph idx="1"/>
          </p:nvPr>
        </p:nvSpPr>
        <p:spPr>
          <a:xfrm>
            <a:off x="622852" y="569843"/>
            <a:ext cx="3723861" cy="5382901"/>
          </a:xfrm>
        </p:spPr>
        <p:txBody>
          <a:bodyPr>
            <a:normAutofit fontScale="77500" lnSpcReduction="20000"/>
          </a:bodyPr>
          <a:lstStyle/>
          <a:p>
            <a:r>
              <a:rPr lang="ru-RU" sz="2800" dirty="0"/>
              <a:t>« Вакуум-кровоизлияния» образуются при использовании медицинских банок, от «засоса» ртом, при производстве работ, связанных с вакуумными установками. </a:t>
            </a:r>
          </a:p>
          <a:p>
            <a:r>
              <a:rPr lang="ru-RU" sz="2800" dirty="0"/>
              <a:t>От медицинских банок кровоподтеки круглой формы и состоят из множества внутрикожных кровоизлияний (петехий)</a:t>
            </a:r>
          </a:p>
          <a:p>
            <a:r>
              <a:rPr lang="ru-RU" sz="2800" dirty="0"/>
              <a:t>От «засоса» ртом имеют овальную форму и обычно располагаются на лице, шее, молочных железах.</a:t>
            </a:r>
          </a:p>
          <a:p>
            <a:pPr marL="0" indent="0">
              <a:buNone/>
            </a:pPr>
            <a:endParaRPr lang="ru-RU" dirty="0"/>
          </a:p>
        </p:txBody>
      </p:sp>
      <p:pic>
        <p:nvPicPr>
          <p:cNvPr id="5" name="Рисунок 4">
            <a:extLst>
              <a:ext uri="{FF2B5EF4-FFF2-40B4-BE49-F238E27FC236}">
                <a16:creationId xmlns:a16="http://schemas.microsoft.com/office/drawing/2014/main" id="{E4AD3D9D-6182-497F-B485-4F1D7FA01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713" y="569843"/>
            <a:ext cx="3520661" cy="1980372"/>
          </a:xfrm>
          <a:prstGeom prst="rect">
            <a:avLst/>
          </a:prstGeom>
        </p:spPr>
      </p:pic>
      <p:pic>
        <p:nvPicPr>
          <p:cNvPr id="7" name="Рисунок 6">
            <a:extLst>
              <a:ext uri="{FF2B5EF4-FFF2-40B4-BE49-F238E27FC236}">
                <a16:creationId xmlns:a16="http://schemas.microsoft.com/office/drawing/2014/main" id="{4D3A9A85-8A84-4F93-918C-DB23DD94E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4560" y="2055121"/>
            <a:ext cx="3774392" cy="2747757"/>
          </a:xfrm>
          <a:prstGeom prst="rect">
            <a:avLst/>
          </a:prstGeom>
        </p:spPr>
      </p:pic>
      <p:pic>
        <p:nvPicPr>
          <p:cNvPr id="9" name="Рисунок 8">
            <a:extLst>
              <a:ext uri="{FF2B5EF4-FFF2-40B4-BE49-F238E27FC236}">
                <a16:creationId xmlns:a16="http://schemas.microsoft.com/office/drawing/2014/main" id="{F5DCA9B8-1336-44CB-A24B-38F6277F6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6713" y="3641035"/>
            <a:ext cx="3361635" cy="2521226"/>
          </a:xfrm>
          <a:prstGeom prst="rect">
            <a:avLst/>
          </a:prstGeom>
        </p:spPr>
      </p:pic>
    </p:spTree>
    <p:extLst>
      <p:ext uri="{BB962C8B-B14F-4D97-AF65-F5344CB8AC3E}">
        <p14:creationId xmlns:p14="http://schemas.microsoft.com/office/powerpoint/2010/main" val="1336952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0CEA03-325A-48D1-BBA4-B9CB232EBDF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0938284C-D22E-4427-954A-562609242FA2}"/>
              </a:ext>
            </a:extLst>
          </p:cNvPr>
          <p:cNvSpPr>
            <a:spLocks noGrp="1"/>
          </p:cNvSpPr>
          <p:nvPr>
            <p:ph idx="1"/>
          </p:nvPr>
        </p:nvSpPr>
        <p:spPr/>
        <p:txBody>
          <a:bodyPr/>
          <a:lstStyle/>
          <a:p>
            <a:endParaRPr lang="ru-RU" dirty="0"/>
          </a:p>
        </p:txBody>
      </p:sp>
      <p:pic>
        <p:nvPicPr>
          <p:cNvPr id="4" name="Рисунок 3">
            <a:extLst>
              <a:ext uri="{FF2B5EF4-FFF2-40B4-BE49-F238E27FC236}">
                <a16:creationId xmlns:a16="http://schemas.microsoft.com/office/drawing/2014/main" id="{31C08805-B951-4972-8ED1-755FDA57E35A}"/>
              </a:ext>
            </a:extLst>
          </p:cNvPr>
          <p:cNvPicPr>
            <a:picLocks noChangeAspect="1"/>
          </p:cNvPicPr>
          <p:nvPr/>
        </p:nvPicPr>
        <p:blipFill>
          <a:blip r:embed="rId2"/>
          <a:stretch>
            <a:fillRect/>
          </a:stretch>
        </p:blipFill>
        <p:spPr>
          <a:xfrm>
            <a:off x="415517" y="402200"/>
            <a:ext cx="11378918" cy="6067312"/>
          </a:xfrm>
          <a:prstGeom prst="rect">
            <a:avLst/>
          </a:prstGeom>
        </p:spPr>
      </p:pic>
    </p:spTree>
    <p:extLst>
      <p:ext uri="{BB962C8B-B14F-4D97-AF65-F5344CB8AC3E}">
        <p14:creationId xmlns:p14="http://schemas.microsoft.com/office/powerpoint/2010/main" val="1196220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5E103D8-2DE7-491A-A8ED-2C8C2BF2A16E}"/>
              </a:ext>
            </a:extLst>
          </p:cNvPr>
          <p:cNvSpPr>
            <a:spLocks noGrp="1"/>
          </p:cNvSpPr>
          <p:nvPr>
            <p:ph idx="1"/>
          </p:nvPr>
        </p:nvSpPr>
        <p:spPr>
          <a:xfrm>
            <a:off x="477078" y="503583"/>
            <a:ext cx="4744279" cy="5804452"/>
          </a:xfrm>
        </p:spPr>
        <p:txBody>
          <a:bodyPr>
            <a:normAutofit lnSpcReduction="10000"/>
          </a:bodyPr>
          <a:lstStyle/>
          <a:p>
            <a:r>
              <a:rPr lang="ru-RU" sz="2800" b="1" dirty="0"/>
              <a:t>При медицинских вмешательствах.</a:t>
            </a:r>
          </a:p>
          <a:p>
            <a:r>
              <a:rPr lang="ru-RU" sz="2800" dirty="0"/>
              <a:t>Обычно при инъекциях, когда незначительное нарушение технологии влечет за собой кровоизлияние и формирование кровоподтека.</a:t>
            </a:r>
          </a:p>
          <a:p>
            <a:r>
              <a:rPr lang="ru-RU" sz="2800" dirty="0"/>
              <a:t>Дифференцирующим признаком является наличие в центр кровоподтека точечной ранки от действия медицинской иглы.</a:t>
            </a:r>
          </a:p>
        </p:txBody>
      </p:sp>
      <p:pic>
        <p:nvPicPr>
          <p:cNvPr id="5" name="Рисунок 4">
            <a:extLst>
              <a:ext uri="{FF2B5EF4-FFF2-40B4-BE49-F238E27FC236}">
                <a16:creationId xmlns:a16="http://schemas.microsoft.com/office/drawing/2014/main" id="{9B7799FF-F84B-4D64-9F8B-FCF8C2535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202" y="768627"/>
            <a:ext cx="6505087" cy="4876800"/>
          </a:xfrm>
          <a:prstGeom prst="rect">
            <a:avLst/>
          </a:prstGeom>
        </p:spPr>
      </p:pic>
    </p:spTree>
    <p:extLst>
      <p:ext uri="{BB962C8B-B14F-4D97-AF65-F5344CB8AC3E}">
        <p14:creationId xmlns:p14="http://schemas.microsoft.com/office/powerpoint/2010/main" val="1617671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E5AB1D-19ED-4B30-95DA-D6AB1A498810}"/>
              </a:ext>
            </a:extLst>
          </p:cNvPr>
          <p:cNvSpPr>
            <a:spLocks noGrp="1"/>
          </p:cNvSpPr>
          <p:nvPr>
            <p:ph type="title"/>
          </p:nvPr>
        </p:nvSpPr>
        <p:spPr/>
        <p:txBody>
          <a:bodyPr>
            <a:normAutofit fontScale="90000"/>
          </a:bodyPr>
          <a:lstStyle/>
          <a:p>
            <a:r>
              <a:rPr lang="ru-RU" dirty="0"/>
              <a:t>Определение давности кровоподтеков по макроскопическим признакам</a:t>
            </a:r>
          </a:p>
          <a:p>
            <a:endParaRPr lang="ru-RU" dirty="0"/>
          </a:p>
        </p:txBody>
      </p:sp>
      <p:sp>
        <p:nvSpPr>
          <p:cNvPr id="3" name="Объект 2">
            <a:extLst>
              <a:ext uri="{FF2B5EF4-FFF2-40B4-BE49-F238E27FC236}">
                <a16:creationId xmlns:a16="http://schemas.microsoft.com/office/drawing/2014/main" id="{BFB62510-639F-4448-95FB-504E984D9C45}"/>
              </a:ext>
            </a:extLst>
          </p:cNvPr>
          <p:cNvSpPr>
            <a:spLocks noGrp="1"/>
          </p:cNvSpPr>
          <p:nvPr>
            <p:ph idx="1"/>
          </p:nvPr>
        </p:nvSpPr>
        <p:spPr>
          <a:xfrm>
            <a:off x="437322" y="1683026"/>
            <a:ext cx="11145078" cy="4532380"/>
          </a:xfrm>
        </p:spPr>
        <p:txBody>
          <a:bodyPr vert="horz" lIns="91440" tIns="45720" rIns="91440" bIns="45720" rtlCol="0" anchor="t">
            <a:noAutofit/>
          </a:bodyPr>
          <a:lstStyle/>
          <a:p>
            <a:r>
              <a:rPr lang="ru-RU" sz="2400" dirty="0"/>
              <a:t>В первые часы (2-4 часа)- </a:t>
            </a:r>
            <a:r>
              <a:rPr lang="ru-RU" sz="2400" b="1" dirty="0"/>
              <a:t>оксигемоглобин</a:t>
            </a:r>
            <a:r>
              <a:rPr lang="ru-RU" sz="2400" dirty="0"/>
              <a:t> –багрово-красный цвет</a:t>
            </a:r>
          </a:p>
          <a:p>
            <a:r>
              <a:rPr lang="ru-RU" sz="2400" dirty="0"/>
              <a:t>Переход оксигемоглобина в </a:t>
            </a:r>
            <a:r>
              <a:rPr lang="ru-RU" sz="2400" b="1" dirty="0"/>
              <a:t>восстановленный гемоглобин- </a:t>
            </a:r>
            <a:r>
              <a:rPr lang="ru-RU" sz="2400" dirty="0"/>
              <a:t>темно-красная окраска с синеватым оттенком</a:t>
            </a:r>
          </a:p>
          <a:p>
            <a:r>
              <a:rPr lang="ru-RU" sz="2400" dirty="0"/>
              <a:t>Конец 1 суток- в </a:t>
            </a:r>
            <a:r>
              <a:rPr lang="ru-RU" sz="2400" b="1" dirty="0"/>
              <a:t>метгемоглобин</a:t>
            </a:r>
            <a:r>
              <a:rPr lang="ru-RU" sz="2400" dirty="0"/>
              <a:t>- присоединяется фиолетовый оттенок</a:t>
            </a:r>
          </a:p>
          <a:p>
            <a:r>
              <a:rPr lang="ru-RU" sz="2400" dirty="0"/>
              <a:t>Переход </a:t>
            </a:r>
            <a:r>
              <a:rPr lang="ru-RU" sz="2400" dirty="0" err="1"/>
              <a:t>метмоглобина</a:t>
            </a:r>
            <a:r>
              <a:rPr lang="ru-RU" sz="2400" dirty="0"/>
              <a:t> в </a:t>
            </a:r>
            <a:r>
              <a:rPr lang="ru-RU" sz="2400" b="1" dirty="0"/>
              <a:t>биливердин</a:t>
            </a:r>
            <a:r>
              <a:rPr lang="ru-RU" sz="2400" dirty="0"/>
              <a:t> и в </a:t>
            </a:r>
            <a:r>
              <a:rPr lang="ru-RU" sz="2400" b="1" dirty="0" err="1"/>
              <a:t>вердогемохромоген</a:t>
            </a:r>
            <a:r>
              <a:rPr lang="ru-RU" sz="2400" dirty="0"/>
              <a:t>- зеленый оттенок </a:t>
            </a:r>
          </a:p>
          <a:p>
            <a:r>
              <a:rPr lang="ru-RU" sz="2400" dirty="0"/>
              <a:t>Образование </a:t>
            </a:r>
            <a:r>
              <a:rPr lang="ru-RU" sz="2400" b="1" dirty="0"/>
              <a:t>билирубина</a:t>
            </a:r>
            <a:r>
              <a:rPr lang="ru-RU" sz="2400" dirty="0"/>
              <a:t> –желтый цвет</a:t>
            </a:r>
          </a:p>
          <a:p>
            <a:pPr marL="0" indent="0">
              <a:buNone/>
            </a:pPr>
            <a:endParaRPr lang="ru-RU" sz="2400" dirty="0"/>
          </a:p>
          <a:p>
            <a:r>
              <a:rPr lang="ru-RU" sz="2400" dirty="0"/>
              <a:t>Поскольку кровоподтек есть проявление механического повреждения мягких тканей, в нем протекает асептическое воспаление , максимум которого проявляется к концу вторых и началу третьих суток и полностью стихает к 16- 18 суткам.</a:t>
            </a:r>
          </a:p>
        </p:txBody>
      </p:sp>
    </p:spTree>
    <p:extLst>
      <p:ext uri="{BB962C8B-B14F-4D97-AF65-F5344CB8AC3E}">
        <p14:creationId xmlns:p14="http://schemas.microsoft.com/office/powerpoint/2010/main" val="2464865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3BA6CF-159B-4685-8D77-758F9EA7108B}"/>
              </a:ext>
            </a:extLst>
          </p:cNvPr>
          <p:cNvPicPr>
            <a:picLocks noChangeAspect="1"/>
          </p:cNvPicPr>
          <p:nvPr/>
        </p:nvPicPr>
        <p:blipFill rotWithShape="1">
          <a:blip r:embed="rId2"/>
          <a:srcRect t="18845" r="-2" b="14793"/>
          <a:stretch/>
        </p:blipFill>
        <p:spPr>
          <a:xfrm>
            <a:off x="-1" y="10"/>
            <a:ext cx="12192000" cy="4551026"/>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Заголовок 1"/>
          <p:cNvSpPr>
            <a:spLocks noGrp="1"/>
          </p:cNvSpPr>
          <p:nvPr>
            <p:ph type="ctrTitle"/>
          </p:nvPr>
        </p:nvSpPr>
        <p:spPr>
          <a:xfrm>
            <a:off x="473364" y="931151"/>
            <a:ext cx="11439414" cy="897439"/>
          </a:xfrm>
        </p:spPr>
        <p:txBody>
          <a:bodyPr>
            <a:normAutofit/>
          </a:bodyPr>
          <a:lstStyle/>
          <a:p>
            <a:r>
              <a:rPr lang="ru-RU" sz="4400" b="1" u="sng">
                <a:solidFill>
                  <a:schemeClr val="bg1"/>
                </a:solidFill>
              </a:rPr>
              <a:t>Доклад на тему: "кровоподтеки"</a:t>
            </a:r>
          </a:p>
        </p:txBody>
      </p:sp>
      <p:sp>
        <p:nvSpPr>
          <p:cNvPr id="3" name="Подзаголовок 2"/>
          <p:cNvSpPr>
            <a:spLocks noGrp="1"/>
          </p:cNvSpPr>
          <p:nvPr>
            <p:ph type="subTitle" idx="1"/>
          </p:nvPr>
        </p:nvSpPr>
        <p:spPr>
          <a:xfrm>
            <a:off x="764275" y="4790964"/>
            <a:ext cx="10656310" cy="1358045"/>
          </a:xfrm>
        </p:spPr>
        <p:txBody>
          <a:bodyPr vert="horz" lIns="91440" tIns="45720" rIns="91440" bIns="45720" rtlCol="0" anchor="t">
            <a:normAutofit lnSpcReduction="10000"/>
          </a:bodyPr>
          <a:lstStyle/>
          <a:p>
            <a:r>
              <a:rPr lang="ru-RU" sz="2800" dirty="0">
                <a:solidFill>
                  <a:schemeClr val="tx1"/>
                </a:solidFill>
              </a:rPr>
              <a:t>Выполнила: ординатор 1 года , специальности судебно-медицинская экспертиза</a:t>
            </a:r>
          </a:p>
          <a:p>
            <a:r>
              <a:rPr lang="ru-RU" sz="2800" dirty="0" err="1">
                <a:solidFill>
                  <a:schemeClr val="tx1"/>
                </a:solidFill>
              </a:rPr>
              <a:t>Пачема</a:t>
            </a:r>
            <a:r>
              <a:rPr lang="ru-RU" sz="2800" dirty="0">
                <a:solidFill>
                  <a:schemeClr val="tx1"/>
                </a:solidFill>
              </a:rPr>
              <a:t> Лилия Сергеевна</a:t>
            </a:r>
          </a:p>
        </p:txBody>
      </p:sp>
      <p:sp>
        <p:nvSpPr>
          <p:cNvPr id="7" name="TextBox 6">
            <a:extLst>
              <a:ext uri="{FF2B5EF4-FFF2-40B4-BE49-F238E27FC236}">
                <a16:creationId xmlns:a16="http://schemas.microsoft.com/office/drawing/2014/main" id="{6E9D6CD6-C0D6-4BFB-8E3C-4E5803C5CF3F}"/>
              </a:ext>
            </a:extLst>
          </p:cNvPr>
          <p:cNvSpPr txBox="1"/>
          <p:nvPr/>
        </p:nvSpPr>
        <p:spPr>
          <a:xfrm>
            <a:off x="604911" y="196948"/>
            <a:ext cx="11141612" cy="646331"/>
          </a:xfrm>
          <a:prstGeom prst="rect">
            <a:avLst/>
          </a:prstGeom>
          <a:noFill/>
        </p:spPr>
        <p:txBody>
          <a:bodyPr wrap="square" rtlCol="0">
            <a:spAutoFit/>
          </a:bodyPr>
          <a:lstStyle/>
          <a:p>
            <a:pPr algn="ctr"/>
            <a:r>
              <a:rPr lang="ru-RU" dirty="0">
                <a:solidFill>
                  <a:schemeClr val="bg1"/>
                </a:solidFill>
              </a:rPr>
              <a:t>ФГБОУ ВО </a:t>
            </a:r>
            <a:r>
              <a:rPr lang="ru-RU" dirty="0" err="1">
                <a:solidFill>
                  <a:schemeClr val="bg1"/>
                </a:solidFill>
              </a:rPr>
              <a:t>КрасГМУ</a:t>
            </a:r>
            <a:r>
              <a:rPr lang="ru-RU" dirty="0">
                <a:solidFill>
                  <a:schemeClr val="bg1"/>
                </a:solidFill>
              </a:rPr>
              <a:t> </a:t>
            </a:r>
            <a:r>
              <a:rPr lang="ru-RU" dirty="0" err="1">
                <a:solidFill>
                  <a:schemeClr val="bg1"/>
                </a:solidFill>
              </a:rPr>
              <a:t>им.проф</a:t>
            </a:r>
            <a:r>
              <a:rPr lang="ru-RU" dirty="0">
                <a:solidFill>
                  <a:schemeClr val="bg1"/>
                </a:solidFill>
              </a:rPr>
              <a:t>. В.Ф. Войно-Ясенецкого</a:t>
            </a:r>
          </a:p>
          <a:p>
            <a:pPr algn="ctr"/>
            <a:r>
              <a:rPr lang="ru-RU" dirty="0">
                <a:solidFill>
                  <a:schemeClr val="bg1"/>
                </a:solidFill>
              </a:rPr>
              <a:t>Кафедра судебной медицины и патологической анатомии им. проф. </a:t>
            </a:r>
            <a:r>
              <a:rPr lang="ru-RU" dirty="0" err="1">
                <a:solidFill>
                  <a:schemeClr val="bg1"/>
                </a:solidFill>
              </a:rPr>
              <a:t>П.Г.Подзолкова</a:t>
            </a:r>
            <a:r>
              <a:rPr lang="ru-RU" dirty="0">
                <a:solidFill>
                  <a:schemeClr val="bg1"/>
                </a:solidFill>
              </a:rPr>
              <a:t> с курсом ПО</a:t>
            </a:r>
          </a:p>
        </p:txBody>
      </p:sp>
      <p:sp>
        <p:nvSpPr>
          <p:cNvPr id="6" name="TextBox 5">
            <a:extLst>
              <a:ext uri="{FF2B5EF4-FFF2-40B4-BE49-F238E27FC236}">
                <a16:creationId xmlns:a16="http://schemas.microsoft.com/office/drawing/2014/main" id="{6FD89013-DE3B-4A3A-8E46-0BBA5423FFD4}"/>
              </a:ext>
            </a:extLst>
          </p:cNvPr>
          <p:cNvSpPr txBox="1"/>
          <p:nvPr/>
        </p:nvSpPr>
        <p:spPr>
          <a:xfrm>
            <a:off x="4134678" y="6202017"/>
            <a:ext cx="3472070" cy="369332"/>
          </a:xfrm>
          <a:prstGeom prst="rect">
            <a:avLst/>
          </a:prstGeom>
          <a:noFill/>
        </p:spPr>
        <p:txBody>
          <a:bodyPr wrap="square" rtlCol="0">
            <a:spAutoFit/>
          </a:bodyPr>
          <a:lstStyle/>
          <a:p>
            <a:pPr algn="ctr"/>
            <a:r>
              <a:rPr lang="ru-RU" dirty="0"/>
              <a:t>Красноярск 2019</a:t>
            </a:r>
          </a:p>
        </p:txBody>
      </p:sp>
    </p:spTree>
    <p:extLst>
      <p:ext uri="{BB962C8B-B14F-4D97-AF65-F5344CB8AC3E}">
        <p14:creationId xmlns:p14="http://schemas.microsoft.com/office/powerpoint/2010/main" val="135165157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9CD93B-86F3-479B-B484-1D35EAE5BFE6}"/>
              </a:ext>
            </a:extLst>
          </p:cNvPr>
          <p:cNvSpPr>
            <a:spLocks noGrp="1"/>
          </p:cNvSpPr>
          <p:nvPr>
            <p:ph type="title"/>
          </p:nvPr>
        </p:nvSpPr>
        <p:spPr/>
        <p:txBody>
          <a:bodyPr>
            <a:normAutofit fontScale="90000"/>
          </a:bodyPr>
          <a:lstStyle/>
          <a:p>
            <a:r>
              <a:rPr lang="ru-RU"/>
              <a:t>Определение давности кровоподтеков по макроскопическим признакам</a:t>
            </a:r>
          </a:p>
          <a:p>
            <a:endParaRPr lang="ru-RU"/>
          </a:p>
        </p:txBody>
      </p:sp>
      <p:sp>
        <p:nvSpPr>
          <p:cNvPr id="3" name="Объект 2">
            <a:extLst>
              <a:ext uri="{FF2B5EF4-FFF2-40B4-BE49-F238E27FC236}">
                <a16:creationId xmlns:a16="http://schemas.microsoft.com/office/drawing/2014/main" id="{A2F994D6-CFB5-441A-87C5-B1C674C8901C}"/>
              </a:ext>
            </a:extLst>
          </p:cNvPr>
          <p:cNvSpPr>
            <a:spLocks noGrp="1"/>
          </p:cNvSpPr>
          <p:nvPr>
            <p:ph idx="1"/>
          </p:nvPr>
        </p:nvSpPr>
        <p:spPr/>
        <p:txBody>
          <a:bodyPr vert="horz" lIns="91440" tIns="45720" rIns="91440" bIns="45720" rtlCol="0" anchor="t">
            <a:normAutofit/>
          </a:bodyPr>
          <a:lstStyle/>
          <a:p>
            <a:r>
              <a:rPr lang="ru-RU" sz="2400" i="1" dirty="0">
                <a:ea typeface="+mn-lt"/>
                <a:cs typeface="+mn-lt"/>
              </a:rPr>
              <a:t>    </a:t>
            </a:r>
            <a:r>
              <a:rPr lang="ru-RU" sz="2400" b="1" i="1" dirty="0">
                <a:ea typeface="+mn-lt"/>
                <a:cs typeface="+mn-lt"/>
              </a:rPr>
              <a:t>Багровый или синий цвет кровоподтека</a:t>
            </a:r>
            <a:r>
              <a:rPr lang="ru-RU" sz="2400" i="1" dirty="0">
                <a:ea typeface="+mn-lt"/>
                <a:cs typeface="+mn-lt"/>
              </a:rPr>
              <a:t> выражен интенсивно в первые 1—4 дня, исчезает через 4—10 дней; </a:t>
            </a:r>
            <a:endParaRPr lang="ru-RU" sz="2400" dirty="0"/>
          </a:p>
          <a:p>
            <a:endParaRPr lang="ru-RU" sz="2400" dirty="0"/>
          </a:p>
          <a:p>
            <a:r>
              <a:rPr lang="ru-RU" sz="2400" i="1" dirty="0">
                <a:ea typeface="+mn-lt"/>
                <a:cs typeface="+mn-lt"/>
              </a:rPr>
              <a:t>    </a:t>
            </a:r>
            <a:r>
              <a:rPr lang="ru-RU" sz="2400" b="1" i="1" dirty="0">
                <a:ea typeface="+mn-lt"/>
                <a:cs typeface="+mn-lt"/>
              </a:rPr>
              <a:t>Багровый цвет кровоподтека с присоединением зеленого или желтого цвета</a:t>
            </a:r>
            <a:r>
              <a:rPr lang="ru-RU" sz="2400" i="1" dirty="0">
                <a:ea typeface="+mn-lt"/>
                <a:cs typeface="+mn-lt"/>
              </a:rPr>
              <a:t> отчетливо выражен на 3—8-й день и исчезает к 8—12-му дню; </a:t>
            </a:r>
            <a:endParaRPr lang="ru-RU" sz="2400" dirty="0"/>
          </a:p>
          <a:p>
            <a:endParaRPr lang="ru-RU" sz="2400" dirty="0"/>
          </a:p>
          <a:p>
            <a:r>
              <a:rPr lang="ru-RU" sz="2400" i="1" dirty="0">
                <a:ea typeface="+mn-lt"/>
                <a:cs typeface="+mn-lt"/>
              </a:rPr>
              <a:t>   </a:t>
            </a:r>
            <a:r>
              <a:rPr lang="ru-RU" sz="2400" b="1" i="1" dirty="0">
                <a:ea typeface="+mn-lt"/>
                <a:cs typeface="+mn-lt"/>
              </a:rPr>
              <a:t> Смешанные цвета кровоподтека (багровый с зеленым и желтым)</a:t>
            </a:r>
            <a:r>
              <a:rPr lang="ru-RU" sz="2400" i="1" dirty="0">
                <a:ea typeface="+mn-lt"/>
                <a:cs typeface="+mn-lt"/>
              </a:rPr>
              <a:t> интенсивно выражены на 5—9-й день и исчезают на 12—16-й день. </a:t>
            </a:r>
            <a:endParaRPr lang="ru-RU" sz="2400" dirty="0"/>
          </a:p>
          <a:p>
            <a:endParaRPr lang="ru-RU" dirty="0"/>
          </a:p>
        </p:txBody>
      </p:sp>
    </p:spTree>
    <p:extLst>
      <p:ext uri="{BB962C8B-B14F-4D97-AF65-F5344CB8AC3E}">
        <p14:creationId xmlns:p14="http://schemas.microsoft.com/office/powerpoint/2010/main" val="3122082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7069E115-3A01-41C3-B709-E1A48F56A906}"/>
              </a:ext>
            </a:extLst>
          </p:cNvPr>
          <p:cNvGraphicFramePr>
            <a:graphicFrameLocks noGrp="1"/>
          </p:cNvGraphicFramePr>
          <p:nvPr>
            <p:ph idx="1"/>
            <p:extLst>
              <p:ext uri="{D42A27DB-BD31-4B8C-83A1-F6EECF244321}">
                <p14:modId xmlns:p14="http://schemas.microsoft.com/office/powerpoint/2010/main" val="3043148156"/>
              </p:ext>
            </p:extLst>
          </p:nvPr>
        </p:nvGraphicFramePr>
        <p:xfrm>
          <a:off x="388188" y="402566"/>
          <a:ext cx="11490210" cy="6062868"/>
        </p:xfrm>
        <a:graphic>
          <a:graphicData uri="http://schemas.openxmlformats.org/drawingml/2006/table">
            <a:tbl>
              <a:tblPr firstRow="1" bandRow="1">
                <a:tableStyleId>{5C22544A-7EE6-4342-B048-85BDC9FD1C3A}</a:tableStyleId>
              </a:tblPr>
              <a:tblGrid>
                <a:gridCol w="1641459">
                  <a:extLst>
                    <a:ext uri="{9D8B030D-6E8A-4147-A177-3AD203B41FA5}">
                      <a16:colId xmlns:a16="http://schemas.microsoft.com/office/drawing/2014/main" val="4016829282"/>
                    </a:ext>
                  </a:extLst>
                </a:gridCol>
                <a:gridCol w="1641459">
                  <a:extLst>
                    <a:ext uri="{9D8B030D-6E8A-4147-A177-3AD203B41FA5}">
                      <a16:colId xmlns:a16="http://schemas.microsoft.com/office/drawing/2014/main" val="3550348004"/>
                    </a:ext>
                  </a:extLst>
                </a:gridCol>
                <a:gridCol w="1641459">
                  <a:extLst>
                    <a:ext uri="{9D8B030D-6E8A-4147-A177-3AD203B41FA5}">
                      <a16:colId xmlns:a16="http://schemas.microsoft.com/office/drawing/2014/main" val="1611022992"/>
                    </a:ext>
                  </a:extLst>
                </a:gridCol>
                <a:gridCol w="1627400">
                  <a:extLst>
                    <a:ext uri="{9D8B030D-6E8A-4147-A177-3AD203B41FA5}">
                      <a16:colId xmlns:a16="http://schemas.microsoft.com/office/drawing/2014/main" val="3588641122"/>
                    </a:ext>
                  </a:extLst>
                </a:gridCol>
                <a:gridCol w="1655515">
                  <a:extLst>
                    <a:ext uri="{9D8B030D-6E8A-4147-A177-3AD203B41FA5}">
                      <a16:colId xmlns:a16="http://schemas.microsoft.com/office/drawing/2014/main" val="1301388070"/>
                    </a:ext>
                  </a:extLst>
                </a:gridCol>
                <a:gridCol w="1641459">
                  <a:extLst>
                    <a:ext uri="{9D8B030D-6E8A-4147-A177-3AD203B41FA5}">
                      <a16:colId xmlns:a16="http://schemas.microsoft.com/office/drawing/2014/main" val="2105011147"/>
                    </a:ext>
                  </a:extLst>
                </a:gridCol>
                <a:gridCol w="1641459">
                  <a:extLst>
                    <a:ext uri="{9D8B030D-6E8A-4147-A177-3AD203B41FA5}">
                      <a16:colId xmlns:a16="http://schemas.microsoft.com/office/drawing/2014/main" val="3900997430"/>
                    </a:ext>
                  </a:extLst>
                </a:gridCol>
              </a:tblGrid>
              <a:tr h="1919908">
                <a:tc>
                  <a:txBody>
                    <a:bodyPr/>
                    <a:lstStyle/>
                    <a:p>
                      <a:pPr algn="ctr"/>
                      <a:r>
                        <a:rPr lang="ru-RU">
                          <a:effectLst/>
                        </a:rPr>
                        <a:t>Источник</a:t>
                      </a:r>
                    </a:p>
                  </a:txBody>
                  <a:tcPr anchor="ctr"/>
                </a:tc>
                <a:tc>
                  <a:txBody>
                    <a:bodyPr/>
                    <a:lstStyle/>
                    <a:p>
                      <a:pPr algn="ctr"/>
                      <a:r>
                        <a:rPr lang="ru-RU">
                          <a:effectLst/>
                        </a:rPr>
                        <a:t>Красный, красно-багровый, багровый</a:t>
                      </a:r>
                    </a:p>
                  </a:txBody>
                  <a:tcPr anchor="ctr"/>
                </a:tc>
                <a:tc>
                  <a:txBody>
                    <a:bodyPr/>
                    <a:lstStyle/>
                    <a:p>
                      <a:pPr algn="ctr"/>
                      <a:r>
                        <a:rPr lang="ru-RU">
                          <a:effectLst/>
                        </a:rPr>
                        <a:t>Синий, фиоле­товый</a:t>
                      </a:r>
                    </a:p>
                  </a:txBody>
                  <a:tcPr anchor="ctr"/>
                </a:tc>
                <a:tc>
                  <a:txBody>
                    <a:bodyPr/>
                    <a:lstStyle/>
                    <a:p>
                      <a:pPr algn="ctr"/>
                      <a:r>
                        <a:rPr lang="ru-RU">
                          <a:effectLst/>
                        </a:rPr>
                        <a:t>Зеле­ный</a:t>
                      </a:r>
                    </a:p>
                  </a:txBody>
                  <a:tcPr anchor="ctr"/>
                </a:tc>
                <a:tc>
                  <a:txBody>
                    <a:bodyPr/>
                    <a:lstStyle/>
                    <a:p>
                      <a:pPr algn="ctr"/>
                      <a:r>
                        <a:rPr lang="ru-RU">
                          <a:effectLst/>
                        </a:rPr>
                        <a:t>Жел­тый</a:t>
                      </a:r>
                    </a:p>
                  </a:txBody>
                  <a:tcPr anchor="ctr"/>
                </a:tc>
                <a:tc>
                  <a:txBody>
                    <a:bodyPr/>
                    <a:lstStyle/>
                    <a:p>
                      <a:pPr algn="ctr"/>
                      <a:r>
                        <a:rPr lang="ru-RU">
                          <a:effectLst/>
                        </a:rPr>
                        <a:t>Трех­цвет­ный(сине-зелено-желтый)</a:t>
                      </a:r>
                    </a:p>
                  </a:txBody>
                  <a:tcPr anchor="ctr"/>
                </a:tc>
                <a:tc>
                  <a:txBody>
                    <a:bodyPr/>
                    <a:lstStyle/>
                    <a:p>
                      <a:pPr algn="ctr"/>
                      <a:r>
                        <a:rPr lang="ru-RU">
                          <a:effectLst/>
                        </a:rPr>
                        <a:t>Исче­зает</a:t>
                      </a:r>
                    </a:p>
                  </a:txBody>
                  <a:tcPr anchor="ctr"/>
                </a:tc>
                <a:extLst>
                  <a:ext uri="{0D108BD9-81ED-4DB2-BD59-A6C34878D82A}">
                    <a16:rowId xmlns:a16="http://schemas.microsoft.com/office/drawing/2014/main" val="1164508907"/>
                  </a:ext>
                </a:extLst>
              </a:tr>
              <a:tr h="4142960">
                <a:tc>
                  <a:txBody>
                    <a:bodyPr/>
                    <a:lstStyle/>
                    <a:p>
                      <a:r>
                        <a:rPr lang="ru-RU">
                          <a:effectLst/>
                        </a:rPr>
                        <a:t>Крюков В.Н. и др. (2001) </a:t>
                      </a:r>
                      <a:r>
                        <a:rPr lang="ru-RU" baseline="30000">
                          <a:effectLst/>
                          <a:hlinkClick r:id="rId2"/>
                        </a:rPr>
                        <a:t>[3]</a:t>
                      </a:r>
                      <a:endParaRPr lang="ru-RU">
                        <a:effectLst/>
                      </a:endParaRPr>
                    </a:p>
                  </a:txBody>
                  <a:tcPr anchor="ctr"/>
                </a:tc>
                <a:tc>
                  <a:txBody>
                    <a:bodyPr/>
                    <a:lstStyle/>
                    <a:p>
                      <a:pPr algn="ctr"/>
                      <a:r>
                        <a:rPr lang="ru-RU">
                          <a:effectLst/>
                        </a:rPr>
                        <a:t>до 2-х час. - красно-багровая припухлость</a:t>
                      </a:r>
                      <a:br>
                        <a:rPr lang="ru-RU">
                          <a:effectLst/>
                        </a:rPr>
                      </a:br>
                      <a:r>
                        <a:rPr lang="ru-RU">
                          <a:effectLst/>
                        </a:rPr>
                        <a:t>в течение следующих 6-12 ч - сине-багровый</a:t>
                      </a:r>
                    </a:p>
                  </a:txBody>
                  <a:tcPr anchor="ctr"/>
                </a:tc>
                <a:tc>
                  <a:txBody>
                    <a:bodyPr/>
                    <a:lstStyle/>
                    <a:p>
                      <a:pPr algn="ctr"/>
                      <a:r>
                        <a:rPr lang="ru-RU">
                          <a:effectLst/>
                        </a:rPr>
                        <a:t>с конца первых и начала вторых суток</a:t>
                      </a:r>
                    </a:p>
                  </a:txBody>
                  <a:tcPr anchor="ctr"/>
                </a:tc>
                <a:tc>
                  <a:txBody>
                    <a:bodyPr/>
                    <a:lstStyle/>
                    <a:p>
                      <a:pPr algn="ctr"/>
                      <a:r>
                        <a:rPr lang="ru-RU">
                          <a:effectLst/>
                        </a:rPr>
                        <a:t>с конца вторых — начала третьих суток,</a:t>
                      </a:r>
                      <a:br>
                        <a:rPr lang="ru-RU">
                          <a:effectLst/>
                        </a:rPr>
                      </a:br>
                      <a:r>
                        <a:rPr lang="ru-RU">
                          <a:effectLst/>
                        </a:rPr>
                        <a:t>сохраняется до 5-6 сут., иногда — до 10 сут.</a:t>
                      </a:r>
                    </a:p>
                  </a:txBody>
                  <a:tcPr anchor="ctr"/>
                </a:tc>
                <a:tc>
                  <a:txBody>
                    <a:bodyPr/>
                    <a:lstStyle/>
                    <a:p>
                      <a:pPr algn="ctr"/>
                      <a:r>
                        <a:rPr lang="ru-RU">
                          <a:effectLst/>
                        </a:rPr>
                        <a:t>к концу недели</a:t>
                      </a:r>
                    </a:p>
                  </a:txBody>
                  <a:tcPr anchor="ctr"/>
                </a:tc>
                <a:tc>
                  <a:txBody>
                    <a:bodyPr/>
                    <a:lstStyle/>
                    <a:p>
                      <a:pPr algn="ctr"/>
                      <a:r>
                        <a:rPr lang="ru-RU">
                          <a:effectLst/>
                        </a:rPr>
                        <a:t>до 10 сут.</a:t>
                      </a:r>
                    </a:p>
                  </a:txBody>
                  <a:tcPr anchor="ctr"/>
                </a:tc>
                <a:tc>
                  <a:txBody>
                    <a:bodyPr/>
                    <a:lstStyle/>
                    <a:p>
                      <a:pPr algn="ctr"/>
                      <a:r>
                        <a:rPr lang="ru-RU">
                          <a:effectLst/>
                        </a:rPr>
                        <a:t>10—15 сут.</a:t>
                      </a:r>
                    </a:p>
                  </a:txBody>
                  <a:tcPr anchor="ctr"/>
                </a:tc>
                <a:extLst>
                  <a:ext uri="{0D108BD9-81ED-4DB2-BD59-A6C34878D82A}">
                    <a16:rowId xmlns:a16="http://schemas.microsoft.com/office/drawing/2014/main" val="597758270"/>
                  </a:ext>
                </a:extLst>
              </a:tr>
            </a:tbl>
          </a:graphicData>
        </a:graphic>
      </p:graphicFrame>
    </p:spTree>
    <p:extLst>
      <p:ext uri="{BB962C8B-B14F-4D97-AF65-F5344CB8AC3E}">
        <p14:creationId xmlns:p14="http://schemas.microsoft.com/office/powerpoint/2010/main" val="4059393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4" descr="Изображение выглядит как татуировка&#10;&#10;Описание создано с очень высокой степенью достоверности">
            <a:extLst>
              <a:ext uri="{FF2B5EF4-FFF2-40B4-BE49-F238E27FC236}">
                <a16:creationId xmlns:a16="http://schemas.microsoft.com/office/drawing/2014/main" id="{3C201AA6-0A3D-4754-9E68-B607F75F643E}"/>
              </a:ext>
            </a:extLst>
          </p:cNvPr>
          <p:cNvPicPr>
            <a:picLocks noGrp="1" noChangeAspect="1"/>
          </p:cNvPicPr>
          <p:nvPr>
            <p:ph idx="1"/>
          </p:nvPr>
        </p:nvPicPr>
        <p:blipFill rotWithShape="1">
          <a:blip r:embed="rId2"/>
          <a:srcRect t="20664" b="23414"/>
          <a:stretch/>
        </p:blipFill>
        <p:spPr>
          <a:xfrm>
            <a:off x="-1" y="10"/>
            <a:ext cx="12192000" cy="4551026"/>
          </a:xfrm>
          <a:prstGeom prst="rect">
            <a:avLst/>
          </a:prstGeom>
        </p:spPr>
      </p:pic>
      <p:sp>
        <p:nvSpPr>
          <p:cNvPr id="24" name="Rectangle 23">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26" name="Rectangle 25">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Заголовок 1">
            <a:extLst>
              <a:ext uri="{FF2B5EF4-FFF2-40B4-BE49-F238E27FC236}">
                <a16:creationId xmlns:a16="http://schemas.microsoft.com/office/drawing/2014/main" id="{C434AA34-B51C-4C1D-B2DB-ECA283520C26}"/>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a:solidFill>
                  <a:schemeClr val="tx1"/>
                </a:solidFill>
              </a:rPr>
              <a:t>Красно-багровый кровоподтек</a:t>
            </a:r>
          </a:p>
        </p:txBody>
      </p:sp>
    </p:spTree>
    <p:extLst>
      <p:ext uri="{BB962C8B-B14F-4D97-AF65-F5344CB8AC3E}">
        <p14:creationId xmlns:p14="http://schemas.microsoft.com/office/powerpoint/2010/main" val="5905171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48DB4B7D-6E19-4B1E-A0ED-621919C15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a:extLst>
              <a:ext uri="{FF2B5EF4-FFF2-40B4-BE49-F238E27FC236}">
                <a16:creationId xmlns:a16="http://schemas.microsoft.com/office/drawing/2014/main" id="{4CB196DE-BC07-4C0A-9A6F-6FFD5F775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6" name="Rectangle 25">
            <a:extLst>
              <a:ext uri="{FF2B5EF4-FFF2-40B4-BE49-F238E27FC236}">
                <a16:creationId xmlns:a16="http://schemas.microsoft.com/office/drawing/2014/main" id="{2C13C32D-C8E0-49CB-AF18-A6A13B7FE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8" name="Group 2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9" name="Straight Connector 28">
              <a:extLst>
                <a:ext uri="{FF2B5EF4-FFF2-40B4-BE49-F238E27FC236}">
                  <a16:creationId xmlns:a16="http://schemas.microsoft.com/office/drawing/2014/main" id="{65E3DF13-4412-4927-AA38-F077B5A4CB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569EC13-67CE-4C90-95BA-1F7D7F3D38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59492E-0F24-4A22-B24D-A110B40311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useBgFill="1">
        <p:nvSpPr>
          <p:cNvPr id="33" name="Rectangle 32">
            <a:extLst>
              <a:ext uri="{FF2B5EF4-FFF2-40B4-BE49-F238E27FC236}">
                <a16:creationId xmlns:a16="http://schemas.microsoft.com/office/drawing/2014/main" id="{0E7CA313-2F4B-4574-8399-12EF6A1BF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Рисунок 6" descr="Изображение выглядит как земля&#10;&#10;Описание создано с очень высокой степенью достоверности">
            <a:extLst>
              <a:ext uri="{FF2B5EF4-FFF2-40B4-BE49-F238E27FC236}">
                <a16:creationId xmlns:a16="http://schemas.microsoft.com/office/drawing/2014/main" id="{C4E950B7-9DF5-4CB7-8F93-892F12FDD1A1}"/>
              </a:ext>
            </a:extLst>
          </p:cNvPr>
          <p:cNvPicPr>
            <a:picLocks noGrp="1" noChangeAspect="1"/>
          </p:cNvPicPr>
          <p:nvPr>
            <p:ph idx="1"/>
          </p:nvPr>
        </p:nvPicPr>
        <p:blipFill rotWithShape="1">
          <a:blip r:embed="rId2"/>
          <a:srcRect l="4681" r="5830" b="-2"/>
          <a:stretch/>
        </p:blipFill>
        <p:spPr>
          <a:xfrm>
            <a:off x="-1" y="10"/>
            <a:ext cx="6095997" cy="4530063"/>
          </a:xfrm>
          <a:prstGeom prst="rect">
            <a:avLst/>
          </a:prstGeom>
        </p:spPr>
      </p:pic>
      <p:pic>
        <p:nvPicPr>
          <p:cNvPr id="4" name="Рисунок 4" descr="Изображение выглядит как внутренний, пол, земля&#10;&#10;Описание создано с высокой степенью достоверности">
            <a:extLst>
              <a:ext uri="{FF2B5EF4-FFF2-40B4-BE49-F238E27FC236}">
                <a16:creationId xmlns:a16="http://schemas.microsoft.com/office/drawing/2014/main" id="{252216C6-9E9B-462D-B2DA-6825C4789CB6}"/>
              </a:ext>
            </a:extLst>
          </p:cNvPr>
          <p:cNvPicPr>
            <a:picLocks noChangeAspect="1"/>
          </p:cNvPicPr>
          <p:nvPr/>
        </p:nvPicPr>
        <p:blipFill rotWithShape="1">
          <a:blip r:embed="rId3"/>
          <a:srcRect t="15230" r="-1" b="35352"/>
          <a:stretch/>
        </p:blipFill>
        <p:spPr>
          <a:xfrm>
            <a:off x="6096004" y="10"/>
            <a:ext cx="6095996" cy="4530063"/>
          </a:xfrm>
          <a:prstGeom prst="rect">
            <a:avLst/>
          </a:prstGeom>
        </p:spPr>
      </p:pic>
      <p:sp>
        <p:nvSpPr>
          <p:cNvPr id="35" name="Rectangle 3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37" name="Rectangle 36">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Заголовок 1">
            <a:extLst>
              <a:ext uri="{FF2B5EF4-FFF2-40B4-BE49-F238E27FC236}">
                <a16:creationId xmlns:a16="http://schemas.microsoft.com/office/drawing/2014/main" id="{F33ADFD5-9575-44C5-B248-7A45507D850A}"/>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a:solidFill>
                  <a:schemeClr val="tx1"/>
                </a:solidFill>
              </a:rPr>
              <a:t>Фиолетовый и синий кровоподтек</a:t>
            </a:r>
          </a:p>
        </p:txBody>
      </p:sp>
    </p:spTree>
    <p:extLst>
      <p:ext uri="{BB962C8B-B14F-4D97-AF65-F5344CB8AC3E}">
        <p14:creationId xmlns:p14="http://schemas.microsoft.com/office/powerpoint/2010/main" val="356035599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 name="Rectangle 70">
            <a:extLst>
              <a:ext uri="{FF2B5EF4-FFF2-40B4-BE49-F238E27FC236}">
                <a16:creationId xmlns:a16="http://schemas.microsoft.com/office/drawing/2014/main" id="{48DB4B7D-6E19-4B1E-A0ED-621919C15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3" name="Rectangle 72">
            <a:extLst>
              <a:ext uri="{FF2B5EF4-FFF2-40B4-BE49-F238E27FC236}">
                <a16:creationId xmlns:a16="http://schemas.microsoft.com/office/drawing/2014/main" id="{4CB196DE-BC07-4C0A-9A6F-6FFD5F775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5" name="Rectangle 74">
            <a:extLst>
              <a:ext uri="{FF2B5EF4-FFF2-40B4-BE49-F238E27FC236}">
                <a16:creationId xmlns:a16="http://schemas.microsoft.com/office/drawing/2014/main" id="{2C13C32D-C8E0-49CB-AF18-A6A13B7FE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7" name="Group 7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78" name="Straight Connector 77">
              <a:extLst>
                <a:ext uri="{FF2B5EF4-FFF2-40B4-BE49-F238E27FC236}">
                  <a16:creationId xmlns:a16="http://schemas.microsoft.com/office/drawing/2014/main" id="{65E3DF13-4412-4927-AA38-F077B5A4CB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569EC13-67CE-4C90-95BA-1F7D7F3D38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A59492E-0F24-4A22-B24D-A110B40311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useBgFill="1">
        <p:nvSpPr>
          <p:cNvPr id="82" name="Rectangle 81">
            <a:extLst>
              <a:ext uri="{FF2B5EF4-FFF2-40B4-BE49-F238E27FC236}">
                <a16:creationId xmlns:a16="http://schemas.microsoft.com/office/drawing/2014/main" id="{0E7CA313-2F4B-4574-8399-12EF6A1BF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4" descr="Изображение выглядит как татуировка, человек, внутренний, зубы&#10;&#10;Описание создано с очень высокой степенью достоверности">
            <a:extLst>
              <a:ext uri="{FF2B5EF4-FFF2-40B4-BE49-F238E27FC236}">
                <a16:creationId xmlns:a16="http://schemas.microsoft.com/office/drawing/2014/main" id="{AC189460-5B9D-48C7-B127-AE9E46740BC8}"/>
              </a:ext>
            </a:extLst>
          </p:cNvPr>
          <p:cNvPicPr>
            <a:picLocks noGrp="1" noChangeAspect="1"/>
          </p:cNvPicPr>
          <p:nvPr>
            <p:ph idx="1"/>
          </p:nvPr>
        </p:nvPicPr>
        <p:blipFill rotWithShape="1">
          <a:blip r:embed="rId2"/>
          <a:srcRect b="917"/>
          <a:stretch/>
        </p:blipFill>
        <p:spPr>
          <a:xfrm>
            <a:off x="-1" y="10"/>
            <a:ext cx="6095997" cy="4530063"/>
          </a:xfrm>
          <a:prstGeom prst="rect">
            <a:avLst/>
          </a:prstGeom>
        </p:spPr>
      </p:pic>
      <p:pic>
        <p:nvPicPr>
          <p:cNvPr id="10" name="Рисунок 10" descr="Изображение выглядит как человек, татуировка, внутренний&#10;&#10;Описание создано с очень высокой степенью достоверности">
            <a:extLst>
              <a:ext uri="{FF2B5EF4-FFF2-40B4-BE49-F238E27FC236}">
                <a16:creationId xmlns:a16="http://schemas.microsoft.com/office/drawing/2014/main" id="{E2E6147E-0D77-40A6-8009-75C3BBC9E1E2}"/>
              </a:ext>
            </a:extLst>
          </p:cNvPr>
          <p:cNvPicPr>
            <a:picLocks noChangeAspect="1"/>
          </p:cNvPicPr>
          <p:nvPr/>
        </p:nvPicPr>
        <p:blipFill rotWithShape="1">
          <a:blip r:embed="rId3"/>
          <a:srcRect t="5934"/>
          <a:stretch/>
        </p:blipFill>
        <p:spPr>
          <a:xfrm>
            <a:off x="6096004" y="10"/>
            <a:ext cx="6095996" cy="4530063"/>
          </a:xfrm>
          <a:prstGeom prst="rect">
            <a:avLst/>
          </a:prstGeom>
        </p:spPr>
      </p:pic>
      <p:sp>
        <p:nvSpPr>
          <p:cNvPr id="84" name="Rectangle 83">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6" name="Rectangle 85">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Заголовок 1">
            <a:extLst>
              <a:ext uri="{FF2B5EF4-FFF2-40B4-BE49-F238E27FC236}">
                <a16:creationId xmlns:a16="http://schemas.microsoft.com/office/drawing/2014/main" id="{FDC6D881-B176-40ED-BA55-830B2105E6B3}"/>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cap="all" spc="-100">
                <a:solidFill>
                  <a:schemeClr val="tx1"/>
                </a:solidFill>
              </a:rPr>
              <a:t>Зеленый кровоподтек</a:t>
            </a:r>
          </a:p>
        </p:txBody>
      </p:sp>
    </p:spTree>
    <p:extLst>
      <p:ext uri="{BB962C8B-B14F-4D97-AF65-F5344CB8AC3E}">
        <p14:creationId xmlns:p14="http://schemas.microsoft.com/office/powerpoint/2010/main" val="232762442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C3FC80-9986-472B-A337-75A8BF1DC687}"/>
              </a:ext>
            </a:extLst>
          </p:cNvPr>
          <p:cNvSpPr>
            <a:spLocks noGrp="1"/>
          </p:cNvSpPr>
          <p:nvPr>
            <p:ph type="title"/>
          </p:nvPr>
        </p:nvSpPr>
        <p:spPr/>
        <p:txBody>
          <a:bodyPr/>
          <a:lstStyle/>
          <a:p>
            <a:endParaRPr lang="ru-RU"/>
          </a:p>
        </p:txBody>
      </p:sp>
      <p:pic>
        <p:nvPicPr>
          <p:cNvPr id="4" name="Рисунок 4" descr="Изображение выглядит как татуировка, человек&#10;&#10;Описание создано с очень высокой степенью достоверности">
            <a:extLst>
              <a:ext uri="{FF2B5EF4-FFF2-40B4-BE49-F238E27FC236}">
                <a16:creationId xmlns:a16="http://schemas.microsoft.com/office/drawing/2014/main" id="{1BC7144C-6480-4D8D-9789-5C49AF0DB0E5}"/>
              </a:ext>
            </a:extLst>
          </p:cNvPr>
          <p:cNvPicPr>
            <a:picLocks noGrp="1" noChangeAspect="1"/>
          </p:cNvPicPr>
          <p:nvPr>
            <p:ph idx="1"/>
          </p:nvPr>
        </p:nvPicPr>
        <p:blipFill>
          <a:blip r:embed="rId2"/>
          <a:stretch>
            <a:fillRect/>
          </a:stretch>
        </p:blipFill>
        <p:spPr>
          <a:xfrm>
            <a:off x="-5873" y="75912"/>
            <a:ext cx="5043821" cy="6423171"/>
          </a:xfrm>
          <a:prstGeom prst="rect">
            <a:avLst/>
          </a:prstGeom>
        </p:spPr>
      </p:pic>
      <p:pic>
        <p:nvPicPr>
          <p:cNvPr id="6" name="Рисунок 6" descr="Изображение выглядит как человек, рука, татуировка, держит&#10;&#10;Описание создано с очень высокой степенью достоверности">
            <a:extLst>
              <a:ext uri="{FF2B5EF4-FFF2-40B4-BE49-F238E27FC236}">
                <a16:creationId xmlns:a16="http://schemas.microsoft.com/office/drawing/2014/main" id="{B8ED416E-CAA5-4E8C-9ED6-0172D2AFDBB9}"/>
              </a:ext>
            </a:extLst>
          </p:cNvPr>
          <p:cNvPicPr>
            <a:picLocks noChangeAspect="1"/>
          </p:cNvPicPr>
          <p:nvPr/>
        </p:nvPicPr>
        <p:blipFill>
          <a:blip r:embed="rId3"/>
          <a:stretch>
            <a:fillRect/>
          </a:stretch>
        </p:blipFill>
        <p:spPr>
          <a:xfrm>
            <a:off x="5026324" y="70234"/>
            <a:ext cx="6811993" cy="4762212"/>
          </a:xfrm>
          <a:prstGeom prst="rect">
            <a:avLst/>
          </a:prstGeom>
        </p:spPr>
      </p:pic>
      <p:sp>
        <p:nvSpPr>
          <p:cNvPr id="8" name="TextBox 7">
            <a:extLst>
              <a:ext uri="{FF2B5EF4-FFF2-40B4-BE49-F238E27FC236}">
                <a16:creationId xmlns:a16="http://schemas.microsoft.com/office/drawing/2014/main" id="{707B5041-0490-4E06-AA2C-CED2BBD43AA6}"/>
              </a:ext>
            </a:extLst>
          </p:cNvPr>
          <p:cNvSpPr txBox="1"/>
          <p:nvPr/>
        </p:nvSpPr>
        <p:spPr>
          <a:xfrm>
            <a:off x="5587042" y="5155721"/>
            <a:ext cx="597810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400" dirty="0"/>
              <a:t>Трехцветные кровоподтеки</a:t>
            </a:r>
          </a:p>
        </p:txBody>
      </p:sp>
    </p:spTree>
    <p:extLst>
      <p:ext uri="{BB962C8B-B14F-4D97-AF65-F5344CB8AC3E}">
        <p14:creationId xmlns:p14="http://schemas.microsoft.com/office/powerpoint/2010/main" val="1898213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AA1AD1-B262-42A8-AA41-78F9EA534DD9}"/>
              </a:ext>
            </a:extLst>
          </p:cNvPr>
          <p:cNvSpPr>
            <a:spLocks noGrp="1"/>
          </p:cNvSpPr>
          <p:nvPr>
            <p:ph type="title"/>
          </p:nvPr>
        </p:nvSpPr>
        <p:spPr>
          <a:xfrm>
            <a:off x="6098875" y="642594"/>
            <a:ext cx="5026325" cy="1371600"/>
          </a:xfrm>
        </p:spPr>
        <p:txBody>
          <a:bodyPr>
            <a:normAutofit fontScale="90000"/>
          </a:bodyPr>
          <a:lstStyle/>
          <a:p>
            <a:r>
              <a:rPr lang="ru-RU"/>
              <a:t>Желтый кровоподтек</a:t>
            </a:r>
          </a:p>
        </p:txBody>
      </p:sp>
      <p:pic>
        <p:nvPicPr>
          <p:cNvPr id="4" name="Рисунок 4" descr="Изображение выглядит как татуировка&#10;&#10;Описание создано с очень высокой степенью достоверности">
            <a:extLst>
              <a:ext uri="{FF2B5EF4-FFF2-40B4-BE49-F238E27FC236}">
                <a16:creationId xmlns:a16="http://schemas.microsoft.com/office/drawing/2014/main" id="{703109D3-5FAF-418F-823E-E53AEDCF640E}"/>
              </a:ext>
            </a:extLst>
          </p:cNvPr>
          <p:cNvPicPr>
            <a:picLocks noGrp="1" noChangeAspect="1"/>
          </p:cNvPicPr>
          <p:nvPr>
            <p:ph idx="1"/>
          </p:nvPr>
        </p:nvPicPr>
        <p:blipFill>
          <a:blip r:embed="rId2"/>
          <a:stretch>
            <a:fillRect/>
          </a:stretch>
        </p:blipFill>
        <p:spPr>
          <a:xfrm>
            <a:off x="372204" y="406592"/>
            <a:ext cx="3726952" cy="6078114"/>
          </a:xfrm>
          <a:prstGeom prst="rect">
            <a:avLst/>
          </a:prstGeom>
        </p:spPr>
      </p:pic>
    </p:spTree>
    <p:extLst>
      <p:ext uri="{BB962C8B-B14F-4D97-AF65-F5344CB8AC3E}">
        <p14:creationId xmlns:p14="http://schemas.microsoft.com/office/powerpoint/2010/main" val="4085446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15A1B16-C2F0-43E0-9F1B-9C9484500458}"/>
              </a:ext>
            </a:extLst>
          </p:cNvPr>
          <p:cNvSpPr>
            <a:spLocks noGrp="1"/>
          </p:cNvSpPr>
          <p:nvPr>
            <p:ph idx="1"/>
          </p:nvPr>
        </p:nvSpPr>
        <p:spPr>
          <a:xfrm>
            <a:off x="333555" y="535988"/>
            <a:ext cx="11309229" cy="5919963"/>
          </a:xfrm>
        </p:spPr>
        <p:txBody>
          <a:bodyPr vert="horz" lIns="91440" tIns="45720" rIns="91440" bIns="45720" rtlCol="0" anchor="t">
            <a:normAutofit/>
          </a:bodyPr>
          <a:lstStyle/>
          <a:p>
            <a:r>
              <a:rPr lang="ru-RU" sz="2800" dirty="0">
                <a:ea typeface="+mn-lt"/>
                <a:cs typeface="+mn-lt"/>
              </a:rPr>
              <a:t> Кровоподтеки являются главным показателем </a:t>
            </a:r>
            <a:r>
              <a:rPr lang="ru-RU" sz="2800" dirty="0" err="1">
                <a:ea typeface="+mn-lt"/>
                <a:cs typeface="+mn-lt"/>
              </a:rPr>
              <a:t>прижизненности</a:t>
            </a:r>
            <a:r>
              <a:rPr lang="ru-RU" sz="2800" dirty="0">
                <a:ea typeface="+mn-lt"/>
                <a:cs typeface="+mn-lt"/>
              </a:rPr>
              <a:t> повреждений. Однако нужно иметь в виду, что они могут образоваться и в течение некоторого периода после смерти. Отличить их от прижизненных не всегда легко. </a:t>
            </a:r>
            <a:endParaRPr lang="ru-RU" sz="2800" dirty="0"/>
          </a:p>
          <a:p>
            <a:endParaRPr lang="ru-RU" sz="2800" dirty="0"/>
          </a:p>
          <a:p>
            <a:r>
              <a:rPr lang="ru-RU" sz="2800" dirty="0">
                <a:ea typeface="+mn-lt"/>
                <a:cs typeface="+mn-lt"/>
              </a:rPr>
              <a:t>    В большинстве случаев прижизненные кровоподтеки расслаивают ткани и содержат свертки крови, тогда как посмертные представляют собой пропитывание травмированных тканей жидкой несвернувшейся кровью. </a:t>
            </a:r>
            <a:endParaRPr lang="ru-RU" sz="2800" dirty="0"/>
          </a:p>
          <a:p>
            <a:endParaRPr lang="ru-RU" dirty="0"/>
          </a:p>
        </p:txBody>
      </p:sp>
    </p:spTree>
    <p:extLst>
      <p:ext uri="{BB962C8B-B14F-4D97-AF65-F5344CB8AC3E}">
        <p14:creationId xmlns:p14="http://schemas.microsoft.com/office/powerpoint/2010/main" val="522929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4998896-BA0B-414C-A3F4-E5B9776E8569}"/>
              </a:ext>
            </a:extLst>
          </p:cNvPr>
          <p:cNvSpPr>
            <a:spLocks noGrp="1"/>
          </p:cNvSpPr>
          <p:nvPr>
            <p:ph idx="1"/>
          </p:nvPr>
        </p:nvSpPr>
        <p:spPr>
          <a:xfrm>
            <a:off x="290423" y="535988"/>
            <a:ext cx="5845834" cy="5574907"/>
          </a:xfrm>
        </p:spPr>
        <p:txBody>
          <a:bodyPr vert="horz" lIns="91440" tIns="45720" rIns="91440" bIns="45720" rtlCol="0" anchor="t">
            <a:normAutofit/>
          </a:bodyPr>
          <a:lstStyle/>
          <a:p>
            <a:r>
              <a:rPr lang="ru-RU" sz="3200" dirty="0"/>
              <a:t>Образование большого количества кровоподтеков может сопровождаться развитием синдрома кровопотери ,в связи с чем при исследованиях трупов, помимо длины и ширины кровоподтека, необходимо измерять и его толщину для определения объема излившейся крови.</a:t>
            </a:r>
          </a:p>
        </p:txBody>
      </p:sp>
      <p:pic>
        <p:nvPicPr>
          <p:cNvPr id="4" name="Рисунок 4" descr="Изображение выглядит как щуп, небо, внутренний, удаленный&#10;&#10;Описание создано с очень высокой степенью достоверности">
            <a:extLst>
              <a:ext uri="{FF2B5EF4-FFF2-40B4-BE49-F238E27FC236}">
                <a16:creationId xmlns:a16="http://schemas.microsoft.com/office/drawing/2014/main" id="{9DCADB14-3EE6-4A89-AF2C-561528B86D86}"/>
              </a:ext>
            </a:extLst>
          </p:cNvPr>
          <p:cNvPicPr>
            <a:picLocks noChangeAspect="1"/>
          </p:cNvPicPr>
          <p:nvPr/>
        </p:nvPicPr>
        <p:blipFill>
          <a:blip r:embed="rId2"/>
          <a:stretch>
            <a:fillRect/>
          </a:stretch>
        </p:blipFill>
        <p:spPr>
          <a:xfrm>
            <a:off x="6147758" y="536504"/>
            <a:ext cx="5230482" cy="4893597"/>
          </a:xfrm>
          <a:prstGeom prst="rect">
            <a:avLst/>
          </a:prstGeom>
        </p:spPr>
      </p:pic>
    </p:spTree>
    <p:extLst>
      <p:ext uri="{BB962C8B-B14F-4D97-AF65-F5344CB8AC3E}">
        <p14:creationId xmlns:p14="http://schemas.microsoft.com/office/powerpoint/2010/main" val="757342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AA22E2F-76D4-44EE-8B57-B4BF82179CF6}"/>
              </a:ext>
            </a:extLst>
          </p:cNvPr>
          <p:cNvSpPr>
            <a:spLocks noGrp="1"/>
          </p:cNvSpPr>
          <p:nvPr>
            <p:ph idx="1"/>
          </p:nvPr>
        </p:nvSpPr>
        <p:spPr>
          <a:xfrm>
            <a:off x="491706" y="492856"/>
            <a:ext cx="11050437" cy="5790567"/>
          </a:xfrm>
        </p:spPr>
        <p:txBody>
          <a:bodyPr vert="horz" lIns="91440" tIns="45720" rIns="91440" bIns="45720" rtlCol="0" anchor="t">
            <a:normAutofit/>
          </a:bodyPr>
          <a:lstStyle/>
          <a:p>
            <a:r>
              <a:rPr lang="ru-RU" sz="2400" b="1" u="sng" dirty="0"/>
              <a:t>Особенности заживления кровоподтеков в зависимости от различных факторов</a:t>
            </a:r>
          </a:p>
          <a:p>
            <a:r>
              <a:rPr lang="ru-RU" b="1" dirty="0"/>
              <a:t>От области тела</a:t>
            </a:r>
          </a:p>
          <a:p>
            <a:r>
              <a:rPr lang="ru-RU" dirty="0">
                <a:ea typeface="+mn-lt"/>
                <a:cs typeface="+mn-lt"/>
              </a:rPr>
              <a:t>"На лице, благодаря хорошей </a:t>
            </a:r>
            <a:r>
              <a:rPr lang="ru-RU" dirty="0" err="1">
                <a:ea typeface="+mn-lt"/>
                <a:cs typeface="+mn-lt"/>
              </a:rPr>
              <a:t>васкуляризации</a:t>
            </a:r>
            <a:r>
              <a:rPr lang="ru-RU" dirty="0">
                <a:ea typeface="+mn-lt"/>
                <a:cs typeface="+mn-lt"/>
              </a:rPr>
              <a:t>, все стадии кровоподтека протекают в минимальные сроки (до 7-8 дней)." (</a:t>
            </a:r>
            <a:r>
              <a:rPr lang="ru-RU" dirty="0" err="1">
                <a:ea typeface="+mn-lt"/>
                <a:cs typeface="+mn-lt"/>
              </a:rPr>
              <a:t>Рубежанский</a:t>
            </a:r>
            <a:r>
              <a:rPr lang="ru-RU" dirty="0">
                <a:ea typeface="+mn-lt"/>
                <a:cs typeface="+mn-lt"/>
              </a:rPr>
              <a:t> А.Ф., 1976).</a:t>
            </a:r>
            <a:endParaRPr lang="ru-RU" dirty="0"/>
          </a:p>
          <a:p>
            <a:r>
              <a:rPr lang="ru-RU" b="1" dirty="0"/>
              <a:t>От сопутствующих травм</a:t>
            </a:r>
          </a:p>
          <a:p>
            <a:r>
              <a:rPr lang="ru-RU" dirty="0">
                <a:ea typeface="+mn-lt"/>
                <a:cs typeface="+mn-lt"/>
              </a:rPr>
              <a:t>"...При исследовании кровоподтеков у лиц, имевших тяжелую травму, мы отмечали следующее: изменение окраски кровоподтеков происходило в такой же последовательности, как и у практически здорового человека, но в большинстве случаев каждая стадия цветения задерживалась на два-три дня, особенно это было заметно у лиц с травмой, нанесенной непосредственно в область головы. Процесс рассасывания кровоподтеков и исчезновение их задерживались на пять-шесть дней и больше, а иногда даже больше 20 дней..." (Бойко О.И., 1958).</a:t>
            </a:r>
            <a:endParaRPr lang="ru-RU" dirty="0"/>
          </a:p>
          <a:p>
            <a:r>
              <a:rPr lang="ru-RU" dirty="0">
                <a:ea typeface="+mn-lt"/>
                <a:cs typeface="+mn-lt"/>
              </a:rPr>
              <a:t>В.М. </a:t>
            </a:r>
            <a:r>
              <a:rPr lang="ru-RU" dirty="0" err="1">
                <a:ea typeface="+mn-lt"/>
                <a:cs typeface="+mn-lt"/>
              </a:rPr>
              <a:t>Смольянинов</a:t>
            </a:r>
            <a:r>
              <a:rPr lang="ru-RU" dirty="0">
                <a:ea typeface="+mn-lt"/>
                <a:cs typeface="+mn-lt"/>
              </a:rPr>
              <a:t> и Бронштейн Е.З. (1964) считают, что при множественных кровоподтеках, а также единичных обширных кровоподтеках, длительность их обратного развития составляет от 7 до 26 дней.</a:t>
            </a:r>
          </a:p>
          <a:p>
            <a:r>
              <a:rPr lang="ru-RU" b="1" dirty="0"/>
              <a:t>От применения терапевтических средств</a:t>
            </a:r>
          </a:p>
          <a:p>
            <a:r>
              <a:rPr lang="ru-RU" dirty="0">
                <a:ea typeface="+mn-lt"/>
                <a:cs typeface="+mn-lt"/>
              </a:rPr>
              <a:t>Применение мазей с гепарином и венотониками, </a:t>
            </a:r>
            <a:r>
              <a:rPr lang="ru-RU" dirty="0" err="1">
                <a:ea typeface="+mn-lt"/>
                <a:cs typeface="+mn-lt"/>
              </a:rPr>
              <a:t>виброаккустических</a:t>
            </a:r>
            <a:r>
              <a:rPr lang="ru-RU" dirty="0">
                <a:ea typeface="+mn-lt"/>
                <a:cs typeface="+mn-lt"/>
              </a:rPr>
              <a:t> аппаратов приводит к значительному </a:t>
            </a:r>
            <a:r>
              <a:rPr lang="ru-RU" dirty="0" err="1">
                <a:ea typeface="+mn-lt"/>
                <a:cs typeface="+mn-lt"/>
              </a:rPr>
              <a:t>сокращениию</a:t>
            </a:r>
            <a:r>
              <a:rPr lang="ru-RU" dirty="0">
                <a:ea typeface="+mn-lt"/>
                <a:cs typeface="+mn-lt"/>
              </a:rPr>
              <a:t> "классических" сроков цветения кровоподтеков. (Нестеров М.А., 2001).</a:t>
            </a:r>
            <a:endParaRPr lang="ru-RU" dirty="0"/>
          </a:p>
          <a:p>
            <a:endParaRPr lang="ru-RU" dirty="0"/>
          </a:p>
        </p:txBody>
      </p:sp>
    </p:spTree>
    <p:extLst>
      <p:ext uri="{BB962C8B-B14F-4D97-AF65-F5344CB8AC3E}">
        <p14:creationId xmlns:p14="http://schemas.microsoft.com/office/powerpoint/2010/main" val="298701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FC1456-D0D7-46F6-AAD0-77D874C97834}"/>
              </a:ext>
            </a:extLst>
          </p:cNvPr>
          <p:cNvSpPr>
            <a:spLocks noGrp="1"/>
          </p:cNvSpPr>
          <p:nvPr>
            <p:ph type="title"/>
          </p:nvPr>
        </p:nvSpPr>
        <p:spPr/>
        <p:txBody>
          <a:bodyPr/>
          <a:lstStyle/>
          <a:p>
            <a:r>
              <a:rPr lang="ru-RU" dirty="0"/>
              <a:t>Содержание:</a:t>
            </a:r>
          </a:p>
        </p:txBody>
      </p:sp>
      <p:sp>
        <p:nvSpPr>
          <p:cNvPr id="3" name="Объект 2">
            <a:extLst>
              <a:ext uri="{FF2B5EF4-FFF2-40B4-BE49-F238E27FC236}">
                <a16:creationId xmlns:a16="http://schemas.microsoft.com/office/drawing/2014/main" id="{664DD0A6-F3ED-4A6A-B9A7-7FA2F8528FC9}"/>
              </a:ext>
            </a:extLst>
          </p:cNvPr>
          <p:cNvSpPr>
            <a:spLocks noGrp="1"/>
          </p:cNvSpPr>
          <p:nvPr>
            <p:ph idx="1"/>
          </p:nvPr>
        </p:nvSpPr>
        <p:spPr/>
        <p:txBody>
          <a:bodyPr/>
          <a:lstStyle/>
          <a:p>
            <a:r>
              <a:rPr lang="ru-RU" dirty="0"/>
              <a:t>1. Введение. Понятие «кровоподтек»</a:t>
            </a:r>
          </a:p>
          <a:p>
            <a:r>
              <a:rPr lang="ru-RU" dirty="0"/>
              <a:t>2.Причины нетравматических кровоподтеков</a:t>
            </a:r>
          </a:p>
          <a:p>
            <a:r>
              <a:rPr lang="ru-RU" dirty="0"/>
              <a:t>3. Классификация кровоизлияний</a:t>
            </a:r>
          </a:p>
          <a:p>
            <a:r>
              <a:rPr lang="ru-RU" dirty="0"/>
              <a:t>4. Механизм образования кровоподтека</a:t>
            </a:r>
          </a:p>
          <a:p>
            <a:r>
              <a:rPr lang="ru-RU" dirty="0"/>
              <a:t>5. Форма кровоподтека</a:t>
            </a:r>
          </a:p>
          <a:p>
            <a:r>
              <a:rPr lang="ru-RU" dirty="0"/>
              <a:t>6. Определение давности кровоподтеков по макроскопическим признакам</a:t>
            </a:r>
          </a:p>
          <a:p>
            <a:r>
              <a:rPr lang="ru-RU" dirty="0"/>
              <a:t>7. Особенности заживления кровоподтеков в зависимости от различных факторов</a:t>
            </a:r>
          </a:p>
          <a:p>
            <a:r>
              <a:rPr lang="ru-RU" dirty="0"/>
              <a:t>8. Приказ от 24 апреля 2008 года №194н</a:t>
            </a:r>
          </a:p>
          <a:p>
            <a:r>
              <a:rPr lang="ru-RU" dirty="0"/>
              <a:t>9. список литературы</a:t>
            </a:r>
          </a:p>
          <a:p>
            <a:endParaRPr lang="ru-RU" dirty="0"/>
          </a:p>
          <a:p>
            <a:endParaRPr lang="ru-RU" dirty="0"/>
          </a:p>
        </p:txBody>
      </p:sp>
    </p:spTree>
    <p:extLst>
      <p:ext uri="{BB962C8B-B14F-4D97-AF65-F5344CB8AC3E}">
        <p14:creationId xmlns:p14="http://schemas.microsoft.com/office/powerpoint/2010/main" val="714056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6E57095-F784-4BCF-B3F8-D763B3E342CA}"/>
              </a:ext>
            </a:extLst>
          </p:cNvPr>
          <p:cNvSpPr>
            <a:spLocks noGrp="1"/>
          </p:cNvSpPr>
          <p:nvPr>
            <p:ph idx="1"/>
          </p:nvPr>
        </p:nvSpPr>
        <p:spPr>
          <a:xfrm>
            <a:off x="434197" y="406592"/>
            <a:ext cx="10691003" cy="5546152"/>
          </a:xfrm>
        </p:spPr>
        <p:txBody>
          <a:bodyPr vert="horz" lIns="91440" tIns="45720" rIns="91440" bIns="45720" rtlCol="0" anchor="t">
            <a:normAutofit/>
          </a:bodyPr>
          <a:lstStyle/>
          <a:p>
            <a:r>
              <a:rPr lang="ru-RU" sz="3200" b="1" dirty="0"/>
              <a:t>Приказ от 24 апреля 2008 года №194н</a:t>
            </a:r>
          </a:p>
          <a:p>
            <a:r>
              <a:rPr lang="ru-RU" sz="2800" dirty="0"/>
              <a:t>Пункт 9. Поверхностные повреждения, в том числе : ссадина, </a:t>
            </a:r>
            <a:r>
              <a:rPr lang="ru-RU" sz="2800" b="1" dirty="0"/>
              <a:t>кровоподтек, </a:t>
            </a:r>
            <a:r>
              <a:rPr lang="ru-RU" sz="2800" dirty="0"/>
              <a:t>ушиб мягких тканей, включающий кровоподтек и гематому , поверхностная рана и другие повреждения, не влекущие за собой кратковременного расстройства здоровья или незначительной стойкой утраты общей трудоспособности, расцениваются как повреждения, </a:t>
            </a:r>
            <a:r>
              <a:rPr lang="ru-RU" sz="2800" b="1" dirty="0"/>
              <a:t>не причинившие вред здоровью человека.</a:t>
            </a:r>
          </a:p>
        </p:txBody>
      </p:sp>
    </p:spTree>
    <p:extLst>
      <p:ext uri="{BB962C8B-B14F-4D97-AF65-F5344CB8AC3E}">
        <p14:creationId xmlns:p14="http://schemas.microsoft.com/office/powerpoint/2010/main" val="180113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F9F9AF-F81E-4713-9A27-002B544611CD}"/>
              </a:ext>
            </a:extLst>
          </p:cNvPr>
          <p:cNvSpPr>
            <a:spLocks noGrp="1"/>
          </p:cNvSpPr>
          <p:nvPr>
            <p:ph type="title"/>
          </p:nvPr>
        </p:nvSpPr>
        <p:spPr/>
        <p:txBody>
          <a:bodyPr/>
          <a:lstStyle/>
          <a:p>
            <a:r>
              <a:rPr lang="ru-RU" dirty="0"/>
              <a:t>Список литературы:</a:t>
            </a:r>
          </a:p>
        </p:txBody>
      </p:sp>
      <p:sp>
        <p:nvSpPr>
          <p:cNvPr id="3" name="Объект 2">
            <a:extLst>
              <a:ext uri="{FF2B5EF4-FFF2-40B4-BE49-F238E27FC236}">
                <a16:creationId xmlns:a16="http://schemas.microsoft.com/office/drawing/2014/main" id="{28AA95E1-45A3-4F09-AB08-06A20C1A3FA2}"/>
              </a:ext>
            </a:extLst>
          </p:cNvPr>
          <p:cNvSpPr>
            <a:spLocks noGrp="1"/>
          </p:cNvSpPr>
          <p:nvPr>
            <p:ph idx="1"/>
          </p:nvPr>
        </p:nvSpPr>
        <p:spPr/>
        <p:txBody>
          <a:bodyPr/>
          <a:lstStyle/>
          <a:p>
            <a:r>
              <a:rPr lang="ru-RU" dirty="0"/>
              <a:t>1.Диагностикум механизмов и морфологии повреждений мягких тканей при тупой травме. Том 6. В.Н. Крюков, Б.А. Саркисян, В.Э. Янковский, В.П. Новоселов, И.А. </a:t>
            </a:r>
            <a:r>
              <a:rPr lang="ru-RU" dirty="0" err="1"/>
              <a:t>Гедыгушев</a:t>
            </a:r>
            <a:r>
              <a:rPr lang="ru-RU" dirty="0"/>
              <a:t>, В.И. </a:t>
            </a:r>
            <a:r>
              <a:rPr lang="ru-RU" dirty="0" err="1"/>
              <a:t>Чикун</a:t>
            </a:r>
            <a:r>
              <a:rPr lang="ru-RU" dirty="0"/>
              <a:t>. 2001г.</a:t>
            </a:r>
          </a:p>
          <a:p>
            <a:r>
              <a:rPr lang="ru-RU" dirty="0"/>
              <a:t>2.Судебная медицина в лекциях. В.И. </a:t>
            </a:r>
            <a:r>
              <a:rPr lang="ru-RU" dirty="0" err="1"/>
              <a:t>Витер</a:t>
            </a:r>
            <a:r>
              <a:rPr lang="ru-RU" dirty="0"/>
              <a:t>, А.А. </a:t>
            </a:r>
            <a:r>
              <a:rPr lang="ru-RU" dirty="0" err="1"/>
              <a:t>Халиков</a:t>
            </a:r>
            <a:r>
              <a:rPr lang="ru-RU" dirty="0"/>
              <a:t>. 2007г.</a:t>
            </a:r>
          </a:p>
          <a:p>
            <a:r>
              <a:rPr lang="ru-RU" dirty="0"/>
              <a:t>3.Монография «судебно-медицинская диагностика повреждений тупыми предметами» А.И. Муханов</a:t>
            </a:r>
          </a:p>
          <a:p>
            <a:r>
              <a:rPr lang="ru-RU" dirty="0"/>
              <a:t>4. «Избранные вопросы судебной медицины.» О.В. </a:t>
            </a:r>
            <a:r>
              <a:rPr lang="ru-RU" dirty="0" err="1"/>
              <a:t>Калмин</a:t>
            </a:r>
            <a:r>
              <a:rPr lang="ru-RU" dirty="0"/>
              <a:t>. 2000г.</a:t>
            </a:r>
          </a:p>
          <a:p>
            <a:r>
              <a:rPr lang="ru-RU" dirty="0"/>
              <a:t>5. «Судебно-медицинская экспертиза трупа» М.И. Авдеев. 1976г.</a:t>
            </a:r>
          </a:p>
          <a:p>
            <a:r>
              <a:rPr lang="ru-RU" dirty="0"/>
              <a:t>6. «Судебная медицина.» Ю.И. </a:t>
            </a:r>
            <a:r>
              <a:rPr lang="ru-RU" dirty="0" err="1"/>
              <a:t>Пиголкин</a:t>
            </a:r>
            <a:r>
              <a:rPr lang="ru-RU" dirty="0"/>
              <a:t>. 2012 г.</a:t>
            </a:r>
          </a:p>
          <a:p>
            <a:r>
              <a:rPr lang="ru-RU" dirty="0"/>
              <a:t>7. «Судебная медицина» </a:t>
            </a:r>
            <a:r>
              <a:rPr lang="ru-RU" dirty="0" err="1"/>
              <a:t>В.Н.Крюков</a:t>
            </a:r>
            <a:r>
              <a:rPr lang="ru-RU" dirty="0"/>
              <a:t>. 2009 г.</a:t>
            </a:r>
          </a:p>
        </p:txBody>
      </p:sp>
    </p:spTree>
    <p:extLst>
      <p:ext uri="{BB962C8B-B14F-4D97-AF65-F5344CB8AC3E}">
        <p14:creationId xmlns:p14="http://schemas.microsoft.com/office/powerpoint/2010/main" val="2897191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A2396A-7785-45D8-90C0-5696B8BDACB1}"/>
              </a:ext>
            </a:extLst>
          </p:cNvPr>
          <p:cNvSpPr>
            <a:spLocks noGrp="1"/>
          </p:cNvSpPr>
          <p:nvPr>
            <p:ph type="title"/>
          </p:nvPr>
        </p:nvSpPr>
        <p:spPr>
          <a:xfrm>
            <a:off x="894272" y="4797651"/>
            <a:ext cx="10058400" cy="1371600"/>
          </a:xfrm>
        </p:spPr>
        <p:txBody>
          <a:bodyPr/>
          <a:lstStyle/>
          <a:p>
            <a:endParaRPr lang="ru-RU"/>
          </a:p>
        </p:txBody>
      </p:sp>
      <p:pic>
        <p:nvPicPr>
          <p:cNvPr id="4" name="Рисунок 4">
            <a:extLst>
              <a:ext uri="{FF2B5EF4-FFF2-40B4-BE49-F238E27FC236}">
                <a16:creationId xmlns:a16="http://schemas.microsoft.com/office/drawing/2014/main" id="{96AB2759-29F2-4163-9570-1B5A429D1E88}"/>
              </a:ext>
            </a:extLst>
          </p:cNvPr>
          <p:cNvPicPr>
            <a:picLocks noChangeAspect="1"/>
          </p:cNvPicPr>
          <p:nvPr/>
        </p:nvPicPr>
        <p:blipFill>
          <a:blip r:embed="rId2"/>
          <a:stretch>
            <a:fillRect/>
          </a:stretch>
        </p:blipFill>
        <p:spPr>
          <a:xfrm>
            <a:off x="368061" y="395575"/>
            <a:ext cx="11499010" cy="6153116"/>
          </a:xfrm>
          <a:prstGeom prst="rect">
            <a:avLst/>
          </a:prstGeom>
        </p:spPr>
      </p:pic>
      <p:sp>
        <p:nvSpPr>
          <p:cNvPr id="6" name="TextBox 5">
            <a:extLst>
              <a:ext uri="{FF2B5EF4-FFF2-40B4-BE49-F238E27FC236}">
                <a16:creationId xmlns:a16="http://schemas.microsoft.com/office/drawing/2014/main" id="{8C848DA2-ED69-4804-B622-99E4EA4D03FE}"/>
              </a:ext>
            </a:extLst>
          </p:cNvPr>
          <p:cNvSpPr txBox="1"/>
          <p:nvPr/>
        </p:nvSpPr>
        <p:spPr>
          <a:xfrm>
            <a:off x="6881004" y="5357004"/>
            <a:ext cx="4094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3200" dirty="0">
                <a:solidFill>
                  <a:schemeClr val="bg1"/>
                </a:solidFill>
              </a:rPr>
              <a:t>Спасибо за внимание</a:t>
            </a:r>
          </a:p>
        </p:txBody>
      </p:sp>
    </p:spTree>
    <p:extLst>
      <p:ext uri="{BB962C8B-B14F-4D97-AF65-F5344CB8AC3E}">
        <p14:creationId xmlns:p14="http://schemas.microsoft.com/office/powerpoint/2010/main" val="68164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0757B9-3C5E-4C32-84B7-508881F00E8D}"/>
              </a:ext>
            </a:extLst>
          </p:cNvPr>
          <p:cNvSpPr>
            <a:spLocks noGrp="1"/>
          </p:cNvSpPr>
          <p:nvPr>
            <p:ph type="title"/>
          </p:nvPr>
        </p:nvSpPr>
        <p:spPr>
          <a:xfrm>
            <a:off x="1066800" y="1391478"/>
            <a:ext cx="10058400" cy="4823792"/>
          </a:xfrm>
        </p:spPr>
        <p:txBody>
          <a:bodyPr>
            <a:normAutofit/>
          </a:bodyPr>
          <a:lstStyle/>
          <a:p>
            <a:r>
              <a:rPr lang="ru-RU" sz="2000" dirty="0">
                <a:latin typeface="Times New Roman" panose="02020603050405020304" pitchFamily="18" charset="0"/>
                <a:cs typeface="Times New Roman" panose="02020603050405020304" pitchFamily="18" charset="0"/>
              </a:rPr>
              <a:t>Воздействие твердых тупых предметов часто сопровождается повреждением ( разрывом) внутрикожных, подкожных и глубоко расположенных сосудов с кровотечением из них.</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Скопившаяся в очаге повреждения кровь просвечивает через кожу, образуя кровоподтек.</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Понятие «кровоподтек» объединяет различные по происхождению и интенсивности скопления крови в толще мягких тканей и в промежутках между ними.</a:t>
            </a:r>
            <a:br>
              <a:rPr lang="ru-RU" sz="2000" dirty="0">
                <a:latin typeface="Times New Roman" panose="02020603050405020304" pitchFamily="18" charset="0"/>
                <a:cs typeface="Times New Roman" panose="02020603050405020304" pitchFamily="18" charset="0"/>
              </a:rPr>
            </a:br>
            <a:br>
              <a:rPr lang="ru-RU" sz="2000"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Кровоподтеки при механических повреждениях возникают вследствие кровотечения преимущественно из артериол и мелких артерий.</a:t>
            </a:r>
            <a:br>
              <a:rPr lang="ru-RU" sz="1400" dirty="0"/>
            </a:br>
            <a:endParaRPr lang="ru-RU" sz="1400" dirty="0"/>
          </a:p>
        </p:txBody>
      </p:sp>
      <p:sp>
        <p:nvSpPr>
          <p:cNvPr id="4" name="TextBox 3">
            <a:extLst>
              <a:ext uri="{FF2B5EF4-FFF2-40B4-BE49-F238E27FC236}">
                <a16:creationId xmlns:a16="http://schemas.microsoft.com/office/drawing/2014/main" id="{3D0B72CA-2021-4A7D-A09D-D48183EEEFB6}"/>
              </a:ext>
            </a:extLst>
          </p:cNvPr>
          <p:cNvSpPr txBox="1"/>
          <p:nvPr/>
        </p:nvSpPr>
        <p:spPr>
          <a:xfrm>
            <a:off x="1736035" y="622852"/>
            <a:ext cx="5168348" cy="461665"/>
          </a:xfrm>
          <a:prstGeom prst="rect">
            <a:avLst/>
          </a:prstGeom>
          <a:noFill/>
        </p:spPr>
        <p:txBody>
          <a:bodyPr wrap="square" rtlCol="0">
            <a:spAutoFit/>
          </a:bodyPr>
          <a:lstStyle/>
          <a:p>
            <a:r>
              <a:rPr lang="ru-RU" sz="2400" b="1" dirty="0"/>
              <a:t>Введение. Понятие «кровоподтек»</a:t>
            </a:r>
          </a:p>
        </p:txBody>
      </p:sp>
    </p:spTree>
    <p:extLst>
      <p:ext uri="{BB962C8B-B14F-4D97-AF65-F5344CB8AC3E}">
        <p14:creationId xmlns:p14="http://schemas.microsoft.com/office/powerpoint/2010/main" val="3829134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AAFE82B-638B-4470-9333-56349320EC21}"/>
              </a:ext>
            </a:extLst>
          </p:cNvPr>
          <p:cNvSpPr>
            <a:spLocks noGrp="1"/>
          </p:cNvSpPr>
          <p:nvPr>
            <p:ph idx="1"/>
          </p:nvPr>
        </p:nvSpPr>
        <p:spPr>
          <a:xfrm>
            <a:off x="520461" y="464102"/>
            <a:ext cx="3818627" cy="6121245"/>
          </a:xfrm>
        </p:spPr>
        <p:txBody>
          <a:bodyPr vert="horz" lIns="91440" tIns="45720" rIns="91440" bIns="45720" rtlCol="0" anchor="t">
            <a:normAutofit/>
          </a:bodyPr>
          <a:lstStyle/>
          <a:p>
            <a:r>
              <a:rPr lang="ru-RU" sz="2400" b="1" dirty="0">
                <a:ea typeface="+mn-lt"/>
                <a:cs typeface="+mn-lt"/>
              </a:rPr>
              <a:t>Кровоподтек</a:t>
            </a:r>
            <a:r>
              <a:rPr lang="ru-RU" sz="2400" dirty="0">
                <a:ea typeface="+mn-lt"/>
                <a:cs typeface="+mn-lt"/>
              </a:rPr>
              <a:t> — это просвечивающее через кожу кровоизлияние в расположенных под ней тканях. Возникает в результате излияния крови из поврежденных сосудов в мягкие ткани (подкожную жировую клетчатку, мышцы, в межтканевые пространства).</a:t>
            </a:r>
            <a:endParaRPr lang="ru-RU" sz="2400" dirty="0"/>
          </a:p>
        </p:txBody>
      </p:sp>
      <p:pic>
        <p:nvPicPr>
          <p:cNvPr id="4" name="Рисунок 4" descr="Изображение выглядит как татуировка, внутренний, человек, стена&#10;&#10;Описание создано с очень высокой степенью достоверности">
            <a:extLst>
              <a:ext uri="{FF2B5EF4-FFF2-40B4-BE49-F238E27FC236}">
                <a16:creationId xmlns:a16="http://schemas.microsoft.com/office/drawing/2014/main" id="{0ABFE9D9-7C65-49FE-84BB-E30881AF4B5A}"/>
              </a:ext>
            </a:extLst>
          </p:cNvPr>
          <p:cNvPicPr>
            <a:picLocks noChangeAspect="1"/>
          </p:cNvPicPr>
          <p:nvPr/>
        </p:nvPicPr>
        <p:blipFill>
          <a:blip r:embed="rId2"/>
          <a:stretch>
            <a:fillRect/>
          </a:stretch>
        </p:blipFill>
        <p:spPr>
          <a:xfrm>
            <a:off x="4983193" y="660402"/>
            <a:ext cx="6596331" cy="5551572"/>
          </a:xfrm>
          <a:prstGeom prst="rect">
            <a:avLst/>
          </a:prstGeom>
        </p:spPr>
      </p:pic>
    </p:spTree>
    <p:extLst>
      <p:ext uri="{BB962C8B-B14F-4D97-AF65-F5344CB8AC3E}">
        <p14:creationId xmlns:p14="http://schemas.microsoft.com/office/powerpoint/2010/main" val="966771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2E96E55-BFE1-4A9E-AE54-A6C7AE1D48B6}"/>
              </a:ext>
            </a:extLst>
          </p:cNvPr>
          <p:cNvSpPr>
            <a:spLocks noGrp="1"/>
          </p:cNvSpPr>
          <p:nvPr>
            <p:ph idx="1"/>
          </p:nvPr>
        </p:nvSpPr>
        <p:spPr>
          <a:xfrm>
            <a:off x="1066800" y="662609"/>
            <a:ext cx="10058400" cy="5290135"/>
          </a:xfrm>
        </p:spPr>
        <p:txBody>
          <a:bodyPr/>
          <a:lstStyle/>
          <a:p>
            <a:r>
              <a:rPr lang="ru-RU" sz="2800" b="1" dirty="0"/>
              <a:t>Кровоподтеки могут быть и нетравматического генеза, а в результате самопроизвольного разрыва сосудов при заболеваниях, таких как:</a:t>
            </a:r>
          </a:p>
          <a:p>
            <a:r>
              <a:rPr lang="ru-RU" sz="2000" dirty="0"/>
              <a:t>Склероз</a:t>
            </a:r>
          </a:p>
          <a:p>
            <a:r>
              <a:rPr lang="ru-RU" sz="2000" dirty="0"/>
              <a:t>Цинга</a:t>
            </a:r>
          </a:p>
          <a:p>
            <a:r>
              <a:rPr lang="ru-RU" sz="2000" dirty="0"/>
              <a:t>Гемофилии</a:t>
            </a:r>
          </a:p>
          <a:p>
            <a:r>
              <a:rPr lang="ru-RU" sz="2000" dirty="0"/>
              <a:t>Цирроз печени</a:t>
            </a:r>
          </a:p>
          <a:p>
            <a:r>
              <a:rPr lang="ru-RU" sz="2000" dirty="0"/>
              <a:t>ДВС синдром</a:t>
            </a:r>
          </a:p>
          <a:p>
            <a:r>
              <a:rPr lang="ru-RU" sz="2000" dirty="0"/>
              <a:t>Синдром </a:t>
            </a:r>
            <a:r>
              <a:rPr lang="ru-RU" sz="2000" dirty="0" err="1"/>
              <a:t>Шенлейна</a:t>
            </a:r>
            <a:r>
              <a:rPr lang="ru-RU" sz="2000" dirty="0"/>
              <a:t>- </a:t>
            </a:r>
            <a:r>
              <a:rPr lang="ru-RU" sz="2000" dirty="0" err="1"/>
              <a:t>Геноха</a:t>
            </a:r>
            <a:endParaRPr lang="ru-RU" sz="2000" dirty="0"/>
          </a:p>
          <a:p>
            <a:r>
              <a:rPr lang="ru-RU" sz="2000" dirty="0"/>
              <a:t>В результате </a:t>
            </a:r>
            <a:r>
              <a:rPr lang="ru-RU" sz="2000" dirty="0" err="1"/>
              <a:t>безконтрольного</a:t>
            </a:r>
            <a:r>
              <a:rPr lang="ru-RU" sz="2000" dirty="0"/>
              <a:t> приема гепарина и других антикоагулянтов</a:t>
            </a:r>
          </a:p>
        </p:txBody>
      </p:sp>
    </p:spTree>
    <p:extLst>
      <p:ext uri="{BB962C8B-B14F-4D97-AF65-F5344CB8AC3E}">
        <p14:creationId xmlns:p14="http://schemas.microsoft.com/office/powerpoint/2010/main" val="2838830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C624A6-B923-43B1-88D5-80161FF7F5E8}"/>
              </a:ext>
            </a:extLst>
          </p:cNvPr>
          <p:cNvSpPr>
            <a:spLocks noGrp="1"/>
          </p:cNvSpPr>
          <p:nvPr>
            <p:ph type="title"/>
          </p:nvPr>
        </p:nvSpPr>
        <p:spPr/>
        <p:txBody>
          <a:bodyPr>
            <a:normAutofit fontScale="90000"/>
          </a:bodyPr>
          <a:lstStyle/>
          <a:p>
            <a:r>
              <a:rPr lang="ru-RU" dirty="0"/>
              <a:t>Кровоизлияния в зависимости от расположения и величины разделяют на:</a:t>
            </a:r>
          </a:p>
        </p:txBody>
      </p:sp>
      <p:sp>
        <p:nvSpPr>
          <p:cNvPr id="3" name="Объект 2">
            <a:extLst>
              <a:ext uri="{FF2B5EF4-FFF2-40B4-BE49-F238E27FC236}">
                <a16:creationId xmlns:a16="http://schemas.microsoft.com/office/drawing/2014/main" id="{A06BD431-C1AB-4DA6-BA56-B3351A489690}"/>
              </a:ext>
            </a:extLst>
          </p:cNvPr>
          <p:cNvSpPr>
            <a:spLocks noGrp="1"/>
          </p:cNvSpPr>
          <p:nvPr>
            <p:ph idx="1"/>
          </p:nvPr>
        </p:nvSpPr>
        <p:spPr/>
        <p:txBody>
          <a:bodyPr>
            <a:normAutofit/>
          </a:bodyPr>
          <a:lstStyle/>
          <a:p>
            <a:r>
              <a:rPr lang="ru-RU" sz="2400" dirty="0"/>
              <a:t>1. Петехии- мелкие точечные круглые кровоизлияния ; </a:t>
            </a:r>
            <a:r>
              <a:rPr lang="ru-RU" sz="2400" dirty="0" err="1"/>
              <a:t>Экхимозы</a:t>
            </a:r>
            <a:r>
              <a:rPr lang="ru-RU" sz="2400" dirty="0"/>
              <a:t>- мелкие неопределенной формы кровоизлияния</a:t>
            </a:r>
          </a:p>
          <a:p>
            <a:r>
              <a:rPr lang="ru-RU" sz="2400" dirty="0"/>
              <a:t>2. Собственно кровоподтеки – тонкие распространенные скопления крови в толще мягких тканей: в коже, в подкожной клетчатке, под слизистыми и серозными оболочками</a:t>
            </a:r>
          </a:p>
          <a:p>
            <a:r>
              <a:rPr lang="ru-RU" sz="2400" dirty="0"/>
              <a:t>3. Гематомы- более массивные скопления крови, приподнимающие или разделяющие слои тканей: между кожей и апоневрозом, между двумя мышцами , внутричерепные кровоизлияния</a:t>
            </a:r>
          </a:p>
        </p:txBody>
      </p:sp>
    </p:spTree>
    <p:extLst>
      <p:ext uri="{BB962C8B-B14F-4D97-AF65-F5344CB8AC3E}">
        <p14:creationId xmlns:p14="http://schemas.microsoft.com/office/powerpoint/2010/main" val="108446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13620AB-5031-424E-9625-D7CC401592C1}"/>
              </a:ext>
            </a:extLst>
          </p:cNvPr>
          <p:cNvSpPr>
            <a:spLocks noGrp="1"/>
          </p:cNvSpPr>
          <p:nvPr>
            <p:ph idx="1"/>
          </p:nvPr>
        </p:nvSpPr>
        <p:spPr>
          <a:xfrm>
            <a:off x="612947" y="1994285"/>
            <a:ext cx="5032479" cy="4255840"/>
          </a:xfrm>
        </p:spPr>
        <p:txBody>
          <a:bodyPr vert="horz" lIns="91440" tIns="45720" rIns="91440" bIns="45720" rtlCol="0" anchor="t">
            <a:normAutofit/>
          </a:bodyPr>
          <a:lstStyle/>
          <a:p>
            <a:r>
              <a:rPr lang="ru-RU" sz="2800" dirty="0"/>
              <a:t>Разрыв сосуда (сосудов), ПРЕЖДЕ ВСЕГО ВНУТРИКОЖНЫХ , вследствие из растяжения.</a:t>
            </a:r>
          </a:p>
          <a:p>
            <a:r>
              <a:rPr lang="ru-RU" sz="2800" dirty="0"/>
              <a:t>Обычно это происходит при ударах твердыми тупыми предметами под углом, близким к 90°, или при сдавлении (компрессии).</a:t>
            </a:r>
          </a:p>
        </p:txBody>
      </p:sp>
      <p:pic>
        <p:nvPicPr>
          <p:cNvPr id="4" name="Рисунок 3">
            <a:extLst>
              <a:ext uri="{FF2B5EF4-FFF2-40B4-BE49-F238E27FC236}">
                <a16:creationId xmlns:a16="http://schemas.microsoft.com/office/drawing/2014/main" id="{3723865A-003E-4C2A-9B3A-8ECE036D28FA}"/>
              </a:ext>
            </a:extLst>
          </p:cNvPr>
          <p:cNvPicPr>
            <a:picLocks noChangeAspect="1"/>
          </p:cNvPicPr>
          <p:nvPr/>
        </p:nvPicPr>
        <p:blipFill>
          <a:blip r:embed="rId2"/>
          <a:stretch>
            <a:fillRect/>
          </a:stretch>
        </p:blipFill>
        <p:spPr>
          <a:xfrm>
            <a:off x="6096000" y="3359258"/>
            <a:ext cx="5546784" cy="2890867"/>
          </a:xfrm>
          <a:prstGeom prst="rect">
            <a:avLst/>
          </a:prstGeom>
        </p:spPr>
      </p:pic>
      <p:sp>
        <p:nvSpPr>
          <p:cNvPr id="5" name="TextBox 4">
            <a:extLst>
              <a:ext uri="{FF2B5EF4-FFF2-40B4-BE49-F238E27FC236}">
                <a16:creationId xmlns:a16="http://schemas.microsoft.com/office/drawing/2014/main" id="{AE22636A-E4D0-4960-9137-31468CE00633}"/>
              </a:ext>
            </a:extLst>
          </p:cNvPr>
          <p:cNvSpPr txBox="1"/>
          <p:nvPr/>
        </p:nvSpPr>
        <p:spPr>
          <a:xfrm>
            <a:off x="1497495" y="698969"/>
            <a:ext cx="8044069" cy="584775"/>
          </a:xfrm>
          <a:prstGeom prst="rect">
            <a:avLst/>
          </a:prstGeom>
          <a:noFill/>
        </p:spPr>
        <p:txBody>
          <a:bodyPr wrap="square" rtlCol="0">
            <a:spAutoFit/>
          </a:bodyPr>
          <a:lstStyle/>
          <a:p>
            <a:pPr algn="ctr"/>
            <a:r>
              <a:rPr lang="ru-RU" sz="3200" b="1" dirty="0"/>
              <a:t>Механизм образования кровоподтека</a:t>
            </a:r>
          </a:p>
        </p:txBody>
      </p:sp>
    </p:spTree>
    <p:extLst>
      <p:ext uri="{BB962C8B-B14F-4D97-AF65-F5344CB8AC3E}">
        <p14:creationId xmlns:p14="http://schemas.microsoft.com/office/powerpoint/2010/main" val="3084472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4A687B-2A84-4536-A6C9-AB3E0AFA75F5}"/>
              </a:ext>
            </a:extLst>
          </p:cNvPr>
          <p:cNvSpPr>
            <a:spLocks noGrp="1"/>
          </p:cNvSpPr>
          <p:nvPr>
            <p:ph idx="1"/>
          </p:nvPr>
        </p:nvSpPr>
        <p:spPr>
          <a:xfrm>
            <a:off x="596348" y="702365"/>
            <a:ext cx="10528852" cy="5161453"/>
          </a:xfrm>
        </p:spPr>
        <p:txBody>
          <a:bodyPr>
            <a:normAutofit/>
          </a:bodyPr>
          <a:lstStyle/>
          <a:p>
            <a:r>
              <a:rPr lang="ru-RU" sz="3200" dirty="0"/>
              <a:t>Обычно один кровоподтек образуется от одного удара.</a:t>
            </a:r>
          </a:p>
          <a:p>
            <a:pPr marL="0" indent="0">
              <a:buNone/>
            </a:pPr>
            <a:r>
              <a:rPr lang="ru-RU" sz="3200" dirty="0"/>
              <a:t>Но при сильных ударах удлиненными предметами могут возникнуть два продолговатых кровоподтека, располагающиеся по краям ударяющей поверхности предмета. Причиной является то, что кровеносные сосуды более устойчивы на сжатию, чем на разрыву (в месте удара сосуды сдавливаются и сохраняют свою целостность, а на границе сосуды растягиваются и повреждаются)</a:t>
            </a:r>
          </a:p>
        </p:txBody>
      </p:sp>
    </p:spTree>
    <p:extLst>
      <p:ext uri="{BB962C8B-B14F-4D97-AF65-F5344CB8AC3E}">
        <p14:creationId xmlns:p14="http://schemas.microsoft.com/office/powerpoint/2010/main" val="16899526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41243A"/>
      </a:dk2>
      <a:lt2>
        <a:srgbClr val="E2E3E8"/>
      </a:lt2>
      <a:accent1>
        <a:srgbClr val="B39F4D"/>
      </a:accent1>
      <a:accent2>
        <a:srgbClr val="E28C57"/>
      </a:accent2>
      <a:accent3>
        <a:srgbClr val="E77579"/>
      </a:accent3>
      <a:accent4>
        <a:srgbClr val="E25795"/>
      </a:accent4>
      <a:accent5>
        <a:srgbClr val="E775D8"/>
      </a:accent5>
      <a:accent6>
        <a:srgbClr val="BB57E2"/>
      </a:accent6>
      <a:hlink>
        <a:srgbClr val="6977AE"/>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106</TotalTime>
  <Words>1862</Words>
  <Application>Microsoft Office PowerPoint</Application>
  <PresentationFormat>Широкоэкранный</PresentationFormat>
  <Paragraphs>115</Paragraphs>
  <Slides>32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32</vt:i4>
      </vt:variant>
    </vt:vector>
  </HeadingPairs>
  <TitlesOfParts>
    <vt:vector size="36" baseType="lpstr">
      <vt:lpstr>Garamond</vt:lpstr>
      <vt:lpstr>Times New Roman</vt:lpstr>
      <vt:lpstr>TimesNewRoman</vt:lpstr>
      <vt:lpstr>SavonVTI</vt:lpstr>
      <vt:lpstr>Презентация PowerPoint</vt:lpstr>
      <vt:lpstr>Доклад на тему: "кровоподтеки"</vt:lpstr>
      <vt:lpstr>Содержание:</vt:lpstr>
      <vt:lpstr>Воздействие твердых тупых предметов часто сопровождается повреждением ( разрывом) внутрикожных, подкожных и глубоко расположенных сосудов с кровотечением из них. Скопившаяся в очаге повреждения кровь просвечивает через кожу, образуя кровоподтек. Понятие «кровоподтек» объединяет различные по происхождению и интенсивности скопления крови в толще мягких тканей и в промежутках между ними.  Кровоподтеки при механических повреждениях возникают вследствие кровотечения преимущественно из артериол и мелких артерий. </vt:lpstr>
      <vt:lpstr>Презентация PowerPoint</vt:lpstr>
      <vt:lpstr>Презентация PowerPoint</vt:lpstr>
      <vt:lpstr>Кровоизлияния в зависимости от расположения и величины разделяют на:</vt:lpstr>
      <vt:lpstr>Презентация PowerPoint</vt:lpstr>
      <vt:lpstr>Презентация PowerPoint</vt:lpstr>
      <vt:lpstr>Форма кровоподтека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Определение давности кровоподтеков по макроскопическим признакам </vt:lpstr>
      <vt:lpstr>Определение давности кровоподтеков по макроскопическим признакам </vt:lpstr>
      <vt:lpstr>Презентация PowerPoint</vt:lpstr>
      <vt:lpstr>Красно-багровый кровоподтек</vt:lpstr>
      <vt:lpstr>Фиолетовый и синий кровоподтек</vt:lpstr>
      <vt:lpstr>Зеленый кровоподтек</vt:lpstr>
      <vt:lpstr>Презентация PowerPoint</vt:lpstr>
      <vt:lpstr>Желтый кровоподтек</vt:lpstr>
      <vt:lpstr>Презентация PowerPoint</vt:lpstr>
      <vt:lpstr>Презентация PowerPoint</vt:lpstr>
      <vt:lpstr>Презентация PowerPoint</vt:lpstr>
      <vt:lpstr>Презентация PowerPoint</vt:lpstr>
      <vt:lpstr>Список литературы:</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Пользователь</cp:lastModifiedBy>
  <cp:revision>313</cp:revision>
  <dcterms:created xsi:type="dcterms:W3CDTF">2012-07-30T23:42:41Z</dcterms:created>
  <dcterms:modified xsi:type="dcterms:W3CDTF">2020-02-25T11:45:09Z</dcterms:modified>
</cp:coreProperties>
</file>