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9" r:id="rId3"/>
    <p:sldId id="331" r:id="rId4"/>
    <p:sldId id="310" r:id="rId5"/>
    <p:sldId id="332" r:id="rId6"/>
    <p:sldId id="333" r:id="rId7"/>
    <p:sldId id="334" r:id="rId8"/>
    <p:sldId id="335" r:id="rId9"/>
    <p:sldId id="336" r:id="rId10"/>
    <p:sldId id="337" r:id="rId11"/>
    <p:sldId id="321" r:id="rId12"/>
    <p:sldId id="340" r:id="rId13"/>
    <p:sldId id="341" r:id="rId14"/>
    <p:sldId id="322" r:id="rId15"/>
    <p:sldId id="339" r:id="rId16"/>
    <p:sldId id="323" r:id="rId17"/>
    <p:sldId id="344" r:id="rId18"/>
    <p:sldId id="345" r:id="rId19"/>
    <p:sldId id="325" r:id="rId20"/>
    <p:sldId id="326" r:id="rId21"/>
    <p:sldId id="329" r:id="rId22"/>
    <p:sldId id="314" r:id="rId23"/>
    <p:sldId id="342" r:id="rId24"/>
    <p:sldId id="343" r:id="rId25"/>
    <p:sldId id="311" r:id="rId26"/>
    <p:sldId id="268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B95BB-BE41-3847-A2C8-FDA83F5B7F31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4AE33-2995-A84F-8095-BD3089A7F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9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B726-0C79-8743-A130-299C742EE224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8032-91B4-C546-90DC-2CA4EBA74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01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4BCFA-1182-BD40-AF3B-53DCB008DCED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F2C13-9C34-D843-A039-60F9981CE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274D4-7D16-3647-9354-7FC097D21534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FD46B-893F-E544-80E8-15E822928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80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888B5-4617-9542-89A5-4B6BBEDC7E78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FEAAB-BA20-7C43-9DF7-93FAFB0E4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8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A193-9F0A-C743-B5DF-02B01A8C265F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F8E83-08CC-8941-91C8-2612BB10F2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4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EC6CF-AD63-7E4E-B20C-FBDAC1A048A6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DB3CE-ADC3-FA43-A7E4-40451F33F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0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5C20-C6DC-BD4E-B216-CAB507F62FF7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25E4-6ACD-2D45-A282-80FDAC1F5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0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19E39-2715-9E41-833C-76E1029586C3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D5749-8A07-9F48-B341-B0D171978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3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BE2A-BD3D-9C4C-B5B5-2834FBCF84AF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9FE6-0E86-9D4A-953F-F30D48031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2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0B29-9FDE-5844-8E04-66DD9CBC85F2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AAF45-AFD1-A342-A565-6EE463D73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3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CF285D5-35A3-3549-AD04-22585631D1AF}" type="datetimeFigureOut">
              <a:rPr lang="ru-RU"/>
              <a:pPr>
                <a:defRPr/>
              </a:pPr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F844066-99F8-F64F-A7CF-72CE0D235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aptygina@mail.ru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32253" y="2276872"/>
            <a:ext cx="9144000" cy="1470025"/>
          </a:xfrm>
        </p:spPr>
        <p:txBody>
          <a:bodyPr/>
          <a:lstStyle/>
          <a:p>
            <a:r>
              <a:rPr kumimoji="0" lang="ru-RU" sz="63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КАФЕДРЫ</a:t>
            </a:r>
            <a:endParaRPr kumimoji="0" lang="ru-RU" sz="6300" b="1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835696" y="1556792"/>
            <a:ext cx="7000875" cy="1588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6732588" y="6029325"/>
            <a:ext cx="241141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endParaRPr kumimoji="0" lang="ru-RU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1403648" y="4869160"/>
            <a:ext cx="7500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/>
            <a:r>
              <a:rPr kumimoji="0" lang="ru-RU" b="1" dirty="0" smtClean="0">
                <a:solidFill>
                  <a:srgbClr val="595959"/>
                </a:solidFill>
                <a:latin typeface="Calibri" charset="0"/>
              </a:rPr>
              <a:t>Зав. кафедрой – центром </a:t>
            </a:r>
            <a:r>
              <a:rPr kumimoji="0" lang="ru-RU" b="1" dirty="0" err="1" smtClean="0">
                <a:solidFill>
                  <a:srgbClr val="595959"/>
                </a:solidFill>
                <a:latin typeface="Calibri" charset="0"/>
              </a:rPr>
              <a:t>симуляционных</a:t>
            </a:r>
            <a:r>
              <a:rPr kumimoji="0" lang="ru-RU" b="1" dirty="0" smtClean="0">
                <a:solidFill>
                  <a:srgbClr val="595959"/>
                </a:solidFill>
                <a:latin typeface="Calibri" charset="0"/>
              </a:rPr>
              <a:t> технологий</a:t>
            </a:r>
            <a:endParaRPr kumimoji="0" lang="ru-RU" b="1" dirty="0">
              <a:solidFill>
                <a:srgbClr val="595959"/>
              </a:solidFill>
              <a:latin typeface="Calibri" charset="0"/>
            </a:endParaRPr>
          </a:p>
          <a:p>
            <a:pPr algn="r"/>
            <a:r>
              <a:rPr kumimoji="0" lang="ru-RU" b="1" dirty="0" smtClean="0">
                <a:solidFill>
                  <a:srgbClr val="595959"/>
                </a:solidFill>
                <a:latin typeface="Calibri" charset="0"/>
              </a:rPr>
              <a:t>Таптыгина Елена Викторовна</a:t>
            </a:r>
            <a:endParaRPr kumimoji="0" lang="ru-RU" sz="4000" b="1" dirty="0">
              <a:solidFill>
                <a:srgbClr val="595959"/>
              </a:solidFill>
              <a:latin typeface="Calibri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" y="116632"/>
            <a:ext cx="9144000" cy="177079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043608" y="3429000"/>
            <a:ext cx="7344816" cy="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4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Изображение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994253" y="1559227"/>
            <a:ext cx="7128792" cy="2989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Принято участие в 7 мероприятиях по </a:t>
            </a:r>
            <a:r>
              <a:rPr lang="ru-RU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симуляционному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обучени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ю</a:t>
            </a: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1405"/>
            <a:ext cx="2432783" cy="175010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88840"/>
            <a:ext cx="2494941" cy="172819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92030"/>
            <a:ext cx="2406408" cy="172500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53" y="4221088"/>
            <a:ext cx="2592288" cy="1884763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0709"/>
            <a:ext cx="2151939" cy="2959759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41" y="3817598"/>
            <a:ext cx="2114568" cy="295444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1"/>
            <a:ext cx="7560840" cy="4899865"/>
          </a:xfrm>
          <a:prstGeom prst="rect">
            <a:avLst/>
          </a:prstGeom>
        </p:spPr>
      </p:pic>
      <p:pic>
        <p:nvPicPr>
          <p:cNvPr id="3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556792"/>
            <a:ext cx="8280920" cy="360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Проведение ежегодного экзамена после ЛПП начиная с сентября 2014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года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элис`Ра\Desktop\Без имени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739" r="6074" b="5950"/>
          <a:stretch/>
        </p:blipFill>
        <p:spPr bwMode="auto">
          <a:xfrm>
            <a:off x="-20349" y="1844824"/>
            <a:ext cx="9128482" cy="463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9603" y="5223105"/>
            <a:ext cx="360622" cy="3661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5609" y="2664943"/>
            <a:ext cx="301992" cy="3661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1629" y="2682736"/>
            <a:ext cx="3019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0820" y="2743046"/>
            <a:ext cx="301992" cy="3661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4008" y="5133132"/>
            <a:ext cx="301992" cy="3661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0701" y="5589239"/>
            <a:ext cx="301992" cy="3661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>
            <a:off x="5902812" y="3825213"/>
            <a:ext cx="2992364" cy="2505847"/>
          </a:xfrm>
          <a:prstGeom prst="roundRect">
            <a:avLst>
              <a:gd name="adj" fmla="val 10335"/>
            </a:avLst>
          </a:prstGeom>
          <a:solidFill>
            <a:schemeClr val="accent2">
              <a:lumMod val="60000"/>
              <a:lumOff val="40000"/>
            </a:schemeClr>
          </a:solidFill>
          <a:ln w="38100" algn="ctr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eaLnBrk="0" hangingPunct="0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0 – регистрация</a:t>
            </a:r>
          </a:p>
          <a:p>
            <a:pPr eaLnBrk="0" hangingPunct="0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 – в/в инъекция</a:t>
            </a:r>
          </a:p>
          <a:p>
            <a:pPr eaLnBrk="0" hangingPunct="0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 –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Сердечно-</a:t>
            </a:r>
          </a:p>
          <a:p>
            <a:pPr eaLnBrk="0" hangingPunct="0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Легочная Реанимация</a:t>
            </a:r>
          </a:p>
          <a:p>
            <a:pPr eaLnBrk="0" hangingPunct="0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 – общеврачебные </a:t>
            </a:r>
          </a:p>
          <a:p>
            <a:pPr eaLnBrk="0" hangingPunct="0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4 – акушерские и </a:t>
            </a:r>
          </a:p>
          <a:p>
            <a:pPr eaLnBrk="0" hangingPunct="0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гинекологические</a:t>
            </a:r>
          </a:p>
          <a:p>
            <a:pPr eaLnBrk="0" hangingPunct="0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5 - хирургические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71800" y="6488668"/>
            <a:ext cx="319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50"/>
              </a:spcBef>
              <a:buClr>
                <a:srgbClr val="9DC03C"/>
              </a:buClr>
              <a:buSzPct val="80000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</a:rPr>
              <a:t>simcentre@krasgmu.ru</a:t>
            </a: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100011" y="188640"/>
            <a:ext cx="9043989" cy="15169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algn="ctr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</a:rPr>
              <a:t>С июня 2014 года на кафедре – центре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</a:rPr>
              <a:t>симуляционных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000" b="1" dirty="0" smtClean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</a:rPr>
              <a:t>технологий ежегодно проходит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</a:rPr>
              <a:t>II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</a:rPr>
              <a:t>этап ГИА по </a:t>
            </a:r>
            <a:endParaRPr lang="ru-RU" sz="2000" b="1" dirty="0" smtClean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</a:rPr>
              <a:t>специальностям 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</a:rPr>
              <a:t>Лечебное дело» и «Педиатрия»</a:t>
            </a: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6382979" y="1843173"/>
            <a:ext cx="2591917" cy="1728192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Обязательное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выполнение пяти практических навыков по утвержденным алгоритмам и оценочным листам, знания инструментария и техники выполнения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00011" y="3209392"/>
            <a:ext cx="3011686" cy="1868744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Студенты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демонстрируют навыки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 прицелом видеокамер, в отсутствии экзаменаторов. Оценка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навыков проводится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объективно, все этапы выполнения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демонстрируются на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экраны компьютеров и общий экран в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зале для дебрифинга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Каэлис`Ра\Desktop\Без имени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740" r="6075" b="5949"/>
          <a:stretch>
            <a:fillRect/>
          </a:stretch>
        </p:blipFill>
        <p:spPr bwMode="auto">
          <a:xfrm>
            <a:off x="-12700" y="1700213"/>
            <a:ext cx="9128125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730250" y="5172075"/>
            <a:ext cx="1444625" cy="2889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5068142">
            <a:off x="1142207" y="3918744"/>
            <a:ext cx="1943100" cy="28733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130425" y="2886075"/>
            <a:ext cx="1362075" cy="2762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067175" y="2743200"/>
            <a:ext cx="1441450" cy="28733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5589588" y="2133600"/>
            <a:ext cx="1389062" cy="2889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8441146">
            <a:off x="4262438" y="3829050"/>
            <a:ext cx="2957512" cy="27146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1128925">
            <a:off x="536575" y="5549900"/>
            <a:ext cx="3817938" cy="29368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8538" y="5094288"/>
            <a:ext cx="360362" cy="366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5600" y="2665413"/>
            <a:ext cx="301625" cy="36512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1413" y="2682875"/>
            <a:ext cx="301625" cy="36988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0700" y="2743200"/>
            <a:ext cx="301625" cy="36671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27838" y="2481263"/>
            <a:ext cx="303212" cy="366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0863" y="5078413"/>
            <a:ext cx="301625" cy="366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>
            <a:off x="5902325" y="3825875"/>
            <a:ext cx="2992438" cy="2505075"/>
          </a:xfrm>
          <a:prstGeom prst="roundRect">
            <a:avLst>
              <a:gd name="adj" fmla="val 10335"/>
            </a:avLst>
          </a:prstGeom>
          <a:solidFill>
            <a:schemeClr val="accent2">
              <a:lumMod val="60000"/>
              <a:lumOff val="40000"/>
            </a:schemeClr>
          </a:solidFill>
          <a:ln w="38100" algn="ctr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0 – регистрация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 – в/в инъекция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 – Сердечно-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Легочная Реанимация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 – Прием </a:t>
            </a:r>
            <a:r>
              <a:rPr lang="ru-RU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Геймлиха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4 – Навык по выбору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остановка кровотечения)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5 – Навык по выбору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ПХО раны и перевязки)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7425" name="Прямоугольник 2"/>
          <p:cNvSpPr>
            <a:spLocks noChangeArrowheads="1"/>
          </p:cNvSpPr>
          <p:nvPr/>
        </p:nvSpPr>
        <p:spPr bwMode="auto">
          <a:xfrm>
            <a:off x="5076825" y="6565900"/>
            <a:ext cx="4108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200">
                <a:solidFill>
                  <a:srgbClr val="FFFFFF"/>
                </a:solidFill>
                <a:latin typeface="Calibri" pitchFamily="34" charset="0"/>
              </a:rPr>
              <a:t>Кафедра-центр симуляционных технологий</a:t>
            </a:r>
            <a:endParaRPr lang="en-US" altLang="ru-RU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426" name="Дата 2"/>
          <p:cNvSpPr>
            <a:spLocks noGrp="1"/>
          </p:cNvSpPr>
          <p:nvPr>
            <p:ph type="dt" sz="quarter" idx="10"/>
          </p:nvPr>
        </p:nvSpPr>
        <p:spPr bwMode="auto">
          <a:xfrm>
            <a:off x="444500" y="6596063"/>
            <a:ext cx="2438400" cy="21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200" smtClean="0">
                <a:solidFill>
                  <a:srgbClr val="898989"/>
                </a:solidFill>
                <a:latin typeface="Arial" charset="0"/>
              </a:rPr>
              <a:t>simcentre@krasgmu.ru</a:t>
            </a: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gray">
          <a:xfrm>
            <a:off x="-12700" y="116632"/>
            <a:ext cx="9043989" cy="15169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algn="ctr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/>
            <a:r>
              <a:rPr lang="ru-RU" sz="21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С июня </a:t>
            </a:r>
            <a:r>
              <a:rPr lang="ru-RU" sz="2100" b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2016 </a:t>
            </a:r>
            <a:r>
              <a:rPr lang="ru-RU" sz="21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года на кафедре – центре </a:t>
            </a:r>
            <a:r>
              <a:rPr lang="ru-RU" sz="2100" b="1" dirty="0" err="1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симуляционных</a:t>
            </a:r>
            <a:r>
              <a:rPr lang="ru-RU" sz="21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 </a:t>
            </a:r>
            <a:endParaRPr lang="ru-RU" sz="2100" b="1" dirty="0" smtClean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Arial Black" panose="020B0A04020102020204" pitchFamily="34" charset="0"/>
              <a:ea typeface="+mj-ea"/>
            </a:endParaRPr>
          </a:p>
          <a:p>
            <a:pPr lvl="0" algn="ctr"/>
            <a:r>
              <a:rPr lang="ru-RU" sz="2100" b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технологий </a:t>
            </a:r>
            <a:r>
              <a:rPr lang="ru-RU" sz="21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ежегодно </a:t>
            </a:r>
            <a:endParaRPr lang="ru-RU" sz="2100" b="1" dirty="0" smtClean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Arial Black" panose="020B0A04020102020204" pitchFamily="34" charset="0"/>
              <a:ea typeface="+mj-ea"/>
            </a:endParaRPr>
          </a:p>
          <a:p>
            <a:pPr lvl="0" algn="ctr"/>
            <a:r>
              <a:rPr lang="ru-RU" sz="2100" b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проходит 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II </a:t>
            </a:r>
            <a:r>
              <a:rPr lang="ru-RU" sz="21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этап ГИА по </a:t>
            </a:r>
            <a:r>
              <a:rPr lang="ru-RU" sz="2100" b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Black" panose="020B0A04020102020204" pitchFamily="34" charset="0"/>
                <a:ea typeface="+mj-ea"/>
              </a:rPr>
              <a:t>специальности «Стоматология»</a:t>
            </a:r>
            <a:endParaRPr lang="ru-RU" sz="2100" b="1" dirty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Arial Black" panose="020B0A04020102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976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99635"/>
            <a:ext cx="7272808" cy="4925033"/>
          </a:xfrm>
          <a:prstGeom prst="rect">
            <a:avLst/>
          </a:prstGeom>
        </p:spPr>
      </p:pic>
      <p:pic>
        <p:nvPicPr>
          <p:cNvPr id="3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556792"/>
            <a:ext cx="8280920" cy="2327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Ежегодное проведение командных тренингов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азвание 1"/>
          <p:cNvSpPr>
            <a:spLocks noGrp="1"/>
          </p:cNvSpPr>
          <p:nvPr>
            <p:ph type="title"/>
          </p:nvPr>
        </p:nvSpPr>
        <p:spPr>
          <a:xfrm>
            <a:off x="1116013" y="1"/>
            <a:ext cx="6531768" cy="1141412"/>
          </a:xfrm>
        </p:spPr>
        <p:txBody>
          <a:bodyPr/>
          <a:lstStyle/>
          <a:p>
            <a:r>
              <a:rPr lang="ru-RU" altLang="ru-RU" sz="2800" i="1" dirty="0" smtClean="0">
                <a:solidFill>
                  <a:schemeClr val="accent2">
                    <a:lumMod val="50000"/>
                  </a:schemeClr>
                </a:solidFill>
              </a:rPr>
              <a:t>Конкурс практических навыков </a:t>
            </a: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</a:rPr>
              <a:t>«НЕОТЛОЖКА»</a:t>
            </a:r>
            <a:endParaRPr lang="ru-RU" altLang="ru-RU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196975"/>
            <a:ext cx="9036050" cy="5694363"/>
          </a:xfr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400" b="1" i="1" dirty="0" smtClean="0"/>
              <a:t>С апреля 2014 года </a:t>
            </a:r>
            <a:r>
              <a:rPr lang="ru-RU" sz="1400" b="1" i="1" dirty="0"/>
              <a:t>на базе </a:t>
            </a:r>
            <a:r>
              <a:rPr lang="ru-RU" sz="1400" b="1" i="1" dirty="0" smtClean="0"/>
              <a:t>кафедры </a:t>
            </a:r>
            <a:r>
              <a:rPr lang="ru-RU" sz="1400" b="1" i="1" dirty="0"/>
              <a:t>- </a:t>
            </a:r>
            <a:r>
              <a:rPr lang="ru-RU" sz="1400" b="1" i="1" dirty="0" smtClean="0"/>
              <a:t>центра </a:t>
            </a:r>
            <a:r>
              <a:rPr lang="ru-RU" sz="1400" b="1" i="1" dirty="0" err="1"/>
              <a:t>симуляционных</a:t>
            </a:r>
            <a:r>
              <a:rPr lang="ru-RU" sz="1400" b="1" i="1" dirty="0"/>
              <a:t> технологий </a:t>
            </a:r>
            <a:r>
              <a:rPr lang="ru-RU" sz="1400" b="1" i="1" dirty="0" smtClean="0"/>
              <a:t>в </a:t>
            </a:r>
            <a:r>
              <a:rPr lang="ru-RU" sz="1400" b="1" i="1" dirty="0"/>
              <a:t>рамках </a:t>
            </a:r>
            <a:endParaRPr lang="ru-RU" sz="1400" b="1" i="1" dirty="0" smtClean="0"/>
          </a:p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400" b="1" i="1" dirty="0" smtClean="0"/>
              <a:t>фестиваля </a:t>
            </a:r>
            <a:r>
              <a:rPr lang="ru-RU" sz="1400" b="1" i="1" dirty="0"/>
              <a:t>«Молодежная наука</a:t>
            </a:r>
            <a:r>
              <a:rPr lang="ru-RU" sz="1400" b="1" i="1" dirty="0" smtClean="0"/>
              <a:t>» ежегодно проводится </a:t>
            </a:r>
            <a:r>
              <a:rPr lang="ru-RU" sz="1400" b="1" i="1" dirty="0"/>
              <a:t>конкурс практических </a:t>
            </a:r>
            <a:r>
              <a:rPr lang="ru-RU" sz="1400" b="1" i="1" dirty="0" smtClean="0"/>
              <a:t>навыков </a:t>
            </a:r>
            <a:r>
              <a:rPr lang="ru-RU" sz="1400" b="1" i="1" dirty="0"/>
              <a:t>«Неотложка</a:t>
            </a:r>
            <a:r>
              <a:rPr lang="ru-RU" sz="1400" b="1" i="1" dirty="0" smtClean="0"/>
              <a:t>».</a:t>
            </a:r>
            <a:endParaRPr lang="ru-RU" sz="1400" b="1" i="1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i="1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i="1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6013" cy="1123950"/>
          </a:xfrm>
          <a:prstGeom prst="rect">
            <a:avLst/>
          </a:prstGeom>
          <a:ln>
            <a:solidFill>
              <a:schemeClr val="accent2">
                <a:lumMod val="75000"/>
                <a:lumOff val="25000"/>
              </a:schemeClr>
            </a:solidFill>
          </a:ln>
        </p:spPr>
      </p:pic>
      <p:pic>
        <p:nvPicPr>
          <p:cNvPr id="13317" name="Изображение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84" y="-35396"/>
            <a:ext cx="1938338" cy="1422399"/>
          </a:xfrm>
          <a:prstGeom prst="rect">
            <a:avLst/>
          </a:prstGeom>
          <a:noFill/>
          <a:ln w="9525">
            <a:solidFill>
              <a:srgbClr val="2F4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Скругленный прямоугольник 9"/>
          <p:cNvSpPr>
            <a:spLocks noChangeArrowheads="1"/>
          </p:cNvSpPr>
          <p:nvPr/>
        </p:nvSpPr>
        <p:spPr bwMode="auto">
          <a:xfrm>
            <a:off x="2195513" y="6381750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altLang="ru-RU" sz="1000"/>
          </a:p>
        </p:txBody>
      </p:sp>
      <p:sp>
        <p:nvSpPr>
          <p:cNvPr id="13319" name="Скругленный прямоугольник 10"/>
          <p:cNvSpPr>
            <a:spLocks noChangeArrowheads="1"/>
          </p:cNvSpPr>
          <p:nvPr/>
        </p:nvSpPr>
        <p:spPr bwMode="auto">
          <a:xfrm>
            <a:off x="4643438" y="6524625"/>
            <a:ext cx="73025" cy="460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altLang="ru-RU" sz="1000"/>
          </a:p>
        </p:txBody>
      </p:sp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716213"/>
            <a:ext cx="20859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1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2986088"/>
            <a:ext cx="215423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2662238"/>
            <a:ext cx="18859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54" name="Picture 2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2768600"/>
            <a:ext cx="193357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ьная выноска 12"/>
          <p:cNvSpPr/>
          <p:nvPr/>
        </p:nvSpPr>
        <p:spPr>
          <a:xfrm>
            <a:off x="128588" y="1700213"/>
            <a:ext cx="2784475" cy="847725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Теоретический этап: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Визитка «Как важно вовремя прийти на помощь»</a:t>
            </a:r>
          </a:p>
        </p:txBody>
      </p:sp>
      <p:sp>
        <p:nvSpPr>
          <p:cNvPr id="14" name="Овальная выноска 13"/>
          <p:cNvSpPr/>
          <p:nvPr/>
        </p:nvSpPr>
        <p:spPr>
          <a:xfrm>
            <a:off x="2784475" y="2003425"/>
            <a:ext cx="2416175" cy="909638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Теоретический этап: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«Знаю как» и «Знаю с помощью чего»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359400" y="1747838"/>
            <a:ext cx="1955800" cy="71120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Практический этап: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«Удаление инородного тела»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7466013" y="1827213"/>
            <a:ext cx="1677987" cy="71278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Практический этап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«Базовая сердечно-легочная реанимация» 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859338" y="4103688"/>
            <a:ext cx="1851025" cy="612775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Практический этап: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«Введение назначенных препаратов»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1882775" y="4137025"/>
            <a:ext cx="1800225" cy="88265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Практический этап: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"Остановка кровотечения при переломе"</a:t>
            </a:r>
          </a:p>
        </p:txBody>
      </p:sp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832350"/>
            <a:ext cx="26209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2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019675"/>
            <a:ext cx="2147888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2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5229225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2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9792"/>
            <a:ext cx="6813610" cy="511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801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G_516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3061"/>
            <a:ext cx="9180512" cy="685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6536"/>
            <a:ext cx="8788618" cy="6591464"/>
          </a:xfrm>
          <a:prstGeom prst="rect">
            <a:avLst/>
          </a:prstGeom>
        </p:spPr>
      </p:pic>
      <p:pic>
        <p:nvPicPr>
          <p:cNvPr id="5124" name="Picture 4" descr="http://krasgmu.ru/sys/files/content_attach/1429901359_dsc083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1" y="3284984"/>
            <a:ext cx="2068503" cy="17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7504" y="1556792"/>
            <a:ext cx="8928992" cy="502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Проведение ежегодной Всероссийской студенческой межвузовской олимпиады по </a:t>
            </a:r>
            <a:r>
              <a:rPr lang="ru-RU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педиатрии в рамках </a:t>
            </a:r>
            <a:r>
              <a:rPr lang="ru-R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фестиваля </a:t>
            </a:r>
            <a:r>
              <a:rPr lang="ru-RU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«Молодежная наука» </a:t>
            </a:r>
            <a:endParaRPr lang="ru-RU" sz="1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6" descr="http://krasgmu.ru/sys/files/content_attach/1429901256_dsc0834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" y="1908863"/>
            <a:ext cx="2232248" cy="128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krasgmu.ru/sys/files/content_attach/1429901359_dsc0843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08" y="1862028"/>
            <a:ext cx="2376264" cy="33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904453" y="1142748"/>
            <a:ext cx="7713330" cy="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krasgmu.ru/sys/files/content_attach/1461472812_1461342018_2g2z77vn8q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999" y="1344014"/>
            <a:ext cx="2912592" cy="19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rasgmu.ru/sys/files/content_attach/1461472813_1461342019_eqpsvppo_t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37" y="1340769"/>
            <a:ext cx="1804599" cy="270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krasgmu.ru/sys/files/content_attach/1461472812_1461342018_pqogykdh2w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4" y="1484784"/>
            <a:ext cx="3063281" cy="20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krasgmu.ru/sys/files/content_attach/1461472812_1461342018_miu3zw9cb9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0" y="3789040"/>
            <a:ext cx="313357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krasgmu.ru/sys/files/content_attach/1461473282_1461343131_eicxtl7ogg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88" y="4149080"/>
            <a:ext cx="1654646" cy="248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krasgmu.ru/sys/files/content_attach/1461474493_prezentatsiya_komand_na_olimpiadu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30" y="3526174"/>
            <a:ext cx="4003970" cy="30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351" y="18745"/>
            <a:ext cx="9144000" cy="146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5376598" cy="4032448"/>
          </a:xfrm>
          <a:prstGeom prst="rect">
            <a:avLst/>
          </a:prstGeom>
        </p:spPr>
      </p:pic>
      <p:pic>
        <p:nvPicPr>
          <p:cNvPr id="3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556792"/>
            <a:ext cx="8928992" cy="502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</a:t>
            </a:r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марта </a:t>
            </a: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2014 года на базе кафедры - центра </a:t>
            </a:r>
            <a:r>
              <a:rPr lang="ru-RU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симуляционных</a:t>
            </a: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технологий </a:t>
            </a:r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ежегодно </a:t>
            </a: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проводится </a:t>
            </a:r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межрегиональная </a:t>
            </a: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студенческая олимпиада </a:t>
            </a:r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хирургии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13" y="2203158"/>
            <a:ext cx="3384376" cy="465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2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61597"/>
            <a:ext cx="3816424" cy="5086573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179512" y="1988839"/>
            <a:ext cx="4680520" cy="231604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27 мая 2013 года </a:t>
            </a:r>
            <a:r>
              <a:rPr lang="ru-RU" sz="3200" b="1" dirty="0">
                <a:solidFill>
                  <a:srgbClr val="C00000"/>
                </a:solidFill>
                <a:latin typeface="+mj-lt"/>
              </a:rPr>
              <a:t>с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оздана </a:t>
            </a:r>
            <a:r>
              <a:rPr lang="ru-RU" sz="3200" b="1" dirty="0">
                <a:solidFill>
                  <a:srgbClr val="C00000"/>
                </a:solidFill>
                <a:latin typeface="+mj-lt"/>
              </a:rPr>
              <a:t>к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афедра - центр </a:t>
            </a:r>
            <a:r>
              <a:rPr lang="ru-RU" sz="3200" b="1" dirty="0" err="1">
                <a:solidFill>
                  <a:srgbClr val="C00000"/>
                </a:solidFill>
                <a:latin typeface="+mj-lt"/>
              </a:rPr>
              <a:t>симуляционных</a:t>
            </a:r>
            <a:r>
              <a:rPr lang="ru-RU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технологий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" y="116632"/>
            <a:ext cx="9144000" cy="17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2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88767"/>
            <a:ext cx="6696744" cy="4738981"/>
          </a:xfrm>
          <a:prstGeom prst="rect">
            <a:avLst/>
          </a:prstGeom>
        </p:spPr>
      </p:pic>
      <p:pic>
        <p:nvPicPr>
          <p:cNvPr id="3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412776"/>
            <a:ext cx="8928992" cy="6467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апреля 2014 года на базе кафедры - центра </a:t>
            </a:r>
            <a:r>
              <a:rPr lang="ru-RU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симуляционных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технологий в рамках </a:t>
            </a:r>
          </a:p>
          <a:p>
            <a:pPr algn="ctr"/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фестиваля «Молодежная наука» ежегодно проводится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конкурс на лучшее изобретение для обучения с использованием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симуляционных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технологий «ИННОВАЦИИ В СИМУЛЯЦИОННОМ ОБУЧЕНИИ»</a:t>
            </a:r>
            <a:endParaRPr lang="ru-RU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8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9200"/>
            <a:ext cx="2232248" cy="1112215"/>
          </a:xfrm>
        </p:spPr>
        <p:txBody>
          <a:bodyPr>
            <a:noAutofit/>
          </a:bodyPr>
          <a:lstStyle/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Мастер-класс «Влагалищные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родоразрешающие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операции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(вакуум-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экстрация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и щипцы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)»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1266" name="Picture 2" descr="F:\фот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42" y="4592365"/>
            <a:ext cx="2713420" cy="2023275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7415"/>
            <a:ext cx="9144000" cy="17707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664" y="1444360"/>
            <a:ext cx="324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ru-RU" sz="1400" b="1" dirty="0">
                <a:solidFill>
                  <a:srgbClr val="595959"/>
                </a:solidFill>
                <a:latin typeface="+mn-lt"/>
              </a:rPr>
              <a:t>М</a:t>
            </a:r>
            <a:r>
              <a:rPr kumimoji="1" lang="ru-RU" sz="1400" b="1" dirty="0" smtClean="0">
                <a:solidFill>
                  <a:srgbClr val="595959"/>
                </a:solidFill>
                <a:latin typeface="+mn-lt"/>
              </a:rPr>
              <a:t>астер-класс </a:t>
            </a:r>
            <a:r>
              <a:rPr kumimoji="1" lang="ru-RU" sz="1400" b="1" dirty="0">
                <a:solidFill>
                  <a:srgbClr val="595959"/>
                </a:solidFill>
                <a:latin typeface="+mn-lt"/>
              </a:rPr>
              <a:t>«Первичная </a:t>
            </a:r>
            <a:r>
              <a:rPr kumimoji="1" lang="ru-RU" sz="1400" b="1" dirty="0" smtClean="0">
                <a:solidFill>
                  <a:srgbClr val="595959"/>
                </a:solidFill>
                <a:latin typeface="+mn-lt"/>
              </a:rPr>
              <a:t>реанимационная помощь </a:t>
            </a:r>
            <a:r>
              <a:rPr kumimoji="1" lang="ru-RU" sz="1400" b="1" dirty="0">
                <a:solidFill>
                  <a:srgbClr val="595959"/>
                </a:solidFill>
                <a:latin typeface="+mn-lt"/>
              </a:rPr>
              <a:t>новорожденным детям в </a:t>
            </a:r>
            <a:endParaRPr kumimoji="1" lang="ru-RU" sz="1400" b="1" dirty="0" smtClean="0">
              <a:solidFill>
                <a:srgbClr val="595959"/>
              </a:solidFill>
              <a:latin typeface="+mn-lt"/>
            </a:endParaRPr>
          </a:p>
          <a:p>
            <a:r>
              <a:rPr kumimoji="1" lang="ru-RU" sz="1400" b="1" dirty="0" smtClean="0">
                <a:solidFill>
                  <a:srgbClr val="595959"/>
                </a:solidFill>
                <a:latin typeface="+mn-lt"/>
              </a:rPr>
              <a:t>родильном </a:t>
            </a:r>
            <a:r>
              <a:rPr kumimoji="1" lang="ru-RU" sz="1400" b="1" dirty="0">
                <a:solidFill>
                  <a:srgbClr val="595959"/>
                </a:solidFill>
                <a:latin typeface="+mn-lt"/>
              </a:rPr>
              <a:t>зале»</a:t>
            </a:r>
          </a:p>
        </p:txBody>
      </p:sp>
      <p:pic>
        <p:nvPicPr>
          <p:cNvPr id="13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1" y="2348880"/>
            <a:ext cx="2189159" cy="2781125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2364542" y="3586735"/>
            <a:ext cx="4315993" cy="874632"/>
          </a:xfrm>
        </p:spPr>
        <p:txBody>
          <a:bodyPr/>
          <a:lstStyle/>
          <a:p>
            <a:pPr marL="0" indent="0" algn="ctr">
              <a:buNone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Мастер-класс «Обучение технике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внутриматочных хирургических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вмешательств  </a:t>
            </a:r>
            <a:b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помощи современных виртуальных тренажеров и симуляторов»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2" descr="C:\Users\Groznaya.KGMU\Downloads\IMG_411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26" y="1444360"/>
            <a:ext cx="2840807" cy="2072886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5508104" y="144436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595959"/>
                </a:solidFill>
                <a:latin typeface="+mn-lt"/>
              </a:rPr>
              <a:t>Мастер-класс «Современные </a:t>
            </a:r>
            <a:r>
              <a:rPr lang="ru-RU" sz="1400" b="1" dirty="0" smtClean="0">
                <a:solidFill>
                  <a:srgbClr val="595959"/>
                </a:solidFill>
                <a:latin typeface="+mn-lt"/>
              </a:rPr>
              <a:t>технологии </a:t>
            </a:r>
            <a:r>
              <a:rPr lang="ru-RU" sz="1400" b="1" dirty="0">
                <a:solidFill>
                  <a:srgbClr val="595959"/>
                </a:solidFill>
                <a:latin typeface="+mn-lt"/>
              </a:rPr>
              <a:t/>
            </a:r>
            <a:br>
              <a:rPr lang="ru-RU" sz="1400" b="1" dirty="0">
                <a:solidFill>
                  <a:srgbClr val="595959"/>
                </a:solidFill>
                <a:latin typeface="+mn-lt"/>
              </a:rPr>
            </a:br>
            <a:r>
              <a:rPr lang="ru-RU" sz="1400" b="1" dirty="0">
                <a:solidFill>
                  <a:srgbClr val="595959"/>
                </a:solidFill>
                <a:latin typeface="+mn-lt"/>
              </a:rPr>
              <a:t>респираторной поддержки» </a:t>
            </a:r>
            <a:endParaRPr lang="ru-RU" sz="1400" b="1" dirty="0">
              <a:latin typeface="+mn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0758" y="1989836"/>
            <a:ext cx="2376264" cy="1930715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074878" y="4461367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Мастер-класс 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Эндохирургия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особенности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обучения 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мануальным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навыкам на начальном 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экспертном уровнях» 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734" y="4133611"/>
            <a:ext cx="1872208" cy="2532963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760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АККРЕДИТАЦИЯ СПЕЦИАЛИСТОВ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5934420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Оценка практических навыков (умений) в симулированных условиях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с июня 2016 года проводится на кафедре – центре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симуляционных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технологий </a:t>
            </a:r>
            <a:endParaRPr lang="ru-RU" sz="1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rgbClr val="C00000"/>
                </a:solidFill>
              </a:rPr>
              <a:t>о</a:t>
            </a:r>
            <a:r>
              <a:rPr lang="ru-RU" sz="1600" dirty="0" smtClean="0">
                <a:solidFill>
                  <a:srgbClr val="C00000"/>
                </a:solidFill>
              </a:rPr>
              <a:t>пределение владения выпускниками практическими навыками профессиональной деятельности в соответствии с требованиями профессионального стандарта</a:t>
            </a:r>
          </a:p>
          <a:p>
            <a:pPr marL="0" indent="0" algn="r">
              <a:buNone/>
            </a:pPr>
            <a:endParaRPr lang="ru-RU" sz="2000" dirty="0" smtClean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ru-RU" sz="20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endParaRPr lang="ru-RU" sz="1200" dirty="0" smtClean="0"/>
          </a:p>
          <a:p>
            <a:pPr marL="0" indent="0" algn="r">
              <a:buNone/>
            </a:pPr>
            <a:endParaRPr lang="ru-RU" sz="1200" dirty="0"/>
          </a:p>
          <a:p>
            <a:pPr marL="0" indent="0" algn="r">
              <a:buNone/>
            </a:pPr>
            <a:endParaRPr lang="ru-RU" sz="1200" dirty="0" smtClean="0"/>
          </a:p>
          <a:p>
            <a:pPr marL="0" indent="0" algn="r">
              <a:buNone/>
            </a:pPr>
            <a:endParaRPr lang="ru-RU" sz="1200" dirty="0" smtClean="0"/>
          </a:p>
          <a:p>
            <a:pPr marL="0" indent="0" algn="r">
              <a:buNone/>
            </a:pPr>
            <a:endParaRPr lang="ru-RU" sz="1200" dirty="0"/>
          </a:p>
          <a:p>
            <a:pPr marL="0" indent="0" algn="r">
              <a:buNone/>
            </a:pPr>
            <a:endParaRPr lang="ru-RU" sz="1400" dirty="0" smtClean="0"/>
          </a:p>
          <a:p>
            <a:pPr marL="0" indent="0" algn="r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93335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19750"/>
            <a:ext cx="3118283" cy="15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54" y="2219750"/>
            <a:ext cx="2474173" cy="164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6594196"/>
            <a:ext cx="9144000" cy="2638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1824252"/>
            <a:ext cx="1872208" cy="2880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Фармация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52736" y="1772816"/>
            <a:ext cx="1872208" cy="2880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Стоматология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059142"/>
            <a:ext cx="3265396" cy="244341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1. Сердечно-легочная реанимация </a:t>
            </a:r>
          </a:p>
          <a:p>
            <a:r>
              <a:rPr lang="ru-RU" sz="1600" dirty="0">
                <a:solidFill>
                  <a:schemeClr val="tx1"/>
                </a:solidFill>
              </a:rPr>
              <a:t>2. Прием, учет и отпуск лекарственных </a:t>
            </a:r>
            <a:r>
              <a:rPr lang="ru-RU" sz="1600" dirty="0" smtClean="0">
                <a:solidFill>
                  <a:schemeClr val="tx1"/>
                </a:solidFill>
              </a:rPr>
              <a:t>препаратов</a:t>
            </a:r>
          </a:p>
          <a:p>
            <a:r>
              <a:rPr lang="ru-RU" sz="1600" dirty="0">
                <a:solidFill>
                  <a:schemeClr val="tx1"/>
                </a:solidFill>
              </a:rPr>
              <a:t>3. Фармацевтическое консультирование </a:t>
            </a:r>
            <a:r>
              <a:rPr lang="ru-RU" sz="1600" dirty="0" smtClean="0">
                <a:solidFill>
                  <a:schemeClr val="tx1"/>
                </a:solidFill>
              </a:rPr>
              <a:t>пациента замена препаратов</a:t>
            </a:r>
          </a:p>
          <a:p>
            <a:r>
              <a:rPr lang="ru-RU" sz="1600" dirty="0">
                <a:solidFill>
                  <a:schemeClr val="tx1"/>
                </a:solidFill>
              </a:rPr>
              <a:t>4.Технология лекарственных </a:t>
            </a:r>
            <a:r>
              <a:rPr lang="ru-RU" sz="1600" dirty="0" smtClean="0">
                <a:solidFill>
                  <a:schemeClr val="tx1"/>
                </a:solidFill>
              </a:rPr>
              <a:t>форм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5. Фармацевтический </a:t>
            </a:r>
            <a:r>
              <a:rPr lang="ru-RU" sz="1600" dirty="0" err="1">
                <a:solidFill>
                  <a:schemeClr val="tx1"/>
                </a:solidFill>
              </a:rPr>
              <a:t>фармакогностический</a:t>
            </a:r>
            <a:r>
              <a:rPr lang="ru-RU" sz="1600" dirty="0">
                <a:solidFill>
                  <a:schemeClr val="tx1"/>
                </a:solidFill>
              </a:rPr>
              <a:t> анализ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4077072"/>
            <a:ext cx="5497534" cy="242548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ru-RU" sz="1600" dirty="0">
                <a:solidFill>
                  <a:schemeClr val="tx1"/>
                </a:solidFill>
              </a:rPr>
              <a:t>1. Сердечно-легочная </a:t>
            </a:r>
            <a:r>
              <a:rPr lang="ru-RU" sz="1600" dirty="0" smtClean="0">
                <a:solidFill>
                  <a:schemeClr val="tx1"/>
                </a:solidFill>
              </a:rPr>
              <a:t>реанимация.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ru-RU" sz="1600" dirty="0">
                <a:solidFill>
                  <a:schemeClr val="tx1"/>
                </a:solidFill>
              </a:rPr>
              <a:t>2. Осмотр стоматологического </a:t>
            </a:r>
            <a:r>
              <a:rPr lang="ru-RU" sz="1600" dirty="0" smtClean="0">
                <a:solidFill>
                  <a:schemeClr val="tx1"/>
                </a:solidFill>
              </a:rPr>
              <a:t>пациента.      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3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Проведение </a:t>
            </a:r>
            <a:r>
              <a:rPr lang="ru-RU" sz="1600" dirty="0">
                <a:solidFill>
                  <a:schemeClr val="tx1"/>
                </a:solidFill>
              </a:rPr>
              <a:t>профилактической гигиены и </a:t>
            </a:r>
            <a:r>
              <a:rPr lang="ru-RU" sz="1600" dirty="0" smtClean="0">
                <a:solidFill>
                  <a:schemeClr val="tx1"/>
                </a:solidFill>
              </a:rPr>
              <a:t>полости рта.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4</a:t>
            </a:r>
            <a:r>
              <a:rPr lang="ru-RU" sz="1600" dirty="0">
                <a:solidFill>
                  <a:schemeClr val="tx1"/>
                </a:solidFill>
              </a:rPr>
              <a:t>. Хирургическая помощь в пределах проведения </a:t>
            </a:r>
            <a:r>
              <a:rPr lang="ru-RU" sz="1600" dirty="0" smtClean="0">
                <a:solidFill>
                  <a:schemeClr val="tx1"/>
                </a:solidFill>
              </a:rPr>
              <a:t>операции     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ru-RU" sz="1600" dirty="0">
                <a:solidFill>
                  <a:schemeClr val="tx1"/>
                </a:solidFill>
              </a:rPr>
              <a:t>удаления зуба, вскрытия абсцесса при периостите челюстей.  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5</a:t>
            </a:r>
            <a:r>
              <a:rPr lang="ru-RU" sz="1600" dirty="0">
                <a:solidFill>
                  <a:schemeClr val="tx1"/>
                </a:solidFill>
              </a:rPr>
              <a:t>. Ортопедическая помощь в пределах временного    протезирования одиночных дефектов зубных рядов </a:t>
            </a:r>
          </a:p>
          <a:p>
            <a:pPr marL="0" indent="0" algn="r">
              <a:buNone/>
            </a:pPr>
            <a:r>
              <a:rPr lang="ru-RU" sz="1600" dirty="0">
                <a:solidFill>
                  <a:schemeClr val="tx1"/>
                </a:solidFill>
              </a:rPr>
              <a:t>и протезирование в пределах частичных и полных съемных пластиночных </a:t>
            </a:r>
            <a:r>
              <a:rPr lang="ru-RU" sz="1600" dirty="0" smtClean="0">
                <a:solidFill>
                  <a:schemeClr val="tx1"/>
                </a:solidFill>
              </a:rPr>
              <a:t>протезов.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3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35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0" y="2632472"/>
            <a:ext cx="5126086" cy="400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909410" y="600951"/>
            <a:ext cx="4853570" cy="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95936" y="139286"/>
            <a:ext cx="468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ШКОЛА МОЛОДЫХ РОДИТЕЛЕЙ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749" y="719371"/>
            <a:ext cx="1998387" cy="172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753821"/>
            <a:ext cx="1955821" cy="169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9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66" r="-1930"/>
          <a:stretch/>
        </p:blipFill>
        <p:spPr>
          <a:xfrm>
            <a:off x="4572000" y="1700808"/>
            <a:ext cx="4684646" cy="4869160"/>
          </a:xfr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" y="1772816"/>
            <a:ext cx="4499991" cy="481202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3" y="-8990"/>
            <a:ext cx="9144000" cy="177079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27584" y="6525344"/>
            <a:ext cx="7524328" cy="33265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232-11-99, </a:t>
            </a:r>
            <a:r>
              <a:rPr lang="ru-RU" sz="20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taptygina@mail.ru</a:t>
            </a:r>
            <a:r>
              <a:rPr lang="ru-RU" sz="20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212-53-13 </a:t>
            </a:r>
            <a:endParaRPr lang="ru-RU" sz="2000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85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 bwMode="auto">
          <a:xfrm>
            <a:off x="6732588" y="6289675"/>
            <a:ext cx="241141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endParaRPr kumimoji="0" lang="ru-RU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39" y="1628800"/>
            <a:ext cx="9093200" cy="4559300"/>
          </a:xfrm>
          <a:prstGeom prst="rect">
            <a:avLst/>
          </a:prstGeom>
          <a:solidFill>
            <a:srgbClr val="F2F2F2"/>
          </a:solidFill>
        </p:spPr>
      </p:pic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899592" y="476672"/>
            <a:ext cx="7992888" cy="34778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r"/>
            <a: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Благодарю за внимание</a:t>
            </a:r>
            <a:r>
              <a:rPr lang="ru-RU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!</a:t>
            </a:r>
          </a:p>
          <a:p>
            <a:pPr algn="just"/>
            <a: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/>
            </a:r>
            <a:b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</a:br>
            <a:endParaRPr lang="ru-RU" sz="4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  <a:p>
            <a:pPr algn="just"/>
            <a:endParaRPr lang="ru-RU" sz="4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  <a:p>
            <a:pPr algn="just"/>
            <a:endParaRPr lang="ru-RU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2310040" cy="217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" y="0"/>
            <a:ext cx="9144000" cy="177079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837187" y="1583470"/>
            <a:ext cx="7407221" cy="3333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СОТРУДНИКИ КАФЕДРЫ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823000"/>
              </p:ext>
            </p:extLst>
          </p:nvPr>
        </p:nvGraphicFramePr>
        <p:xfrm>
          <a:off x="1336441" y="2016691"/>
          <a:ext cx="6408712" cy="4503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8712"/>
              </a:tblGrid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ассистент Анциферова Екатерина Владимировна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ассистент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Бахшиева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Светлана Алексеевна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Борисов Роман Николаевич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ассистент Вахрушева Наталья Петровна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менеджер Грозная Светлана Анатольевна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Домрачева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Марина Яковлевна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ассистент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Дябкин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Евгений Владимирович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ассистент Ермаков Евгений Иванович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ассистент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Калекулина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Наталья Анатольевна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ассистент Иванов Виталий Геннадьевич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Иванов Александр Геннадьевич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ассистент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Косинова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Александра Александровна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ассистент Куликова Анна Борисовна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д.м.н., ассистент Маркелова Надежда Михайловна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ассистент Мосина Валентина Анатольевна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Мудрова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Лариса Александровна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Новожилов Валерий Константинович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Осетрова Наталья Борисовна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Поздняков Артем Аркадьевич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Таптыгина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Елена Викторовна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д.м.н., доцент Трубников Вадим Игоревич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Коваленко Альберт Александрович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Турчина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Жанна Евгеньевна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Тутынина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Ольга Васильевна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ассистент Черняева Марина Сергеевна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  <a:tr h="170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к.м.н., доцент </a:t>
                      </a:r>
                      <a:r>
                        <a:rPr lang="ru-RU" sz="105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Шарова</a:t>
                      </a:r>
                      <a:r>
                        <a:rPr lang="ru-RU" sz="105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Ольга Яновна</a:t>
                      </a:r>
                      <a:endParaRPr lang="ru-RU" sz="1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24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8" name="Picture 7" descr="C:\Users\taptyginaev\Desktop\IMG_137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62677" y="4240982"/>
            <a:ext cx="1996929" cy="2169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 cap="flat" cmpd="sng" algn="ctr">
            <a:solidFill>
              <a:srgbClr val="FFFFFF">
                <a:lumMod val="50000"/>
              </a:srgbClr>
            </a:solidFill>
            <a:prstDash val="solid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87" y="3143760"/>
            <a:ext cx="2430313" cy="649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1988840"/>
            <a:ext cx="2664296" cy="91440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база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общежитие №2 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этажа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1916832"/>
            <a:ext cx="2880320" cy="11521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база</a:t>
            </a:r>
          </a:p>
          <a:p>
            <a:pPr algn="ctr"/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Тренинговый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центр анестезиологии и медицины критических состояний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415854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32" y="4240982"/>
            <a:ext cx="1816100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03" y="3176588"/>
            <a:ext cx="768816" cy="97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77" y="3176588"/>
            <a:ext cx="704478" cy="97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275856" y="1988840"/>
            <a:ext cx="2664296" cy="91440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 база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Столовая «Аскорбинка»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 этаж </a:t>
            </a: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3" y="116632"/>
            <a:ext cx="9144000" cy="1770791"/>
          </a:xfrm>
          <a:prstGeom prst="rect">
            <a:avLst/>
          </a:prstGeom>
        </p:spPr>
      </p:pic>
      <p:sp>
        <p:nvSpPr>
          <p:cNvPr id="16" name="Объект 21"/>
          <p:cNvSpPr txBox="1">
            <a:spLocks/>
          </p:cNvSpPr>
          <p:nvPr/>
        </p:nvSpPr>
        <p:spPr bwMode="auto">
          <a:xfrm>
            <a:off x="2915816" y="2780928"/>
            <a:ext cx="3672408" cy="23762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isometricOffAxis2Left"/>
            <a:lightRig rig="threePt" dir="t"/>
          </a:scene3d>
          <a:sp3d>
            <a:bevelT/>
          </a:sp3d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Batang" panose="02030600000101010101" pitchFamily="18" charset="-127"/>
                <a:cs typeface="Times New Roman"/>
              </a:rPr>
              <a:t>Общая площадь </a:t>
            </a: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Batang" panose="02030600000101010101" pitchFamily="18" charset="-127"/>
                <a:cs typeface="Times New Roman"/>
              </a:rPr>
              <a:t>кафедры </a:t>
            </a: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Batang" panose="02030600000101010101" pitchFamily="18" charset="-127"/>
              </a:rPr>
              <a:t>1636,2 кв.м.</a:t>
            </a:r>
          </a:p>
        </p:txBody>
      </p:sp>
    </p:spTree>
    <p:extLst>
      <p:ext uri="{BB962C8B-B14F-4D97-AF65-F5344CB8AC3E}">
        <p14:creationId xmlns:p14="http://schemas.microsoft.com/office/powerpoint/2010/main" val="39280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141168"/>
          </a:xfrm>
        </p:spPr>
        <p:txBody>
          <a:bodyPr/>
          <a:lstStyle/>
          <a:p>
            <a:pPr marL="0" indent="0">
              <a:buNone/>
            </a:pPr>
            <a:endParaRPr lang="ru-RU" sz="800" i="1" dirty="0" smtClean="0"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i="1" dirty="0" smtClean="0"/>
          </a:p>
          <a:p>
            <a:pPr marL="0" indent="0" algn="ctr">
              <a:buNone/>
            </a:pPr>
            <a:endParaRPr lang="ru-RU" sz="1800" i="1" dirty="0"/>
          </a:p>
          <a:p>
            <a:pPr marL="0" indent="0" algn="ctr">
              <a:buNone/>
            </a:pPr>
            <a:endParaRPr lang="ru-RU" sz="1800" i="1" dirty="0"/>
          </a:p>
        </p:txBody>
      </p:sp>
      <p:pic>
        <p:nvPicPr>
          <p:cNvPr id="4" name="Изображение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43608" y="1716104"/>
            <a:ext cx="6840760" cy="4320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Учебно-методическая работа кафедры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2240868"/>
            <a:ext cx="8640960" cy="39604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собственных методических разработок по теме </a:t>
            </a:r>
            <a:r>
              <a:rPr lang="ru-RU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симуляционного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обучения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" y="2738245"/>
            <a:ext cx="2443026" cy="163982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2738244"/>
            <a:ext cx="2684193" cy="1639827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8245"/>
            <a:ext cx="2867876" cy="163982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830" y="2738245"/>
            <a:ext cx="2257170" cy="163982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19"/>
            <a:ext cx="2641135" cy="1967027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42" y="4509121"/>
            <a:ext cx="2597316" cy="1967027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70" y="4509121"/>
            <a:ext cx="2715610" cy="196702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9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229600" cy="46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" y="2269395"/>
            <a:ext cx="2450844" cy="2429219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45" y="2252856"/>
            <a:ext cx="2990552" cy="244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69268"/>
            <a:ext cx="2664296" cy="242934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03" y="2269395"/>
            <a:ext cx="2501297" cy="2429219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89653"/>
            <a:ext cx="2443526" cy="196584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38" y="4771054"/>
            <a:ext cx="2448271" cy="1984443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9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2" y="1789535"/>
            <a:ext cx="8229600" cy="46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62" y="2788405"/>
            <a:ext cx="2735282" cy="2692343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88405"/>
            <a:ext cx="2880320" cy="269729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" y="2780928"/>
            <a:ext cx="3035173" cy="269982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9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Изображение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1339157"/>
              </p:ext>
            </p:extLst>
          </p:nvPr>
        </p:nvGraphicFramePr>
        <p:xfrm>
          <a:off x="130157" y="1610497"/>
          <a:ext cx="8856984" cy="5247503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56984"/>
              </a:tblGrid>
              <a:tr h="64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Проведение практических семинаров по базовой сердечно-легочной реанимации в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симуляционном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центре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КрасГМУ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/ А.А.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Газенкампф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Е.В.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А.И.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Грицан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Е.Г. Мягкова // Современные тенденции развития педагогических технологий в медицинском образовании. Вузовская педагогика.- Красноярск,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КрасГМУ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.- 2015.- С.395-397.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http://krasgmu.ru/sys/files/content_attach/1422965857_sbornik_stateii-2015.pdf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0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Опыт проведения практических семинаров по базовой сердечно-легочной реанимации в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симуляционном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центре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КрасГМУ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/ А.А.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Газенкампф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Е.В.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А.И.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Грицан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Е.Г. Мягкова // Медицинское образование 2015. VI Общероссийская конференция с международным участием.- Москва, Первый МГМУ им. И.М. Сеченова.- 2015.- С.77-78.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44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От симулятора - к пациенту: современные подходы к формированию у студентов профессиональных навыков / М.Ю. Галактионова, Д.А.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Маисеенко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Е.В.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// Сибирское медицинское обозрение.- 2015.-№2.- С.108-111.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Импакт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-фактор: 0.159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http://krasgmu.ru/sys/files/content_attach/1429523960_smo_2015,_n2__92_.pdf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28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Использование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симуляционных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технологий при клинической подготовке студентов, интернов и ординаторов по специальности Акушерство и гинекология / М.Я.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Домрачева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Е.В.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И.С. Брехова, Н.М. Ковтун, В.Н. Коновалов, П.К.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Яметов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// Современные тенденции развития педагогических технологий в медицинском образовании. Вузовская педагогика.- Красноярск,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КрасГМУ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.- 2015.- С.400-402.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http://krasgmu.ru/sys/files/content_attach/1422965857_sbornik_stateii-2015.pdf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44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Симуляционные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технологии в целях повышения качества подготовки средних медицинских работников / И.В.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Ламакина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Е.В.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// Современные тенденции развития педагогических технологий в медицинском образовании. Вузовская педагогика.- Красноярск,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КрасГМУ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.- 2015.- С.408-412.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http://krasgmu.ru/sys/files/content_attach/1422965857_sbornik_stateii-2015.pdf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44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Новые подходы в оценке практических умений студентов медицинского вуза / Ж.Е.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Турчина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О.Я.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Шарова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В.Г. Иванов, Н.П. Вахрушева, О.П. Фатьянова, Т.К.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Турчина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Н.М.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Потылицына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С.Л. Нефедова, В.Г.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Битковская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А.А. Черемисина, Е.П. Данилина  // Медицина и образование в Сибири.-2015.-№5.- Новосибирск, НГМУ.- 2015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http://ngmu.ru/cozo/mos/article/text_full.php?id=1878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0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Возможности использования электронного образовательного пособия для освоения практических навыков по дисциплине Общая хирургия / Ю.С. Винник, С.С. Дунаевская, М.Р. Васильева // Земский врач. - №2 (26).- С.13-15.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http://krasgmu.ru/sys/files/content_attach/1429623254_zv-2_2015_final__1_.pdf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0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Проведение практического этапа государственной итоговой аттестации выпускников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КрасГМУ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на базе кафедры-центра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симуляционных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технологий  / Е.В.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Е.В., С.Ю. Никулина, Е.Ш. Мягкова // Медицинское образование 2015. VI Общероссийская конференция с международным участием.- Москва, Первый МГМУ им. И.М. Сеченова.- 2015.- С.401-402.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0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Оптимизация производственной практики на младших курсах в медицинском вузе / Ж.Е.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Турчина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О.Я.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Шарова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Т.М. Осипова, Т.К.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Турчина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Н.М. </a:t>
                      </a:r>
                      <a:r>
                        <a:rPr lang="ru-RU" sz="95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Потылицина</a:t>
                      </a: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О.П. Фатьянова  // Медицина и образование в Сибири.-2015.-№1.- С.1-5.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http://www.ngmu.ru/cozo/mos/article/text_full.php?id=1622</a:t>
                      </a:r>
                      <a:endParaRPr lang="ru-RU" sz="9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4" marR="335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534313" y="1417094"/>
            <a:ext cx="6048672" cy="1699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публикаций по теме </a:t>
            </a:r>
            <a:r>
              <a:rPr lang="ru-RU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симуляционного</a:t>
            </a:r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65023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1" y="18744"/>
            <a:ext cx="9144000" cy="1770791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047028"/>
              </p:ext>
            </p:extLst>
          </p:nvPr>
        </p:nvGraphicFramePr>
        <p:xfrm>
          <a:off x="107505" y="1916832"/>
          <a:ext cx="8928992" cy="4886413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928992"/>
              </a:tblGrid>
              <a:tr h="677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Внедрение интерактивной модели как компонента 3х этапного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симуляционного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комплекса по отработке алгоритмов действий при неотложных состояниях / Э.И. Ахмедова, И.А.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Метелев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// Актуальные вопросы охраны здоровья населения регионов Сибири: материалы XIII научно-практической конференции молодых ученых.- Красноярск, ФГБНУ НИИ медицинских проблем Севера.- 2015.- С.68-69.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9" marR="35279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77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Роль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симуляционных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технологий в подготовке обучающихся к прохождению и последующей аттестации производственной практики Помощник процедурной медицинской сестры / Ю.С. Винник, Л.В.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Кочетова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Е.Г. Мягкова, Е.В.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// IV съезд РОСОМЕД-2015, в рамках Международной конференции Инновационные обучающие технологии в медицине.- Москва, РОСОМЕД.- 2015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http://rosomed.ru/theses/201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9" marR="35279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64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Опыт проведения конкурса практических навыков при неотложных состояниях на базе кафедры - центра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симуляционных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технологий / Е.В.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Дябкин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// IV съезд РОСОМЕД-2015, в рамках Международной конференции Инновационные обучающие технологии в медицине.- Москва, РОСОМЕД.- 2015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http://rosomed.ru/theses/204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9" marR="35279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64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Опыт использования манекен - тренажера ЭКГ при проведении практического экзамена / В.А. Мосина, Е.В.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// IV съезд РОСОМЕД-2015, в рамках Международной конференции Инновационные обучающие технологии в медицине.- Москва, РОСОМЕД.- 2015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http://rosomed.ru/theses/167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9" marR="35279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77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Стандартизация алгоритма преподавания студентам базовой сердечно-легочной реанимации / Е.В.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Е.Г. Мягкова, А.А.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Газенкампф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А.И.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Грицан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В.В.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Хиновкер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Е.И. Ермаков // IV съезд РОСОМЕД-2015, в рамках Международной конференции Инновационные обучающие технологии в медицине.- Москва, РОСОМЕД.- 2015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http://rosomed.ru/theses/152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9" marR="35279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64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Этапное обучение акушеров - гинекологов с использованием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симуляционных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технологий / Т.А. Макаренко, Е.В.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Таптыгина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// IV съезд РОСОМЕД-2015, в рамках Международной конференции Инновационные обучающие технологии в медицине.- Москва, РОСОМЕД.- 2015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Режим доступа: http://rosomed.ru/theses/150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9" marR="35279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62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Симуляционные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технологии в подготовке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компетентностного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специалиста хирургического профиля на преддипломном и постдипломном этапах обучения /  Ю.С. Винник, Л.В.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Кочетова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Р.А. Пахомова, Т.Ф.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Кочетова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Дябкин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А.Б. Куликова, А.П.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Дедаш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// Успенские чтения: материалы научно-практической конференции врачей России с международным участием, посвященной 60-летию кафедры общей хирургии Тверского государственного медицинского университета.- Тверь, ТГМУ.- 2015.- С.137.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9" marR="35279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35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Оптимизация последипломного обучения анестезиологов-реаниматологов / А. И.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Грицан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Г. В.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Грицан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Е. Н. Сивков, А. А. </a:t>
                      </a:r>
                      <a:r>
                        <a:rPr lang="ru-RU" sz="1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Газенкампф</a:t>
                      </a:r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А. В. Голубев // Сибирское медицинское обозрение, Июль-Август 2014, Выпуск №4 (88)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9" marR="35279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708967" y="1609515"/>
            <a:ext cx="5904656" cy="2353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публикаций по теме </a:t>
            </a:r>
            <a:r>
              <a:rPr lang="ru-RU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симуляционного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0270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1680</Words>
  <Application>Microsoft Office PowerPoint</Application>
  <PresentationFormat>Экран (4:3)</PresentationFormat>
  <Paragraphs>200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ИСТОРИЯ КАФЕДРЫ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практических навыков «НЕОТЛОЖКА»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 «Влагалищные родоразрешающие  операции (вакуум-экстрация и щипцы)» </vt:lpstr>
      <vt:lpstr>АККРЕДИТАЦИЯ СПЕЦИАЛИСТОВ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Olka</dc:creator>
  <cp:lastModifiedBy>admin</cp:lastModifiedBy>
  <cp:revision>134</cp:revision>
  <dcterms:created xsi:type="dcterms:W3CDTF">2014-01-26T16:25:09Z</dcterms:created>
  <dcterms:modified xsi:type="dcterms:W3CDTF">2016-09-07T07:16:31Z</dcterms:modified>
</cp:coreProperties>
</file>