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6" r:id="rId3"/>
    <p:sldId id="257" r:id="rId4"/>
    <p:sldId id="265" r:id="rId5"/>
    <p:sldId id="281" r:id="rId6"/>
    <p:sldId id="268" r:id="rId7"/>
    <p:sldId id="267" r:id="rId8"/>
    <p:sldId id="266" r:id="rId9"/>
    <p:sldId id="271" r:id="rId10"/>
    <p:sldId id="282" r:id="rId11"/>
    <p:sldId id="258" r:id="rId12"/>
    <p:sldId id="25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deeva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93084-A682-4F75-AFA9-2DBD06F1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3AD43-78B9-4CB6-A2E9-B522B9554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19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79869-4CE7-4763-AC92-70AB59442D2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9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212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924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642100"/>
                </a:solidFill>
                <a:latin typeface="Times New Roman" pitchFamily="18" charset="0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                                       Министерства здравоохранения </a:t>
            </a:r>
            <a:r>
              <a:rPr lang="ru-RU" b="1" dirty="0" smtClean="0">
                <a:solidFill>
                  <a:srgbClr val="642100"/>
                </a:solidFill>
                <a:latin typeface="Times New Roman" pitchFamily="18" charset="0"/>
              </a:rPr>
              <a:t>РФ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642100"/>
                </a:solidFill>
                <a:latin typeface="Times New Roman" pitchFamily="18" charset="0"/>
              </a:rPr>
              <a:t>Научно-образовательный центр «Морфология и физиология здорового человека»</a:t>
            </a:r>
            <a:endParaRPr lang="ru-RU" b="1" dirty="0">
              <a:solidFill>
                <a:srgbClr val="642100"/>
              </a:solidFill>
              <a:latin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2279056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2348880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5021" y="2492896"/>
            <a:ext cx="575627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ct val="50000"/>
              </a:spcBef>
              <a:defRPr sz="2400" b="1">
                <a:solidFill>
                  <a:srgbClr val="642100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АНАТОМИЯ МЯГКИХ ТКАНЕЙ ГОЛОВЫ И ШЕИ</a:t>
            </a:r>
            <a:endParaRPr lang="ru-RU" sz="36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71610" y="4433476"/>
            <a:ext cx="75163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642100"/>
                </a:solidFill>
                <a:latin typeface="Times New Roman" pitchFamily="18" charset="0"/>
              </a:rPr>
              <a:t>Синдеева Людмила Викторовна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200" b="1" dirty="0" smtClean="0">
                <a:solidFill>
                  <a:srgbClr val="642100"/>
                </a:solidFill>
                <a:latin typeface="Times New Roman" pitchFamily="18" charset="0"/>
              </a:rPr>
              <a:t>доктор медицинских наук,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200" b="1" dirty="0" smtClean="0">
                <a:solidFill>
                  <a:srgbClr val="642100"/>
                </a:solidFill>
                <a:latin typeface="Times New Roman" pitchFamily="18" charset="0"/>
              </a:rPr>
              <a:t>профессор кафедры анатомии и гистологии человека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387" y="6162736"/>
            <a:ext cx="80605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ct val="50000"/>
              </a:spcBef>
              <a:defRPr sz="2400" b="1">
                <a:solidFill>
                  <a:srgbClr val="642100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ctr"/>
            <a:r>
              <a:rPr lang="ru-RU" dirty="0" smtClean="0"/>
              <a:t>Красноярск,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cine-boy.ru/wp-content/uploads/2018/07/kak_uchit_anatom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2397"/>
            <a:ext cx="4422752" cy="41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671" y="197171"/>
            <a:ext cx="8855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КРЫЛОВИДНО-НИЖНЕЧЕЛЮСТНОЕ ПРОСТРАНСТВО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91880" y="3212976"/>
            <a:ext cx="1038376" cy="28772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0256" y="3208315"/>
            <a:ext cx="440432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КРЫЛОВИДНО-НИЖНЕЧЕЛЮСТНОЕ ПРОСТРАНСТВО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017602"/>
            <a:ext cx="493204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Латерально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ветвь нижней челюсти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- латеральная крыловидная мышца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медиальная крыловидная мышца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– щечно-глоточный шов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692" y="3793090"/>
            <a:ext cx="48787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клетчатка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Нижнечелюстной нерв и его ветви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Верхнечелюстная артерия и ее ветвь нижняя альвеолярная артерия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Венозное крыловидное сплетение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18" y="5373216"/>
            <a:ext cx="853407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Межкрыловидное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Височно-крыловидное пространство и затем глубокое височное пространство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соприкасается с жировым телом щеки</a:t>
            </a:r>
          </a:p>
          <a:p>
            <a:pPr marL="342900" indent="-342900">
              <a:buAutoNum type="arabicPeriod"/>
            </a:pPr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50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ЖИРОВОЕ ТЕЛО ЩЕКИ (КОМОЧЕК БИША)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088704" cy="503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627784" y="3212976"/>
            <a:ext cx="15841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40947" y="3059087"/>
            <a:ext cx="241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ОТРОСТОК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04528" y="3933056"/>
            <a:ext cx="170743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8964" y="3779166"/>
            <a:ext cx="241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ОТРОСТОК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67744" y="4581128"/>
            <a:ext cx="194421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55514" y="4436302"/>
            <a:ext cx="241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ОТРОСТОК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5118758" y="2575500"/>
            <a:ext cx="648072" cy="3191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118758" y="4908565"/>
            <a:ext cx="648072" cy="3191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588224" y="3767840"/>
            <a:ext cx="648072" cy="3191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267410" y="1432588"/>
            <a:ext cx="2419285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Подапоневротическое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височной области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1895" y="3511891"/>
            <a:ext cx="1724601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Подвисочная 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крылонебная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ямки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5517232"/>
            <a:ext cx="241928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Крыловидно-челюстное пространство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157541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При нарушении целостности капсулы жирового тела воспалительный процесс может распространяться по его отросткам вплоть до средней черепной ямки</a:t>
            </a:r>
          </a:p>
        </p:txBody>
      </p:sp>
    </p:spTree>
    <p:extLst>
      <p:ext uri="{BB962C8B-B14F-4D97-AF65-F5344CB8AC3E}">
        <p14:creationId xmlns:p14="http://schemas.microsoft.com/office/powerpoint/2010/main" val="8725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" y="764704"/>
            <a:ext cx="735313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2589"/>
            <a:ext cx="850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СООБЩЕНИЙ КРЫЛОВИДНО-НЕБНОЙ ЯМКИ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764704"/>
            <a:ext cx="89376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667162"/>
            <a:ext cx="3172222" cy="301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одкожная мышца ш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" y="1880481"/>
            <a:ext cx="3075078" cy="38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246" y="22144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ПОДКОЖНАЯ МЫШЦА ШЕИ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2948" y="1916832"/>
            <a:ext cx="58527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 дельтовидной и грудной фасций на уровне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ребра. </a:t>
            </a:r>
          </a:p>
          <a:p>
            <a:pPr algn="just"/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ПРИКРЕПЛЯЕТСЯ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край нижней челюсти, околоушная и жевательная фасции, вплетается в угол рта.</a:t>
            </a:r>
          </a:p>
          <a:p>
            <a:pPr algn="just"/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Оттягивая кожу, предохраняет подкожные вены от сдавления.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Тянет угол рта книзу.</a:t>
            </a:r>
          </a:p>
          <a:p>
            <a:pPr marL="342900" indent="-342900" algn="just">
              <a:buAutoNum type="arabicPeriod"/>
            </a:pPr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ИННЕРВАЦИЯ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шейная ветвь лицевого нерва</a:t>
            </a:r>
          </a:p>
          <a:p>
            <a:pPr algn="just"/>
            <a:endParaRPr lang="ru-RU" sz="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КРОВОСНАБЖЕНИЕ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поверхностная шейная артерия от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щитошейного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ствола и лицевая артерия.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925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042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6609" y="9087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производным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жаберной дуги, из которой также происходят все мимические мышцы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099" y="5812687"/>
            <a:ext cx="871413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Связь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кожей и </a:t>
            </a:r>
            <a:r>
              <a:rPr lang="en-US" sz="19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platisma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плотная,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отсутствует любое заметное скольжение между этими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тканями. Следовательно они подвергаются возрастным изменениям одновременно! 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1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ГРУДИНОКЛЮЧИЧНОСОСЦЕВИДНАЯ МЫШЦА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1343705"/>
            <a:ext cx="4432812" cy="489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75007" y="1133356"/>
            <a:ext cx="500975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рукоятка грудины, грудинный конец ключицы</a:t>
            </a:r>
          </a:p>
          <a:p>
            <a:pPr algn="just"/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ПРИКРЕПЛЯЕТСЯ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сосцевидный отросток височной кости, верхняя выйная линия затылочной кости</a:t>
            </a:r>
          </a:p>
          <a:p>
            <a:pPr algn="just"/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одностороннем сокращении наклоняет голову в свою сторону и поворачивает лицо в противоположную.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двустороннем сокращении удерживает голову в вертикальном положении, запрокидывает голову назад (поднимает лицо).</a:t>
            </a:r>
          </a:p>
          <a:p>
            <a:pPr marL="342900" indent="-342900" algn="just">
              <a:buAutoNum type="arabicPeriod"/>
            </a:pPr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ИННЕРВАЦИЯ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добавочный нерв и частично шейное сплетение</a:t>
            </a:r>
          </a:p>
          <a:p>
            <a:pPr algn="just"/>
            <a:endParaRPr lang="ru-RU" sz="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КРОВОСНАБЖЕНИЕ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система наружной сонной артерии 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грудиноключичнососцевидная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затылочная артерии)</a:t>
            </a:r>
          </a:p>
        </p:txBody>
      </p:sp>
    </p:spTree>
    <p:extLst>
      <p:ext uri="{BB962C8B-B14F-4D97-AF65-F5344CB8AC3E}">
        <p14:creationId xmlns:p14="http://schemas.microsoft.com/office/powerpoint/2010/main" val="7407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НАД- И ПОДПОДЪЯЗЫЧНЫЕ МЫШЦЫ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77" y="1196752"/>
            <a:ext cx="5146011" cy="533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96649" y="1027475"/>
            <a:ext cx="274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ДВУБРЮШНАЯ МЫШЦА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64" y="2056893"/>
            <a:ext cx="274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ШИЛОПОДЪЯЗЫЧНАЯ МЫШЦА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9777" y="1245877"/>
            <a:ext cx="280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ЧЕЛЮСТНО-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ПОДЪЯЗЫЧНАЯ МЫШЦА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996353"/>
            <a:ext cx="319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ЛОПАТОЧНО-ПОДЪЯЗЫЧНАЯ МЫШЦА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7358" y="3898914"/>
            <a:ext cx="2858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ГРУДИНО-ПОДЪЯЗЫЧНАЯ МЫШЦА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2957" y="4677257"/>
            <a:ext cx="297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ГРУДИНО-ЩИТОВИДНАЯ МЫШЦА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7358" y="3048356"/>
            <a:ext cx="277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ЩИТО-ПОДЪЯЗЫЧНАЯ МЫШЦА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21129" y="2403287"/>
            <a:ext cx="27908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9577" y="4158137"/>
            <a:ext cx="322287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58545" y="1366029"/>
            <a:ext cx="1183233" cy="9292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369213" y="1366029"/>
            <a:ext cx="188451" cy="12708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012160" y="1830652"/>
            <a:ext cx="1959056" cy="5726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22477" y="4158138"/>
            <a:ext cx="6394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243242" y="4483689"/>
            <a:ext cx="808978" cy="313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43242" y="3361347"/>
            <a:ext cx="9186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ПОДНИЖНЕЧЕЛЮСТНОЙ ТРЕУГОЛЬНИК И ТРЕУГОЛЬНИК ПИРОГОВА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1341" y="1026261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2508" y="1096085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5" y="1373193"/>
            <a:ext cx="439851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1999" y="1268760"/>
            <a:ext cx="44127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переднее и заднее брюшко двубрюшной мышцы, нижний край нижней челюсти, большой рог подъязычной кости</a:t>
            </a:r>
          </a:p>
          <a:p>
            <a:pPr algn="just"/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ветвь нижней челюсти (ветвь лицевого нерва). Проходит практически параллельно нижнему краю нижней челюсти.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 артерия и лицевая вена (выход их в щечную область у переднего края жевательной мышцы.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Поднижнечелюстная железа.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5" y="4077072"/>
            <a:ext cx="40242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627784" y="4088011"/>
            <a:ext cx="0" cy="7811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8180" y="3749457"/>
            <a:ext cx="279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212294" y="4228214"/>
            <a:ext cx="0" cy="7811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2212294" y="4228214"/>
            <a:ext cx="183646" cy="65081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56132" y="3817011"/>
            <a:ext cx="279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2308647" y="5461199"/>
            <a:ext cx="0" cy="10081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64513" y="6469310"/>
            <a:ext cx="279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39952" y="5407481"/>
            <a:ext cx="500404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поднижнечелюстного треугольника находится </a:t>
            </a:r>
            <a:r>
              <a:rPr lang="ru-RU" sz="17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Пирогова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ограниченный задним краем челюстно-подъязычной мышцы, сухожилием двубрюшной мышцы и подъязычным нервом (4)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>
            <a:stCxn id="49" idx="0"/>
          </p:cNvCxnSpPr>
          <p:nvPr/>
        </p:nvCxnSpPr>
        <p:spPr>
          <a:xfrm flipH="1" flipV="1">
            <a:off x="2488181" y="6060554"/>
            <a:ext cx="431606" cy="4087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780183" y="6469310"/>
            <a:ext cx="279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3" y="2204864"/>
            <a:ext cx="60134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сосудисто-нервный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пучок шеи (общая сонная артерия, внутренняя яремная вена, блуждающий нерв) проецируется по биссектрисе угла, образованного передним краем грудино-ключично-сосцевидной мышцы и проекцией лопаточно-подъязычной мышцы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Бифуркация общей сонной артерии также лежит в пределах сонного треугольника. От рецепторов в области бифуркации общей сонной артерии идет синокаротидный нерв в составе языкоглоточного нерва.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корешок шейной петли.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Яремный лимфатический ствол.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Шейный отдел симпатического ствола (залегает более глубоко). </a:t>
            </a:r>
          </a:p>
          <a:p>
            <a:pPr algn="just"/>
            <a:endParaRPr lang="ru-RU" sz="1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СОННЫЙ ТРЕУГОЛЬНИК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25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42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28486"/>
            <a:ext cx="2199857" cy="28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1841" y="980728"/>
            <a:ext cx="5869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передний край грудино-ключично-сосцевидной мышцы, верхнее брюшко лопаточно-подъязычной мышцы, заднее брюшко двубрюшной мышцы </a:t>
            </a:r>
          </a:p>
          <a:p>
            <a:pPr algn="just"/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7932"/>
            <a:ext cx="2193302" cy="29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69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ЛОПАТОЧНО-ТРАХЕАЛЬНЫЙ ТРЕУГОЛЬНИК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25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42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16" y="908720"/>
            <a:ext cx="2541205" cy="32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45898" y="1196752"/>
            <a:ext cx="4941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передний край грудино-ключично-сосцевидной мышцы, верхнее брюшко лопаточно-подъязычной мышцы, срединная линия шеи</a:t>
            </a:r>
            <a:endParaRPr lang="ru-RU" sz="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53473" y="3356992"/>
            <a:ext cx="468051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шеи.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и нижняя щитовидные артерии.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Яремная венозная дуга.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Сердечные нервы, идущие от симпатического ствола.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гортанный нерв.</a:t>
            </a:r>
          </a:p>
          <a:p>
            <a:pPr marL="342900" indent="-342900" algn="just">
              <a:buAutoNum type="arabicPeriod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Шейная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петля.</a:t>
            </a:r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0" y="4005064"/>
            <a:ext cx="3044273" cy="27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7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ФАСЦИИ ШЕИ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895"/>
            <a:ext cx="5832648" cy="479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37" y="1317975"/>
            <a:ext cx="1291580" cy="2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73" y="2425929"/>
            <a:ext cx="1222307" cy="2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37" y="3806279"/>
            <a:ext cx="1291580" cy="2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37" y="4783560"/>
            <a:ext cx="1291580" cy="31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53" y="5848454"/>
            <a:ext cx="1271445" cy="25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36096" y="1154746"/>
            <a:ext cx="274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ФАСЦИЯ ШЕИ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887320"/>
            <a:ext cx="2745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ПОВЕРХНОСТНЫЙ ЛИСТОК СОБСТВЕННОЙ ФАСЦИИ ШЕИ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3228835"/>
            <a:ext cx="274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ЛИСТОК СОБСТВЕННОЙ ФАСЦИИ ШЕИ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509120"/>
            <a:ext cx="274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ВНУТРЕННОСТНАЯ (ВНУТРИШЕЙНАЯ) ФАСЦИЯ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7584" y="5517232"/>
            <a:ext cx="274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ПРЕДПОЗВОНОЧНАЯ  ФАСЦИЯ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" y="1393899"/>
            <a:ext cx="41825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ТОПОГРАФИЧЕСКИЕ ОБЛАСТИ ГОЛОВЫ И ШЕИ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220186" y="1158999"/>
            <a:ext cx="49330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надключичная ямка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Лопаточно-ключичный треугольник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Лопаточно-трапециевидный треугольник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Грудино-ключично-сосцевидная область</a:t>
            </a:r>
          </a:p>
          <a:p>
            <a:pPr marL="342900" indent="-342900" algn="just">
              <a:buAutoNum type="arabicPeriod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Подподъязычная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Сонный треугольник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Поднижнечелюстной треугольник</a:t>
            </a:r>
          </a:p>
          <a:p>
            <a:pPr marL="342900" indent="-342900" algn="just">
              <a:buAutoNum type="arabicPeriod"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Надподъязычная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Подбородочная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Ротовая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Щечная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носа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Лобно-теменно-затылочная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Височная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глазницы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Подглазничная область 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Скуловая область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Околоушно-жевательная область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294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КЛЕТЧАТОЧНЫЕ ПРОСТРАНСТВА ШЕИ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25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42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980728"/>
            <a:ext cx="3675371" cy="30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6172" y="4509120"/>
            <a:ext cx="80281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sz="1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Позадивисцеральное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является незамкнутым. По нему воспалительные процессы могут распространяться в грудную полость.  </a:t>
            </a:r>
          </a:p>
          <a:p>
            <a:pPr marL="342900" indent="-342900" algn="just">
              <a:buAutoNum type="arabicPeriod"/>
            </a:pPr>
            <a:endParaRPr lang="ru-RU" sz="17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625" y="1340768"/>
            <a:ext cx="52034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НАДГРУДИННОЕ ПРЕДТРАХЕАЛЬНОЕ ПРОСТРАНСТВО – между пластинками собственной фасции.</a:t>
            </a:r>
          </a:p>
          <a:p>
            <a:pPr marL="342900" indent="-342900" algn="just">
              <a:buAutoNum type="arabicPeriod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ПРЕДВИСЦЕРАЛЬНОЕ ПРОСТРАНСТВО – между глубоким листком собственной фасции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внутришейной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фасцией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ПОЗАДИВИСЦЕРАЛЬНОЕ ПРОСТРАНСТВО – между задней стенки глотки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предпозвоночной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фасцией.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6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9" y="166677"/>
            <a:ext cx="7056784" cy="639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8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259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ЛАНГЕРА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Картинки по запросу Линии Ланг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04656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0335" y="4437112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Лангера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условные линии на поверхности кожи, указывающие направление ее максимальной растяжимости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соответствуют направлению пучков коллагеновых волокон</a:t>
            </a:r>
          </a:p>
          <a:p>
            <a:pPr algn="just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 линии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Лангера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соответствуют местам расположения кожных складок.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возрастных морщин также соответствуют линиям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Лангера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71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МИМИЧЕСКИЕ И ЖЕВАТЕЛЬНЫЕ МЫШЦЫ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www.modernheal.com/wp-content/uploads/2014/04/neck-muscles-behind-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5" y="1124744"/>
            <a:ext cx="541118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medicine-boy.ru/wp-content/uploads/2018/07/kak_uchit_anatom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82" y="3449393"/>
            <a:ext cx="2923744" cy="27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41" y="658836"/>
            <a:ext cx="2945715" cy="343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54740" y="6084134"/>
            <a:ext cx="408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из материала первой жаберной дуги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0375" y="6084134"/>
            <a:ext cx="408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из материала второй жаберной дуги</a:t>
            </a:r>
          </a:p>
        </p:txBody>
      </p:sp>
    </p:spTree>
    <p:extLst>
      <p:ext uri="{BB962C8B-B14F-4D97-AF65-F5344CB8AC3E}">
        <p14:creationId xmlns:p14="http://schemas.microsoft.com/office/powerpoint/2010/main" val="289541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клетчаточные пространства свода череп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летчаточные пространства свода череп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клетчаточные пространства свода череп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клетчаточные пространства свода череп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" y="1340768"/>
            <a:ext cx="8893437" cy="522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1971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КЛЕТЧАТОЧНЫЕ ПРОСТРАНСТВА СВОДА ЧЕРЕПА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9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97171"/>
            <a:ext cx="888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КЛЕТЧАТОЧНЫЕ ПРОСТРАНСТВА ВИСОЧНОЙ ОБЛАСТИ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www.modernheal.com/wp-content/uploads/2014/04/neck-muscles-behind-e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7504" y="1072436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671" y="1142260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9762" y="126876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В ЧЕТЫРЕ СЛОЯ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3399" y="1830015"/>
            <a:ext cx="54006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кожей и поверхностной фасцией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поверхностной и глубокой пластинками височной фасции 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межфасциальное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глубокой пластинкой височной фасции и височной мышцей (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подапоневротическое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глубоким слоем височной мышцы и надкостницей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3" y="1830015"/>
            <a:ext cx="34671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07975" y="2564904"/>
            <a:ext cx="667395" cy="40098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36402" y="2278858"/>
            <a:ext cx="48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9695" y="3629308"/>
            <a:ext cx="667395" cy="40098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926" y="3382918"/>
            <a:ext cx="48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187624" y="5198134"/>
            <a:ext cx="184399" cy="10324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6981" y="6230565"/>
            <a:ext cx="48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889251" y="4399583"/>
            <a:ext cx="102656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15816" y="4214917"/>
            <a:ext cx="48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0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cine-boy.ru/wp-content/uploads/2018/07/kak_uchit_anatom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2397"/>
            <a:ext cx="4422752" cy="41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690" y="197170"/>
            <a:ext cx="856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ЖЕВАТЕЛЬНО-НИЖНЕЧЕЛЮСТНОЕ ПРОСТРАНСТВО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07904" y="2924944"/>
            <a:ext cx="822352" cy="40098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60166" y="3131646"/>
            <a:ext cx="447633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ЖЕВАТЕЛЬНО-ЧЕЛЮСТНОЕ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017602"/>
            <a:ext cx="493204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Наружная поверхность ветви нижней челюсти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Медиальная поверхность жевательной мышцы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701" y="4155651"/>
            <a:ext cx="48787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верхнечелюстной артерии,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кровоснабжающие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жевательную мышцу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ветви нижнечелюстного нерва (к жевательной мышце)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680" y="5593818"/>
            <a:ext cx="853407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</a:t>
            </a:r>
          </a:p>
          <a:p>
            <a:endParaRPr lang="ru-RU" sz="8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Подапоневротическое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 височной области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8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cine-boy.ru/wp-content/uploads/2018/07/kak_uchit_anatom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2397"/>
            <a:ext cx="4422752" cy="41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971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МЕЖКРЫЛОВИДНОЕ ПРОСТРАНСТВО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31840" y="3131646"/>
            <a:ext cx="1398416" cy="1942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60166" y="3131646"/>
            <a:ext cx="381642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МЕЖКРЫЛОВИДНОЕ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017602"/>
            <a:ext cx="493204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Ветвь нижней челюсти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Медиальная и латеральная крыловидные мышцы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Наружное основание черепа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соприкасается с жировым телом щеки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692" y="3942444"/>
            <a:ext cx="48787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Жировая клетчатка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Нижнечелюстной нерв и его ветви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Верхнечелюстная артерия и ее ветви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Венозное крыловидное сплетение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372" y="5241527"/>
            <a:ext cx="853407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клетчаткой щеки через жировое тело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Крыловидно-небной ямкой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Подапоневротической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клетчаткой височной области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ходу верхнечелюстной артерии с ложем околоушной железы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4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dicine-boy.ru/wp-content/uploads/2018/07/kak_uchit_anatom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2397"/>
            <a:ext cx="4422752" cy="41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9717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НАДКРЫЛОВИДНОЕ ПРОСТРАНСТВО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764704"/>
            <a:ext cx="8928992" cy="0"/>
          </a:xfrm>
          <a:prstGeom prst="line">
            <a:avLst/>
          </a:prstGeom>
          <a:ln w="34925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8671" y="834528"/>
            <a:ext cx="8927825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6146" idx="3"/>
          </p:cNvCxnSpPr>
          <p:nvPr/>
        </p:nvCxnSpPr>
        <p:spPr>
          <a:xfrm>
            <a:off x="3203848" y="2492896"/>
            <a:ext cx="1326408" cy="6387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50891" y="2904750"/>
            <a:ext cx="381642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НАДКРЫЛОВИДНОЕ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017602"/>
            <a:ext cx="493204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головка латеральной крыловидной мышцы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Подвисочная поверхность большого крыла клиновидной кости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1692" y="3942444"/>
            <a:ext cx="48787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СОДЕРЖИМОЕ</a:t>
            </a: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Жевательный нерв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височный нерв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Венозное сплетение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372" y="5241527"/>
            <a:ext cx="853407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Межкрыловидное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Височно-крыловидное пространство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височное пространство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97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937</Words>
  <Application>Microsoft Office PowerPoint</Application>
  <PresentationFormat>Экран (4:3)</PresentationFormat>
  <Paragraphs>202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Sindeeva</dc:creator>
  <cp:lastModifiedBy>Sindeeva</cp:lastModifiedBy>
  <cp:revision>60</cp:revision>
  <dcterms:created xsi:type="dcterms:W3CDTF">2019-10-10T08:50:26Z</dcterms:created>
  <dcterms:modified xsi:type="dcterms:W3CDTF">2019-11-15T02:59:24Z</dcterms:modified>
</cp:coreProperties>
</file>