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4" r:id="rId2"/>
    <p:sldId id="265" r:id="rId3"/>
    <p:sldId id="263" r:id="rId4"/>
    <p:sldId id="266" r:id="rId5"/>
    <p:sldId id="258" r:id="rId6"/>
    <p:sldId id="301" r:id="rId7"/>
    <p:sldId id="287" r:id="rId8"/>
    <p:sldId id="288" r:id="rId9"/>
    <p:sldId id="259" r:id="rId10"/>
    <p:sldId id="286" r:id="rId11"/>
    <p:sldId id="305" r:id="rId12"/>
    <p:sldId id="261" r:id="rId13"/>
    <p:sldId id="292" r:id="rId14"/>
    <p:sldId id="290" r:id="rId15"/>
    <p:sldId id="298" r:id="rId16"/>
    <p:sldId id="291" r:id="rId17"/>
    <p:sldId id="297" r:id="rId18"/>
    <p:sldId id="300" r:id="rId19"/>
    <p:sldId id="296" r:id="rId20"/>
    <p:sldId id="302" r:id="rId21"/>
    <p:sldId id="295" r:id="rId22"/>
    <p:sldId id="304" r:id="rId23"/>
    <p:sldId id="264" r:id="rId24"/>
    <p:sldId id="303" r:id="rId25"/>
    <p:sldId id="262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E9B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58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15D05B-0E32-441A-B61A-34ED3A61E010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167CDF-5615-4C56-8E48-82934180B4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F3C7E-1E6B-46AF-82FC-4880234BED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n-lt"/>
              </a:rPr>
              <a:t>Лицу, получившему ЛП, выдается </a:t>
            </a:r>
            <a:r>
              <a:rPr lang="ru-RU" sz="1200" dirty="0" smtClean="0">
                <a:solidFill>
                  <a:srgbClr val="C00000"/>
                </a:solidFill>
                <a:latin typeface="+mn-lt"/>
              </a:rPr>
              <a:t>сигнатура</a:t>
            </a:r>
            <a:r>
              <a:rPr lang="ru-RU" sz="1200" dirty="0" smtClean="0">
                <a:latin typeface="+mn-lt"/>
              </a:rPr>
              <a:t> с желтой полосой в верхней части и надписью черным шрифтом на ней  «Сигнатура».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67CDF-5615-4C56-8E48-82934180B4F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4EC21-566D-405B-A70D-496554B343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0DBFF5-A337-42F6-A836-AE2B23848C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8FD85D-F997-42A9-BAD8-CBA7515D70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BD495E-87EE-492C-861E-04E259F7F7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2FF5B-5EAC-45A6-85A8-347C09217D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A2D41-48EE-4ABD-AB3C-5038A6DF8BA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66EE61-B7EC-4CD9-9624-155929DEA2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7A872-0D4A-491F-9722-1FE919FA16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67CDF-5615-4C56-8E48-82934180B4F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7A872-0D4A-491F-9722-1FE919FA16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7A872-0D4A-491F-9722-1FE919FA16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E8D9-CDB0-4547-8E3F-50E86F84099B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7084-933E-4F98-8EC7-FD46FF6128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1140-A99C-4CC0-9F24-A1E103AE7D09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D3AB-B181-47F5-BCDB-4CE9AB6F7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046F-9B2A-42D5-BE9E-E6D95439497D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C867-8CE5-4175-8C86-C49ABF7D13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7670-2314-482D-8B69-A68210EEC401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16DF-F4B5-48C6-85B9-FE7370AAD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C3CB-0DB3-469D-B1E7-BA3AE395C1B9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710B-D8CC-4A9C-9BC5-4CEE64B099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1DDFA-8F07-4F0C-9195-42C7EB20AE3D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B307-9F76-4A39-B36D-36E0E680A4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4B35-002F-47CE-924B-B1FBC702BBB7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8800-8EE9-4570-A338-19AB025526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E340-154F-46E5-B1C4-26995570DC0C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8579-681D-4E9B-81B3-806B38A2FA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3759-62A7-4E65-BF4B-3BF9E8F187B5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7F1F-6095-46B6-97EC-128AD8096D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E866-2F37-4712-A6E1-EE6256724DBB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CEBA-A678-40CE-A198-0652697279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A95A-6BB3-44E7-B397-34A3E95BDA58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D14E-6EB8-4685-BDA5-F6335ED5F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70F390-984C-43E2-B567-74582845CB73}" type="datetimeFigureOut">
              <a:rPr lang="ru-RU"/>
              <a:pPr>
                <a:defRPr/>
              </a:pPr>
              <a:t>31.03.2020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AA3E8B-A780-4621-8617-11325DA11C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3" r:id="rId9"/>
    <p:sldLayoutId id="2147483779" r:id="rId10"/>
    <p:sldLayoutId id="214748378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53A255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53A255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7851648" cy="7200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/>
              <a:t>Порядок отпуска лекарственных препаратов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МДК Организация деятельности аптеки и ее структурных подразделений</a:t>
            </a:r>
          </a:p>
          <a:p>
            <a:pPr algn="ctr"/>
            <a:endParaRPr lang="ru-RU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594928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Красноярск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86916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Казакова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27584" y="0"/>
            <a:ext cx="79200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ФЕДЕРАЛЬНОЕ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ГОСУДАРСТВЕННОЕ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БЮДЖЕТНОЕ  ОБРАЗОВАТЕЛЬНОЕ УЧРЕЖДЕНИЕ ВЫСШЕГО ОБРАЗОВАНИЯ</a:t>
            </a:r>
            <a:endParaRPr lang="ru-RU" sz="16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sz="1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sz="16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sz="16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sz="16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27089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Лекция №14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71703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для обучающихся по специальности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 33.02.01</a:t>
            </a:r>
            <a:r>
              <a:rPr lang="ru-RU" smtClean="0">
                <a:solidFill>
                  <a:schemeClr val="bg1"/>
                </a:solidFill>
                <a:latin typeface="+mj-lt"/>
              </a:rPr>
              <a:t>– Фармация 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251520" y="692696"/>
            <a:ext cx="7850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В аптеку поступил рецепт </a:t>
            </a:r>
            <a:r>
              <a:rPr lang="en-US" sz="2000" dirty="0"/>
              <a:t>107-1/</a:t>
            </a:r>
            <a:r>
              <a:rPr lang="ru-RU" sz="2000" dirty="0"/>
              <a:t>у на отпуск </a:t>
            </a:r>
            <a:r>
              <a:rPr lang="ru-RU" sz="2000" dirty="0" err="1"/>
              <a:t>омепразола</a:t>
            </a:r>
            <a:r>
              <a:rPr lang="ru-RU" sz="2000" dirty="0"/>
              <a:t> (</a:t>
            </a:r>
            <a:r>
              <a:rPr lang="ru-RU" sz="2000" dirty="0" err="1"/>
              <a:t>мнн</a:t>
            </a:r>
            <a:r>
              <a:rPr lang="ru-RU" sz="2000" dirty="0"/>
              <a:t>), применяемого для лечения язвенной болезни желудка и двенадцатиперстной кишки. 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707904" y="1484784"/>
            <a:ext cx="5183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Rp</a:t>
            </a:r>
            <a:r>
              <a:rPr lang="en-US" dirty="0"/>
              <a:t>.:</a:t>
            </a:r>
            <a:r>
              <a:rPr lang="ru-RU" dirty="0"/>
              <a:t> </a:t>
            </a:r>
            <a:r>
              <a:rPr lang="en-US" dirty="0" err="1"/>
              <a:t>Capsulis</a:t>
            </a:r>
            <a:r>
              <a:rPr lang="en-US" dirty="0"/>
              <a:t> </a:t>
            </a:r>
            <a:r>
              <a:rPr lang="en-US" dirty="0" err="1"/>
              <a:t>Omeprazoli</a:t>
            </a:r>
            <a:r>
              <a:rPr lang="en-US" dirty="0"/>
              <a:t> 0</a:t>
            </a:r>
            <a:r>
              <a:rPr lang="ru-RU" dirty="0"/>
              <a:t>,04</a:t>
            </a:r>
          </a:p>
          <a:p>
            <a:r>
              <a:rPr lang="ru-RU" dirty="0"/>
              <a:t>        </a:t>
            </a:r>
            <a:r>
              <a:rPr lang="en-US" dirty="0" err="1"/>
              <a:t>D.t.d</a:t>
            </a:r>
            <a:r>
              <a:rPr lang="en-US" dirty="0"/>
              <a:t>.</a:t>
            </a:r>
            <a:r>
              <a:rPr lang="ru-RU" dirty="0"/>
              <a:t> № 28</a:t>
            </a:r>
          </a:p>
          <a:p>
            <a:r>
              <a:rPr lang="ru-RU" dirty="0"/>
              <a:t>        </a:t>
            </a:r>
            <a:r>
              <a:rPr lang="en-US" dirty="0"/>
              <a:t>S.</a:t>
            </a:r>
            <a:r>
              <a:rPr lang="ru-RU" dirty="0"/>
              <a:t> Принимать до еды 1капс. </a:t>
            </a:r>
            <a:r>
              <a:rPr lang="ru-RU" dirty="0" smtClean="0"/>
              <a:t>1 раз </a:t>
            </a:r>
            <a:r>
              <a:rPr lang="ru-RU" dirty="0"/>
              <a:t>в день.</a:t>
            </a:r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95288" y="2492375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аптеке имеется ЛП «Ультоп» выпускаемый в капсулах, с дозировкой 20мг.  Имеет ли право фармацевт принять решение об отпуске данного ЛП?</a:t>
            </a:r>
          </a:p>
        </p:txBody>
      </p:sp>
      <p:pic>
        <p:nvPicPr>
          <p:cNvPr id="11269" name="Picture 2" descr="http://911apteka.ru/wa-data/public/shop/products/31/66/3726631/images/46182/46182.750x0.jpg"/>
          <p:cNvPicPr>
            <a:picLocks noChangeAspect="1" noChangeArrowheads="1"/>
          </p:cNvPicPr>
          <p:nvPr/>
        </p:nvPicPr>
        <p:blipFill>
          <a:blip r:embed="rId2" cstate="print"/>
          <a:srcRect t="16667" b="18750"/>
          <a:stretch>
            <a:fillRect/>
          </a:stretch>
        </p:blipFill>
        <p:spPr bwMode="auto">
          <a:xfrm>
            <a:off x="323850" y="3357563"/>
            <a:ext cx="3455988" cy="2232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95936" y="3645024"/>
            <a:ext cx="496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Фармацевт  может отпустить 2 упаковки. </a:t>
            </a:r>
          </a:p>
          <a:p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944" y="4005064"/>
            <a:ext cx="44651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Больному предоставляется информация об изменении разовой дозы приема лекарственного средства: Принимать до еды </a:t>
            </a:r>
            <a:r>
              <a:rPr lang="ru-RU" dirty="0" smtClean="0"/>
              <a:t>2 капс.1  </a:t>
            </a:r>
            <a:r>
              <a:rPr lang="ru-RU" dirty="0"/>
              <a:t>раз в день.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1556792"/>
            <a:ext cx="5183808" cy="9350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914" t="23489" r="63754" b="42242"/>
          <a:stretch>
            <a:fillRect/>
          </a:stretch>
        </p:blipFill>
        <p:spPr bwMode="auto">
          <a:xfrm>
            <a:off x="683568" y="2060848"/>
            <a:ext cx="5666811" cy="35283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32240" y="1988840"/>
            <a:ext cx="216024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Место для штампа врачебной комиссии. 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При его наличии ЛП может выписываться под торговым наименованием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4653136"/>
            <a:ext cx="216024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dirty="0" smtClean="0">
                <a:cs typeface="Arial" charset="0"/>
              </a:rPr>
              <a:t>Отметка на рецепте об отпуске изготовленного </a:t>
            </a:r>
            <a:r>
              <a:rPr lang="ru-RU" dirty="0" err="1" smtClean="0">
                <a:cs typeface="Arial" charset="0"/>
              </a:rPr>
              <a:t>экстемпорального</a:t>
            </a:r>
            <a:r>
              <a:rPr lang="ru-RU" dirty="0" smtClean="0">
                <a:cs typeface="Arial" charset="0"/>
              </a:rPr>
              <a:t> ЛП.</a:t>
            </a:r>
            <a:endParaRPr lang="ru-RU" dirty="0" smtClean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244827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Место </a:t>
            </a:r>
          </a:p>
          <a:p>
            <a:pPr algn="ctr"/>
            <a:r>
              <a:rPr lang="ru-RU" dirty="0" smtClean="0"/>
              <a:t>для отметки</a:t>
            </a:r>
          </a:p>
          <a:p>
            <a:pPr algn="ctr"/>
            <a:r>
              <a:rPr lang="ru-RU" dirty="0" smtClean="0"/>
              <a:t> об отпуске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4" idx="1"/>
          </p:cNvCxnSpPr>
          <p:nvPr/>
        </p:nvCxnSpPr>
        <p:spPr>
          <a:xfrm flipH="1">
            <a:off x="5796136" y="3281502"/>
            <a:ext cx="936104" cy="291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1"/>
          </p:cNvCxnSpPr>
          <p:nvPr/>
        </p:nvCxnSpPr>
        <p:spPr>
          <a:xfrm flipH="1" flipV="1">
            <a:off x="3923928" y="5229200"/>
            <a:ext cx="2808312" cy="301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>
            <a:off x="1835696" y="1904058"/>
            <a:ext cx="0" cy="102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91880" y="8367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Структура оборотной стороны рецепта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4"/>
          <p:cNvSpPr>
            <a:spLocks noGrp="1"/>
          </p:cNvSpPr>
          <p:nvPr>
            <p:ph idx="1"/>
          </p:nvPr>
        </p:nvSpPr>
        <p:spPr>
          <a:xfrm>
            <a:off x="1547664" y="620688"/>
            <a:ext cx="5724822" cy="57559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Отметка на рецепте об отпуске</a:t>
            </a:r>
            <a:r>
              <a:rPr lang="ru-RU" sz="2800" dirty="0" smtClean="0"/>
              <a:t> </a:t>
            </a:r>
            <a:r>
              <a:rPr lang="ru-RU" sz="2800" b="1" dirty="0" smtClean="0"/>
              <a:t>ЛП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395536" y="1268760"/>
            <a:ext cx="29523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штамп «Лекарственный препарат отпущен</a:t>
            </a:r>
            <a:r>
              <a:rPr lang="ru-RU" sz="1600" dirty="0" smtClean="0"/>
              <a:t>»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наименование аптеки (или ФИО ИП);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37170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Оборотная сторона рецепта</a:t>
            </a:r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2564904"/>
            <a:ext cx="3600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торговое </a:t>
            </a:r>
            <a:r>
              <a:rPr lang="ru-RU" sz="1600" dirty="0" smtClean="0"/>
              <a:t>наименование, дозировка,  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smtClean="0"/>
              <a:t>количество </a:t>
            </a:r>
            <a:r>
              <a:rPr lang="ru-RU" sz="1600" dirty="0" smtClean="0"/>
              <a:t>отпущенного </a:t>
            </a:r>
            <a:r>
              <a:rPr lang="ru-RU" sz="1600" dirty="0" smtClean="0"/>
              <a:t>ЛП (количество упаковок указывать обязательно!);</a:t>
            </a:r>
          </a:p>
          <a:p>
            <a:endParaRPr lang="ru-RU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ФИО фармацевтического </a:t>
            </a:r>
          </a:p>
          <a:p>
            <a:pPr algn="just"/>
            <a:r>
              <a:rPr lang="ru-RU" sz="1600" dirty="0" smtClean="0"/>
              <a:t>работника</a:t>
            </a:r>
            <a:r>
              <a:rPr lang="ru-RU" sz="1600" dirty="0"/>
              <a:t>, отпустившего </a:t>
            </a:r>
            <a:r>
              <a:rPr lang="ru-RU" sz="1600" dirty="0" smtClean="0"/>
              <a:t>ЛП</a:t>
            </a:r>
            <a:r>
              <a:rPr lang="ru-RU" sz="1600" dirty="0" smtClean="0"/>
              <a:t>;</a:t>
            </a:r>
          </a:p>
          <a:p>
            <a:pPr algn="just"/>
            <a:endParaRPr lang="ru-RU" sz="1600" dirty="0" smtClean="0"/>
          </a:p>
          <a:p>
            <a:pPr>
              <a:buFont typeface="Arial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подпись</a:t>
            </a:r>
            <a:r>
              <a:rPr lang="ru-RU" sz="1600" dirty="0" smtClean="0"/>
              <a:t>;</a:t>
            </a:r>
          </a:p>
          <a:p>
            <a:pPr>
              <a:buFont typeface="Arial" charset="0"/>
              <a:buChar char="•"/>
            </a:pP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дата отпуска.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832" t="37539" r="63836" b="28192"/>
          <a:stretch>
            <a:fillRect/>
          </a:stretch>
        </p:blipFill>
        <p:spPr bwMode="auto">
          <a:xfrm>
            <a:off x="4211960" y="1412776"/>
            <a:ext cx="4625968" cy="2880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419872" y="2348880"/>
            <a:ext cx="12241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7667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Отметка об отпуске на рецептурном бланке 107-1/у</a:t>
            </a:r>
            <a:endParaRPr lang="ru-RU" sz="2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980728"/>
            <a:ext cx="3024336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Срок действия рецепта</a:t>
            </a:r>
          </a:p>
          <a:p>
            <a:pPr algn="ctr"/>
            <a:r>
              <a:rPr lang="ru-RU" dirty="0" smtClean="0"/>
              <a:t>60 дней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980728"/>
            <a:ext cx="3168352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Срок действия рецепта      1 год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77281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Отметка об отпуске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Штамп "Лекарственный препарат отпущен»</a:t>
            </a:r>
          </a:p>
          <a:p>
            <a:endParaRPr lang="ru-RU" dirty="0"/>
          </a:p>
        </p:txBody>
      </p:sp>
      <p:pic>
        <p:nvPicPr>
          <p:cNvPr id="1028" name="Picture 4" descr="Картинки по запросу человек в апте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229200"/>
            <a:ext cx="2304256" cy="1440160"/>
          </a:xfrm>
          <a:prstGeom prst="rect">
            <a:avLst/>
          </a:prstGeom>
          <a:noFill/>
        </p:spPr>
      </p:pic>
      <p:sp>
        <p:nvSpPr>
          <p:cNvPr id="12" name="Стрелка вниз 11"/>
          <p:cNvSpPr/>
          <p:nvPr/>
        </p:nvSpPr>
        <p:spPr>
          <a:xfrm>
            <a:off x="2051720" y="4941168"/>
            <a:ext cx="144016" cy="288032"/>
          </a:xfrm>
          <a:prstGeom prst="down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700808"/>
            <a:ext cx="46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Внимание! Учитываются периодичность отпуска и отметки о предыдущем отпуске ЛП.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55892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На рецепте проставляется штамп «</a:t>
            </a:r>
            <a:r>
              <a:rPr lang="ru-RU" sz="1600" b="1" dirty="0" smtClean="0"/>
              <a:t>Лекарственный препарат отпущен»</a:t>
            </a:r>
            <a:r>
              <a:rPr lang="ru-RU" sz="1600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по истечении срока действия рецепта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при отпуске максимального  количества ЛП</a:t>
            </a:r>
            <a:endParaRPr lang="ru-RU" sz="1600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3707904" y="6021288"/>
            <a:ext cx="432048" cy="144016"/>
          </a:xfrm>
          <a:prstGeom prst="leftArrow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34586" t="24528" r="37189" b="6935"/>
          <a:stretch>
            <a:fillRect/>
          </a:stretch>
        </p:blipFill>
        <p:spPr bwMode="auto">
          <a:xfrm>
            <a:off x="5076056" y="2348880"/>
            <a:ext cx="25922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8574" t="46335" r="64308" b="16281"/>
          <a:stretch>
            <a:fillRect/>
          </a:stretch>
        </p:blipFill>
        <p:spPr bwMode="auto">
          <a:xfrm>
            <a:off x="755576" y="2708920"/>
            <a:ext cx="2952328" cy="21690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62068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Рецептурный бланк 107-1/у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1560" y="1124744"/>
            <a:ext cx="770485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ЛП в ЖЛФ, содержащие более 15% этилового спирта, </a:t>
            </a:r>
          </a:p>
          <a:p>
            <a:pPr algn="just"/>
            <a:r>
              <a:rPr lang="ru-RU" dirty="0" smtClean="0"/>
              <a:t>имеющие код АТХ  (</a:t>
            </a:r>
            <a:r>
              <a:rPr lang="en-US" dirty="0" smtClean="0"/>
              <a:t>N05A, N05B, N05C, N06A) </a:t>
            </a:r>
            <a:r>
              <a:rPr lang="ru-RU" dirty="0" smtClean="0"/>
              <a:t>и не подлежащие ПКУ.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3730" name="Picture 2" descr="Грандакс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132856"/>
            <a:ext cx="1872208" cy="1257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652120" y="60212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Рецепт остается в аптеке,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хранится 3 месяца.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779912" y="3501008"/>
            <a:ext cx="2016224" cy="216024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236296" y="5373216"/>
            <a:ext cx="216024" cy="504056"/>
          </a:xfrm>
          <a:prstGeom prst="down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6284" t="27643" r="38850" b="6935"/>
          <a:stretch>
            <a:fillRect/>
          </a:stretch>
        </p:blipFill>
        <p:spPr bwMode="auto">
          <a:xfrm>
            <a:off x="179512" y="1844824"/>
            <a:ext cx="3456384" cy="4536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8574" t="46335" r="64308" b="16281"/>
          <a:stretch>
            <a:fillRect/>
          </a:stretch>
        </p:blipFill>
        <p:spPr bwMode="auto">
          <a:xfrm>
            <a:off x="5940152" y="2348880"/>
            <a:ext cx="2952328" cy="21690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4"/>
          <p:cNvSpPr>
            <a:spLocks noGrp="1"/>
          </p:cNvSpPr>
          <p:nvPr>
            <p:ph idx="1"/>
          </p:nvPr>
        </p:nvSpPr>
        <p:spPr>
          <a:xfrm>
            <a:off x="467544" y="620688"/>
            <a:ext cx="8424936" cy="57559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ФИО медицинского работника, выписавшего рецепт, указывается в отметке на рецепте об отпуске</a:t>
            </a:r>
            <a:r>
              <a:rPr lang="ru-RU" sz="2800" dirty="0" smtClean="0"/>
              <a:t> </a:t>
            </a:r>
            <a:r>
              <a:rPr lang="ru-RU" sz="2800" b="1" dirty="0" smtClean="0"/>
              <a:t>ЛП: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2276872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+mn-lt"/>
              </a:rPr>
              <a:t> При согласовании отпуска ЛП с превышением дозировки; </a:t>
            </a:r>
          </a:p>
          <a:p>
            <a:endParaRPr lang="ru-RU" sz="2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+mn-lt"/>
              </a:rPr>
              <a:t> При единовременном отпуске ЛП, выписанном на рецептурном бланке 107/1-у.</a:t>
            </a:r>
          </a:p>
          <a:p>
            <a:endParaRPr lang="ru-RU" sz="28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8021" t="46335" r="63754" b="17319"/>
          <a:stretch>
            <a:fillRect/>
          </a:stretch>
        </p:blipFill>
        <p:spPr bwMode="auto">
          <a:xfrm>
            <a:off x="251520" y="2420888"/>
            <a:ext cx="4131202" cy="36724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51520" y="3645024"/>
            <a:ext cx="201622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Отпуск наркотических и психотропных ЛП списка</a:t>
            </a:r>
            <a:r>
              <a:rPr lang="en-US" sz="2800" dirty="0" smtClean="0">
                <a:latin typeface="+mn-lt"/>
              </a:rPr>
              <a:t> II</a:t>
            </a:r>
            <a:r>
              <a:rPr lang="ru-RU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Осуществляется </a:t>
            </a:r>
            <a:r>
              <a:rPr lang="ru-RU" sz="2400" b="1" dirty="0" smtClean="0">
                <a:latin typeface="+mn-lt"/>
              </a:rPr>
              <a:t>аптеками и аптечными пунктами</a:t>
            </a:r>
            <a:r>
              <a:rPr lang="ru-RU" sz="2400" dirty="0" smtClean="0">
                <a:latin typeface="+mn-lt"/>
              </a:rPr>
              <a:t>, имеющими лицензию на деятельность по обороту НС и ПВ.</a:t>
            </a:r>
            <a:endParaRPr lang="ru-RU" sz="2400" dirty="0">
              <a:latin typeface="+mn-lt"/>
            </a:endParaRPr>
          </a:p>
        </p:txBody>
      </p:sp>
      <p:pic>
        <p:nvPicPr>
          <p:cNvPr id="31746" name="Picture 2" descr="http://www.okb1.ru/UPLOAD/user/image/pacienty/licenzii/img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501" y="1412776"/>
            <a:ext cx="1409947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2852936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Условие отпуска НС и ПС списка II</a:t>
            </a:r>
          </a:p>
          <a:p>
            <a:pPr algn="just"/>
            <a:r>
              <a:rPr lang="ru-RU" sz="2400" dirty="0" smtClean="0">
                <a:latin typeface="+mn-lt"/>
              </a:rPr>
              <a:t>(</a:t>
            </a:r>
            <a:r>
              <a:rPr lang="ru-RU" sz="2400" dirty="0" err="1" smtClean="0">
                <a:latin typeface="+mn-lt"/>
              </a:rPr>
              <a:t>искл</a:t>
            </a:r>
            <a:r>
              <a:rPr lang="ru-RU" sz="2400" dirty="0" smtClean="0">
                <a:latin typeface="+mn-lt"/>
              </a:rPr>
              <a:t>. ЛП в виде ТТС) - отпускаются при предъявлении документа, удостоверяющего личность, лицу, указанному в рецепте, его законному представителю или лицу, имеющему оформленную в соответствии с законодательством РФ доверенность.</a:t>
            </a:r>
            <a:endParaRPr lang="ru-RU" sz="2400" dirty="0">
              <a:latin typeface="+mn-lt"/>
            </a:endParaRPr>
          </a:p>
        </p:txBody>
      </p:sp>
      <p:pic>
        <p:nvPicPr>
          <p:cNvPr id="31748" name="Picture 4" descr="http://imenno.ru/wp-content/uploads/2013/10/pasport1.jpg"/>
          <p:cNvPicPr>
            <a:picLocks noChangeAspect="1" noChangeArrowheads="1"/>
          </p:cNvPicPr>
          <p:nvPr/>
        </p:nvPicPr>
        <p:blipFill>
          <a:blip r:embed="rId3" cstate="print"/>
          <a:srcRect l="30080" t="5670" r="25821" b="7391"/>
          <a:stretch>
            <a:fillRect/>
          </a:stretch>
        </p:blipFill>
        <p:spPr bwMode="auto">
          <a:xfrm rot="20663524">
            <a:off x="6825092" y="3759839"/>
            <a:ext cx="1040985" cy="1368152"/>
          </a:xfrm>
          <a:prstGeom prst="rect">
            <a:avLst/>
          </a:prstGeom>
          <a:noFill/>
        </p:spPr>
      </p:pic>
      <p:sp>
        <p:nvSpPr>
          <p:cNvPr id="31750" name="AutoShape 6" descr="http://pronovostroyku.ru/wp-content/uploads/2016/11/Doverennost-na-privatizaciju-kvarti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://pronovostroyku.ru/wp-content/uploads/2016/11/Doverennost-na-privatizaciju-kvarti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http://www.geishabaru.ru/images/gdemozhnooformitgeneralnuyudoverennostve_E81CD22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9808">
            <a:off x="7423942" y="4337228"/>
            <a:ext cx="1421036" cy="19515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170" t="23489" r="5644" b="3819"/>
          <a:stretch>
            <a:fillRect/>
          </a:stretch>
        </p:blipFill>
        <p:spPr bwMode="auto">
          <a:xfrm>
            <a:off x="179512" y="1268760"/>
            <a:ext cx="4116800" cy="4752528"/>
          </a:xfrm>
          <a:prstGeom prst="rect">
            <a:avLst/>
          </a:prstGeom>
          <a:noFill/>
          <a:ln w="9525">
            <a:solidFill>
              <a:schemeClr val="accent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Отпуск наркотических и психотропных ЛП списка</a:t>
            </a:r>
            <a:r>
              <a:rPr lang="en-US" sz="2800" dirty="0" smtClean="0">
                <a:latin typeface="+mn-lt"/>
              </a:rPr>
              <a:t> II</a:t>
            </a:r>
            <a:r>
              <a:rPr lang="ru-RU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980728"/>
            <a:ext cx="4536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Отметка об отпуске: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 smtClean="0">
                <a:latin typeface="+mn-lt"/>
              </a:rPr>
              <a:t>торговое наименование ЛП </a:t>
            </a:r>
          </a:p>
          <a:p>
            <a:r>
              <a:rPr lang="ru-RU" sz="2400" dirty="0" smtClean="0">
                <a:latin typeface="+mn-lt"/>
              </a:rPr>
              <a:t>дозировка, количество </a:t>
            </a:r>
          </a:p>
          <a:p>
            <a:r>
              <a:rPr lang="ru-RU" sz="2400" dirty="0" smtClean="0">
                <a:latin typeface="+mn-lt"/>
              </a:rPr>
              <a:t>дата отпуска </a:t>
            </a:r>
          </a:p>
          <a:p>
            <a:r>
              <a:rPr lang="ru-RU" sz="2400" u="sng" dirty="0" smtClean="0">
                <a:latin typeface="+mn-lt"/>
              </a:rPr>
              <a:t>реквизиты документа, лица получающего ЛП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Заверяется отметка</a:t>
            </a:r>
            <a:r>
              <a:rPr lang="ru-RU" sz="2400" dirty="0" smtClean="0"/>
              <a:t>	</a:t>
            </a:r>
          </a:p>
          <a:p>
            <a:r>
              <a:rPr lang="ru-RU" sz="2400" dirty="0" smtClean="0">
                <a:latin typeface="+mn-lt"/>
              </a:rPr>
              <a:t>1. подписью фармацевтического работника с указанием ФИО</a:t>
            </a:r>
          </a:p>
          <a:p>
            <a:r>
              <a:rPr lang="ru-RU" sz="2400" dirty="0" smtClean="0">
                <a:latin typeface="+mn-lt"/>
              </a:rPr>
              <a:t>2. печатью аптечной организации, в которой указано ее полное наименование </a:t>
            </a:r>
            <a:endParaRPr lang="ru-RU" sz="2400" dirty="0"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085184"/>
            <a:ext cx="4032448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16530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Рецептурный бланк 107-у/НП остается в аптеке и хранится 5 лет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170" t="81863" r="5644" b="3819"/>
          <a:stretch>
            <a:fillRect/>
          </a:stretch>
        </p:blipFill>
        <p:spPr bwMode="auto">
          <a:xfrm>
            <a:off x="323527" y="1772816"/>
            <a:ext cx="8550277" cy="1944216"/>
          </a:xfrm>
          <a:prstGeom prst="rect">
            <a:avLst/>
          </a:prstGeom>
          <a:noFill/>
          <a:ln w="9525">
            <a:solidFill>
              <a:schemeClr val="accent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Отпуск наркотических и психотропных ЛП списка</a:t>
            </a:r>
            <a:r>
              <a:rPr lang="en-US" sz="2800" dirty="0" smtClean="0">
                <a:latin typeface="+mn-lt"/>
              </a:rPr>
              <a:t> II</a:t>
            </a:r>
            <a:r>
              <a:rPr lang="ru-RU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6530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Рецептурный бланк 107-у/НП остается в аптеке и хранится 5 лет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2290" t="23000" r="35611" b="46885"/>
          <a:stretch>
            <a:fillRect/>
          </a:stretch>
        </p:blipFill>
        <p:spPr bwMode="auto">
          <a:xfrm>
            <a:off x="395536" y="3861048"/>
            <a:ext cx="4176464" cy="2088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39330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Оборотная сторона рецепта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63888" y="1412776"/>
            <a:ext cx="4968552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Отпуск наркотических и психотропных ЛП списка</a:t>
            </a:r>
            <a:r>
              <a:rPr lang="en-US" sz="2800" dirty="0" smtClean="0">
                <a:latin typeface="+mn-lt"/>
              </a:rPr>
              <a:t> II</a:t>
            </a:r>
            <a:r>
              <a:rPr lang="ru-RU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429000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Сигнатура </a:t>
            </a:r>
            <a:r>
              <a:rPr lang="ru-RU" sz="2000" dirty="0" smtClean="0">
                <a:latin typeface="+mn-lt"/>
              </a:rPr>
              <a:t>выдается после отпуска в том числе НС и ПС в виде ТТС, психотропных ЛП списка </a:t>
            </a:r>
            <a:r>
              <a:rPr lang="en-US" sz="2000" dirty="0" smtClean="0">
                <a:latin typeface="+mn-lt"/>
              </a:rPr>
              <a:t>III</a:t>
            </a:r>
            <a:r>
              <a:rPr lang="ru-RU" sz="2000" dirty="0" smtClean="0">
                <a:latin typeface="+mn-lt"/>
              </a:rPr>
              <a:t>.</a:t>
            </a:r>
            <a:endParaRPr lang="ru-RU" sz="2000" dirty="0">
              <a:latin typeface="+mn-lt"/>
            </a:endParaRPr>
          </a:p>
        </p:txBody>
      </p:sp>
      <p:pic>
        <p:nvPicPr>
          <p:cNvPr id="8" name="Picture 4" descr="Картинки по запросу человек в апте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736304" cy="17101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47864" y="1379577"/>
            <a:ext cx="55446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«Сигнатура»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наименование и адрес местонахождения аптеки или аптечного пункта;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номер и дата выписанного рецепта;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ФИО лица, для которого предназначен ЛП, его возраст;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номер медицинской карты пациента;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ФИО медицинского работника, выписавшего рецепт, его контактный телефон либо телефон медицинской организации;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содержание рецепта на латинском языке;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ФИО (при наличии) и подпись фармацевтического работника;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дата отпуска.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340768"/>
            <a:ext cx="5472608" cy="5184576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08720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основе теоретических знаний и практических умений обучающийся должен 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порядок отпуска лекарственных препаратов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оформлять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рецептурные бланки при осуществлении отпуска лекарственных средств, проводить экспертизу рецептурных бланков с учетом норм единовременного отпуска лекарственных препаратов.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>
          <a:xfrm>
            <a:off x="-142875" y="3143250"/>
            <a:ext cx="142875" cy="46038"/>
          </a:xfrm>
        </p:spPr>
        <p:txBody>
          <a:bodyPr/>
          <a:lstStyle/>
          <a:p>
            <a:pPr eaLnBrk="1" hangingPunct="1"/>
            <a:endParaRPr lang="ru-RU" sz="800" smtClean="0"/>
          </a:p>
        </p:txBody>
      </p:sp>
      <p:sp>
        <p:nvSpPr>
          <p:cNvPr id="21507" name="Содержимое 5"/>
          <p:cNvSpPr>
            <a:spLocks noGrp="1"/>
          </p:cNvSpPr>
          <p:nvPr>
            <p:ph idx="1"/>
          </p:nvPr>
        </p:nvSpPr>
        <p:spPr>
          <a:xfrm>
            <a:off x="1619672" y="1700808"/>
            <a:ext cx="7344815" cy="21590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cs typeface="Arial" charset="0"/>
              </a:rPr>
              <a:t>   Запрещается отпуск наркотических средств, психотропных веществ и других ЛС подлежащих ПКУ </a:t>
            </a:r>
            <a:r>
              <a:rPr lang="ru-RU" sz="2400" b="1" dirty="0" smtClean="0">
                <a:cs typeface="Arial" charset="0"/>
              </a:rPr>
              <a:t>по рецептам ветеринарных лечебных организаций </a:t>
            </a:r>
            <a:r>
              <a:rPr lang="ru-RU" sz="2400" dirty="0" smtClean="0">
                <a:cs typeface="Arial" charset="0"/>
              </a:rPr>
              <a:t>для лечения животных.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62068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ЗАПРЕЩАЕТСЯ</a:t>
            </a:r>
            <a:endParaRPr lang="ru-RU" sz="2800" b="1" dirty="0">
              <a:latin typeface="+mn-lt"/>
            </a:endParaRPr>
          </a:p>
        </p:txBody>
      </p:sp>
      <p:pic>
        <p:nvPicPr>
          <p:cNvPr id="17410" name="Picture 2" descr="https://im0-tub-ru.yandex.net/i?id=0dfef73a48d9e55d74dcca1517b9ac28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988840"/>
            <a:ext cx="1008112" cy="1008112"/>
          </a:xfrm>
          <a:prstGeom prst="rect">
            <a:avLst/>
          </a:prstGeom>
          <a:noFill/>
        </p:spPr>
      </p:pic>
      <p:pic>
        <p:nvPicPr>
          <p:cNvPr id="17412" name="Picture 4" descr="https://stronglung.ru/wp-content/uploads/2016/02/medikamen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3587891" cy="2690918"/>
          </a:xfrm>
          <a:prstGeom prst="rect">
            <a:avLst/>
          </a:prstGeom>
          <a:noFill/>
        </p:spPr>
      </p:pic>
      <p:pic>
        <p:nvPicPr>
          <p:cNvPr id="17415" name="Picture 7" descr="https://im0-tub-ru.yandex.net/i?id=2907049903343d67aabfcb395918250f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73016"/>
            <a:ext cx="4352484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926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Отпуск иммунобиологических ЛП</a:t>
            </a:r>
            <a:endParaRPr lang="ru-RU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Осуществляется </a:t>
            </a:r>
            <a:r>
              <a:rPr lang="ru-RU" sz="2400" b="1" dirty="0" smtClean="0">
                <a:latin typeface="+mn-lt"/>
              </a:rPr>
              <a:t>аптеками и аптечными пунктами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168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В отметке об отпуске </a:t>
            </a:r>
            <a:r>
              <a:rPr lang="ru-RU" sz="2400" dirty="0" smtClean="0">
                <a:latin typeface="+mn-lt"/>
              </a:rPr>
              <a:t>дополнительно указывается </a:t>
            </a:r>
            <a:r>
              <a:rPr lang="ru-RU" sz="2400" b="1" dirty="0" smtClean="0">
                <a:latin typeface="+mn-lt"/>
              </a:rPr>
              <a:t>точное время (в часах и минутах) </a:t>
            </a:r>
            <a:r>
              <a:rPr lang="ru-RU" sz="2400" dirty="0" smtClean="0">
                <a:latin typeface="+mn-lt"/>
              </a:rPr>
              <a:t>отпуска ЛП.</a:t>
            </a:r>
            <a:endParaRPr lang="ru-RU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852936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Условие отпуска ИЛП</a:t>
            </a:r>
            <a:r>
              <a:rPr lang="ru-RU" sz="2400" dirty="0" smtClean="0">
                <a:latin typeface="+mn-lt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 наличие у покупателя </a:t>
            </a:r>
            <a:r>
              <a:rPr lang="ru-RU" sz="2400" b="1" dirty="0" smtClean="0">
                <a:latin typeface="+mn-lt"/>
              </a:rPr>
              <a:t>специального </a:t>
            </a:r>
            <a:r>
              <a:rPr lang="ru-RU" sz="2400" b="1" dirty="0" err="1" smtClean="0">
                <a:latin typeface="+mn-lt"/>
              </a:rPr>
              <a:t>термоконтейнера</a:t>
            </a:r>
            <a:r>
              <a:rPr lang="ru-RU" sz="2400" dirty="0" smtClean="0">
                <a:latin typeface="+mn-lt"/>
              </a:rPr>
              <a:t>, в который помещается лекарственный препарат;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 разъяснения необходимости доставки данного ЛП в мед. организацию при условии хранения в специальном </a:t>
            </a:r>
            <a:r>
              <a:rPr lang="ru-RU" sz="2400" dirty="0" err="1" smtClean="0">
                <a:latin typeface="+mn-lt"/>
              </a:rPr>
              <a:t>термоконтейнере</a:t>
            </a:r>
            <a:r>
              <a:rPr lang="ru-RU" sz="2400" dirty="0" smtClean="0">
                <a:latin typeface="+mn-lt"/>
              </a:rPr>
              <a:t> в срок, не превышающий 48 часов после его приобретения.</a:t>
            </a:r>
            <a:endParaRPr lang="ru-RU" sz="2400" dirty="0">
              <a:latin typeface="+mn-lt"/>
            </a:endParaRPr>
          </a:p>
        </p:txBody>
      </p:sp>
      <p:pic>
        <p:nvPicPr>
          <p:cNvPr id="3074" name="Picture 2" descr="http://mtdd-72.ru/upload/iblock/cab/cabbfd1a50609a87642095d798284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390567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12776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n-lt"/>
                <a:cs typeface="Times New Roman" pitchFamily="18" charset="0"/>
              </a:rPr>
              <a:t>Отметка на корешке рецепта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+mn-lt"/>
                <a:cs typeface="Times New Roman" pitchFamily="18" charset="0"/>
              </a:rPr>
              <a:t> наименование ЛП,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+mn-lt"/>
                <a:cs typeface="Times New Roman" pitchFamily="18" charset="0"/>
              </a:rPr>
              <a:t> дозировка,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+mn-lt"/>
                <a:cs typeface="Times New Roman" pitchFamily="18" charset="0"/>
              </a:rPr>
              <a:t> количество,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+mn-lt"/>
                <a:cs typeface="Times New Roman" pitchFamily="18" charset="0"/>
              </a:rPr>
              <a:t> способ применения.</a:t>
            </a:r>
          </a:p>
          <a:p>
            <a:pPr algn="just"/>
            <a:endParaRPr lang="ru-RU" sz="2800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Отпуск на рецептурном бланке 148-1/у-04(л)</a:t>
            </a:r>
            <a:endParaRPr lang="ru-RU" sz="2800" b="1" dirty="0">
              <a:latin typeface="+mn-lt"/>
            </a:endParaRPr>
          </a:p>
        </p:txBody>
      </p:sp>
      <p:pic>
        <p:nvPicPr>
          <p:cNvPr id="6" name="Picture 4" descr="Картинки по запросу человек в апте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941168"/>
            <a:ext cx="2304256" cy="1440160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6156176" y="551723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37170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Корешок рецепта </a:t>
            </a:r>
            <a:r>
              <a:rPr lang="ru-RU" sz="2400" b="1" dirty="0" smtClean="0">
                <a:latin typeface="+mn-lt"/>
              </a:rPr>
              <a:t>выдается пациенту </a:t>
            </a:r>
            <a:r>
              <a:rPr lang="ru-RU" sz="2400" dirty="0" smtClean="0">
                <a:latin typeface="+mn-lt"/>
              </a:rPr>
              <a:t>(или законному представителю)</a:t>
            </a:r>
            <a:endParaRPr lang="ru-RU" sz="24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096" t="45846" r="27863" b="28193"/>
          <a:stretch>
            <a:fillRect/>
          </a:stretch>
        </p:blipFill>
        <p:spPr bwMode="auto">
          <a:xfrm>
            <a:off x="251520" y="4797152"/>
            <a:ext cx="6120680" cy="18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5"/>
          <p:cNvSpPr>
            <a:spLocks noGrp="1"/>
          </p:cNvSpPr>
          <p:nvPr>
            <p:ph type="body" idx="2"/>
          </p:nvPr>
        </p:nvSpPr>
        <p:spPr>
          <a:xfrm>
            <a:off x="539552" y="836712"/>
            <a:ext cx="4536504" cy="144016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sz="2400" dirty="0" smtClean="0">
                <a:cs typeface="Arial" charset="0"/>
              </a:rPr>
              <a:t>Отметка на рецепте об отпуске изготовленного экстемпорального ЛП.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 l="60597" t="59125" r="16712" b="22201"/>
          <a:stretch>
            <a:fillRect/>
          </a:stretch>
        </p:blipFill>
        <p:spPr bwMode="auto">
          <a:xfrm>
            <a:off x="5039544" y="548680"/>
            <a:ext cx="41044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4941168"/>
            <a:ext cx="3816350" cy="1477963"/>
          </a:xfrm>
          <a:prstGeom prst="rect">
            <a:avLst/>
          </a:prstGeom>
          <a:solidFill>
            <a:srgbClr val="EAEAEA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j-lt"/>
              </a:rPr>
              <a:t>Ephedrini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0,06 </a:t>
            </a:r>
            <a:r>
              <a:rPr lang="ru-RU" i="1" dirty="0">
                <a:latin typeface="+mj-lt"/>
              </a:rPr>
              <a:t>(шесть санти)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i="1" dirty="0">
                <a:latin typeface="+mj-lt"/>
              </a:rPr>
              <a:t>Выдал</a:t>
            </a:r>
            <a:r>
              <a:rPr lang="ru-RU" dirty="0">
                <a:latin typeface="Bookman Old Style" pitchFamily="18" charset="0"/>
              </a:rPr>
              <a:t> ХХ.ХХ.17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i="1" dirty="0">
                <a:latin typeface="+mj-lt"/>
              </a:rPr>
              <a:t>Получил</a:t>
            </a:r>
            <a:r>
              <a:rPr lang="ru-RU" dirty="0"/>
              <a:t> </a:t>
            </a:r>
            <a:r>
              <a:rPr lang="ru-RU" dirty="0">
                <a:latin typeface="Bookman Old Style" pitchFamily="18" charset="0"/>
              </a:rPr>
              <a:t>ХХ.ХХ.17</a:t>
            </a:r>
            <a:r>
              <a:rPr lang="ru-RU" dirty="0"/>
              <a:t>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67744" y="5517232"/>
            <a:ext cx="252028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Отметка провизора</a:t>
            </a:r>
          </a:p>
          <a:p>
            <a:endParaRPr lang="ru-RU" dirty="0"/>
          </a:p>
          <a:p>
            <a:r>
              <a:rPr lang="ru-RU" dirty="0"/>
              <a:t>Отметка фармацевта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48150" y="6488112"/>
            <a:ext cx="4895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Оборотная сторона рецептурного бланка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3717032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+mn-lt"/>
              </a:rPr>
              <a:t>При изготовлении экстемпоральных ЛП, содержащих вещества подлежащее ПКУ, провизор расписывается на рецепте о выдаче, а фармацевт о получении требуемого количества ЛС</a:t>
            </a:r>
            <a:endParaRPr lang="ru-RU" sz="2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564904"/>
            <a:ext cx="8424936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Запрещается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раздельный отпуск </a:t>
            </a:r>
            <a:r>
              <a:rPr lang="ru-RU" sz="2400" dirty="0" smtClean="0">
                <a:latin typeface="+mn-lt"/>
              </a:rPr>
              <a:t>ЛС, входящих в состав лекарственного препарата, изготавливаемого субъектом розничной торговли.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143000"/>
          </a:xfrm>
          <a:solidFill>
            <a:schemeClr val="accent1">
              <a:alpha val="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Остаются и хранятся у субъекта розничной торговли рецепты (с отметкой "Лекарственный препарат отпущен")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79687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наркотические и психотропные лекарственные препараты списка II, психотропные лекарственные препараты списка III – </a:t>
            </a:r>
            <a:r>
              <a:rPr lang="ru-RU" b="1" dirty="0" smtClean="0"/>
              <a:t>5 лет</a:t>
            </a:r>
            <a:r>
              <a:rPr lang="ru-RU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лекарственные препараты, отпускаемые бесплатно или со скидкой - </a:t>
            </a:r>
            <a:r>
              <a:rPr lang="ru-RU" b="1" dirty="0" smtClean="0"/>
              <a:t>3 года;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комбинированные лекарственные препараты, содержащие наркотические средства или психотропные вещества, внесенные в списки II и III Перечня, изготовленные в аптечной организации, лекарственные препараты, обладающие анаболической активностью, лекарственные препараты, подлежащие ПКУ - </a:t>
            </a:r>
            <a:r>
              <a:rPr lang="ru-RU" b="1" dirty="0" smtClean="0"/>
              <a:t>3 года</a:t>
            </a:r>
            <a:r>
              <a:rPr lang="ru-RU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лекарственные препараты в жидкой лекарственной форме, содержащие более 15% этилового спирта от объема готовой продукции, иные лекарственные препараты, относящиеся по АТХ к </a:t>
            </a:r>
            <a:r>
              <a:rPr lang="ru-RU" dirty="0" err="1" smtClean="0"/>
              <a:t>антипсихотическим</a:t>
            </a:r>
            <a:r>
              <a:rPr lang="ru-RU" dirty="0" smtClean="0"/>
              <a:t> средствам (код N05A), </a:t>
            </a:r>
            <a:r>
              <a:rPr lang="ru-RU" dirty="0" err="1" smtClean="0"/>
              <a:t>анксиолитикам</a:t>
            </a:r>
            <a:r>
              <a:rPr lang="ru-RU" dirty="0" smtClean="0"/>
              <a:t> (код N05B), снотворным и седативным средствам (код N05C), антидепрессантам (код N06A) и не подлежащие предметно-количественному учету – </a:t>
            </a:r>
            <a:r>
              <a:rPr lang="ru-RU" b="1" dirty="0" smtClean="0"/>
              <a:t>3 месяца.</a:t>
            </a:r>
          </a:p>
          <a:p>
            <a:pPr algn="just"/>
            <a:r>
              <a:rPr lang="ru-RU" b="1" dirty="0" smtClean="0"/>
              <a:t>Остальные рецепты отмечаются штампом "Лекарственный препарат отпущен" и возвращаются лицу</a:t>
            </a:r>
            <a:r>
              <a:rPr lang="ru-RU" dirty="0" smtClean="0"/>
              <a:t>, получившему лекарственный препарат.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5"/>
          <p:cNvSpPr>
            <a:spLocks noGrp="1"/>
          </p:cNvSpPr>
          <p:nvPr>
            <p:ph type="body" idx="2"/>
          </p:nvPr>
        </p:nvSpPr>
        <p:spPr>
          <a:xfrm>
            <a:off x="251520" y="1916832"/>
            <a:ext cx="4103688" cy="2015678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>1. Рецептурный бланк гасится штампом:</a:t>
            </a:r>
          </a:p>
          <a:p>
            <a:pPr algn="ctr" eaLnBrk="1" hangingPunct="1"/>
            <a:r>
              <a:rPr lang="ru-RU" sz="2800" b="1" i="1" dirty="0" smtClean="0"/>
              <a:t>«РЕЦЕПТ </a:t>
            </a:r>
          </a:p>
          <a:p>
            <a:pPr algn="ctr" eaLnBrk="1" hangingPunct="1"/>
            <a:r>
              <a:rPr lang="ru-RU" sz="2800" b="1" i="1" dirty="0" smtClean="0"/>
              <a:t>НЕДЕЙСТВИТЕЛЕН» </a:t>
            </a:r>
          </a:p>
        </p:txBody>
      </p:sp>
      <p:pic>
        <p:nvPicPr>
          <p:cNvPr id="18435" name="Picture 6" descr="http://checkrx.ru/wp-content/uploads/2016/12/32607082-lechenie-diabeta-posting1.jpg"/>
          <p:cNvPicPr>
            <a:picLocks noChangeAspect="1" noChangeArrowheads="1"/>
          </p:cNvPicPr>
          <p:nvPr/>
        </p:nvPicPr>
        <p:blipFill>
          <a:blip r:embed="rId3" cstate="print"/>
          <a:srcRect l="18027"/>
          <a:stretch>
            <a:fillRect/>
          </a:stretch>
        </p:blipFill>
        <p:spPr bwMode="auto">
          <a:xfrm>
            <a:off x="4572000" y="765175"/>
            <a:ext cx="42846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323528" y="836712"/>
            <a:ext cx="4356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+mn-lt"/>
                <a:cs typeface="Arial" charset="0"/>
              </a:rPr>
              <a:t>Неправильно выписанные рецепты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825" y="4149725"/>
            <a:ext cx="86423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+mn-lt"/>
              </a:rPr>
              <a:t>2.  Регистрируются в журнале регистрации неправильно выписанных рецептов, и возвращаются </a:t>
            </a:r>
            <a:r>
              <a:rPr lang="ru-RU" sz="2400" dirty="0" smtClean="0">
                <a:latin typeface="+mn-lt"/>
              </a:rPr>
              <a:t>лицу предоставившему рецепт. </a:t>
            </a:r>
            <a:endParaRPr lang="ru-RU" sz="2400" dirty="0">
              <a:latin typeface="+mn-lt"/>
            </a:endParaRPr>
          </a:p>
          <a:p>
            <a:pPr algn="just">
              <a:defRPr/>
            </a:pPr>
            <a:r>
              <a:rPr lang="ru-RU" sz="2400" dirty="0">
                <a:latin typeface="+mn-lt"/>
              </a:rPr>
              <a:t>3. Информация обо всех неправильно выписанных рецептах доводится до сведения руководителя медицинской организации.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5492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Общие требования к отпуску лекарственных препаратов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1152525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/>
              <a:t>Отпуск лекарственных препаратов регламентируется приказом Минздрава России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№403н </a:t>
            </a:r>
            <a:r>
              <a:rPr lang="ru-RU" sz="2800" b="1" dirty="0" smtClean="0"/>
              <a:t>(от 11.07.17)</a:t>
            </a:r>
            <a:endParaRPr lang="ru-RU" dirty="0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68313" y="2636838"/>
            <a:ext cx="8280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Лекарственные </a:t>
            </a:r>
            <a:r>
              <a:rPr lang="ru-RU" sz="2400" dirty="0" smtClean="0"/>
              <a:t>препараты, </a:t>
            </a:r>
            <a:r>
              <a:rPr lang="ru-RU" sz="2400" dirty="0"/>
              <a:t>выписанные по рецепту: </a:t>
            </a:r>
          </a:p>
          <a:p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 должны быть зарегистрированы</a:t>
            </a:r>
            <a:r>
              <a:rPr lang="ru-RU" sz="2400" dirty="0"/>
              <a:t> в Российской Федерации в установленном порядке;</a:t>
            </a:r>
          </a:p>
          <a:p>
            <a:endParaRPr lang="ru-RU" sz="2400" dirty="0"/>
          </a:p>
        </p:txBody>
      </p:sp>
      <p:pic>
        <p:nvPicPr>
          <p:cNvPr id="7173" name="Picture 5" descr="https://ozon-st.cdn.ngenix.net/multimedia/10054053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4221163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http://www.newmoscow71.ru/data/tp/145808282356e7eada2955d6.41413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437063"/>
            <a:ext cx="28559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915816" y="2852936"/>
            <a:ext cx="5688632" cy="26479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>
                <a:cs typeface="Arial" charset="0"/>
              </a:rPr>
              <a:t>Выписанные по рецепту медицинского работника ЛС </a:t>
            </a:r>
            <a:r>
              <a:rPr lang="ru-RU" sz="2400" b="1" dirty="0" smtClean="0">
                <a:cs typeface="Arial" charset="0"/>
              </a:rPr>
              <a:t>подлежат отпуску аптеками и аптечными пунктами, индивидуальными предпринимателями (имеются исключения)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>
                <a:cs typeface="Arial" charset="0"/>
              </a:rPr>
              <a:t>(не имеют право отпускать ЛП по рецепту аптечные киоски)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400" b="1" dirty="0" smtClean="0">
              <a:cs typeface="Arial" charset="0"/>
            </a:endParaRPr>
          </a:p>
        </p:txBody>
      </p:sp>
      <p:pic>
        <p:nvPicPr>
          <p:cNvPr id="8195" name="Рисунок 7" descr="Фото029.jpg"/>
          <p:cNvPicPr>
            <a:picLocks noChangeAspect="1"/>
          </p:cNvPicPr>
          <p:nvPr/>
        </p:nvPicPr>
        <p:blipFill>
          <a:blip r:embed="rId3" cstate="print"/>
          <a:srcRect l="9721" t="8333" b="9375"/>
          <a:stretch>
            <a:fillRect/>
          </a:stretch>
        </p:blipFill>
        <p:spPr bwMode="auto">
          <a:xfrm>
            <a:off x="323528" y="1412776"/>
            <a:ext cx="1728192" cy="225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813593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Общие требования к отпуску лекарственных препаратов</a:t>
            </a:r>
            <a:endParaRPr lang="ru-RU" sz="2400" dirty="0">
              <a:latin typeface="+mn-lt"/>
            </a:endParaRP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2411760" y="1412776"/>
            <a:ext cx="58326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+mn-lt"/>
              </a:rPr>
              <a:t>Безрецептурные </a:t>
            </a:r>
            <a:r>
              <a:rPr lang="ru-RU" sz="2000" b="1" dirty="0">
                <a:latin typeface="+mn-lt"/>
              </a:rPr>
              <a:t>ЛС </a:t>
            </a:r>
            <a:r>
              <a:rPr lang="ru-RU" sz="2000" b="1" dirty="0" smtClean="0">
                <a:latin typeface="+mn-lt"/>
              </a:rPr>
              <a:t>отпускаются </a:t>
            </a:r>
            <a:r>
              <a:rPr lang="ru-RU" sz="2000" b="1" dirty="0">
                <a:latin typeface="+mn-lt"/>
              </a:rPr>
              <a:t>всеми аптечными </a:t>
            </a:r>
            <a:r>
              <a:rPr lang="ru-RU" sz="2000" b="1" dirty="0" smtClean="0">
                <a:latin typeface="+mn-lt"/>
              </a:rPr>
              <a:t>организациями, имеющими лицензию на фармацевтическую деятельность.</a:t>
            </a:r>
            <a:endParaRPr lang="ru-RU" sz="2000" dirty="0">
              <a:latin typeface="+mn-lt"/>
            </a:endParaRPr>
          </a:p>
        </p:txBody>
      </p:sp>
      <p:pic>
        <p:nvPicPr>
          <p:cNvPr id="8198" name="Picture 6" descr="https://www.idbo.ru/imgusr/17501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6384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8" descr="https://cdn.pixabay.com/photo/2012/04/24/12/29/no-symbol-39767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cdn.pixabay.com/photo/2012/04/24/12/29/no-symbol-39767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s://cdn.pixabay.com/photo/2012/04/24/12/29/no-symbol-39767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http://www.bus.lv/img/p/51-98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5024"/>
            <a:ext cx="3059832" cy="30598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251520" y="1557338"/>
            <a:ext cx="8390830" cy="24479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b="1" dirty="0" smtClean="0">
                <a:cs typeface="Arial" charset="0"/>
              </a:rPr>
              <a:t>    </a:t>
            </a:r>
            <a:r>
              <a:rPr lang="ru-RU" sz="2400" dirty="0" smtClean="0">
                <a:cs typeface="Arial" charset="0"/>
              </a:rPr>
              <a:t>Все ЛС, стоящие на ПКУ или имеющие на вторичной упаковке отметку «отпускается по рецепту» должны отпускаться аптеками только по рецептам, оформленным в установленном порядке на рецептурных бланках соответствующих учетных форм. </a:t>
            </a:r>
            <a:r>
              <a:rPr lang="ru-RU" sz="2400" b="1" dirty="0" smtClean="0">
                <a:cs typeface="Arial" charset="0"/>
              </a:rPr>
              <a:t>  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395288" y="765175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2400" b="1" dirty="0" smtClean="0"/>
              <a:t>Общие требования к отпуску лекарственных препаратов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220" name="Picture 9" descr="http://blogg51.ru/images/news/2016/12/28/6715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083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5292725" y="3419475"/>
            <a:ext cx="36718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eaLnBrk="0" hangingPunct="0"/>
            <a:endParaRPr lang="ru-RU" sz="2000" dirty="0">
              <a:ea typeface="Times New Roman" pitchFamily="18" charset="0"/>
              <a:cs typeface="Arial" charset="0"/>
            </a:endParaRPr>
          </a:p>
          <a:p>
            <a:pPr indent="269875" eaLnBrk="0" hangingPunct="0"/>
            <a:r>
              <a:rPr lang="ru-RU" sz="2000" i="1" dirty="0">
                <a:ea typeface="Times New Roman" pitchFamily="18" charset="0"/>
                <a:cs typeface="Arial" charset="0"/>
              </a:rPr>
              <a:t>Приказ Минздрава РФ </a:t>
            </a:r>
          </a:p>
          <a:p>
            <a:pPr indent="269875" eaLnBrk="0" hangingPunct="0"/>
            <a:r>
              <a:rPr lang="ru-RU" sz="2000" i="1" dirty="0" smtClean="0">
                <a:ea typeface="Times New Roman" pitchFamily="18" charset="0"/>
                <a:cs typeface="Arial" charset="0"/>
              </a:rPr>
              <a:t>От 14.01.2019 </a:t>
            </a:r>
            <a:r>
              <a:rPr lang="ru-RU" sz="2000" i="1" dirty="0">
                <a:ea typeface="Times New Roman" pitchFamily="18" charset="0"/>
                <a:cs typeface="Arial" charset="0"/>
              </a:rPr>
              <a:t>N </a:t>
            </a:r>
            <a:r>
              <a:rPr lang="ru-RU" sz="2000" i="1" dirty="0" smtClean="0">
                <a:ea typeface="Times New Roman" pitchFamily="18" charset="0"/>
                <a:cs typeface="Arial" charset="0"/>
              </a:rPr>
              <a:t>4н</a:t>
            </a:r>
            <a:endParaRPr lang="ru-RU" sz="2000" i="1" dirty="0">
              <a:ea typeface="Times New Roman" pitchFamily="18" charset="0"/>
              <a:cs typeface="Arial" charset="0"/>
            </a:endParaRPr>
          </a:p>
          <a:p>
            <a:pPr indent="269875" eaLnBrk="0" hangingPunct="0"/>
            <a:endParaRPr lang="ru-RU" sz="2000" i="1" dirty="0">
              <a:ea typeface="Times New Roman" pitchFamily="18" charset="0"/>
              <a:cs typeface="Arial" charset="0"/>
            </a:endParaRPr>
          </a:p>
          <a:p>
            <a:pPr indent="269875" eaLnBrk="0" hangingPunct="0">
              <a:buFont typeface="Wingdings" pitchFamily="2" charset="2"/>
              <a:buChar char="Ø"/>
            </a:pPr>
            <a:r>
              <a:rPr lang="ru-RU" sz="2000" dirty="0">
                <a:ea typeface="Times New Roman" pitchFamily="18" charset="0"/>
                <a:cs typeface="Arial" charset="0"/>
              </a:rPr>
              <a:t>форма N 107-у/НП </a:t>
            </a:r>
          </a:p>
          <a:p>
            <a:pPr indent="269875" eaLnBrk="0" hangingPunct="0">
              <a:buFont typeface="Wingdings" pitchFamily="2" charset="2"/>
              <a:buChar char="Ø"/>
            </a:pPr>
            <a:r>
              <a:rPr lang="ru-RU" sz="2000" dirty="0">
                <a:ea typeface="Times New Roman" pitchFamily="18" charset="0"/>
                <a:cs typeface="Arial" charset="0"/>
              </a:rPr>
              <a:t>форма N 148-1/у-88</a:t>
            </a:r>
          </a:p>
          <a:p>
            <a:pPr indent="269875" eaLnBrk="0" hangingPunct="0">
              <a:buFont typeface="Wingdings" pitchFamily="2" charset="2"/>
              <a:buChar char="Ø"/>
            </a:pPr>
            <a:r>
              <a:rPr lang="ru-RU" sz="2000" dirty="0">
                <a:ea typeface="Times New Roman" pitchFamily="18" charset="0"/>
                <a:cs typeface="Arial" charset="0"/>
              </a:rPr>
              <a:t>форма N 107-1/у</a:t>
            </a:r>
          </a:p>
        </p:txBody>
      </p:sp>
      <p:pic>
        <p:nvPicPr>
          <p:cNvPr id="9222" name="Picture 12" descr="http://603636.ru/fn/fegukaf/img5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869160"/>
            <a:ext cx="3752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1763688" y="6237312"/>
            <a:ext cx="1728787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0872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Правила отпуска ЛП фармацевтическим работником</a:t>
            </a:r>
            <a:endParaRPr lang="ru-RU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6696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Информирует лицо, приобретающее (получающее) ЛП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о режиме и дозах его приема,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правилах хранения в домашних условиях,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о взаимодействии с другими ЛП.</a:t>
            </a:r>
          </a:p>
          <a:p>
            <a:endParaRPr lang="ru-RU" sz="2400" dirty="0" smtClean="0">
              <a:latin typeface="+mn-lt"/>
            </a:endParaRPr>
          </a:p>
          <a:p>
            <a:pPr algn="just"/>
            <a:r>
              <a:rPr lang="ru-RU" sz="2400" dirty="0" smtClean="0">
                <a:latin typeface="+mn-lt"/>
              </a:rPr>
              <a:t>Не вправе предоставлять недостоверную и (или) неполную информацию о наличии ЛП, имеющих одинаковое МНН, в том числе скрывать информацию о наличии лекарственных препаратов, имеющих более низкую цену. </a:t>
            </a:r>
            <a:endParaRPr lang="ru-RU" sz="2400" dirty="0">
              <a:latin typeface="+mn-lt"/>
            </a:endParaRPr>
          </a:p>
        </p:txBody>
      </p:sp>
      <p:pic>
        <p:nvPicPr>
          <p:cNvPr id="68610" name="Picture 2" descr="http://pavpos.ru/files/news/2015/08/28/news_28082015_5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556792"/>
            <a:ext cx="2753246" cy="1872208"/>
          </a:xfrm>
          <a:prstGeom prst="rect">
            <a:avLst/>
          </a:prstGeom>
          <a:noFill/>
        </p:spPr>
      </p:pic>
      <p:pic>
        <p:nvPicPr>
          <p:cNvPr id="24578" name="Picture 2" descr="http://label24.ru/wp-content/uploads/2013/01/deshevo.jpg"/>
          <p:cNvPicPr>
            <a:picLocks noChangeAspect="1" noChangeArrowheads="1"/>
          </p:cNvPicPr>
          <p:nvPr/>
        </p:nvPicPr>
        <p:blipFill>
          <a:blip r:embed="rId3" cstate="print"/>
          <a:srcRect t="20363" b="19819"/>
          <a:stretch>
            <a:fillRect/>
          </a:stretch>
        </p:blipFill>
        <p:spPr bwMode="auto">
          <a:xfrm>
            <a:off x="7308304" y="3933056"/>
            <a:ext cx="1619672" cy="792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58775" y="764704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+mn-lt"/>
                <a:cs typeface="Arial" charset="0"/>
              </a:rPr>
              <a:t>Сроки </a:t>
            </a:r>
            <a:r>
              <a:rPr lang="ru-RU" sz="2400" b="1" dirty="0">
                <a:latin typeface="+mn-lt"/>
                <a:cs typeface="Arial" charset="0"/>
              </a:rPr>
              <a:t>отпуска лекарственных препаратов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1484313"/>
          <a:ext cx="849662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828"/>
                <a:gridCol w="3485794"/>
              </a:tblGrid>
              <a:tr h="498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Критерии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отпуска 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Сроки отпуска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12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Отметка на рецепте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"немедленно"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statim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превышает один рабочий день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22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Отметка на рецепте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"срочно"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cito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превышает двух рабочих дней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6416" name="Picture 32"/>
          <p:cNvPicPr>
            <a:picLocks noChangeAspect="1" noChangeArrowheads="1"/>
          </p:cNvPicPr>
          <p:nvPr/>
        </p:nvPicPr>
        <p:blipFill>
          <a:blip r:embed="rId2" cstate="print"/>
          <a:srcRect l="28498" t="23884" r="40510" b="36136"/>
          <a:stretch>
            <a:fillRect/>
          </a:stretch>
        </p:blipFill>
        <p:spPr bwMode="auto">
          <a:xfrm>
            <a:off x="821038" y="3811542"/>
            <a:ext cx="3318914" cy="22817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417" name="Picture 33"/>
          <p:cNvPicPr>
            <a:picLocks noChangeAspect="1" noChangeArrowheads="1"/>
          </p:cNvPicPr>
          <p:nvPr/>
        </p:nvPicPr>
        <p:blipFill>
          <a:blip r:embed="rId3" cstate="print"/>
          <a:srcRect l="27863" t="24039" r="40038" b="38083"/>
          <a:stretch>
            <a:fillRect/>
          </a:stretch>
        </p:blipFill>
        <p:spPr bwMode="auto">
          <a:xfrm>
            <a:off x="4499991" y="3801454"/>
            <a:ext cx="3644223" cy="22918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79388" y="908050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+mn-lt"/>
                <a:cs typeface="Arial" charset="0"/>
              </a:rPr>
              <a:t>Сроки </a:t>
            </a:r>
            <a:r>
              <a:rPr lang="ru-RU" sz="2400" b="1" dirty="0">
                <a:latin typeface="+mn-lt"/>
                <a:cs typeface="Arial" charset="0"/>
              </a:rPr>
              <a:t>отпуска лекарственных </a:t>
            </a:r>
            <a:r>
              <a:rPr lang="ru-RU" sz="2400" b="1" dirty="0" smtClean="0">
                <a:latin typeface="+mn-lt"/>
                <a:cs typeface="Arial" charset="0"/>
              </a:rPr>
              <a:t>препаратов, по рецептам, находящимся на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отсроченном обслуживании</a:t>
            </a:r>
            <a:endParaRPr lang="ru-RU" sz="2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916832"/>
          <a:ext cx="842493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3456384"/>
              </a:tblGrid>
              <a:tr h="3327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Критерии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отпуска 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Сроки отпуска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7435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Рецепты на ЛС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входящие в минимальный ассортимент ЛС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превышает пяти рабочих дней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7435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вошедшие в минимальный ассортимент ЛС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превышает 10 рабочих дней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7435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назначаемые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решению врачебной комиссии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превышает 15 рабочих дней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465313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n-lt"/>
              </a:rPr>
              <a:t>При истечении срока действия рецепта в период нахождения его на отсроченном обслуживании отпуск лекарственного препарата </a:t>
            </a:r>
            <a:r>
              <a:rPr lang="ru-RU" sz="2400" dirty="0" smtClean="0">
                <a:latin typeface="+mn-lt"/>
              </a:rPr>
              <a:t>осуществляется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без его переоформления</a:t>
            </a:r>
            <a:r>
              <a:rPr lang="ru-RU" sz="2400" dirty="0">
                <a:latin typeface="+mn-lt"/>
              </a:rPr>
              <a:t>.</a:t>
            </a:r>
          </a:p>
          <a:p>
            <a:pPr algn="just"/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300" dirty="0" smtClean="0"/>
              <a:t> </a:t>
            </a:r>
            <a:endParaRPr lang="ru-RU" sz="2300" dirty="0"/>
          </a:p>
        </p:txBody>
      </p:sp>
      <p:sp>
        <p:nvSpPr>
          <p:cNvPr id="10243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179512" y="764704"/>
            <a:ext cx="8532813" cy="1152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При наличии в аптеке ЛС с дозировкой отличной от дозировки выписанной в рецепте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решение об отпуске ЛС принимает</a:t>
            </a: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50825" y="2492375"/>
            <a:ext cx="6265391" cy="1569660"/>
          </a:xfrm>
          <a:prstGeom prst="rect">
            <a:avLst/>
          </a:prstGeom>
          <a:solidFill>
            <a:schemeClr val="accent1">
              <a:lumMod val="50000"/>
              <a:lumOff val="5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работник </a:t>
            </a:r>
            <a:r>
              <a:rPr lang="ru-RU" sz="2400" b="1" dirty="0" smtClean="0"/>
              <a:t>аптеки, осуществляющий отпуск ЛП</a:t>
            </a:r>
            <a:endParaRPr lang="ru-RU" sz="2400" b="1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 если дозировка ЛС </a:t>
            </a:r>
            <a:r>
              <a:rPr lang="ru-RU" sz="2400" dirty="0">
                <a:solidFill>
                  <a:srgbClr val="FF0000"/>
                </a:solidFill>
              </a:rPr>
              <a:t>меньше </a:t>
            </a:r>
            <a:r>
              <a:rPr lang="ru-RU" sz="2400" dirty="0"/>
              <a:t>дозировки указанной в рецепте</a:t>
            </a: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251520" y="4293096"/>
            <a:ext cx="6264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м</a:t>
            </a:r>
            <a:r>
              <a:rPr lang="ru-RU" sz="2400" b="1" dirty="0" smtClean="0"/>
              <a:t>едицинский работник, выписавший рецепт*</a:t>
            </a:r>
            <a:endParaRPr lang="ru-RU" sz="2400" b="1" dirty="0"/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 если дозировка ЛС </a:t>
            </a:r>
            <a:r>
              <a:rPr lang="ru-RU" sz="2400" dirty="0">
                <a:solidFill>
                  <a:srgbClr val="FF0000"/>
                </a:solidFill>
              </a:rPr>
              <a:t>превышает </a:t>
            </a:r>
            <a:r>
              <a:rPr lang="ru-RU" sz="2400" dirty="0"/>
              <a:t>дозировку указанную в рецепте</a:t>
            </a:r>
          </a:p>
        </p:txBody>
      </p:sp>
      <p:sp>
        <p:nvSpPr>
          <p:cNvPr id="10246" name="AutoShape 7" descr="https://alvik74.ru/watermark/c84ba09277d649e65d3ab069ab155da37ba24dbaf7027d263ea6865e4df91709fa38c78cabac9bf711a46bb00d682035d82365dff3fa7cd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AutoShape 9" descr="https://alvik74.ru/watermark/c84ba09277d649e65d3ab069ab155da37ba24dbaf7027d263ea6865e4df91709fa38c78cabac9bf711a46bb00d682035d82365dff3fa7cd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1" descr="https://alvik74.ru/watermark/c84ba09277d649e65d3ab069ab155da37ba24dbaf7027d263ea6865e4df91709fa38c78cabac9bf711a46bb00d682035d82365dff3fa7cd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58772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*ФИО медицинского работника </a:t>
            </a:r>
            <a:r>
              <a:rPr lang="ru-RU" dirty="0"/>
              <a:t>указывается на оборотной стороне рецепта в отметке об отпуске</a:t>
            </a:r>
          </a:p>
        </p:txBody>
      </p:sp>
      <p:pic>
        <p:nvPicPr>
          <p:cNvPr id="10250" name="Picture 10" descr="http://zarplatyinfo.ru/wp-content/uploads/2016/12/v-kakom-iz-gorodov-rossii-samaya-bolshaya-zarplata-farmacev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92896"/>
            <a:ext cx="1656184" cy="1224136"/>
          </a:xfrm>
          <a:prstGeom prst="rect">
            <a:avLst/>
          </a:prstGeom>
          <a:noFill/>
        </p:spPr>
      </p:pic>
      <p:pic>
        <p:nvPicPr>
          <p:cNvPr id="10252" name="Picture 12" descr="http://www.foto.basov.com.ua/medicine001/medicine_1_09.jpg"/>
          <p:cNvPicPr>
            <a:picLocks noChangeAspect="1" noChangeArrowheads="1"/>
          </p:cNvPicPr>
          <p:nvPr/>
        </p:nvPicPr>
        <p:blipFill>
          <a:blip r:embed="rId4" cstate="print"/>
          <a:srcRect l="35910"/>
          <a:stretch>
            <a:fillRect/>
          </a:stretch>
        </p:blipFill>
        <p:spPr bwMode="auto">
          <a:xfrm>
            <a:off x="7020272" y="3861048"/>
            <a:ext cx="1296144" cy="19448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e2668120a981a58fe2fdb4177dee8f3d5a34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1">
      <a:dk1>
        <a:srgbClr val="031E37"/>
      </a:dk1>
      <a:lt1>
        <a:srgbClr val="B6D9B7"/>
      </a:lt1>
      <a:dk2>
        <a:srgbClr val="083E6F"/>
      </a:dk2>
      <a:lt2>
        <a:srgbClr val="86C188"/>
      </a:lt2>
      <a:accent1>
        <a:srgbClr val="000000"/>
      </a:accent1>
      <a:accent2>
        <a:srgbClr val="53A255"/>
      </a:accent2>
      <a:accent3>
        <a:srgbClr val="53A255"/>
      </a:accent3>
      <a:accent4>
        <a:srgbClr val="10CF9B"/>
      </a:accent4>
      <a:accent5>
        <a:srgbClr val="7268F4"/>
      </a:accent5>
      <a:accent6>
        <a:srgbClr val="0B9B74"/>
      </a:accent6>
      <a:hlink>
        <a:srgbClr val="062328"/>
      </a:hlink>
      <a:folHlink>
        <a:srgbClr val="06232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1">
    <a:dk1>
      <a:srgbClr val="031E37"/>
    </a:dk1>
    <a:lt1>
      <a:srgbClr val="B6D9B7"/>
    </a:lt1>
    <a:dk2>
      <a:srgbClr val="083E6F"/>
    </a:dk2>
    <a:lt2>
      <a:srgbClr val="86C188"/>
    </a:lt2>
    <a:accent1>
      <a:srgbClr val="000000"/>
    </a:accent1>
    <a:accent2>
      <a:srgbClr val="53A255"/>
    </a:accent2>
    <a:accent3>
      <a:srgbClr val="53A255"/>
    </a:accent3>
    <a:accent4>
      <a:srgbClr val="10CF9B"/>
    </a:accent4>
    <a:accent5>
      <a:srgbClr val="7268F4"/>
    </a:accent5>
    <a:accent6>
      <a:srgbClr val="0B9B74"/>
    </a:accent6>
    <a:hlink>
      <a:srgbClr val="062328"/>
    </a:hlink>
    <a:folHlink>
      <a:srgbClr val="062328"/>
    </a:folHlink>
  </a:clrScheme>
</a:themeOverride>
</file>

<file path=ppt/theme/themeOverride2.xml><?xml version="1.0" encoding="utf-8"?>
<a:themeOverride xmlns:a="http://schemas.openxmlformats.org/drawingml/2006/main">
  <a:clrScheme name="Другая 21">
    <a:dk1>
      <a:srgbClr val="031E37"/>
    </a:dk1>
    <a:lt1>
      <a:srgbClr val="B6D9B7"/>
    </a:lt1>
    <a:dk2>
      <a:srgbClr val="083E6F"/>
    </a:dk2>
    <a:lt2>
      <a:srgbClr val="86C188"/>
    </a:lt2>
    <a:accent1>
      <a:srgbClr val="000000"/>
    </a:accent1>
    <a:accent2>
      <a:srgbClr val="53A255"/>
    </a:accent2>
    <a:accent3>
      <a:srgbClr val="53A255"/>
    </a:accent3>
    <a:accent4>
      <a:srgbClr val="10CF9B"/>
    </a:accent4>
    <a:accent5>
      <a:srgbClr val="7268F4"/>
    </a:accent5>
    <a:accent6>
      <a:srgbClr val="0B9B74"/>
    </a:accent6>
    <a:hlink>
      <a:srgbClr val="062328"/>
    </a:hlink>
    <a:folHlink>
      <a:srgbClr val="06232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1448</Words>
  <Application>Microsoft Office PowerPoint</Application>
  <PresentationFormat>Экран (4:3)</PresentationFormat>
  <Paragraphs>198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Порядок отпуска лекарственных препаратов</vt:lpstr>
      <vt:lpstr>Слайд 2</vt:lpstr>
      <vt:lpstr>Общие требования к отпуску лекарственных препаратов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Остаются и хранятся у субъекта розничной торговли рецепты (с отметкой "Лекарственный препарат отпущен")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6нш</dc:title>
  <dc:creator>User</dc:creator>
  <cp:lastModifiedBy>Elena</cp:lastModifiedBy>
  <cp:revision>256</cp:revision>
  <dcterms:created xsi:type="dcterms:W3CDTF">2009-02-06T14:02:26Z</dcterms:created>
  <dcterms:modified xsi:type="dcterms:W3CDTF">2020-03-31T03:15:52Z</dcterms:modified>
</cp:coreProperties>
</file>