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71" r:id="rId5"/>
    <p:sldId id="259" r:id="rId6"/>
    <p:sldId id="260" r:id="rId7"/>
    <p:sldId id="261" r:id="rId8"/>
    <p:sldId id="262" r:id="rId9"/>
    <p:sldId id="263" r:id="rId10"/>
    <p:sldId id="264" r:id="rId11"/>
    <p:sldId id="265" r:id="rId12"/>
    <p:sldId id="266" r:id="rId13"/>
    <p:sldId id="267" r:id="rId14"/>
    <p:sldId id="269" r:id="rId15"/>
    <p:sldId id="270" r:id="rId16"/>
    <p:sldId id="272" r:id="rId17"/>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ster" initials="m"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71"/>
    <a:srgbClr val="FFFF97"/>
    <a:srgbClr val="FFFFB7"/>
    <a:srgbClr val="9FE6FF"/>
    <a:srgbClr val="E3FDFB"/>
    <a:srgbClr val="B3F3C1"/>
    <a:srgbClr val="FFFFB3"/>
    <a:srgbClr val="D8EEC0"/>
    <a:srgbClr val="E9DAF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94" d="100"/>
          <a:sy n="94" d="100"/>
        </p:scale>
        <p:origin x="-384" y="27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BB336CB6-CFA9-444C-9761-C3811484194F}" type="datetimeFigureOut">
              <a:rPr lang="ru-RU" smtClean="0"/>
              <a:t>15.10.2022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E043D684-C99F-4690-B479-970ECEDE920B}" type="slidenum">
              <a:rPr lang="ru-RU" smtClean="0"/>
              <a:t>‹#›</a:t>
            </a:fld>
            <a:endParaRPr lang="ru-RU"/>
          </a:p>
        </p:txBody>
      </p:sp>
    </p:spTree>
    <p:extLst>
      <p:ext uri="{BB962C8B-B14F-4D97-AF65-F5344CB8AC3E}">
        <p14:creationId xmlns:p14="http://schemas.microsoft.com/office/powerpoint/2010/main" val="39644155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B336CB6-CFA9-444C-9761-C3811484194F}" type="datetimeFigureOut">
              <a:rPr lang="ru-RU" smtClean="0"/>
              <a:t>15.10.2022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E043D684-C99F-4690-B479-970ECEDE920B}" type="slidenum">
              <a:rPr lang="ru-RU" smtClean="0"/>
              <a:t>‹#›</a:t>
            </a:fld>
            <a:endParaRPr lang="ru-RU"/>
          </a:p>
        </p:txBody>
      </p:sp>
    </p:spTree>
    <p:extLst>
      <p:ext uri="{BB962C8B-B14F-4D97-AF65-F5344CB8AC3E}">
        <p14:creationId xmlns:p14="http://schemas.microsoft.com/office/powerpoint/2010/main" val="24673161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B336CB6-CFA9-444C-9761-C3811484194F}" type="datetimeFigureOut">
              <a:rPr lang="ru-RU" smtClean="0"/>
              <a:t>15.10.2022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E043D684-C99F-4690-B479-970ECEDE920B}" type="slidenum">
              <a:rPr lang="ru-RU" smtClean="0"/>
              <a:t>‹#›</a:t>
            </a:fld>
            <a:endParaRPr lang="ru-RU"/>
          </a:p>
        </p:txBody>
      </p:sp>
    </p:spTree>
    <p:extLst>
      <p:ext uri="{BB962C8B-B14F-4D97-AF65-F5344CB8AC3E}">
        <p14:creationId xmlns:p14="http://schemas.microsoft.com/office/powerpoint/2010/main" val="27137931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B336CB6-CFA9-444C-9761-C3811484194F}" type="datetimeFigureOut">
              <a:rPr lang="ru-RU" smtClean="0"/>
              <a:t>15.10.2022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E043D684-C99F-4690-B479-970ECEDE920B}" type="slidenum">
              <a:rPr lang="ru-RU" smtClean="0"/>
              <a:t>‹#›</a:t>
            </a:fld>
            <a:endParaRPr lang="ru-RU"/>
          </a:p>
        </p:txBody>
      </p:sp>
    </p:spTree>
    <p:extLst>
      <p:ext uri="{BB962C8B-B14F-4D97-AF65-F5344CB8AC3E}">
        <p14:creationId xmlns:p14="http://schemas.microsoft.com/office/powerpoint/2010/main" val="23598853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BB336CB6-CFA9-444C-9761-C3811484194F}" type="datetimeFigureOut">
              <a:rPr lang="ru-RU" smtClean="0"/>
              <a:t>15.10.2022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E043D684-C99F-4690-B479-970ECEDE920B}" type="slidenum">
              <a:rPr lang="ru-RU" smtClean="0"/>
              <a:t>‹#›</a:t>
            </a:fld>
            <a:endParaRPr lang="ru-RU"/>
          </a:p>
        </p:txBody>
      </p:sp>
    </p:spTree>
    <p:extLst>
      <p:ext uri="{BB962C8B-B14F-4D97-AF65-F5344CB8AC3E}">
        <p14:creationId xmlns:p14="http://schemas.microsoft.com/office/powerpoint/2010/main" val="34609368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BB336CB6-CFA9-444C-9761-C3811484194F}" type="datetimeFigureOut">
              <a:rPr lang="ru-RU" smtClean="0"/>
              <a:t>15.10.2022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E043D684-C99F-4690-B479-970ECEDE920B}" type="slidenum">
              <a:rPr lang="ru-RU" smtClean="0"/>
              <a:t>‹#›</a:t>
            </a:fld>
            <a:endParaRPr lang="ru-RU"/>
          </a:p>
        </p:txBody>
      </p:sp>
    </p:spTree>
    <p:extLst>
      <p:ext uri="{BB962C8B-B14F-4D97-AF65-F5344CB8AC3E}">
        <p14:creationId xmlns:p14="http://schemas.microsoft.com/office/powerpoint/2010/main" val="5563241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BB336CB6-CFA9-444C-9761-C3811484194F}" type="datetimeFigureOut">
              <a:rPr lang="ru-RU" smtClean="0"/>
              <a:t>15.10.2022</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E043D684-C99F-4690-B479-970ECEDE920B}" type="slidenum">
              <a:rPr lang="ru-RU" smtClean="0"/>
              <a:t>‹#›</a:t>
            </a:fld>
            <a:endParaRPr lang="ru-RU"/>
          </a:p>
        </p:txBody>
      </p:sp>
    </p:spTree>
    <p:extLst>
      <p:ext uri="{BB962C8B-B14F-4D97-AF65-F5344CB8AC3E}">
        <p14:creationId xmlns:p14="http://schemas.microsoft.com/office/powerpoint/2010/main" val="36618099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BB336CB6-CFA9-444C-9761-C3811484194F}" type="datetimeFigureOut">
              <a:rPr lang="ru-RU" smtClean="0"/>
              <a:t>15.10.2022</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E043D684-C99F-4690-B479-970ECEDE920B}" type="slidenum">
              <a:rPr lang="ru-RU" smtClean="0"/>
              <a:t>‹#›</a:t>
            </a:fld>
            <a:endParaRPr lang="ru-RU"/>
          </a:p>
        </p:txBody>
      </p:sp>
    </p:spTree>
    <p:extLst>
      <p:ext uri="{BB962C8B-B14F-4D97-AF65-F5344CB8AC3E}">
        <p14:creationId xmlns:p14="http://schemas.microsoft.com/office/powerpoint/2010/main" val="34037769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B336CB6-CFA9-444C-9761-C3811484194F}" type="datetimeFigureOut">
              <a:rPr lang="ru-RU" smtClean="0"/>
              <a:t>15.10.2022</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E043D684-C99F-4690-B479-970ECEDE920B}" type="slidenum">
              <a:rPr lang="ru-RU" smtClean="0"/>
              <a:t>‹#›</a:t>
            </a:fld>
            <a:endParaRPr lang="ru-RU"/>
          </a:p>
        </p:txBody>
      </p:sp>
    </p:spTree>
    <p:extLst>
      <p:ext uri="{BB962C8B-B14F-4D97-AF65-F5344CB8AC3E}">
        <p14:creationId xmlns:p14="http://schemas.microsoft.com/office/powerpoint/2010/main" val="37992783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BB336CB6-CFA9-444C-9761-C3811484194F}" type="datetimeFigureOut">
              <a:rPr lang="ru-RU" smtClean="0"/>
              <a:t>15.10.2022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E043D684-C99F-4690-B479-970ECEDE920B}" type="slidenum">
              <a:rPr lang="ru-RU" smtClean="0"/>
              <a:t>‹#›</a:t>
            </a:fld>
            <a:endParaRPr lang="ru-RU"/>
          </a:p>
        </p:txBody>
      </p:sp>
    </p:spTree>
    <p:extLst>
      <p:ext uri="{BB962C8B-B14F-4D97-AF65-F5344CB8AC3E}">
        <p14:creationId xmlns:p14="http://schemas.microsoft.com/office/powerpoint/2010/main" val="33088411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BB336CB6-CFA9-444C-9761-C3811484194F}" type="datetimeFigureOut">
              <a:rPr lang="ru-RU" smtClean="0"/>
              <a:t>15.10.2022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E043D684-C99F-4690-B479-970ECEDE920B}" type="slidenum">
              <a:rPr lang="ru-RU" smtClean="0"/>
              <a:t>‹#›</a:t>
            </a:fld>
            <a:endParaRPr lang="ru-RU"/>
          </a:p>
        </p:txBody>
      </p:sp>
    </p:spTree>
    <p:extLst>
      <p:ext uri="{BB962C8B-B14F-4D97-AF65-F5344CB8AC3E}">
        <p14:creationId xmlns:p14="http://schemas.microsoft.com/office/powerpoint/2010/main" val="10064424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59000">
              <a:srgbClr val="B3F3C1"/>
            </a:gs>
            <a:gs pos="100000">
              <a:srgbClr val="FFFFB3"/>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336CB6-CFA9-444C-9761-C3811484194F}" type="datetimeFigureOut">
              <a:rPr lang="ru-RU" smtClean="0"/>
              <a:t>15.10.2022</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43D684-C99F-4690-B479-970ECEDE920B}" type="slidenum">
              <a:rPr lang="ru-RU" smtClean="0"/>
              <a:t>‹#›</a:t>
            </a:fld>
            <a:endParaRPr lang="ru-RU"/>
          </a:p>
        </p:txBody>
      </p:sp>
    </p:spTree>
    <p:extLst>
      <p:ext uri="{BB962C8B-B14F-4D97-AF65-F5344CB8AC3E}">
        <p14:creationId xmlns:p14="http://schemas.microsoft.com/office/powerpoint/2010/main" val="11776157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212436"/>
            <a:ext cx="9144000" cy="3297527"/>
          </a:xfrm>
        </p:spPr>
        <p:txBody>
          <a:bodyPr>
            <a:normAutofit fontScale="90000"/>
          </a:bodyPr>
          <a:lstStyle/>
          <a:p>
            <a:r>
              <a:rPr lang="ru-RU" sz="2000" dirty="0">
                <a:solidFill>
                  <a:prstClr val="black"/>
                </a:solidFill>
                <a:latin typeface="Times New Roman" panose="02020603050405020304" pitchFamily="18" charset="0"/>
                <a:cs typeface="Times New Roman" panose="02020603050405020304" pitchFamily="18" charset="0"/>
              </a:rPr>
              <a:t>Федеральное государственное бюджетное образовательное учреждение высшего образования «Красноярский государственный медицинский университет профессора В.Ф. Войно-Ясенецкого»</a:t>
            </a:r>
            <a:br>
              <a:rPr lang="ru-RU" sz="2000" dirty="0">
                <a:solidFill>
                  <a:prstClr val="black"/>
                </a:solidFill>
                <a:latin typeface="Times New Roman" panose="02020603050405020304" pitchFamily="18" charset="0"/>
                <a:cs typeface="Times New Roman" panose="02020603050405020304" pitchFamily="18" charset="0"/>
              </a:rPr>
            </a:br>
            <a:r>
              <a:rPr lang="ru-RU" sz="2000" dirty="0">
                <a:solidFill>
                  <a:prstClr val="black"/>
                </a:solidFill>
                <a:latin typeface="Times New Roman" panose="02020603050405020304" pitchFamily="18" charset="0"/>
                <a:cs typeface="Times New Roman" panose="02020603050405020304" pitchFamily="18" charset="0"/>
              </a:rPr>
              <a:t>Фармацевтический колледж</a:t>
            </a:r>
            <a:br>
              <a:rPr lang="ru-RU" sz="2000" dirty="0">
                <a:solidFill>
                  <a:prstClr val="black"/>
                </a:solidFill>
                <a:latin typeface="Times New Roman" panose="02020603050405020304" pitchFamily="18" charset="0"/>
                <a:cs typeface="Times New Roman" panose="02020603050405020304" pitchFamily="18" charset="0"/>
              </a:rPr>
            </a:br>
            <a:r>
              <a:rPr lang="ru-RU" sz="2400" dirty="0">
                <a:solidFill>
                  <a:prstClr val="black"/>
                </a:solidFill>
                <a:latin typeface="Times New Roman" panose="02020603050405020304" pitchFamily="18" charset="0"/>
                <a:cs typeface="Times New Roman" panose="02020603050405020304" pitchFamily="18" charset="0"/>
              </a:rPr>
              <a:t/>
            </a:r>
            <a:br>
              <a:rPr lang="ru-RU" sz="2400" dirty="0">
                <a:solidFill>
                  <a:prstClr val="black"/>
                </a:solidFill>
                <a:latin typeface="Times New Roman" panose="02020603050405020304" pitchFamily="18" charset="0"/>
                <a:cs typeface="Times New Roman" panose="02020603050405020304" pitchFamily="18" charset="0"/>
              </a:rPr>
            </a:br>
            <a:r>
              <a:rPr lang="ru-RU" sz="2400" dirty="0">
                <a:solidFill>
                  <a:prstClr val="black"/>
                </a:solidFill>
                <a:latin typeface="Times New Roman" panose="02020603050405020304" pitchFamily="18" charset="0"/>
                <a:cs typeface="Times New Roman" panose="02020603050405020304" pitchFamily="18" charset="0"/>
              </a:rPr>
              <a:t/>
            </a:r>
            <a:br>
              <a:rPr lang="ru-RU" sz="2400" dirty="0">
                <a:solidFill>
                  <a:prstClr val="black"/>
                </a:solidFill>
                <a:latin typeface="Times New Roman" panose="02020603050405020304" pitchFamily="18" charset="0"/>
                <a:cs typeface="Times New Roman" panose="02020603050405020304" pitchFamily="18" charset="0"/>
              </a:rPr>
            </a:br>
            <a:r>
              <a:rPr lang="ru-RU" sz="2400" dirty="0">
                <a:solidFill>
                  <a:prstClr val="black"/>
                </a:solidFill>
                <a:latin typeface="Times New Roman" panose="02020603050405020304" pitchFamily="18" charset="0"/>
                <a:cs typeface="Times New Roman" panose="02020603050405020304" pitchFamily="18" charset="0"/>
              </a:rPr>
              <a:t/>
            </a:r>
            <a:br>
              <a:rPr lang="ru-RU" sz="2400" dirty="0">
                <a:solidFill>
                  <a:prstClr val="black"/>
                </a:solidFill>
                <a:latin typeface="Times New Roman" panose="02020603050405020304" pitchFamily="18" charset="0"/>
                <a:cs typeface="Times New Roman" panose="02020603050405020304" pitchFamily="18" charset="0"/>
              </a:rPr>
            </a:br>
            <a:r>
              <a:rPr lang="ru-RU" sz="2400" dirty="0">
                <a:solidFill>
                  <a:prstClr val="black"/>
                </a:solidFill>
                <a:latin typeface="Times New Roman" panose="02020603050405020304" pitchFamily="18" charset="0"/>
                <a:cs typeface="Times New Roman" panose="02020603050405020304" pitchFamily="18" charset="0"/>
              </a:rPr>
              <a:t/>
            </a:r>
            <a:br>
              <a:rPr lang="ru-RU" sz="2400" dirty="0">
                <a:solidFill>
                  <a:prstClr val="black"/>
                </a:solidFill>
                <a:latin typeface="Times New Roman" panose="02020603050405020304" pitchFamily="18" charset="0"/>
                <a:cs typeface="Times New Roman" panose="02020603050405020304" pitchFamily="18" charset="0"/>
              </a:rPr>
            </a:br>
            <a:r>
              <a:rPr lang="ru-RU" sz="2400" dirty="0">
                <a:solidFill>
                  <a:prstClr val="black"/>
                </a:solidFill>
                <a:latin typeface="Times New Roman" panose="02020603050405020304" pitchFamily="18" charset="0"/>
                <a:cs typeface="Times New Roman" panose="02020603050405020304" pitchFamily="18" charset="0"/>
              </a:rPr>
              <a:t/>
            </a:r>
            <a:br>
              <a:rPr lang="ru-RU" sz="2400" dirty="0">
                <a:solidFill>
                  <a:prstClr val="black"/>
                </a:solidFill>
                <a:latin typeface="Times New Roman" panose="02020603050405020304" pitchFamily="18" charset="0"/>
                <a:cs typeface="Times New Roman" panose="02020603050405020304" pitchFamily="18" charset="0"/>
              </a:rPr>
            </a:br>
            <a:r>
              <a:rPr lang="ru-RU" sz="2400" dirty="0">
                <a:solidFill>
                  <a:prstClr val="black"/>
                </a:solidFill>
                <a:latin typeface="Times New Roman" panose="02020603050405020304" pitchFamily="18" charset="0"/>
                <a:cs typeface="Times New Roman" panose="02020603050405020304" pitchFamily="18" charset="0"/>
              </a:rPr>
              <a:t/>
            </a:r>
            <a:br>
              <a:rPr lang="ru-RU" sz="2400" dirty="0">
                <a:solidFill>
                  <a:prstClr val="black"/>
                </a:solidFill>
                <a:latin typeface="Times New Roman" panose="02020603050405020304" pitchFamily="18" charset="0"/>
                <a:cs typeface="Times New Roman" panose="02020603050405020304" pitchFamily="18" charset="0"/>
              </a:rPr>
            </a:br>
            <a:r>
              <a:rPr lang="ru-RU" sz="3300" b="1" dirty="0">
                <a:solidFill>
                  <a:prstClr val="black"/>
                </a:solidFill>
                <a:latin typeface="Times New Roman" panose="02020603050405020304" pitchFamily="18" charset="0"/>
                <a:cs typeface="Times New Roman" panose="02020603050405020304" pitchFamily="18" charset="0"/>
              </a:rPr>
              <a:t>Тема</a:t>
            </a:r>
            <a:r>
              <a:rPr lang="ru-RU" sz="3300" b="1" dirty="0" smtClean="0">
                <a:solidFill>
                  <a:prstClr val="black"/>
                </a:solidFill>
                <a:latin typeface="Times New Roman" panose="02020603050405020304" pitchFamily="18" charset="0"/>
                <a:cs typeface="Times New Roman" panose="02020603050405020304" pitchFamily="18" charset="0"/>
              </a:rPr>
              <a:t>: Маниакально-депрессивный психоз</a:t>
            </a:r>
            <a:endParaRPr lang="ru-RU" sz="3300" dirty="0"/>
          </a:p>
        </p:txBody>
      </p:sp>
      <p:sp>
        <p:nvSpPr>
          <p:cNvPr id="3" name="Подзаголовок 2"/>
          <p:cNvSpPr>
            <a:spLocks noGrp="1"/>
          </p:cNvSpPr>
          <p:nvPr>
            <p:ph type="subTitle" idx="1"/>
          </p:nvPr>
        </p:nvSpPr>
        <p:spPr>
          <a:xfrm>
            <a:off x="8363527" y="4851399"/>
            <a:ext cx="4174837" cy="1877290"/>
          </a:xfrm>
        </p:spPr>
        <p:txBody>
          <a:bodyPr>
            <a:normAutofit/>
          </a:bodyPr>
          <a:lstStyle/>
          <a:p>
            <a:pPr lvl="0" algn="l"/>
            <a:r>
              <a:rPr lang="ru-RU" dirty="0" smtClean="0">
                <a:solidFill>
                  <a:prstClr val="black"/>
                </a:solidFill>
                <a:latin typeface="Times New Roman" panose="02020603050405020304" pitchFamily="18" charset="0"/>
                <a:cs typeface="Times New Roman" panose="02020603050405020304" pitchFamily="18" charset="0"/>
              </a:rPr>
              <a:t>Преподаватель </a:t>
            </a:r>
            <a:r>
              <a:rPr lang="ru-RU" dirty="0" smtClean="0">
                <a:solidFill>
                  <a:prstClr val="black"/>
                </a:solidFill>
                <a:latin typeface="Times New Roman" panose="02020603050405020304" pitchFamily="18" charset="0"/>
                <a:cs typeface="Times New Roman" panose="02020603050405020304" pitchFamily="18" charset="0"/>
              </a:rPr>
              <a:t>Могилевская Антонина Николаевна</a:t>
            </a:r>
            <a:endParaRPr lang="ru-RU" dirty="0">
              <a:solidFill>
                <a:prstClr val="black"/>
              </a:solidFill>
              <a:latin typeface="Times New Roman" panose="02020603050405020304" pitchFamily="18" charset="0"/>
              <a:cs typeface="Times New Roman" panose="02020603050405020304" pitchFamily="18" charset="0"/>
            </a:endParaRPr>
          </a:p>
          <a:p>
            <a:endParaRPr lang="ru-RU" dirty="0"/>
          </a:p>
        </p:txBody>
      </p:sp>
      <p:sp>
        <p:nvSpPr>
          <p:cNvPr id="4" name="TextBox 3"/>
          <p:cNvSpPr txBox="1"/>
          <p:nvPr/>
        </p:nvSpPr>
        <p:spPr>
          <a:xfrm>
            <a:off x="5292436" y="6359357"/>
            <a:ext cx="2290618" cy="369332"/>
          </a:xfrm>
          <a:prstGeom prst="rect">
            <a:avLst/>
          </a:prstGeom>
          <a:noFill/>
        </p:spPr>
        <p:txBody>
          <a:bodyPr wrap="square" rtlCol="0">
            <a:spAutoFit/>
          </a:bodyPr>
          <a:lstStyle/>
          <a:p>
            <a:r>
              <a:rPr lang="ru-RU" dirty="0" smtClean="0">
                <a:latin typeface="Times New Roman" panose="02020603050405020304" pitchFamily="18" charset="0"/>
                <a:cs typeface="Times New Roman" panose="02020603050405020304" pitchFamily="18" charset="0"/>
              </a:rPr>
              <a:t>Красноярск, 2022</a:t>
            </a: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29765100"/>
      </p:ext>
    </p:extLst>
  </p:cSld>
  <p:clrMapOvr>
    <a:masterClrMapping/>
  </p:clrMapOvr>
  <p:transition spd="slow">
    <p:wip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63782" y="365126"/>
            <a:ext cx="10190018" cy="512330"/>
          </a:xfrm>
        </p:spPr>
        <p:txBody>
          <a:bodyPr>
            <a:noAutofit/>
          </a:bodyPr>
          <a:lstStyle/>
          <a:p>
            <a:pPr algn="ctr"/>
            <a:r>
              <a:rPr lang="ru-RU" sz="4000" dirty="0" smtClean="0">
                <a:latin typeface="Times New Roman" panose="02020603050405020304" pitchFamily="18" charset="0"/>
                <a:cs typeface="Times New Roman" panose="02020603050405020304" pitchFamily="18" charset="0"/>
              </a:rPr>
              <a:t>Особенности протекания заболевания</a:t>
            </a:r>
            <a:endParaRPr lang="ru-RU" sz="4000" dirty="0">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265545" y="1145308"/>
            <a:ext cx="6726382" cy="5560291"/>
          </a:xfrm>
        </p:spPr>
        <p:txBody>
          <a:bodyPr/>
          <a:lstStyle/>
          <a:p>
            <a:pPr marL="0" indent="0">
              <a:buNone/>
            </a:pPr>
            <a:r>
              <a:rPr lang="ru-RU" dirty="0" smtClean="0">
                <a:latin typeface="Times New Roman" panose="02020603050405020304" pitchFamily="18" charset="0"/>
                <a:cs typeface="Times New Roman" panose="02020603050405020304" pitchFamily="18" charset="0"/>
              </a:rPr>
              <a:t>Женщины и мужчин болеют МДП одинаково часто и со схожими симптомами. Но у мужчин МДП начинается раньше, чем у женщин, и чаще всего развивается с маниакальной фазы, а у женщин — с депрессивной. В дальнейшем такая зависимость сохраняется: доля маниакальных эпизодов у мужчин больше, чем у женщин.</a:t>
            </a:r>
            <a:br>
              <a:rPr lang="ru-RU" dirty="0" smtClean="0">
                <a:latin typeface="Times New Roman" panose="02020603050405020304" pitchFamily="18" charset="0"/>
                <a:cs typeface="Times New Roman" panose="02020603050405020304" pitchFamily="18" charset="0"/>
              </a:rPr>
            </a:br>
            <a:r>
              <a:rPr lang="ru-RU" dirty="0" smtClean="0">
                <a:latin typeface="Times New Roman" panose="02020603050405020304" pitchFamily="18" charset="0"/>
                <a:cs typeface="Times New Roman" panose="02020603050405020304" pitchFamily="18" charset="0"/>
              </a:rPr>
              <a:t>При МДП часто развивается алкоголизм, риск которого у мужчин повышается в три раза, а у женщин — в семь раз</a:t>
            </a:r>
            <a:endParaRPr lang="ru-RU" dirty="0">
              <a:latin typeface="Times New Roman" panose="02020603050405020304" pitchFamily="18" charset="0"/>
              <a:cs typeface="Times New Roman" panose="02020603050405020304" pitchFamily="18" charset="0"/>
            </a:endParaRPr>
          </a:p>
        </p:txBody>
      </p:sp>
      <p:pic>
        <p:nvPicPr>
          <p:cNvPr id="4" name="Рисунок 3"/>
          <p:cNvPicPr>
            <a:picLocks noChangeAspect="1"/>
          </p:cNvPicPr>
          <p:nvPr/>
        </p:nvPicPr>
        <p:blipFill>
          <a:blip r:embed="rId2"/>
          <a:stretch>
            <a:fillRect/>
          </a:stretch>
        </p:blipFill>
        <p:spPr>
          <a:xfrm>
            <a:off x="7241307" y="2059708"/>
            <a:ext cx="4544293" cy="3029528"/>
          </a:xfrm>
          <a:prstGeom prst="rect">
            <a:avLst/>
          </a:prstGeom>
        </p:spPr>
      </p:pic>
    </p:spTree>
    <p:extLst>
      <p:ext uri="{BB962C8B-B14F-4D97-AF65-F5344CB8AC3E}">
        <p14:creationId xmlns:p14="http://schemas.microsoft.com/office/powerpoint/2010/main" val="1676739283"/>
      </p:ext>
    </p:extLst>
  </p:cSld>
  <p:clrMapOvr>
    <a:masterClrMapping/>
  </p:clrMapOvr>
  <p:transition spd="slow">
    <p:wip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6"/>
            <a:ext cx="10515600" cy="475384"/>
          </a:xfrm>
        </p:spPr>
        <p:txBody>
          <a:bodyPr>
            <a:noAutofit/>
          </a:bodyPr>
          <a:lstStyle/>
          <a:p>
            <a:pPr algn="ctr"/>
            <a:r>
              <a:rPr lang="ru-RU" sz="4000" dirty="0" smtClean="0">
                <a:latin typeface="Times New Roman" panose="02020603050405020304" pitchFamily="18" charset="0"/>
                <a:cs typeface="Times New Roman" panose="02020603050405020304" pitchFamily="18" charset="0"/>
              </a:rPr>
              <a:t>Симптомы МДП</a:t>
            </a:r>
            <a:endParaRPr lang="ru-RU" sz="4000" dirty="0">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434109" y="1191491"/>
            <a:ext cx="11112500" cy="4966999"/>
          </a:xfrm>
        </p:spPr>
        <p:txBody>
          <a:bodyPr/>
          <a:lstStyle/>
          <a:p>
            <a:pPr marL="0" indent="0">
              <a:buNone/>
            </a:pPr>
            <a:r>
              <a:rPr lang="ru-RU" dirty="0" smtClean="0">
                <a:latin typeface="Times New Roman" panose="02020603050405020304" pitchFamily="18" charset="0"/>
                <a:cs typeface="Times New Roman" panose="02020603050405020304" pitchFamily="18" charset="0"/>
              </a:rPr>
              <a:t>Выделяют две фазы биполярного расстройства: депрессивную и маниакальную. БАР может проявляться только маниакальной фазой, только депрессивной, либо только гипоманиакальными проявлениями. Количество фаз, а также их смена индивидуальны для каждого пациента. Они могут длиться от нескольких недель до 1,5-2 лет. </a:t>
            </a:r>
            <a:r>
              <a:rPr lang="ru-RU" dirty="0" err="1" smtClean="0">
                <a:latin typeface="Times New Roman" panose="02020603050405020304" pitchFamily="18" charset="0"/>
                <a:cs typeface="Times New Roman" panose="02020603050405020304" pitchFamily="18" charset="0"/>
              </a:rPr>
              <a:t>Интермиссии</a:t>
            </a:r>
            <a:r>
              <a:rPr lang="ru-RU" dirty="0" smtClean="0">
                <a:latin typeface="Times New Roman" panose="02020603050405020304" pitchFamily="18" charset="0"/>
                <a:cs typeface="Times New Roman" panose="02020603050405020304" pitchFamily="18" charset="0"/>
              </a:rPr>
              <a:t> («светлые промежутки») также имеют различную продолжительность: могут быть достаточно короткими или длиться до 3-7 лет. Прекращение приступа ведёт к практически полному восстановлению психического благополучия.</a:t>
            </a:r>
          </a:p>
          <a:p>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11211318"/>
      </p:ext>
    </p:extLst>
  </p:cSld>
  <p:clrMapOvr>
    <a:masterClrMapping/>
  </p:clrMapOvr>
  <p:transition spd="slow">
    <p:wip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59000">
              <a:srgbClr val="E3FDFB"/>
            </a:gs>
            <a:gs pos="100000">
              <a:srgbClr val="9FE6FF"/>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6"/>
            <a:ext cx="10411691" cy="576984"/>
          </a:xfrm>
        </p:spPr>
        <p:txBody>
          <a:bodyPr>
            <a:noAutofit/>
          </a:bodyPr>
          <a:lstStyle/>
          <a:p>
            <a:pPr algn="ctr"/>
            <a:r>
              <a:rPr lang="ru-RU" sz="4000" dirty="0" smtClean="0">
                <a:latin typeface="Times New Roman" panose="02020603050405020304" pitchFamily="18" charset="0"/>
                <a:cs typeface="Times New Roman" panose="02020603050405020304" pitchFamily="18" charset="0"/>
              </a:rPr>
              <a:t>Депрессивная фаза</a:t>
            </a:r>
            <a:endParaRPr lang="ru-RU" sz="4000" dirty="0">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184729" y="1071418"/>
            <a:ext cx="7148944" cy="5620326"/>
          </a:xfrm>
        </p:spPr>
        <p:txBody>
          <a:bodyPr>
            <a:normAutofit fontScale="92500" lnSpcReduction="20000"/>
          </a:bodyPr>
          <a:lstStyle/>
          <a:p>
            <a:pPr marL="0" indent="0">
              <a:buNone/>
            </a:pPr>
            <a:r>
              <a:rPr lang="ru-RU" dirty="0" smtClean="0">
                <a:latin typeface="Times New Roman" panose="02020603050405020304" pitchFamily="18" charset="0"/>
                <a:cs typeface="Times New Roman" panose="02020603050405020304" pitchFamily="18" charset="0"/>
              </a:rPr>
              <a:t>Депрессивной фазе характерны следующие особенности:</a:t>
            </a:r>
          </a:p>
          <a:p>
            <a:r>
              <a:rPr lang="ru-RU" dirty="0" smtClean="0">
                <a:latin typeface="Times New Roman" panose="02020603050405020304" pitchFamily="18" charset="0"/>
                <a:cs typeface="Times New Roman" panose="02020603050405020304" pitchFamily="18" charset="0"/>
              </a:rPr>
              <a:t>возникновение эндогенной депрессии, которой свойственен биологический характер болезненных расстройств с вовлечением не только психических, но и соматических, эндокринных и общих обменных процессов;</a:t>
            </a:r>
          </a:p>
          <a:p>
            <a:r>
              <a:rPr lang="ru-RU" dirty="0" smtClean="0">
                <a:latin typeface="Times New Roman" panose="02020603050405020304" pitchFamily="18" charset="0"/>
                <a:cs typeface="Times New Roman" panose="02020603050405020304" pitchFamily="18" charset="0"/>
              </a:rPr>
              <a:t>сниженный фон настроения, замедление мышления и речедвигательной активности (депрессивная триада);</a:t>
            </a:r>
          </a:p>
          <a:p>
            <a:r>
              <a:rPr lang="ru-RU" dirty="0" smtClean="0">
                <a:latin typeface="Times New Roman" panose="02020603050405020304" pitchFamily="18" charset="0"/>
                <a:cs typeface="Times New Roman" panose="02020603050405020304" pitchFamily="18" charset="0"/>
              </a:rPr>
              <a:t>суточные колебания настроения — хуже в первой половине дня (утром пациенты просыпаются с чувством тоски, тревоги, безразличия) и несколько лучше вечером (появляется небольшая активность);</a:t>
            </a:r>
          </a:p>
          <a:p>
            <a:r>
              <a:rPr lang="ru-RU" dirty="0" smtClean="0">
                <a:latin typeface="Times New Roman" panose="02020603050405020304" pitchFamily="18" charset="0"/>
                <a:cs typeface="Times New Roman" panose="02020603050405020304" pitchFamily="18" charset="0"/>
              </a:rPr>
              <a:t>снижение аппетита, извращение вкусовой чувствительности (еда кажется «потерявшей вкус»), пациенты теряют в весе, </a:t>
            </a:r>
          </a:p>
        </p:txBody>
      </p:sp>
      <p:pic>
        <p:nvPicPr>
          <p:cNvPr id="4" name="Рисунок 3"/>
          <p:cNvPicPr>
            <a:picLocks noChangeAspect="1"/>
          </p:cNvPicPr>
          <p:nvPr/>
        </p:nvPicPr>
        <p:blipFill>
          <a:blip r:embed="rId2"/>
          <a:stretch>
            <a:fillRect/>
          </a:stretch>
        </p:blipFill>
        <p:spPr>
          <a:xfrm>
            <a:off x="7414491" y="998538"/>
            <a:ext cx="4439453" cy="2883043"/>
          </a:xfrm>
          <a:prstGeom prst="rect">
            <a:avLst/>
          </a:prstGeom>
        </p:spPr>
      </p:pic>
      <p:pic>
        <p:nvPicPr>
          <p:cNvPr id="5" name="Рисунок 4"/>
          <p:cNvPicPr>
            <a:picLocks noChangeAspect="1"/>
          </p:cNvPicPr>
          <p:nvPr/>
        </p:nvPicPr>
        <p:blipFill>
          <a:blip r:embed="rId3"/>
          <a:stretch>
            <a:fillRect/>
          </a:stretch>
        </p:blipFill>
        <p:spPr>
          <a:xfrm>
            <a:off x="7756237" y="3938009"/>
            <a:ext cx="3955473" cy="2795201"/>
          </a:xfrm>
          <a:prstGeom prst="rect">
            <a:avLst/>
          </a:prstGeom>
        </p:spPr>
      </p:pic>
    </p:spTree>
    <p:extLst>
      <p:ext uri="{BB962C8B-B14F-4D97-AF65-F5344CB8AC3E}">
        <p14:creationId xmlns:p14="http://schemas.microsoft.com/office/powerpoint/2010/main" val="1351441463"/>
      </p:ext>
    </p:extLst>
  </p:cSld>
  <p:clrMapOvr>
    <a:masterClrMapping/>
  </p:clrMapOvr>
  <p:transition spd="slow">
    <p:wip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59000">
              <a:srgbClr val="FFFFB7"/>
            </a:gs>
            <a:gs pos="100000">
              <a:srgbClr val="FFFF71"/>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93618" y="170581"/>
            <a:ext cx="10300855" cy="660111"/>
          </a:xfrm>
        </p:spPr>
        <p:txBody>
          <a:bodyPr>
            <a:noAutofit/>
          </a:bodyPr>
          <a:lstStyle/>
          <a:p>
            <a:pPr algn="ctr"/>
            <a:r>
              <a:rPr lang="ru-RU" sz="4000" dirty="0" smtClean="0">
                <a:latin typeface="Times New Roman" panose="02020603050405020304" pitchFamily="18" charset="0"/>
                <a:cs typeface="Times New Roman" panose="02020603050405020304" pitchFamily="18" charset="0"/>
              </a:rPr>
              <a:t>Маниакальная фаза</a:t>
            </a:r>
            <a:endParaRPr lang="ru-RU" sz="4000" dirty="0">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5200072" y="1071418"/>
            <a:ext cx="6908801" cy="5717309"/>
          </a:xfrm>
        </p:spPr>
        <p:txBody>
          <a:bodyPr>
            <a:normAutofit fontScale="92500" lnSpcReduction="20000"/>
          </a:bodyPr>
          <a:lstStyle/>
          <a:p>
            <a:pPr marL="0" indent="0">
              <a:buNone/>
            </a:pPr>
            <a:r>
              <a:rPr lang="ru-RU" dirty="0" smtClean="0">
                <a:latin typeface="Times New Roman" panose="02020603050405020304" pitchFamily="18" charset="0"/>
                <a:cs typeface="Times New Roman" panose="02020603050405020304" pitchFamily="18" charset="0"/>
              </a:rPr>
              <a:t>Маниакальный эпизод характеризуется следующими симптомами:</a:t>
            </a:r>
          </a:p>
          <a:p>
            <a:r>
              <a:rPr lang="ru-RU" dirty="0" smtClean="0">
                <a:latin typeface="Times New Roman" panose="02020603050405020304" pitchFamily="18" charset="0"/>
                <a:cs typeface="Times New Roman" panose="02020603050405020304" pitchFamily="18" charset="0"/>
              </a:rPr>
              <a:t>наличие маниакальной триады (повышенный фон настроения, ускорение мышления, усиление речедвигательной активности)</a:t>
            </a:r>
          </a:p>
          <a:p>
            <a:r>
              <a:rPr lang="ru-RU" dirty="0" smtClean="0">
                <a:latin typeface="Times New Roman" panose="02020603050405020304" pitchFamily="18" charset="0"/>
                <a:cs typeface="Times New Roman" panose="02020603050405020304" pitchFamily="18" charset="0"/>
              </a:rPr>
              <a:t>пациенты становятся активными, чувствуют «сильный прилив сил», им всё кажется «по плечу», начинают много дел одновременно, но не доводят их до конца, продуктивность приближается к нулю, они часто переключаются во время разговора, не могут сфокусироваться на чём-то одном, возможна постоянная смена громкого смеха на крик, и наоборот;</a:t>
            </a:r>
          </a:p>
          <a:p>
            <a:r>
              <a:rPr lang="ru-RU" dirty="0" smtClean="0">
                <a:latin typeface="Times New Roman" panose="02020603050405020304" pitchFamily="18" charset="0"/>
                <a:cs typeface="Times New Roman" panose="02020603050405020304" pitchFamily="18" charset="0"/>
              </a:rPr>
              <a:t>мышление ускорено, что выражается в возникновении большого количества мыслей (ассоциаций) в единицу времени, пациенты иногда «не успевают» за своими мыслями.</a:t>
            </a:r>
            <a:endParaRPr lang="ru-RU" dirty="0">
              <a:latin typeface="Times New Roman" panose="02020603050405020304" pitchFamily="18" charset="0"/>
              <a:cs typeface="Times New Roman" panose="02020603050405020304" pitchFamily="18" charset="0"/>
            </a:endParaRPr>
          </a:p>
        </p:txBody>
      </p:sp>
      <p:pic>
        <p:nvPicPr>
          <p:cNvPr id="4" name="Рисунок 3"/>
          <p:cNvPicPr>
            <a:picLocks noChangeAspect="1"/>
          </p:cNvPicPr>
          <p:nvPr/>
        </p:nvPicPr>
        <p:blipFill rotWithShape="1">
          <a:blip r:embed="rId2"/>
          <a:srcRect l="2727" t="19248" r="79091" b="54355"/>
          <a:stretch/>
        </p:blipFill>
        <p:spPr>
          <a:xfrm>
            <a:off x="2393781" y="895926"/>
            <a:ext cx="1911363" cy="1560946"/>
          </a:xfrm>
          <a:prstGeom prst="rect">
            <a:avLst/>
          </a:prstGeom>
        </p:spPr>
      </p:pic>
      <p:pic>
        <p:nvPicPr>
          <p:cNvPr id="5" name="Рисунок 4"/>
          <p:cNvPicPr>
            <a:picLocks noChangeAspect="1"/>
          </p:cNvPicPr>
          <p:nvPr/>
        </p:nvPicPr>
        <p:blipFill rotWithShape="1">
          <a:blip r:embed="rId2"/>
          <a:srcRect l="21858" t="19235" r="59782" b="54536"/>
          <a:stretch/>
        </p:blipFill>
        <p:spPr>
          <a:xfrm>
            <a:off x="169185" y="1754088"/>
            <a:ext cx="1977914" cy="1589394"/>
          </a:xfrm>
          <a:prstGeom prst="rect">
            <a:avLst/>
          </a:prstGeom>
        </p:spPr>
      </p:pic>
      <p:pic>
        <p:nvPicPr>
          <p:cNvPr id="6" name="Рисунок 5"/>
          <p:cNvPicPr>
            <a:picLocks noChangeAspect="1"/>
          </p:cNvPicPr>
          <p:nvPr/>
        </p:nvPicPr>
        <p:blipFill rotWithShape="1">
          <a:blip r:embed="rId2"/>
          <a:srcRect l="42222" t="20326" r="41819" b="53636"/>
          <a:stretch/>
        </p:blipFill>
        <p:spPr>
          <a:xfrm>
            <a:off x="2887144" y="2875397"/>
            <a:ext cx="1819564" cy="1669854"/>
          </a:xfrm>
          <a:prstGeom prst="rect">
            <a:avLst/>
          </a:prstGeom>
        </p:spPr>
      </p:pic>
      <p:pic>
        <p:nvPicPr>
          <p:cNvPr id="7" name="Рисунок 6"/>
          <p:cNvPicPr>
            <a:picLocks noChangeAspect="1"/>
          </p:cNvPicPr>
          <p:nvPr/>
        </p:nvPicPr>
        <p:blipFill rotWithShape="1">
          <a:blip r:embed="rId2"/>
          <a:srcRect l="58425" t="19721" r="22037" b="54227"/>
          <a:stretch/>
        </p:blipFill>
        <p:spPr>
          <a:xfrm>
            <a:off x="2609697" y="4963776"/>
            <a:ext cx="2192098" cy="1644073"/>
          </a:xfrm>
          <a:prstGeom prst="rect">
            <a:avLst/>
          </a:prstGeom>
        </p:spPr>
      </p:pic>
      <p:pic>
        <p:nvPicPr>
          <p:cNvPr id="8" name="Рисунок 7"/>
          <p:cNvPicPr>
            <a:picLocks noChangeAspect="1"/>
          </p:cNvPicPr>
          <p:nvPr/>
        </p:nvPicPr>
        <p:blipFill rotWithShape="1">
          <a:blip r:embed="rId2"/>
          <a:srcRect l="77879" t="20505" r="4545" b="55073"/>
          <a:stretch/>
        </p:blipFill>
        <p:spPr>
          <a:xfrm>
            <a:off x="349418" y="3930072"/>
            <a:ext cx="2044363" cy="1597893"/>
          </a:xfrm>
          <a:prstGeom prst="rect">
            <a:avLst/>
          </a:prstGeom>
        </p:spPr>
      </p:pic>
    </p:spTree>
    <p:extLst>
      <p:ext uri="{BB962C8B-B14F-4D97-AF65-F5344CB8AC3E}">
        <p14:creationId xmlns:p14="http://schemas.microsoft.com/office/powerpoint/2010/main" val="3689467559"/>
      </p:ext>
    </p:extLst>
  </p:cSld>
  <p:clrMapOvr>
    <a:masterClrMapping/>
  </p:clrMapOvr>
  <p:transition spd="slow">
    <p:wip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11249890" y="365125"/>
            <a:ext cx="105497" cy="189057"/>
          </a:xfrm>
        </p:spPr>
        <p:txBody>
          <a:bodyPr>
            <a:normAutofit/>
          </a:bodyPr>
          <a:lstStyle/>
          <a:p>
            <a:endParaRPr lang="ru-RU" sz="100" dirty="0"/>
          </a:p>
        </p:txBody>
      </p:sp>
      <p:sp>
        <p:nvSpPr>
          <p:cNvPr id="5" name="Текст 4"/>
          <p:cNvSpPr>
            <a:spLocks noGrp="1"/>
          </p:cNvSpPr>
          <p:nvPr>
            <p:ph type="body" idx="1"/>
          </p:nvPr>
        </p:nvSpPr>
        <p:spPr>
          <a:xfrm>
            <a:off x="157020" y="341745"/>
            <a:ext cx="5763490" cy="3048001"/>
          </a:xfrm>
        </p:spPr>
        <p:txBody>
          <a:bodyPr>
            <a:normAutofit/>
          </a:bodyPr>
          <a:lstStyle/>
          <a:p>
            <a:r>
              <a:rPr lang="ru-RU" sz="2600" b="0" dirty="0" smtClean="0">
                <a:latin typeface="Times New Roman" panose="02020603050405020304" pitchFamily="18" charset="0"/>
                <a:cs typeface="Times New Roman" panose="02020603050405020304" pitchFamily="18" charset="0"/>
              </a:rPr>
              <a:t>Встречаются следующие проявления смешанного эпизода:</a:t>
            </a:r>
          </a:p>
          <a:p>
            <a:r>
              <a:rPr lang="ru-RU" sz="2600" b="0" dirty="0" smtClean="0">
                <a:latin typeface="Times New Roman" panose="02020603050405020304" pitchFamily="18" charset="0"/>
                <a:cs typeface="Times New Roman" panose="02020603050405020304" pitchFamily="18" charset="0"/>
              </a:rPr>
              <a:t>бессонница;</a:t>
            </a:r>
          </a:p>
          <a:p>
            <a:r>
              <a:rPr lang="ru-RU" sz="2600" b="0" dirty="0" smtClean="0">
                <a:latin typeface="Times New Roman" panose="02020603050405020304" pitchFamily="18" charset="0"/>
                <a:cs typeface="Times New Roman" panose="02020603050405020304" pitchFamily="18" charset="0"/>
              </a:rPr>
              <a:t>суицидальные мысли;</a:t>
            </a:r>
          </a:p>
          <a:p>
            <a:r>
              <a:rPr lang="ru-RU" sz="2600" b="0" dirty="0" smtClean="0">
                <a:latin typeface="Times New Roman" panose="02020603050405020304" pitchFamily="18" charset="0"/>
                <a:cs typeface="Times New Roman" panose="02020603050405020304" pitchFamily="18" charset="0"/>
              </a:rPr>
              <a:t>нарушения аппетита;</a:t>
            </a:r>
          </a:p>
          <a:p>
            <a:endParaRPr lang="ru-RU" dirty="0"/>
          </a:p>
        </p:txBody>
      </p:sp>
      <p:sp>
        <p:nvSpPr>
          <p:cNvPr id="3" name="Объект 2"/>
          <p:cNvSpPr>
            <a:spLocks noGrp="1"/>
          </p:cNvSpPr>
          <p:nvPr>
            <p:ph sz="half" idx="2"/>
          </p:nvPr>
        </p:nvSpPr>
        <p:spPr>
          <a:xfrm>
            <a:off x="6604001" y="660039"/>
            <a:ext cx="4963102" cy="629372"/>
          </a:xfrm>
        </p:spPr>
        <p:txBody>
          <a:bodyPr>
            <a:normAutofit/>
          </a:bodyPr>
          <a:lstStyle/>
          <a:p>
            <a:endParaRPr lang="ru-RU" dirty="0" smtClean="0"/>
          </a:p>
        </p:txBody>
      </p:sp>
      <p:sp>
        <p:nvSpPr>
          <p:cNvPr id="6" name="Текст 5"/>
          <p:cNvSpPr>
            <a:spLocks noGrp="1"/>
          </p:cNvSpPr>
          <p:nvPr>
            <p:ph type="body" sz="quarter" idx="3"/>
          </p:nvPr>
        </p:nvSpPr>
        <p:spPr>
          <a:xfrm>
            <a:off x="5255491" y="3595772"/>
            <a:ext cx="6754164" cy="3156009"/>
          </a:xfrm>
        </p:spPr>
        <p:txBody>
          <a:bodyPr>
            <a:normAutofit/>
          </a:bodyPr>
          <a:lstStyle/>
          <a:p>
            <a:r>
              <a:rPr lang="ru-RU" b="0" dirty="0" smtClean="0">
                <a:latin typeface="Times New Roman" panose="02020603050405020304" pitchFamily="18" charset="0"/>
                <a:cs typeface="Times New Roman" panose="02020603050405020304" pitchFamily="18" charset="0"/>
              </a:rPr>
              <a:t>Смешанные состояния БАР могу протекать по-разному:</a:t>
            </a:r>
          </a:p>
          <a:p>
            <a:r>
              <a:rPr lang="ru-RU" b="0" dirty="0" smtClean="0">
                <a:latin typeface="Times New Roman" panose="02020603050405020304" pitchFamily="18" charset="0"/>
                <a:cs typeface="Times New Roman" panose="02020603050405020304" pitchFamily="18" charset="0"/>
              </a:rPr>
              <a:t>внезапный порыв веселья во время меланхолического состояния;</a:t>
            </a:r>
          </a:p>
          <a:p>
            <a:r>
              <a:rPr lang="ru-RU" b="0" dirty="0" smtClean="0">
                <a:latin typeface="Times New Roman" panose="02020603050405020304" pitchFamily="18" charset="0"/>
                <a:cs typeface="Times New Roman" panose="02020603050405020304" pitchFamily="18" charset="0"/>
              </a:rPr>
              <a:t>глубокая грусть в течение нескольких часов у пациента в маниакальном состоянии;</a:t>
            </a:r>
          </a:p>
          <a:p>
            <a:r>
              <a:rPr lang="ru-RU" b="0" dirty="0" smtClean="0">
                <a:latin typeface="Times New Roman" panose="02020603050405020304" pitchFamily="18" charset="0"/>
                <a:cs typeface="Times New Roman" panose="02020603050405020304" pitchFamily="18" charset="0"/>
              </a:rPr>
              <a:t>различного рода меланхолические мысли при речевом и двигательном возбуждении;</a:t>
            </a:r>
          </a:p>
        </p:txBody>
      </p:sp>
      <p:sp>
        <p:nvSpPr>
          <p:cNvPr id="7" name="Объект 6"/>
          <p:cNvSpPr>
            <a:spLocks noGrp="1"/>
          </p:cNvSpPr>
          <p:nvPr>
            <p:ph sz="quarter" idx="4"/>
          </p:nvPr>
        </p:nvSpPr>
        <p:spPr>
          <a:xfrm>
            <a:off x="461817" y="4932217"/>
            <a:ext cx="4871461" cy="906463"/>
          </a:xfrm>
        </p:spPr>
        <p:txBody>
          <a:bodyPr/>
          <a:lstStyle/>
          <a:p>
            <a:endParaRPr lang="ru-RU" dirty="0"/>
          </a:p>
        </p:txBody>
      </p:sp>
      <p:pic>
        <p:nvPicPr>
          <p:cNvPr id="8" name="Рисунок 7"/>
          <p:cNvPicPr>
            <a:picLocks noChangeAspect="1"/>
          </p:cNvPicPr>
          <p:nvPr/>
        </p:nvPicPr>
        <p:blipFill>
          <a:blip r:embed="rId2"/>
          <a:stretch>
            <a:fillRect/>
          </a:stretch>
        </p:blipFill>
        <p:spPr>
          <a:xfrm>
            <a:off x="6425364" y="341745"/>
            <a:ext cx="4877274" cy="3248341"/>
          </a:xfrm>
          <a:prstGeom prst="rect">
            <a:avLst/>
          </a:prstGeom>
        </p:spPr>
      </p:pic>
      <p:pic>
        <p:nvPicPr>
          <p:cNvPr id="9" name="Рисунок 8"/>
          <p:cNvPicPr>
            <a:picLocks noChangeAspect="1"/>
          </p:cNvPicPr>
          <p:nvPr/>
        </p:nvPicPr>
        <p:blipFill>
          <a:blip r:embed="rId3"/>
          <a:stretch>
            <a:fillRect/>
          </a:stretch>
        </p:blipFill>
        <p:spPr>
          <a:xfrm>
            <a:off x="197352" y="3260436"/>
            <a:ext cx="4873489" cy="2747818"/>
          </a:xfrm>
          <a:prstGeom prst="rect">
            <a:avLst/>
          </a:prstGeom>
        </p:spPr>
      </p:pic>
    </p:spTree>
    <p:extLst>
      <p:ext uri="{BB962C8B-B14F-4D97-AF65-F5344CB8AC3E}">
        <p14:creationId xmlns:p14="http://schemas.microsoft.com/office/powerpoint/2010/main" val="1752403175"/>
      </p:ext>
    </p:extLst>
  </p:cSld>
  <p:clrMapOvr>
    <a:masterClrMapping/>
  </p:clrMapOvr>
  <p:transition spd="slow">
    <p:wip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91609" y="300471"/>
            <a:ext cx="5608782" cy="734002"/>
          </a:xfrm>
        </p:spPr>
        <p:txBody>
          <a:bodyPr>
            <a:normAutofit/>
          </a:bodyPr>
          <a:lstStyle/>
          <a:p>
            <a:pPr algn="ctr"/>
            <a:r>
              <a:rPr lang="ru-RU" sz="4000" dirty="0" smtClean="0">
                <a:latin typeface="Times New Roman" panose="02020603050405020304" pitchFamily="18" charset="0"/>
                <a:cs typeface="Times New Roman" panose="02020603050405020304" pitchFamily="18" charset="0"/>
              </a:rPr>
              <a:t>Диагностика</a:t>
            </a:r>
            <a:endParaRPr lang="ru-RU" sz="4000" dirty="0">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535709" y="1173018"/>
            <a:ext cx="11018982" cy="5273964"/>
          </a:xfrm>
        </p:spPr>
        <p:txBody>
          <a:bodyPr>
            <a:normAutofit/>
          </a:bodyPr>
          <a:lstStyle/>
          <a:p>
            <a:pPr marL="0" indent="0">
              <a:buNone/>
            </a:pPr>
            <a:r>
              <a:rPr lang="ru-RU" dirty="0">
                <a:latin typeface="Times New Roman" panose="02020603050405020304" pitchFamily="18" charset="0"/>
                <a:cs typeface="Times New Roman" panose="02020603050405020304" pitchFamily="18" charset="0"/>
              </a:rPr>
              <a:t>Д</a:t>
            </a:r>
            <a:r>
              <a:rPr lang="ru-RU" dirty="0" smtClean="0">
                <a:latin typeface="Times New Roman" panose="02020603050405020304" pitchFamily="18" charset="0"/>
                <a:cs typeface="Times New Roman" panose="02020603050405020304" pitchFamily="18" charset="0"/>
              </a:rPr>
              <a:t>ля постановки диагноза МДП необходимо наличие двух или более эпизодов нарушений настроения, при этом хотя бы один эпизод должен быть маниакальным или смешанным. На практике психиатр учитывает большее количество факторов, обращая внимание на анамнез жизни, беседуя с родственниками и т. д. Для определения тяжести депрессии и мании используют специальные шкалы. В процессе дифференциальной диагностики исключают шизофрению, неврозы, психопатии, другие психозы и аффективные расстройства, возникшие вследствие неврологических или соматических заболеваний.</a:t>
            </a: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029771"/>
      </p:ext>
    </p:extLst>
  </p:cSld>
  <p:clrMapOvr>
    <a:masterClrMapping/>
  </p:clrMapOvr>
  <p:transition spd="slow">
    <p:wip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111500" y="328179"/>
            <a:ext cx="5969000" cy="697057"/>
          </a:xfrm>
        </p:spPr>
        <p:txBody>
          <a:bodyPr>
            <a:normAutofit/>
          </a:bodyPr>
          <a:lstStyle/>
          <a:p>
            <a:pPr algn="ctr"/>
            <a:r>
              <a:rPr lang="ru-RU" sz="4000" dirty="0" smtClean="0">
                <a:latin typeface="Times New Roman" panose="02020603050405020304" pitchFamily="18" charset="0"/>
                <a:cs typeface="Times New Roman" panose="02020603050405020304" pitchFamily="18" charset="0"/>
              </a:rPr>
              <a:t>Лечение</a:t>
            </a:r>
            <a:endParaRPr lang="ru-RU" sz="4000" dirty="0">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277091" y="1209964"/>
            <a:ext cx="11720945" cy="4966999"/>
          </a:xfrm>
        </p:spPr>
        <p:txBody>
          <a:bodyPr>
            <a:normAutofit lnSpcReduction="10000"/>
          </a:bodyPr>
          <a:lstStyle/>
          <a:p>
            <a:r>
              <a:rPr lang="ru-RU" dirty="0" smtClean="0">
                <a:latin typeface="Times New Roman" panose="02020603050405020304" pitchFamily="18" charset="0"/>
                <a:cs typeface="Times New Roman" panose="02020603050405020304" pitchFamily="18" charset="0"/>
              </a:rPr>
              <a:t>Согласно клиническим рекомендациям, лечение МДП делится на три основных этапа:</a:t>
            </a:r>
          </a:p>
          <a:p>
            <a:r>
              <a:rPr lang="ru-RU" dirty="0" smtClean="0">
                <a:latin typeface="Times New Roman" panose="02020603050405020304" pitchFamily="18" charset="0"/>
                <a:cs typeface="Times New Roman" panose="02020603050405020304" pitchFamily="18" charset="0"/>
              </a:rPr>
              <a:t>купирующая терапия — направлена на устранение имеющейся симптоматики и минимизация побочных эффектов;</a:t>
            </a:r>
          </a:p>
          <a:p>
            <a:r>
              <a:rPr lang="ru-RU" dirty="0" smtClean="0">
                <a:latin typeface="Times New Roman" panose="02020603050405020304" pitchFamily="18" charset="0"/>
                <a:cs typeface="Times New Roman" panose="02020603050405020304" pitchFamily="18" charset="0"/>
              </a:rPr>
              <a:t>поддерживающая терапия — сохраняет эффект, полученный на этапе купирования заболевания;</a:t>
            </a:r>
          </a:p>
          <a:p>
            <a:r>
              <a:rPr lang="ru-RU" dirty="0" smtClean="0">
                <a:latin typeface="Times New Roman" panose="02020603050405020304" pitchFamily="18" charset="0"/>
                <a:cs typeface="Times New Roman" panose="02020603050405020304" pitchFamily="18" charset="0"/>
              </a:rPr>
              <a:t>противорецидивная терапия — предотвращает рецидивы </a:t>
            </a:r>
          </a:p>
          <a:p>
            <a:r>
              <a:rPr lang="ru-RU" dirty="0" smtClean="0">
                <a:latin typeface="Times New Roman" panose="02020603050405020304" pitchFamily="18" charset="0"/>
                <a:cs typeface="Times New Roman" panose="02020603050405020304" pitchFamily="18" charset="0"/>
              </a:rPr>
              <a:t>Медикаментозное лечение:</a:t>
            </a:r>
          </a:p>
          <a:p>
            <a:pPr marL="0" indent="0">
              <a:buNone/>
            </a:pPr>
            <a:r>
              <a:rPr lang="ru-RU" dirty="0" smtClean="0">
                <a:latin typeface="Times New Roman" panose="02020603050405020304" pitchFamily="18" charset="0"/>
                <a:cs typeface="Times New Roman" panose="02020603050405020304" pitchFamily="18" charset="0"/>
              </a:rPr>
              <a:t>Для терапии БАР используют препараты из разных групп: препараты лития, противоэпилептические препараты (</a:t>
            </a:r>
            <a:r>
              <a:rPr lang="ru-RU" dirty="0" err="1" smtClean="0">
                <a:latin typeface="Times New Roman" panose="02020603050405020304" pitchFamily="18" charset="0"/>
                <a:cs typeface="Times New Roman" panose="02020603050405020304" pitchFamily="18" charset="0"/>
              </a:rPr>
              <a:t>вальпроаты</a:t>
            </a:r>
            <a:r>
              <a:rPr lang="ru-RU" dirty="0" smtClean="0">
                <a:latin typeface="Times New Roman" panose="02020603050405020304" pitchFamily="18" charset="0"/>
                <a:cs typeface="Times New Roman" panose="02020603050405020304" pitchFamily="18" charset="0"/>
              </a:rPr>
              <a:t>, </a:t>
            </a:r>
            <a:r>
              <a:rPr lang="ru-RU" dirty="0" err="1" smtClean="0">
                <a:latin typeface="Times New Roman" panose="02020603050405020304" pitchFamily="18" charset="0"/>
                <a:cs typeface="Times New Roman" panose="02020603050405020304" pitchFamily="18" charset="0"/>
              </a:rPr>
              <a:t>карбамазепин</a:t>
            </a:r>
            <a:r>
              <a:rPr lang="ru-RU" dirty="0" smtClean="0">
                <a:latin typeface="Times New Roman" panose="02020603050405020304" pitchFamily="18" charset="0"/>
                <a:cs typeface="Times New Roman" panose="02020603050405020304" pitchFamily="18" charset="0"/>
              </a:rPr>
              <a:t>, </a:t>
            </a:r>
            <a:r>
              <a:rPr lang="ru-RU" dirty="0" err="1" smtClean="0">
                <a:latin typeface="Times New Roman" panose="02020603050405020304" pitchFamily="18" charset="0"/>
                <a:cs typeface="Times New Roman" panose="02020603050405020304" pitchFamily="18" charset="0"/>
              </a:rPr>
              <a:t>ламотриджин</a:t>
            </a:r>
            <a:r>
              <a:rPr lang="ru-RU" dirty="0" smtClean="0">
                <a:latin typeface="Times New Roman" panose="02020603050405020304" pitchFamily="18" charset="0"/>
                <a:cs typeface="Times New Roman" panose="02020603050405020304" pitchFamily="18" charset="0"/>
              </a:rPr>
              <a:t>), нейролептики (</a:t>
            </a:r>
            <a:r>
              <a:rPr lang="ru-RU" dirty="0" err="1" smtClean="0">
                <a:latin typeface="Times New Roman" panose="02020603050405020304" pitchFamily="18" charset="0"/>
                <a:cs typeface="Times New Roman" panose="02020603050405020304" pitchFamily="18" charset="0"/>
              </a:rPr>
              <a:t>кветиапин</a:t>
            </a:r>
            <a:r>
              <a:rPr lang="ru-RU" dirty="0" smtClean="0">
                <a:latin typeface="Times New Roman" panose="02020603050405020304" pitchFamily="18" charset="0"/>
                <a:cs typeface="Times New Roman" panose="02020603050405020304" pitchFamily="18" charset="0"/>
              </a:rPr>
              <a:t>, </a:t>
            </a:r>
            <a:r>
              <a:rPr lang="ru-RU" dirty="0" err="1" smtClean="0">
                <a:latin typeface="Times New Roman" panose="02020603050405020304" pitchFamily="18" charset="0"/>
                <a:cs typeface="Times New Roman" panose="02020603050405020304" pitchFamily="18" charset="0"/>
              </a:rPr>
              <a:t>оланзапин</a:t>
            </a:r>
            <a:r>
              <a:rPr lang="ru-RU" dirty="0" smtClean="0">
                <a:latin typeface="Times New Roman" panose="02020603050405020304" pitchFamily="18" charset="0"/>
                <a:cs typeface="Times New Roman" panose="02020603050405020304" pitchFamily="18" charset="0"/>
              </a:rPr>
              <a:t>), антидепрессанты и транквилизаторы.</a:t>
            </a: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35205824"/>
      </p:ext>
    </p:extLst>
  </p:cSld>
  <p:clrMapOvr>
    <a:masterClrMapping/>
  </p:clrMapOvr>
  <p:transition spd="slow">
    <p:wip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4000" dirty="0" smtClean="0">
                <a:latin typeface="Times New Roman" panose="02020603050405020304" pitchFamily="18" charset="0"/>
                <a:cs typeface="Times New Roman" panose="02020603050405020304" pitchFamily="18" charset="0"/>
              </a:rPr>
              <a:t>План:</a:t>
            </a:r>
            <a:endParaRPr lang="ru-RU" sz="4000" dirty="0">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471055" y="1560945"/>
            <a:ext cx="10882745" cy="4616018"/>
          </a:xfrm>
        </p:spPr>
        <p:txBody>
          <a:bodyPr/>
          <a:lstStyle/>
          <a:p>
            <a:r>
              <a:rPr lang="ru-RU" dirty="0" smtClean="0">
                <a:latin typeface="Times New Roman" panose="02020603050405020304" pitchFamily="18" charset="0"/>
                <a:cs typeface="Times New Roman" panose="02020603050405020304" pitchFamily="18" charset="0"/>
              </a:rPr>
              <a:t>Определение;</a:t>
            </a:r>
          </a:p>
          <a:p>
            <a:r>
              <a:rPr lang="ru-RU" dirty="0" smtClean="0">
                <a:latin typeface="Times New Roman" panose="02020603050405020304" pitchFamily="18" charset="0"/>
                <a:cs typeface="Times New Roman" panose="02020603050405020304" pitchFamily="18" charset="0"/>
              </a:rPr>
              <a:t>История;</a:t>
            </a:r>
          </a:p>
          <a:p>
            <a:r>
              <a:rPr lang="ru-RU" dirty="0" smtClean="0">
                <a:latin typeface="Times New Roman" panose="02020603050405020304" pitchFamily="18" charset="0"/>
                <a:cs typeface="Times New Roman" panose="02020603050405020304" pitchFamily="18" charset="0"/>
              </a:rPr>
              <a:t>Причины возникновения;</a:t>
            </a:r>
          </a:p>
          <a:p>
            <a:r>
              <a:rPr lang="ru-RU" dirty="0" smtClean="0">
                <a:latin typeface="Times New Roman" panose="02020603050405020304" pitchFamily="18" charset="0"/>
                <a:cs typeface="Times New Roman" panose="02020603050405020304" pitchFamily="18" charset="0"/>
              </a:rPr>
              <a:t>Симптомы;</a:t>
            </a:r>
          </a:p>
          <a:p>
            <a:r>
              <a:rPr lang="ru-RU" dirty="0" smtClean="0">
                <a:latin typeface="Times New Roman" panose="02020603050405020304" pitchFamily="18" charset="0"/>
                <a:cs typeface="Times New Roman" panose="02020603050405020304" pitchFamily="18" charset="0"/>
              </a:rPr>
              <a:t>Диагностика;</a:t>
            </a:r>
          </a:p>
          <a:p>
            <a:r>
              <a:rPr lang="ru-RU" dirty="0" smtClean="0">
                <a:latin typeface="Times New Roman" panose="02020603050405020304" pitchFamily="18" charset="0"/>
                <a:cs typeface="Times New Roman" panose="02020603050405020304" pitchFamily="18" charset="0"/>
              </a:rPr>
              <a:t>Лечение;</a:t>
            </a:r>
          </a:p>
          <a:p>
            <a:endParaRPr lang="ru-RU" dirty="0"/>
          </a:p>
        </p:txBody>
      </p:sp>
    </p:spTree>
    <p:extLst>
      <p:ext uri="{BB962C8B-B14F-4D97-AF65-F5344CB8AC3E}">
        <p14:creationId xmlns:p14="http://schemas.microsoft.com/office/powerpoint/2010/main" val="907165759"/>
      </p:ext>
    </p:extLst>
  </p:cSld>
  <p:clrMapOvr>
    <a:masterClrMapping/>
  </p:clrMapOvr>
  <p:transition spd="slow">
    <p:wip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231418" y="365126"/>
            <a:ext cx="122382" cy="78220"/>
          </a:xfrm>
        </p:spPr>
        <p:txBody>
          <a:bodyPr>
            <a:normAutofit fontScale="90000"/>
          </a:bodyPr>
          <a:lstStyle/>
          <a:p>
            <a:endParaRPr lang="ru-RU" sz="100" dirty="0"/>
          </a:p>
        </p:txBody>
      </p:sp>
      <p:sp>
        <p:nvSpPr>
          <p:cNvPr id="3" name="Объект 2"/>
          <p:cNvSpPr>
            <a:spLocks noGrp="1"/>
          </p:cNvSpPr>
          <p:nvPr>
            <p:ph idx="1"/>
          </p:nvPr>
        </p:nvSpPr>
        <p:spPr>
          <a:xfrm>
            <a:off x="327889" y="443346"/>
            <a:ext cx="11677073" cy="4351338"/>
          </a:xfrm>
        </p:spPr>
        <p:txBody>
          <a:bodyPr/>
          <a:lstStyle/>
          <a:p>
            <a:pPr marL="0" indent="0">
              <a:buNone/>
            </a:pPr>
            <a:r>
              <a:rPr lang="ru-RU" dirty="0" smtClean="0">
                <a:latin typeface="Times New Roman" panose="02020603050405020304" pitchFamily="18" charset="0"/>
                <a:cs typeface="Times New Roman" panose="02020603050405020304" pitchFamily="18" charset="0"/>
              </a:rPr>
              <a:t>Маниакально-депрессивный психоз – психическое расстройство, при котором наблюдается периодическое чередование депрессий и маний, периодическое развитие только депрессий или только маний, одновременное появление симптомов депрессии и мании либо возникновение различных смешанных состояний.</a:t>
            </a:r>
            <a:endParaRPr lang="ru-RU" dirty="0">
              <a:latin typeface="Times New Roman" panose="02020603050405020304" pitchFamily="18" charset="0"/>
              <a:cs typeface="Times New Roman" panose="02020603050405020304" pitchFamily="18" charset="0"/>
            </a:endParaRPr>
          </a:p>
        </p:txBody>
      </p:sp>
      <p:pic>
        <p:nvPicPr>
          <p:cNvPr id="6" name="Рисунок 5"/>
          <p:cNvPicPr>
            <a:picLocks noChangeAspect="1"/>
          </p:cNvPicPr>
          <p:nvPr/>
        </p:nvPicPr>
        <p:blipFill>
          <a:blip r:embed="rId2"/>
          <a:stretch>
            <a:fillRect/>
          </a:stretch>
        </p:blipFill>
        <p:spPr>
          <a:xfrm>
            <a:off x="2588490" y="2776542"/>
            <a:ext cx="7155873" cy="3744907"/>
          </a:xfrm>
          <a:prstGeom prst="rect">
            <a:avLst/>
          </a:prstGeom>
        </p:spPr>
      </p:pic>
    </p:spTree>
    <p:extLst>
      <p:ext uri="{BB962C8B-B14F-4D97-AF65-F5344CB8AC3E}">
        <p14:creationId xmlns:p14="http://schemas.microsoft.com/office/powerpoint/2010/main" val="1511876280"/>
      </p:ext>
    </p:extLst>
  </p:cSld>
  <p:clrMapOvr>
    <a:masterClrMapping/>
  </p:clrMapOvr>
  <p:transition spd="slow">
    <p:wip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flipH="1">
            <a:off x="11353799" y="365125"/>
            <a:ext cx="71583" cy="45719"/>
          </a:xfrm>
        </p:spPr>
        <p:txBody>
          <a:bodyPr>
            <a:normAutofit fontScale="90000"/>
          </a:bodyPr>
          <a:lstStyle/>
          <a:p>
            <a:endParaRPr lang="ru-RU" sz="100" dirty="0"/>
          </a:p>
        </p:txBody>
      </p:sp>
      <p:sp>
        <p:nvSpPr>
          <p:cNvPr id="3" name="Объект 2"/>
          <p:cNvSpPr>
            <a:spLocks noGrp="1"/>
          </p:cNvSpPr>
          <p:nvPr>
            <p:ph idx="1"/>
          </p:nvPr>
        </p:nvSpPr>
        <p:spPr>
          <a:xfrm>
            <a:off x="404091" y="387984"/>
            <a:ext cx="11667836" cy="4351338"/>
          </a:xfrm>
        </p:spPr>
        <p:txBody>
          <a:bodyPr>
            <a:normAutofit/>
          </a:bodyPr>
          <a:lstStyle/>
          <a:p>
            <a:pPr marL="0" indent="0">
              <a:buNone/>
            </a:pPr>
            <a:r>
              <a:rPr lang="ru-RU" dirty="0" smtClean="0">
                <a:latin typeface="Times New Roman" panose="02020603050405020304" pitchFamily="18" charset="0"/>
                <a:cs typeface="Times New Roman" panose="02020603050405020304" pitchFamily="18" charset="0"/>
              </a:rPr>
              <a:t>Данное заболевание обладает сезонной зависимостью (обострения происходят в основном весной и осенью). Оно может проявляться, начиная с подросткового периода. Но чаще всего начало развития болезни прослеживается в возрасте 25- 30 лет. Почти 15% пациентов психиатрических стационаров имеют диагноз «маниакально-депрессивный психоз».</a:t>
            </a:r>
            <a:endParaRPr lang="ru-RU" dirty="0">
              <a:latin typeface="Times New Roman" panose="02020603050405020304" pitchFamily="18" charset="0"/>
              <a:cs typeface="Times New Roman" panose="02020603050405020304" pitchFamily="18" charset="0"/>
            </a:endParaRPr>
          </a:p>
        </p:txBody>
      </p:sp>
      <p:pic>
        <p:nvPicPr>
          <p:cNvPr id="4" name="Рисунок 3"/>
          <p:cNvPicPr>
            <a:picLocks noChangeAspect="1"/>
          </p:cNvPicPr>
          <p:nvPr/>
        </p:nvPicPr>
        <p:blipFill>
          <a:blip r:embed="rId2"/>
          <a:stretch>
            <a:fillRect/>
          </a:stretch>
        </p:blipFill>
        <p:spPr>
          <a:xfrm>
            <a:off x="3180773" y="2855448"/>
            <a:ext cx="6129482" cy="4002552"/>
          </a:xfrm>
          <a:prstGeom prst="rect">
            <a:avLst/>
          </a:prstGeom>
        </p:spPr>
      </p:pic>
    </p:spTree>
    <p:extLst>
      <p:ext uri="{BB962C8B-B14F-4D97-AF65-F5344CB8AC3E}">
        <p14:creationId xmlns:p14="http://schemas.microsoft.com/office/powerpoint/2010/main" val="1669647079"/>
      </p:ext>
    </p:extLst>
  </p:cSld>
  <p:clrMapOvr>
    <a:masterClrMapping/>
  </p:clrMapOvr>
  <p:transition spd="slow">
    <p:wip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172363" y="318943"/>
            <a:ext cx="2299855" cy="632401"/>
          </a:xfrm>
        </p:spPr>
        <p:txBody>
          <a:bodyPr>
            <a:noAutofit/>
          </a:bodyPr>
          <a:lstStyle/>
          <a:p>
            <a:pPr algn="ctr"/>
            <a:r>
              <a:rPr lang="ru-RU" sz="4000" dirty="0" smtClean="0">
                <a:latin typeface="Times New Roman" panose="02020603050405020304" pitchFamily="18" charset="0"/>
                <a:cs typeface="Times New Roman" panose="02020603050405020304" pitchFamily="18" charset="0"/>
              </a:rPr>
              <a:t>История</a:t>
            </a:r>
            <a:endParaRPr lang="ru-RU" sz="4000" dirty="0">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267854" y="951344"/>
            <a:ext cx="11656290" cy="5031654"/>
          </a:xfrm>
        </p:spPr>
        <p:txBody>
          <a:bodyPr/>
          <a:lstStyle/>
          <a:p>
            <a:pPr marL="0" indent="0">
              <a:buNone/>
            </a:pPr>
            <a:r>
              <a:rPr lang="ru-RU" dirty="0" smtClean="0">
                <a:latin typeface="Times New Roman" panose="02020603050405020304" pitchFamily="18" charset="0"/>
                <a:cs typeface="Times New Roman" panose="02020603050405020304" pitchFamily="18" charset="0"/>
              </a:rPr>
              <a:t>Впервые болезнь в 1854 году независимо друг от друга описали французы Байярже и Фальре, однако официально МДП был признан самостоятельной нозологической единицей только в 1896 году, после появления работ Крепелина, посвященных этой тематике.</a:t>
            </a:r>
            <a:endParaRPr lang="ru-RU" dirty="0">
              <a:latin typeface="Times New Roman" panose="02020603050405020304" pitchFamily="18" charset="0"/>
              <a:cs typeface="Times New Roman" panose="02020603050405020304" pitchFamily="18" charset="0"/>
            </a:endParaRPr>
          </a:p>
        </p:txBody>
      </p:sp>
      <p:pic>
        <p:nvPicPr>
          <p:cNvPr id="4" name="Рисунок 3"/>
          <p:cNvPicPr>
            <a:picLocks noChangeAspect="1"/>
          </p:cNvPicPr>
          <p:nvPr/>
        </p:nvPicPr>
        <p:blipFill>
          <a:blip r:embed="rId2"/>
          <a:stretch>
            <a:fillRect/>
          </a:stretch>
        </p:blipFill>
        <p:spPr>
          <a:xfrm>
            <a:off x="443345" y="3114525"/>
            <a:ext cx="3149600" cy="3256403"/>
          </a:xfrm>
          <a:prstGeom prst="rect">
            <a:avLst/>
          </a:prstGeom>
        </p:spPr>
      </p:pic>
      <p:pic>
        <p:nvPicPr>
          <p:cNvPr id="6" name="Рисунок 5"/>
          <p:cNvPicPr>
            <a:picLocks noChangeAspect="1"/>
          </p:cNvPicPr>
          <p:nvPr/>
        </p:nvPicPr>
        <p:blipFill rotWithShape="1">
          <a:blip r:embed="rId3"/>
          <a:srcRect b="14344"/>
          <a:stretch/>
        </p:blipFill>
        <p:spPr>
          <a:xfrm>
            <a:off x="4875234" y="3114525"/>
            <a:ext cx="2596984" cy="3289203"/>
          </a:xfrm>
          <a:prstGeom prst="rect">
            <a:avLst/>
          </a:prstGeom>
        </p:spPr>
      </p:pic>
      <p:pic>
        <p:nvPicPr>
          <p:cNvPr id="7" name="Рисунок 6"/>
          <p:cNvPicPr>
            <a:picLocks noChangeAspect="1"/>
          </p:cNvPicPr>
          <p:nvPr/>
        </p:nvPicPr>
        <p:blipFill>
          <a:blip r:embed="rId4"/>
          <a:stretch>
            <a:fillRect/>
          </a:stretch>
        </p:blipFill>
        <p:spPr>
          <a:xfrm>
            <a:off x="8666448" y="2863976"/>
            <a:ext cx="2842062" cy="3800060"/>
          </a:xfrm>
          <a:prstGeom prst="rect">
            <a:avLst/>
          </a:prstGeom>
        </p:spPr>
      </p:pic>
    </p:spTree>
    <p:extLst>
      <p:ext uri="{BB962C8B-B14F-4D97-AF65-F5344CB8AC3E}">
        <p14:creationId xmlns:p14="http://schemas.microsoft.com/office/powerpoint/2010/main" val="158372387"/>
      </p:ext>
    </p:extLst>
  </p:cSld>
  <p:clrMapOvr>
    <a:masterClrMapping/>
  </p:clrMapOvr>
  <p:transition spd="slow">
    <p:wip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18809" y="355890"/>
            <a:ext cx="2154382" cy="678584"/>
          </a:xfrm>
        </p:spPr>
        <p:txBody>
          <a:bodyPr>
            <a:normAutofit fontScale="90000"/>
          </a:bodyPr>
          <a:lstStyle/>
          <a:p>
            <a:r>
              <a:rPr lang="ru-RU" dirty="0" smtClean="0">
                <a:latin typeface="Times New Roman" panose="02020603050405020304" pitchFamily="18" charset="0"/>
                <a:cs typeface="Times New Roman" panose="02020603050405020304" pitchFamily="18" charset="0"/>
              </a:rPr>
              <a:t>История</a:t>
            </a:r>
            <a:endParaRPr lang="ru-RU" dirty="0">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212436" y="1117602"/>
            <a:ext cx="11979564" cy="5142489"/>
          </a:xfrm>
        </p:spPr>
        <p:txBody>
          <a:bodyPr/>
          <a:lstStyle/>
          <a:p>
            <a:pPr marL="0" indent="0">
              <a:buNone/>
            </a:pPr>
            <a:r>
              <a:rPr lang="ru-RU" dirty="0" smtClean="0">
                <a:latin typeface="Times New Roman" panose="02020603050405020304" pitchFamily="18" charset="0"/>
                <a:cs typeface="Times New Roman" panose="02020603050405020304" pitchFamily="18" charset="0"/>
              </a:rPr>
              <a:t>До 1993 года заболевание носило название «маниакально-депрессивный психоз». После утверждения МКБ-10 официальное название болезни изменили на «биполярное аффективное расстройство». Это было обусловлено как несоответствием старого названия клинической симптоматике (МДП не всегда сопровождается психозами), так своеобразной «печатью» тяжелой психической болезни, из-за которой окружающие под влиянием слова «психоз» начинают с предубеждением относиться к пациентам.</a:t>
            </a: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14767715"/>
      </p:ext>
    </p:extLst>
  </p:cSld>
  <p:clrMapOvr>
    <a:masterClrMapping/>
  </p:clrMapOvr>
  <p:transition spd="slow">
    <p:wip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89890" y="365125"/>
            <a:ext cx="10263909" cy="697057"/>
          </a:xfrm>
        </p:spPr>
        <p:txBody>
          <a:bodyPr>
            <a:normAutofit/>
          </a:bodyPr>
          <a:lstStyle/>
          <a:p>
            <a:pPr algn="ctr"/>
            <a:r>
              <a:rPr lang="ru-RU" sz="4000" dirty="0" smtClean="0">
                <a:latin typeface="Times New Roman" panose="02020603050405020304" pitchFamily="18" charset="0"/>
                <a:cs typeface="Times New Roman" panose="02020603050405020304" pitchFamily="18" charset="0"/>
              </a:rPr>
              <a:t>Причины возникновения</a:t>
            </a:r>
            <a:endParaRPr lang="ru-RU" sz="4000" dirty="0">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274781" y="1320800"/>
            <a:ext cx="11547764" cy="4351338"/>
          </a:xfrm>
        </p:spPr>
        <p:txBody>
          <a:bodyPr/>
          <a:lstStyle/>
          <a:p>
            <a:pPr marL="0" indent="0">
              <a:buNone/>
            </a:pPr>
            <a:r>
              <a:rPr lang="ru-RU" dirty="0" smtClean="0">
                <a:latin typeface="Times New Roman" panose="02020603050405020304" pitchFamily="18" charset="0"/>
                <a:cs typeface="Times New Roman" panose="02020603050405020304" pitchFamily="18" charset="0"/>
              </a:rPr>
              <a:t>Причины возникновения МДП пока окончательно не выяснены, однако установлено, что заболевание развивается под влиянием наследственных и внешних факторов, при этом более важную роль играют наследственные факторы. Пока не удалось установить, каким образом передается МДП – одним или несколькими генами, либо же в результате нарушения процессов фенотипирования.</a:t>
            </a: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39601539"/>
      </p:ext>
    </p:extLst>
  </p:cSld>
  <p:clrMapOvr>
    <a:masterClrMapping/>
  </p:clrMapOvr>
  <p:transition spd="slow">
    <p:wip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320800" y="365125"/>
            <a:ext cx="10033000" cy="549275"/>
          </a:xfrm>
        </p:spPr>
        <p:txBody>
          <a:bodyPr>
            <a:normAutofit fontScale="90000"/>
          </a:bodyPr>
          <a:lstStyle/>
          <a:p>
            <a:pPr algn="ctr"/>
            <a:r>
              <a:rPr lang="ru-RU" sz="4000" dirty="0" smtClean="0">
                <a:latin typeface="Times New Roman" panose="02020603050405020304" pitchFamily="18" charset="0"/>
                <a:cs typeface="Times New Roman" panose="02020603050405020304" pitchFamily="18" charset="0"/>
              </a:rPr>
              <a:t>Причины возникновения</a:t>
            </a:r>
            <a:endParaRPr lang="ru-RU" sz="4000" dirty="0">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163946" y="1077478"/>
            <a:ext cx="6661727" cy="5535758"/>
          </a:xfrm>
        </p:spPr>
        <p:txBody>
          <a:bodyPr/>
          <a:lstStyle/>
          <a:p>
            <a:pPr marL="0" indent="0">
              <a:buNone/>
            </a:pPr>
            <a:r>
              <a:rPr lang="ru-RU" dirty="0" smtClean="0">
                <a:latin typeface="Times New Roman" panose="02020603050405020304" pitchFamily="18" charset="0"/>
                <a:cs typeface="Times New Roman" panose="02020603050405020304" pitchFamily="18" charset="0"/>
              </a:rPr>
              <a:t>К факторам риска относят меланхолический тип личности (высокая чувствительность в сочетании со сдержанным внешним проявлением эмоций и повышенной утомляемостью), статотимический тип личности (педантичность, ответственность), шизоидный тип личности (эмоциональная монотонность, склонность к рационализации, предпочтение уединенной деятельности), а также эмоциональную неустойчивость, повышенную тревожность и мнительность.</a:t>
            </a:r>
            <a:endParaRPr lang="ru-RU" dirty="0">
              <a:latin typeface="Times New Roman" panose="02020603050405020304" pitchFamily="18" charset="0"/>
              <a:cs typeface="Times New Roman" panose="02020603050405020304" pitchFamily="18" charset="0"/>
            </a:endParaRPr>
          </a:p>
        </p:txBody>
      </p:sp>
      <p:pic>
        <p:nvPicPr>
          <p:cNvPr id="4" name="Рисунок 3"/>
          <p:cNvPicPr>
            <a:picLocks noChangeAspect="1"/>
          </p:cNvPicPr>
          <p:nvPr/>
        </p:nvPicPr>
        <p:blipFill rotWithShape="1">
          <a:blip r:embed="rId2"/>
          <a:srcRect l="35712" t="9351" r="9170" b="1797"/>
          <a:stretch/>
        </p:blipFill>
        <p:spPr>
          <a:xfrm>
            <a:off x="8571345" y="995939"/>
            <a:ext cx="3232727" cy="2948367"/>
          </a:xfrm>
          <a:prstGeom prst="rect">
            <a:avLst/>
          </a:prstGeom>
        </p:spPr>
      </p:pic>
      <p:pic>
        <p:nvPicPr>
          <p:cNvPr id="5" name="Рисунок 4"/>
          <p:cNvPicPr>
            <a:picLocks noChangeAspect="1"/>
          </p:cNvPicPr>
          <p:nvPr/>
        </p:nvPicPr>
        <p:blipFill rotWithShape="1">
          <a:blip r:embed="rId3"/>
          <a:srcRect l="7505" t="28125" r="6364" b="12279"/>
          <a:stretch/>
        </p:blipFill>
        <p:spPr>
          <a:xfrm>
            <a:off x="6830290" y="4008976"/>
            <a:ext cx="3482109" cy="2721118"/>
          </a:xfrm>
          <a:prstGeom prst="rect">
            <a:avLst/>
          </a:prstGeom>
        </p:spPr>
      </p:pic>
    </p:spTree>
    <p:extLst>
      <p:ext uri="{BB962C8B-B14F-4D97-AF65-F5344CB8AC3E}">
        <p14:creationId xmlns:p14="http://schemas.microsoft.com/office/powerpoint/2010/main" val="1109369088"/>
      </p:ext>
    </p:extLst>
  </p:cSld>
  <p:clrMapOvr>
    <a:masterClrMapping/>
  </p:clrMapOvr>
  <p:transition spd="slow">
    <p:wip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6"/>
            <a:ext cx="10515600" cy="521566"/>
          </a:xfrm>
        </p:spPr>
        <p:txBody>
          <a:bodyPr>
            <a:noAutofit/>
          </a:bodyPr>
          <a:lstStyle/>
          <a:p>
            <a:pPr algn="ctr"/>
            <a:r>
              <a:rPr lang="ru-RU" sz="4000" dirty="0" smtClean="0">
                <a:latin typeface="Times New Roman" panose="02020603050405020304" pitchFamily="18" charset="0"/>
                <a:cs typeface="Times New Roman" panose="02020603050405020304" pitchFamily="18" charset="0"/>
              </a:rPr>
              <a:t>Классификация </a:t>
            </a:r>
            <a:endParaRPr lang="ru-RU" sz="4000" dirty="0">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424873" y="1071418"/>
            <a:ext cx="11231418" cy="5105545"/>
          </a:xfrm>
        </p:spPr>
        <p:txBody>
          <a:bodyPr>
            <a:normAutofit/>
          </a:bodyPr>
          <a:lstStyle/>
          <a:p>
            <a:r>
              <a:rPr lang="ru-RU" dirty="0" smtClean="0">
                <a:latin typeface="Times New Roman" panose="02020603050405020304" pitchFamily="18" charset="0"/>
                <a:cs typeface="Times New Roman" panose="02020603050405020304" pitchFamily="18" charset="0"/>
              </a:rPr>
              <a:t>Правильно перемежающийся МДП – наблюдается упорядоченное чередование депрессии и мании, аффективные эпизоды разделены светлым промежутком.</a:t>
            </a:r>
          </a:p>
          <a:p>
            <a:r>
              <a:rPr lang="ru-RU" dirty="0" smtClean="0">
                <a:latin typeface="Times New Roman" panose="02020603050405020304" pitchFamily="18" charset="0"/>
                <a:cs typeface="Times New Roman" panose="02020603050405020304" pitchFamily="18" charset="0"/>
              </a:rPr>
              <a:t>Неправильно перемежающийся – наблюдается беспорядочное чередование депрессии и мании (возможны два или более депрессивных либо маниакальных эпизода подряд), аффективные эпизоды разделены светлым промежутком.</a:t>
            </a:r>
          </a:p>
          <a:p>
            <a:r>
              <a:rPr lang="ru-RU" dirty="0" smtClean="0">
                <a:latin typeface="Times New Roman" panose="02020603050405020304" pitchFamily="18" charset="0"/>
                <a:cs typeface="Times New Roman" panose="02020603050405020304" pitchFamily="18" charset="0"/>
              </a:rPr>
              <a:t>Двойной – депрессия сразу сменяется манией (либо мания депрессией), за двумя аффективными эпизодами следует светлый промежуток.</a:t>
            </a:r>
          </a:p>
          <a:p>
            <a:r>
              <a:rPr lang="ru-RU" dirty="0" smtClean="0">
                <a:latin typeface="Times New Roman" panose="02020603050405020304" pitchFamily="18" charset="0"/>
                <a:cs typeface="Times New Roman" panose="02020603050405020304" pitchFamily="18" charset="0"/>
              </a:rPr>
              <a:t>Циркулярный – наблюдается упорядоченное чередование депрессии и мании, светлые промежутки отсутствуют.</a:t>
            </a: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12016137"/>
      </p:ext>
    </p:extLst>
  </p:cSld>
  <p:clrMapOvr>
    <a:masterClrMapping/>
  </p:clrMapOvr>
  <p:transition spd="slow">
    <p:wipe/>
  </p:transition>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86</TotalTime>
  <Words>963</Words>
  <Application>Microsoft Office PowerPoint</Application>
  <PresentationFormat>Произвольный</PresentationFormat>
  <Paragraphs>57</Paragraphs>
  <Slides>16</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16</vt:i4>
      </vt:variant>
    </vt:vector>
  </HeadingPairs>
  <TitlesOfParts>
    <vt:vector size="17" baseType="lpstr">
      <vt:lpstr>Тема Office</vt:lpstr>
      <vt:lpstr>Федеральное государственное бюджетное образовательное учреждение высшего образования «Красноярский государственный медицинский университет профессора В.Ф. Войно-Ясенецкого» Фармацевтический колледж       Тема: Маниакально-депрессивный психоз</vt:lpstr>
      <vt:lpstr>План:</vt:lpstr>
      <vt:lpstr>Презентация PowerPoint</vt:lpstr>
      <vt:lpstr>Презентация PowerPoint</vt:lpstr>
      <vt:lpstr>История</vt:lpstr>
      <vt:lpstr>История</vt:lpstr>
      <vt:lpstr>Причины возникновения</vt:lpstr>
      <vt:lpstr>Причины возникновения</vt:lpstr>
      <vt:lpstr>Классификация </vt:lpstr>
      <vt:lpstr>Особенности протекания заболевания</vt:lpstr>
      <vt:lpstr>Симптомы МДП</vt:lpstr>
      <vt:lpstr>Депрессивная фаза</vt:lpstr>
      <vt:lpstr>Маниакальная фаза</vt:lpstr>
      <vt:lpstr>Презентация PowerPoint</vt:lpstr>
      <vt:lpstr>Диагностика</vt:lpstr>
      <vt:lpstr>Лечение</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master</dc:creator>
  <cp:lastModifiedBy>Могилевская</cp:lastModifiedBy>
  <cp:revision>11</cp:revision>
  <dcterms:created xsi:type="dcterms:W3CDTF">2022-10-04T03:39:59Z</dcterms:created>
  <dcterms:modified xsi:type="dcterms:W3CDTF">2022-10-15T07:04:54Z</dcterms:modified>
</cp:coreProperties>
</file>