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68" r:id="rId2"/>
    <p:sldId id="274" r:id="rId3"/>
    <p:sldId id="275" r:id="rId4"/>
    <p:sldId id="276" r:id="rId5"/>
    <p:sldId id="279" r:id="rId6"/>
    <p:sldId id="280" r:id="rId7"/>
    <p:sldId id="281" r:id="rId8"/>
    <p:sldId id="282" r:id="rId9"/>
    <p:sldId id="283" r:id="rId10"/>
    <p:sldId id="284" r:id="rId11"/>
    <p:sldId id="285" r:id="rId12"/>
    <p:sldId id="286" r:id="rId13"/>
    <p:sldId id="288" r:id="rId14"/>
    <p:sldId id="289" r:id="rId15"/>
    <p:sldId id="290" r:id="rId16"/>
    <p:sldId id="291" r:id="rId17"/>
    <p:sldId id="292" r:id="rId18"/>
    <p:sldId id="293" r:id="rId19"/>
    <p:sldId id="294" r:id="rId20"/>
    <p:sldId id="295" r:id="rId21"/>
    <p:sldId id="300" r:id="rId22"/>
    <p:sldId id="301" r:id="rId23"/>
    <p:sldId id="302" r:id="rId24"/>
    <p:sldId id="303" r:id="rId25"/>
    <p:sldId id="304" r:id="rId26"/>
    <p:sldId id="305" r:id="rId27"/>
    <p:sldId id="306" r:id="rId28"/>
    <p:sldId id="307" r:id="rId29"/>
    <p:sldId id="308" r:id="rId30"/>
    <p:sldId id="309" r:id="rId31"/>
    <p:sldId id="310" r:id="rId32"/>
    <p:sldId id="311" r:id="rId33"/>
    <p:sldId id="312" r:id="rId34"/>
    <p:sldId id="313" r:id="rId35"/>
    <p:sldId id="314" r:id="rId36"/>
    <p:sldId id="315" r:id="rId37"/>
    <p:sldId id="316" r:id="rId38"/>
    <p:sldId id="317" r:id="rId39"/>
    <p:sldId id="318" r:id="rId40"/>
    <p:sldId id="319" r:id="rId41"/>
    <p:sldId id="320" r:id="rId42"/>
    <p:sldId id="321" r:id="rId43"/>
    <p:sldId id="322" r:id="rId44"/>
    <p:sldId id="323" r:id="rId45"/>
    <p:sldId id="324" r:id="rId46"/>
    <p:sldId id="325" r:id="rId47"/>
    <p:sldId id="326" r:id="rId48"/>
    <p:sldId id="327" r:id="rId49"/>
    <p:sldId id="334" r:id="rId50"/>
    <p:sldId id="335" r:id="rId51"/>
    <p:sldId id="336" r:id="rId52"/>
    <p:sldId id="337" r:id="rId53"/>
    <p:sldId id="338" r:id="rId54"/>
    <p:sldId id="339" r:id="rId55"/>
    <p:sldId id="340" r:id="rId56"/>
    <p:sldId id="341" r:id="rId57"/>
    <p:sldId id="342" r:id="rId58"/>
    <p:sldId id="343" r:id="rId59"/>
    <p:sldId id="256" r:id="rId60"/>
    <p:sldId id="257" r:id="rId61"/>
    <p:sldId id="258" r:id="rId62"/>
    <p:sldId id="259" r:id="rId63"/>
    <p:sldId id="260" r:id="rId64"/>
    <p:sldId id="261" r:id="rId65"/>
    <p:sldId id="262" r:id="rId66"/>
    <p:sldId id="263" r:id="rId67"/>
    <p:sldId id="264" r:id="rId68"/>
    <p:sldId id="265" r:id="rId69"/>
    <p:sldId id="266" r:id="rId70"/>
    <p:sldId id="267" r:id="rId7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4" autoAdjust="0"/>
    <p:restoredTop sz="97461" autoAdjust="0"/>
  </p:normalViewPr>
  <p:slideViewPr>
    <p:cSldViewPr>
      <p:cViewPr varScale="1">
        <p:scale>
          <a:sx n="80" d="100"/>
          <a:sy n="80" d="100"/>
        </p:scale>
        <p:origin x="-11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7599E9-61ED-4F59-B05D-BD88DB5D9B06}" type="datetimeFigureOut">
              <a:rPr lang="ru-RU" smtClean="0"/>
              <a:t>08.12.2020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B7C074-1071-4248-9AF0-6A0BDC19F001}" type="slidenum">
              <a:rPr lang="ru-RU" smtClean="0"/>
              <a:t>‹#›</a:t>
            </a:fld>
            <a:endParaRPr lang="ru-RU"/>
          </a:p>
        </p:txBody>
      </p:sp>
    </p:spTree>
    <p:extLst>
      <p:ext uri="{BB962C8B-B14F-4D97-AF65-F5344CB8AC3E}">
        <p14:creationId xmlns:p14="http://schemas.microsoft.com/office/powerpoint/2010/main" val="724681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ru.wikipedia.org/wiki/%D0%9F%D1%80%D0%B0%D0%B9%D0%BC%D0%B5%D1%80"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ru.wikipedia.org/wiki/%D0%94%D0%B8%D0%BC%D0%B5%D1%82%D0%B8%D0%BB%D1%81%D1%83%D0%BB%D1%8C%D1%84%D0%BE%D0%BA%D1%81%D0%B8%D0%B4" TargetMode="External"/><Relationship Id="rId5" Type="http://schemas.openxmlformats.org/officeDocument/2006/relationships/hyperlink" Target="https://en.wikipedia.org/wiki/Pwo_DNA_polymerase" TargetMode="External"/><Relationship Id="rId4" Type="http://schemas.openxmlformats.org/officeDocument/2006/relationships/hyperlink" Target="https://en.wikipedia.org/wiki/Pfu_DNA_polymerase"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 строению клетки живые организмы делят на прокариот и эукариот. Клетки и тех и других окружены плазматической мембраной, снаружи от которой во многих случаях имеется клеточная стенка. Внутри клетки находится полужидкая цитоплазма. Однако клетки прокариот устроены значительно проще, чем клетки эукариот.</a:t>
            </a:r>
          </a:p>
          <a:p>
            <a:endParaRPr lang="ru-RU" dirty="0" smtClean="0"/>
          </a:p>
          <a:p>
            <a:r>
              <a:rPr lang="ru-RU" dirty="0" smtClean="0"/>
              <a:t>Основной генетический материал прокариот (от греч. про – до и </a:t>
            </a:r>
            <a:r>
              <a:rPr lang="ru-RU" dirty="0" err="1" smtClean="0"/>
              <a:t>карион</a:t>
            </a:r>
            <a:r>
              <a:rPr lang="ru-RU" dirty="0" smtClean="0"/>
              <a:t> – ядро) находится в цитоплазме в виде кольцевой молекулы ДНК. Эта молекула (</a:t>
            </a:r>
            <a:r>
              <a:rPr lang="ru-RU" dirty="0" err="1" smtClean="0"/>
              <a:t>нуклеоид</a:t>
            </a:r>
            <a:r>
              <a:rPr lang="ru-RU" dirty="0" smtClean="0"/>
              <a:t>) не окружена ядерной оболочкой, характерной для эукариот, и прикрепляется к плазматической мембране (рис.1). Таким образом, прокариоты не имеют оформленного ядра. 1 кольцевая ДНК (гаплоидна)</a:t>
            </a:r>
          </a:p>
          <a:p>
            <a:endParaRPr lang="ru-RU" dirty="0" smtClean="0"/>
          </a:p>
          <a:p>
            <a:endParaRPr lang="ru-RU" dirty="0" smtClean="0"/>
          </a:p>
          <a:p>
            <a:r>
              <a:rPr lang="ru-RU" dirty="0" smtClean="0"/>
              <a:t>Кроме </a:t>
            </a:r>
            <a:r>
              <a:rPr lang="ru-RU" dirty="0" err="1" smtClean="0"/>
              <a:t>нуклеоида</a:t>
            </a:r>
            <a:r>
              <a:rPr lang="ru-RU" dirty="0" smtClean="0"/>
              <a:t> в </a:t>
            </a:r>
            <a:r>
              <a:rPr lang="ru-RU" dirty="0" err="1" smtClean="0"/>
              <a:t>прокариотической</a:t>
            </a:r>
            <a:r>
              <a:rPr lang="ru-RU" dirty="0" smtClean="0"/>
              <a:t> клетке часто встречается небольшая кольцевая молекула ДНК, называемая </a:t>
            </a:r>
            <a:r>
              <a:rPr lang="ru-RU" dirty="0" err="1" smtClean="0"/>
              <a:t>плазмидой</a:t>
            </a:r>
            <a:r>
              <a:rPr lang="ru-RU" dirty="0" smtClean="0"/>
              <a:t>. </a:t>
            </a:r>
            <a:r>
              <a:rPr lang="ru-RU" dirty="0" err="1" smtClean="0"/>
              <a:t>Плазмиды</a:t>
            </a:r>
            <a:r>
              <a:rPr lang="ru-RU" dirty="0" smtClean="0"/>
              <a:t> могут перемещаться из одной клетки в другую и встраиваться в основную молекулу ДНК.</a:t>
            </a:r>
            <a:endParaRPr lang="ru-RU" dirty="0"/>
          </a:p>
        </p:txBody>
      </p:sp>
      <p:sp>
        <p:nvSpPr>
          <p:cNvPr id="4" name="Номер слайда 3"/>
          <p:cNvSpPr>
            <a:spLocks noGrp="1"/>
          </p:cNvSpPr>
          <p:nvPr>
            <p:ph type="sldNum" sz="quarter" idx="10"/>
          </p:nvPr>
        </p:nvSpPr>
        <p:spPr/>
        <p:txBody>
          <a:bodyPr/>
          <a:lstStyle/>
          <a:p>
            <a:pPr>
              <a:defRPr/>
            </a:pPr>
            <a:fld id="{E3CF4FAA-EFBB-41D4-B92D-D7CB21FCAD87}" type="slidenum">
              <a:rPr lang="ru-RU" altLang="ru-RU" smtClean="0"/>
              <a:pPr>
                <a:defRPr/>
              </a:pPr>
              <a:t>2</a:t>
            </a:fld>
            <a:endParaRPr lang="ru-RU" altLang="ru-RU"/>
          </a:p>
        </p:txBody>
      </p:sp>
    </p:spTree>
    <p:extLst>
      <p:ext uri="{BB962C8B-B14F-4D97-AF65-F5344CB8AC3E}">
        <p14:creationId xmlns:p14="http://schemas.microsoft.com/office/powerpoint/2010/main" val="2711194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E3CF4FAA-EFBB-41D4-B92D-D7CB21FCAD87}" type="slidenum">
              <a:rPr lang="ru-RU" altLang="ru-RU" smtClean="0"/>
              <a:pPr>
                <a:defRPr/>
              </a:pPr>
              <a:t>16</a:t>
            </a:fld>
            <a:endParaRPr lang="ru-RU" altLang="ru-RU"/>
          </a:p>
        </p:txBody>
      </p:sp>
    </p:spTree>
    <p:extLst>
      <p:ext uri="{BB962C8B-B14F-4D97-AF65-F5344CB8AC3E}">
        <p14:creationId xmlns:p14="http://schemas.microsoft.com/office/powerpoint/2010/main" val="2561166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Горизонтальный перенос генов играет важную роль в эволюции микроорганизмов и последние исследования показали, что горизонтальный перенос генов является способствует увеличению патогенных видов и распространению факторов вирулентности. </a:t>
            </a:r>
          </a:p>
          <a:p>
            <a:endParaRPr lang="ru-RU" dirty="0"/>
          </a:p>
        </p:txBody>
      </p:sp>
      <p:sp>
        <p:nvSpPr>
          <p:cNvPr id="4" name="Номер слайда 3"/>
          <p:cNvSpPr>
            <a:spLocks noGrp="1"/>
          </p:cNvSpPr>
          <p:nvPr>
            <p:ph type="sldNum" sz="quarter" idx="10"/>
          </p:nvPr>
        </p:nvSpPr>
        <p:spPr/>
        <p:txBody>
          <a:bodyPr/>
          <a:lstStyle/>
          <a:p>
            <a:pPr>
              <a:defRPr/>
            </a:pPr>
            <a:fld id="{E3CF4FAA-EFBB-41D4-B92D-D7CB21FCAD87}" type="slidenum">
              <a:rPr lang="ru-RU" altLang="ru-RU" smtClean="0"/>
              <a:pPr>
                <a:defRPr/>
              </a:pPr>
              <a:t>17</a:t>
            </a:fld>
            <a:endParaRPr lang="ru-RU" altLang="ru-RU"/>
          </a:p>
        </p:txBody>
      </p:sp>
    </p:spTree>
    <p:extLst>
      <p:ext uri="{BB962C8B-B14F-4D97-AF65-F5344CB8AC3E}">
        <p14:creationId xmlns:p14="http://schemas.microsoft.com/office/powerpoint/2010/main" val="492858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dirty="0" smtClean="0"/>
              <a:t>Рекомбинационная изменчивость у бактерий происходит в результате включения в ДНК </a:t>
            </a:r>
            <a:r>
              <a:rPr lang="ru-RU" altLang="ru-RU" dirty="0" err="1" smtClean="0"/>
              <a:t>реципиентной</a:t>
            </a:r>
            <a:r>
              <a:rPr lang="ru-RU" altLang="ru-RU" dirty="0" smtClean="0"/>
              <a:t> клетки участка ДНК донорской клетки путем трансформации, трансдукции, конъюгации.</a:t>
            </a:r>
          </a:p>
          <a:p>
            <a:endParaRPr lang="ru-RU" altLang="ru-RU" dirty="0" smtClean="0"/>
          </a:p>
        </p:txBody>
      </p:sp>
      <p:sp>
        <p:nvSpPr>
          <p:cNvPr id="5734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345D7914-89CF-4783-A95E-C6505430D6A3}" type="slidenum">
              <a:rPr lang="ru-RU" altLang="ru-RU"/>
              <a:pPr eaLnBrk="1" hangingPunct="1"/>
              <a:t>18</a:t>
            </a:fld>
            <a:endParaRPr lang="ru-RU" alt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There are a wide variety of</a:t>
            </a:r>
          </a:p>
          <a:p>
            <a:r>
              <a:rPr lang="en-US" sz="1200" b="0" i="0" u="none" strike="noStrike" kern="1200" baseline="0" dirty="0" smtClean="0">
                <a:solidFill>
                  <a:schemeClr val="tx1"/>
                </a:solidFill>
                <a:latin typeface="+mn-lt"/>
                <a:ea typeface="+mn-ea"/>
                <a:cs typeface="+mn-cs"/>
              </a:rPr>
              <a:t>prokaryotic species that are naturally</a:t>
            </a:r>
          </a:p>
          <a:p>
            <a:r>
              <a:rPr lang="en-US" sz="1200" b="0" i="0" u="none" strike="noStrike" kern="1200" baseline="0" dirty="0" smtClean="0">
                <a:solidFill>
                  <a:schemeClr val="tx1"/>
                </a:solidFill>
                <a:latin typeface="+mn-lt"/>
                <a:ea typeface="+mn-ea"/>
                <a:cs typeface="+mn-cs"/>
              </a:rPr>
              <a:t>transformable. Experimental data</a:t>
            </a:r>
          </a:p>
          <a:p>
            <a:r>
              <a:rPr lang="en-US" sz="1200" b="0" i="0" u="none" strike="noStrike" kern="1200" baseline="0" dirty="0" smtClean="0">
                <a:solidFill>
                  <a:schemeClr val="tx1"/>
                </a:solidFill>
                <a:latin typeface="+mn-lt"/>
                <a:ea typeface="+mn-ea"/>
                <a:cs typeface="+mn-cs"/>
              </a:rPr>
              <a:t>show that more than 80 species</a:t>
            </a:r>
          </a:p>
          <a:p>
            <a:r>
              <a:rPr lang="en-US" sz="1200" b="0" i="0" u="none" strike="noStrike" kern="1200" baseline="0" dirty="0" smtClean="0">
                <a:solidFill>
                  <a:schemeClr val="tx1"/>
                </a:solidFill>
                <a:latin typeface="+mn-lt"/>
                <a:ea typeface="+mn-ea"/>
                <a:cs typeface="+mn-cs"/>
              </a:rPr>
              <a:t>including both Gram-positive</a:t>
            </a:r>
          </a:p>
          <a:p>
            <a:r>
              <a:rPr lang="en-US" sz="1200" b="0" i="0" u="none" strike="noStrike" kern="1200" baseline="0" dirty="0" smtClean="0">
                <a:solidFill>
                  <a:schemeClr val="tx1"/>
                </a:solidFill>
                <a:latin typeface="+mn-lt"/>
                <a:ea typeface="+mn-ea"/>
                <a:cs typeface="+mn-cs"/>
              </a:rPr>
              <a:t>and Gram-negative bacteria are</a:t>
            </a:r>
          </a:p>
          <a:p>
            <a:r>
              <a:rPr lang="en-US" sz="1200" b="0" i="0" u="none" strike="noStrike" kern="1200" baseline="0" dirty="0" smtClean="0">
                <a:solidFill>
                  <a:schemeClr val="tx1"/>
                </a:solidFill>
                <a:latin typeface="+mn-lt"/>
                <a:ea typeface="+mn-ea"/>
                <a:cs typeface="+mn-cs"/>
              </a:rPr>
              <a:t>naturally competent. </a:t>
            </a:r>
            <a:endParaRPr lang="ru-RU"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Known inducers of competence in</a:t>
            </a:r>
          </a:p>
          <a:p>
            <a:r>
              <a:rPr lang="en-US" sz="1200" b="0" i="0" u="none" strike="noStrike" kern="1200" baseline="0" dirty="0" smtClean="0">
                <a:solidFill>
                  <a:schemeClr val="tx1"/>
                </a:solidFill>
                <a:latin typeface="+mn-lt"/>
                <a:ea typeface="+mn-ea"/>
                <a:cs typeface="+mn-cs"/>
              </a:rPr>
              <a:t>other naturally competent bacteria</a:t>
            </a:r>
          </a:p>
          <a:p>
            <a:r>
              <a:rPr lang="en-US" sz="1200" b="0" i="0" u="none" strike="noStrike" kern="1200" baseline="0" dirty="0" smtClean="0">
                <a:solidFill>
                  <a:schemeClr val="tx1"/>
                </a:solidFill>
                <a:latin typeface="+mn-lt"/>
                <a:ea typeface="+mn-ea"/>
                <a:cs typeface="+mn-cs"/>
              </a:rPr>
              <a:t>include high cell density, antibiotic</a:t>
            </a:r>
          </a:p>
          <a:p>
            <a:r>
              <a:rPr lang="en-US" sz="1200" b="0" i="0" u="none" strike="noStrike" kern="1200" baseline="0" dirty="0" smtClean="0">
                <a:solidFill>
                  <a:schemeClr val="tx1"/>
                </a:solidFill>
                <a:latin typeface="+mn-lt"/>
                <a:ea typeface="+mn-ea"/>
                <a:cs typeface="+mn-cs"/>
              </a:rPr>
              <a:t>stress, DNA damage, intracellular</a:t>
            </a:r>
          </a:p>
          <a:p>
            <a:r>
              <a:rPr lang="en-US" sz="1200" b="0" i="0" u="none" strike="noStrike" kern="1200" baseline="0" dirty="0" smtClean="0">
                <a:solidFill>
                  <a:schemeClr val="tx1"/>
                </a:solidFill>
                <a:latin typeface="+mn-lt"/>
                <a:ea typeface="+mn-ea"/>
                <a:cs typeface="+mn-cs"/>
              </a:rPr>
              <a:t>growth, absence of preferred carbon</a:t>
            </a:r>
          </a:p>
          <a:p>
            <a:r>
              <a:rPr lang="en-US" sz="1200" b="0" i="0" u="none" strike="noStrike" kern="1200" baseline="0" dirty="0" smtClean="0">
                <a:solidFill>
                  <a:schemeClr val="tx1"/>
                </a:solidFill>
                <a:latin typeface="+mn-lt"/>
                <a:ea typeface="+mn-ea"/>
                <a:cs typeface="+mn-cs"/>
              </a:rPr>
              <a:t>sources and general starvation</a:t>
            </a:r>
            <a:endParaRPr lang="ru-RU" dirty="0" smtClean="0"/>
          </a:p>
          <a:p>
            <a:endParaRPr lang="ru-RU" dirty="0" smtClean="0"/>
          </a:p>
          <a:p>
            <a:r>
              <a:rPr lang="en-US" dirty="0" smtClean="0"/>
              <a:t>It was described by Frederick Griffith (1928), an English bacteriologist. He had done his experi­ment with laboratory mice and two types of Diplococcus pneumoniae, the pneumonia causing organism. One type has rough (R) non-­capsulated cells and another one with smooth (S) capsulated cells. The R-type is non-pathogenic, while the S-type is pathogenic. </a:t>
            </a:r>
          </a:p>
          <a:p>
            <a:endParaRPr lang="en-US" dirty="0" smtClean="0"/>
          </a:p>
          <a:p>
            <a:endParaRPr lang="en-US" dirty="0" smtClean="0"/>
          </a:p>
          <a:p>
            <a:r>
              <a:rPr lang="en-US" dirty="0" smtClean="0"/>
              <a:t>ADVERTISEMENTS:</a:t>
            </a:r>
          </a:p>
          <a:p>
            <a:r>
              <a:rPr lang="en-US" dirty="0" smtClean="0"/>
              <a:t>  </a:t>
            </a:r>
          </a:p>
          <a:p>
            <a:endParaRPr lang="en-US" dirty="0" smtClean="0"/>
          </a:p>
          <a:p>
            <a:r>
              <a:rPr lang="en-US" dirty="0" smtClean="0"/>
              <a:t>The process of transformation is mentioned below (Fig. 2.28):  </a:t>
            </a:r>
          </a:p>
          <a:p>
            <a:endParaRPr lang="en-US" dirty="0" smtClean="0"/>
          </a:p>
          <a:p>
            <a:r>
              <a:rPr lang="en-US" dirty="0" smtClean="0"/>
              <a:t>(</a:t>
            </a:r>
            <a:r>
              <a:rPr lang="en-US" dirty="0" err="1" smtClean="0"/>
              <a:t>i</a:t>
            </a:r>
            <a:r>
              <a:rPr lang="en-US" dirty="0" smtClean="0"/>
              <a:t>) When live non-pathogenic (R-type) cells are injected in mice, the mice remain alive. </a:t>
            </a:r>
          </a:p>
          <a:p>
            <a:endParaRPr lang="en-US" dirty="0" smtClean="0"/>
          </a:p>
          <a:p>
            <a:r>
              <a:rPr lang="en-US" dirty="0" smtClean="0"/>
              <a:t>(ii) When dead pathogenic (S-type) cells are injected in mice, the mice also remain alive.’ </a:t>
            </a:r>
          </a:p>
          <a:p>
            <a:endParaRPr lang="en-US" dirty="0" smtClean="0"/>
          </a:p>
          <a:p>
            <a:r>
              <a:rPr lang="en-US" dirty="0" smtClean="0"/>
              <a:t>(iii) When pathogenic (S-type) cells are injected in mice, they suffer from pneu­monia and died. </a:t>
            </a:r>
          </a:p>
          <a:p>
            <a:endParaRPr lang="en-US" dirty="0" smtClean="0"/>
          </a:p>
          <a:p>
            <a:endParaRPr lang="en-US" dirty="0" smtClean="0"/>
          </a:p>
          <a:p>
            <a:r>
              <a:rPr lang="en-US" dirty="0" smtClean="0"/>
              <a:t>ADVERTISEMENTS:</a:t>
            </a:r>
          </a:p>
          <a:p>
            <a:r>
              <a:rPr lang="en-US" dirty="0" smtClean="0"/>
              <a:t>  </a:t>
            </a:r>
          </a:p>
          <a:p>
            <a:endParaRPr lang="en-US" dirty="0" smtClean="0"/>
          </a:p>
          <a:p>
            <a:r>
              <a:rPr lang="en-US" dirty="0" smtClean="0"/>
              <a:t>(iv) When live non-pathogenic (R-type) cells are mixed with dead pathogenic (S-type) cells and are injected in mice, they also suffered from pneumonia and died. On isolation of dead tissue of mice, the smooth (S) </a:t>
            </a:r>
            <a:r>
              <a:rPr lang="en-US" dirty="0" err="1" smtClean="0"/>
              <a:t>qapsulated</a:t>
            </a:r>
            <a:r>
              <a:rPr lang="en-US" dirty="0" smtClean="0"/>
              <a:t> cells are found on agar. The above experiment indicates the conversion of R-type to S-type, called transformation. </a:t>
            </a:r>
          </a:p>
          <a:p>
            <a:endParaRPr lang="en-US" dirty="0" smtClean="0"/>
          </a:p>
          <a:p>
            <a:r>
              <a:rPr lang="en-US" dirty="0" smtClean="0"/>
              <a:t>Later, James L. </a:t>
            </a:r>
            <a:r>
              <a:rPr lang="en-US" dirty="0" err="1" smtClean="0"/>
              <a:t>Alloway</a:t>
            </a:r>
            <a:r>
              <a:rPr lang="en-US" dirty="0" smtClean="0"/>
              <a:t> (1932), transformed the rough type cells to smooth type, by using the fragments from dead smooth-type cells and con­firmed Griffith’s work. </a:t>
            </a:r>
          </a:p>
          <a:p>
            <a:endParaRPr lang="en-US" dirty="0" smtClean="0"/>
          </a:p>
          <a:p>
            <a:r>
              <a:rPr lang="en-US" dirty="0" smtClean="0"/>
              <a:t>Further, Oswald T. Avery, Colin M. MacLeod and </a:t>
            </a:r>
            <a:r>
              <a:rPr lang="en-US" dirty="0" err="1" smtClean="0"/>
              <a:t>Maclyn</a:t>
            </a:r>
            <a:r>
              <a:rPr lang="en-US" dirty="0" smtClean="0"/>
              <a:t> N. McCarty (1944) also found that DNA isolated from the fragments could induce the transformation. Their experi­mental result was the first proof of DNA as the genetic material in living organism. The possible mechanism of transformation can be explained (Fig. 2.29). </a:t>
            </a:r>
          </a:p>
          <a:p>
            <a:endParaRPr lang="en-US" dirty="0" smtClean="0"/>
          </a:p>
          <a:p>
            <a:r>
              <a:rPr lang="en-US" dirty="0" smtClean="0"/>
              <a:t>The transformation takes place in a few cell of the mixed population. It is an impor­tant method of genetic recombination. A few donor cells break apart and an explosive release and fragmentation of DNA take place. A frag­ment of double stranded DNA (10-20 genes) then gets attached with the recipient cell for entry (Fig. 2.29). </a:t>
            </a:r>
          </a:p>
          <a:p>
            <a:endParaRPr lang="en-US" dirty="0" smtClean="0"/>
          </a:p>
          <a:p>
            <a:endParaRPr lang="en-US" dirty="0" smtClean="0"/>
          </a:p>
          <a:p>
            <a:r>
              <a:rPr lang="en-US" dirty="0" smtClean="0"/>
              <a:t>ADVERTISEMENTS:</a:t>
            </a:r>
          </a:p>
          <a:p>
            <a:r>
              <a:rPr lang="en-US" dirty="0" smtClean="0"/>
              <a:t>  </a:t>
            </a:r>
          </a:p>
          <a:p>
            <a:endParaRPr lang="en-US" dirty="0" smtClean="0"/>
          </a:p>
          <a:p>
            <a:r>
              <a:rPr lang="en-US" dirty="0" smtClean="0"/>
              <a:t>During entry one strand of the fragment becomes dissolved by enzyme leaving the second strand, which then passes to the recipient cell through cell wall and cell mem­brane. </a:t>
            </a:r>
          </a:p>
          <a:p>
            <a:endParaRPr lang="ru-RU" dirty="0"/>
          </a:p>
        </p:txBody>
      </p:sp>
      <p:sp>
        <p:nvSpPr>
          <p:cNvPr id="4" name="Номер слайда 3"/>
          <p:cNvSpPr>
            <a:spLocks noGrp="1"/>
          </p:cNvSpPr>
          <p:nvPr>
            <p:ph type="sldNum" sz="quarter" idx="10"/>
          </p:nvPr>
        </p:nvSpPr>
        <p:spPr/>
        <p:txBody>
          <a:bodyPr/>
          <a:lstStyle/>
          <a:p>
            <a:pPr>
              <a:defRPr/>
            </a:pPr>
            <a:fld id="{E3CF4FAA-EFBB-41D4-B92D-D7CB21FCAD87}" type="slidenum">
              <a:rPr lang="ru-RU" altLang="ru-RU" smtClean="0"/>
              <a:pPr>
                <a:defRPr/>
              </a:pPr>
              <a:t>19</a:t>
            </a:fld>
            <a:endParaRPr lang="ru-RU" altLang="ru-RU"/>
          </a:p>
        </p:txBody>
      </p:sp>
    </p:spTree>
    <p:extLst>
      <p:ext uri="{BB962C8B-B14F-4D97-AF65-F5344CB8AC3E}">
        <p14:creationId xmlns:p14="http://schemas.microsoft.com/office/powerpoint/2010/main" val="3061269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Заметки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ru-RU" altLang="ru-RU" dirty="0" smtClean="0"/>
              <a:t>Трансформация – поглощение свободной ДНК из внешней среды. Поглощая ДНК из внешней среды и включая ее в свой геном, бактерии становятся генетически трансформированными. </a:t>
            </a:r>
          </a:p>
          <a:p>
            <a:pPr>
              <a:defRPr/>
            </a:pPr>
            <a:r>
              <a:rPr lang="ru-RU" altLang="ru-RU" dirty="0" smtClean="0"/>
              <a:t>Частота </a:t>
            </a:r>
            <a:r>
              <a:rPr lang="ru-RU" altLang="ru-RU" dirty="0" err="1" smtClean="0"/>
              <a:t>транформации</a:t>
            </a:r>
            <a:r>
              <a:rPr lang="ru-RU" altLang="ru-RU" dirty="0" smtClean="0"/>
              <a:t> зависит от числа компетентных клеток в данной популяции и качественных характеристик трансформирующей ДНК. </a:t>
            </a:r>
          </a:p>
          <a:p>
            <a:pPr>
              <a:defRPr/>
            </a:pPr>
            <a:r>
              <a:rPr lang="ru-RU" altLang="ru-RU" b="1" dirty="0" smtClean="0"/>
              <a:t>Генетическая компетентность</a:t>
            </a:r>
            <a:r>
              <a:rPr lang="ru-RU" altLang="ru-RU" dirty="0" smtClean="0"/>
              <a:t> – способность бактериальных клеток поглощать экзогенную ДНК с последующим изменением генома. </a:t>
            </a:r>
            <a:r>
              <a:rPr lang="ru-RU" altLang="ru-RU" b="1" dirty="0" smtClean="0"/>
              <a:t>Компетентность</a:t>
            </a:r>
            <a:r>
              <a:rPr lang="ru-RU" altLang="ru-RU" dirty="0" smtClean="0"/>
              <a:t> может быть </a:t>
            </a:r>
            <a:r>
              <a:rPr lang="ru-RU" altLang="ru-RU" b="1" dirty="0" smtClean="0"/>
              <a:t>искусственной</a:t>
            </a:r>
            <a:r>
              <a:rPr lang="ru-RU" altLang="ru-RU" dirty="0" smtClean="0"/>
              <a:t> – в результате обработки микроорганизмов физическими и химическими реагентами, которые способствуют поглощению экзогенной ДНК, и может быть </a:t>
            </a:r>
            <a:r>
              <a:rPr lang="ru-RU" altLang="ru-RU" b="1" dirty="0" smtClean="0"/>
              <a:t>природной</a:t>
            </a:r>
            <a:r>
              <a:rPr lang="ru-RU" altLang="ru-RU" dirty="0" smtClean="0"/>
              <a:t> – генетически и физиологически </a:t>
            </a:r>
            <a:r>
              <a:rPr lang="ru-RU" altLang="ru-RU" dirty="0" err="1" smtClean="0"/>
              <a:t>детерменированное</a:t>
            </a:r>
            <a:r>
              <a:rPr lang="ru-RU" altLang="ru-RU" dirty="0" smtClean="0"/>
              <a:t> свойство данного штамма. Так, например способность к трансформации у </a:t>
            </a:r>
            <a:r>
              <a:rPr lang="en-US" altLang="ru-RU" i="1" dirty="0" smtClean="0"/>
              <a:t>Bacillus subtilis</a:t>
            </a:r>
            <a:r>
              <a:rPr lang="ru-RU" altLang="ru-RU" dirty="0" smtClean="0"/>
              <a:t> зависит от фазы роста – при ограничении скорости роста (стационарная фаза) примерно 10 % клеток становятся компетентными.</a:t>
            </a:r>
          </a:p>
          <a:p>
            <a:pPr>
              <a:defRPr/>
            </a:pPr>
            <a:r>
              <a:rPr lang="ru-RU" altLang="ru-RU" u="sng" dirty="0" smtClean="0"/>
              <a:t>Качественные характеристики трансформирующей ДНК:</a:t>
            </a:r>
          </a:p>
          <a:p>
            <a:pPr marL="171450" indent="-171450">
              <a:buFont typeface="Arial" panose="020B0604020202020204" pitchFamily="34" charset="0"/>
              <a:buChar char="•"/>
              <a:defRPr/>
            </a:pPr>
            <a:r>
              <a:rPr lang="ru-RU" altLang="ru-RU" dirty="0" err="1" smtClean="0"/>
              <a:t>Гомологичность</a:t>
            </a:r>
            <a:r>
              <a:rPr lang="ru-RU" altLang="ru-RU" dirty="0" smtClean="0"/>
              <a:t>. У Гр ̶ микроорганизмах специфичность компетентных белков высока – только гомологичная или очень близкая к ней ДНК может быть поглощена компетентными бактериями. У Гр+ микроорганизмов поглощение ДНК менее ограничено, однако, если ДНК </a:t>
            </a:r>
            <a:r>
              <a:rPr lang="ru-RU" altLang="ru-RU" dirty="0" err="1" smtClean="0"/>
              <a:t>негомологична</a:t>
            </a:r>
            <a:r>
              <a:rPr lang="ru-RU" altLang="ru-RU" dirty="0" smtClean="0"/>
              <a:t>, она практически не будет интегрироваться и расщепится </a:t>
            </a:r>
            <a:r>
              <a:rPr lang="ru-RU" altLang="ru-RU" dirty="0" err="1" smtClean="0"/>
              <a:t>эндонуклеазами</a:t>
            </a:r>
            <a:r>
              <a:rPr lang="ru-RU" altLang="ru-RU" dirty="0" smtClean="0"/>
              <a:t>.</a:t>
            </a:r>
          </a:p>
          <a:p>
            <a:pPr marL="171450" indent="-171450">
              <a:buFont typeface="Arial" panose="020B0604020202020204" pitchFamily="34" charset="0"/>
              <a:buChar char="•"/>
              <a:defRPr/>
            </a:pPr>
            <a:r>
              <a:rPr lang="ru-RU" altLang="ru-RU" dirty="0" smtClean="0"/>
              <a:t>Наличие двойной спирали. </a:t>
            </a:r>
          </a:p>
          <a:p>
            <a:pPr marL="171450" indent="-171450">
              <a:buFont typeface="Arial" panose="020B0604020202020204" pitchFamily="34" charset="0"/>
              <a:buChar char="•"/>
              <a:defRPr/>
            </a:pPr>
            <a:r>
              <a:rPr lang="ru-RU" altLang="ru-RU" dirty="0" smtClean="0"/>
              <a:t>Значительная молекулярная масса увеличивает возможность интеграции.</a:t>
            </a:r>
          </a:p>
          <a:p>
            <a:pPr>
              <a:defRPr/>
            </a:pPr>
            <a:r>
              <a:rPr lang="ru-RU" altLang="ru-RU" b="1" dirty="0" smtClean="0"/>
              <a:t>Процесс трансформации протекает в три стадии:</a:t>
            </a:r>
            <a:endParaRPr lang="ru-RU" altLang="ru-RU" dirty="0" smtClean="0"/>
          </a:p>
          <a:p>
            <a:pPr>
              <a:defRPr/>
            </a:pPr>
            <a:r>
              <a:rPr lang="ru-RU" altLang="ru-RU" b="1" dirty="0" smtClean="0"/>
              <a:t>Связывание экзогенной ДНК с поверхностью компетентных клеток</a:t>
            </a:r>
            <a:r>
              <a:rPr lang="ru-RU" altLang="ru-RU" dirty="0" smtClean="0"/>
              <a:t>. Адсорбция ДНК происходит на специальных структурах, которые обеспечивают ее проникновение через клеточную стенку и цитоплазматическую мембрану. </a:t>
            </a:r>
            <a:r>
              <a:rPr lang="ru-RU" altLang="ru-RU" strike="sngStrike" dirty="0" smtClean="0"/>
              <a:t>Связь, образующая между поверхностными структурами клетки и ДНК </a:t>
            </a:r>
            <a:r>
              <a:rPr lang="ru-RU" altLang="ru-RU" strike="sngStrike" dirty="0" err="1" smtClean="0"/>
              <a:t>нековалентная</a:t>
            </a:r>
            <a:r>
              <a:rPr lang="ru-RU" altLang="ru-RU" strike="sngStrike" dirty="0" smtClean="0"/>
              <a:t> и при обработке детергентами или фенолом ранее адсорбированная ДНК отделяется от клетки. </a:t>
            </a:r>
            <a:r>
              <a:rPr lang="ru-RU" altLang="ru-RU" dirty="0" smtClean="0"/>
              <a:t>Связывание ДНК не зависит от ее последовательности.</a:t>
            </a:r>
          </a:p>
          <a:p>
            <a:pPr>
              <a:defRPr/>
            </a:pPr>
            <a:r>
              <a:rPr lang="ru-RU" altLang="ru-RU" b="1" dirty="0" smtClean="0"/>
              <a:t>Фрагментация экзогенной ДНК</a:t>
            </a:r>
            <a:r>
              <a:rPr lang="ru-RU" altLang="ru-RU" dirty="0" smtClean="0"/>
              <a:t>. Обе цепи связанной ДНК подвергаются разрезанию, которое происходит в случайных точках, но приводит к образованию фрагментов с определенным распределением по размерам. В связанном состоянии ДНК остается чувствительной к действию </a:t>
            </a:r>
            <a:r>
              <a:rPr lang="ru-RU" altLang="ru-RU" dirty="0" err="1" smtClean="0"/>
              <a:t>ДНКазы</a:t>
            </a:r>
            <a:r>
              <a:rPr lang="ru-RU" altLang="ru-RU" dirty="0" smtClean="0"/>
              <a:t>.</a:t>
            </a:r>
          </a:p>
          <a:p>
            <a:pPr>
              <a:defRPr/>
            </a:pPr>
            <a:r>
              <a:rPr lang="ru-RU" altLang="ru-RU" b="1" dirty="0" smtClean="0"/>
              <a:t>Поглощение трансформирующей ДНК</a:t>
            </a:r>
            <a:r>
              <a:rPr lang="ru-RU" altLang="ru-RU" dirty="0" smtClean="0"/>
              <a:t>. Происходит проникновение фрагментов ДНК, которое сопровождается разрушением одной из цепей дуплекса ДНК, т.к. проникать в клетку ДНК может только в </a:t>
            </a:r>
            <a:r>
              <a:rPr lang="ru-RU" altLang="ru-RU" dirty="0" err="1" smtClean="0"/>
              <a:t>одноцепочечной</a:t>
            </a:r>
            <a:r>
              <a:rPr lang="ru-RU" altLang="ru-RU" dirty="0" smtClean="0"/>
              <a:t> форме, которая устойчива к действию нуклеаз.</a:t>
            </a:r>
          </a:p>
          <a:p>
            <a:pPr>
              <a:defRPr/>
            </a:pPr>
            <a:r>
              <a:rPr lang="ru-RU" altLang="ru-RU" b="1" dirty="0" smtClean="0"/>
              <a:t>Интеграция трансформирующей ДНК </a:t>
            </a:r>
            <a:r>
              <a:rPr lang="ru-RU" altLang="ru-RU" dirty="0" smtClean="0"/>
              <a:t> осуществляется путем рекомбинации  с генетическим материалом бактериальной клетки.</a:t>
            </a:r>
          </a:p>
          <a:p>
            <a:pPr>
              <a:defRPr/>
            </a:pPr>
            <a:r>
              <a:rPr lang="ru-RU" altLang="ru-RU" b="1" dirty="0" smtClean="0"/>
              <a:t>Обратимое связывание экзогенной ДНК с клеточной стенкой</a:t>
            </a:r>
            <a:r>
              <a:rPr lang="ru-RU" altLang="ru-RU" dirty="0" smtClean="0"/>
              <a:t> происходит в том случае, если бактериальная клетка некомпетентна, при этом взаимодействии связь является непрочной, и ДНК будет освобождаться и адсорбироваться в другом месте.</a:t>
            </a:r>
          </a:p>
        </p:txBody>
      </p:sp>
      <p:sp>
        <p:nvSpPr>
          <p:cNvPr id="5837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4B6F2D5-7775-4708-B070-67E00D18D9B0}" type="slidenum">
              <a:rPr lang="ru-RU" altLang="ru-RU"/>
              <a:pPr eaLnBrk="1" hangingPunct="1">
                <a:spcBef>
                  <a:spcPct val="0"/>
                </a:spcBef>
              </a:pPr>
              <a:t>20</a:t>
            </a:fld>
            <a:endParaRPr lang="ru-RU" alt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Заметки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ru-RU" altLang="ru-RU" b="1" dirty="0" err="1" smtClean="0"/>
              <a:t>Коньюгация</a:t>
            </a:r>
            <a:r>
              <a:rPr lang="ru-RU" altLang="ru-RU" dirty="0" smtClean="0"/>
              <a:t> – внедрение ДНК из бактериальной клетки-донора в клетку-реципиент (передача генетической информации от клетки–донора клетке-</a:t>
            </a:r>
            <a:r>
              <a:rPr lang="ru-RU" altLang="ru-RU" dirty="0" err="1" smtClean="0"/>
              <a:t>рециенту</a:t>
            </a:r>
            <a:r>
              <a:rPr lang="ru-RU" altLang="ru-RU" dirty="0" smtClean="0"/>
              <a:t> при их непосредственном контакте). </a:t>
            </a:r>
            <a:r>
              <a:rPr lang="ru-RU" altLang="ru-RU" strike="sngStrike" dirty="0" smtClean="0"/>
              <a:t>Открытие бактериальной </a:t>
            </a:r>
            <a:r>
              <a:rPr lang="ru-RU" altLang="ru-RU" strike="sngStrike" dirty="0" err="1" smtClean="0"/>
              <a:t>коньюгации</a:t>
            </a:r>
            <a:r>
              <a:rPr lang="ru-RU" altLang="ru-RU" strike="sngStrike" dirty="0" smtClean="0"/>
              <a:t> – </a:t>
            </a:r>
            <a:r>
              <a:rPr lang="ru-RU" altLang="ru-RU" strike="sngStrike" dirty="0" err="1" smtClean="0"/>
              <a:t>Дж.и</a:t>
            </a:r>
            <a:r>
              <a:rPr lang="ru-RU" altLang="ru-RU" strike="sngStrike" dirty="0" smtClean="0"/>
              <a:t> Э. </a:t>
            </a:r>
            <a:r>
              <a:rPr lang="ru-RU" altLang="ru-RU" strike="sngStrike" dirty="0" err="1" smtClean="0"/>
              <a:t>Татум</a:t>
            </a:r>
            <a:r>
              <a:rPr lang="ru-RU" altLang="ru-RU" strike="sngStrike" dirty="0" smtClean="0"/>
              <a:t> в 40 –х годах 20 века.</a:t>
            </a:r>
          </a:p>
          <a:p>
            <a:pPr>
              <a:defRPr/>
            </a:pPr>
            <a:r>
              <a:rPr lang="ru-RU" altLang="ru-RU" dirty="0" smtClean="0"/>
              <a:t>Для осуществления процесса </a:t>
            </a:r>
            <a:r>
              <a:rPr lang="ru-RU" altLang="ru-RU" dirty="0" err="1" smtClean="0"/>
              <a:t>коньюгации</a:t>
            </a:r>
            <a:r>
              <a:rPr lang="ru-RU" altLang="ru-RU" dirty="0" smtClean="0"/>
              <a:t> необходимо наличие двух типов клеток: доноров (</a:t>
            </a:r>
            <a:r>
              <a:rPr lang="en-US" altLang="ru-RU" dirty="0" smtClean="0"/>
              <a:t>F</a:t>
            </a:r>
            <a:r>
              <a:rPr lang="ru-RU" altLang="ru-RU" baseline="30000" dirty="0" smtClean="0"/>
              <a:t>+</a:t>
            </a:r>
            <a:r>
              <a:rPr lang="ru-RU" altLang="ru-RU" dirty="0" smtClean="0"/>
              <a:t>)</a:t>
            </a:r>
            <a:r>
              <a:rPr lang="ru-RU" altLang="ru-RU" b="1" dirty="0" smtClean="0"/>
              <a:t>, </a:t>
            </a:r>
            <a:r>
              <a:rPr lang="ru-RU" altLang="ru-RU" dirty="0" smtClean="0"/>
              <a:t>клетки несущие</a:t>
            </a:r>
            <a:r>
              <a:rPr lang="ru-RU" altLang="ru-RU" b="1" dirty="0" smtClean="0"/>
              <a:t> </a:t>
            </a:r>
            <a:r>
              <a:rPr lang="en-US" altLang="ru-RU" dirty="0" smtClean="0"/>
              <a:t>F</a:t>
            </a:r>
            <a:r>
              <a:rPr lang="ru-RU" altLang="ru-RU" dirty="0" smtClean="0"/>
              <a:t> – </a:t>
            </a:r>
            <a:r>
              <a:rPr lang="ru-RU" altLang="ru-RU" dirty="0" err="1" smtClean="0"/>
              <a:t>плазмиду</a:t>
            </a:r>
            <a:r>
              <a:rPr lang="ru-RU" altLang="ru-RU" dirty="0" smtClean="0"/>
              <a:t> и реципиентов (</a:t>
            </a:r>
            <a:r>
              <a:rPr lang="en-US" altLang="ru-RU" dirty="0" smtClean="0"/>
              <a:t>F</a:t>
            </a:r>
            <a:r>
              <a:rPr lang="ru-RU" altLang="ru-RU" baseline="30000" dirty="0" smtClean="0"/>
              <a:t>-</a:t>
            </a:r>
            <a:r>
              <a:rPr lang="ru-RU" altLang="ru-RU" dirty="0" smtClean="0"/>
              <a:t>). Наличие </a:t>
            </a:r>
            <a:r>
              <a:rPr lang="en-US" altLang="ru-RU" dirty="0" smtClean="0"/>
              <a:t>F</a:t>
            </a:r>
            <a:r>
              <a:rPr lang="ru-RU" altLang="ru-RU" dirty="0" smtClean="0"/>
              <a:t> – </a:t>
            </a:r>
            <a:r>
              <a:rPr lang="ru-RU" altLang="ru-RU" dirty="0" err="1" smtClean="0"/>
              <a:t>плазмиды</a:t>
            </a:r>
            <a:r>
              <a:rPr lang="ru-RU" altLang="ru-RU" dirty="0" smtClean="0"/>
              <a:t> обуславливает наличие половых </a:t>
            </a:r>
            <a:r>
              <a:rPr lang="ru-RU" altLang="ru-RU" dirty="0" err="1" smtClean="0"/>
              <a:t>пилей</a:t>
            </a:r>
            <a:r>
              <a:rPr lang="ru-RU" altLang="ru-RU" dirty="0" smtClean="0"/>
              <a:t> у донора для осуществления </a:t>
            </a:r>
            <a:r>
              <a:rPr lang="ru-RU" altLang="ru-RU" dirty="0" err="1" smtClean="0"/>
              <a:t>коньюгации</a:t>
            </a:r>
            <a:r>
              <a:rPr lang="ru-RU" altLang="ru-RU" dirty="0" smtClean="0"/>
              <a:t>.</a:t>
            </a:r>
          </a:p>
          <a:p>
            <a:pPr>
              <a:defRPr/>
            </a:pPr>
            <a:r>
              <a:rPr lang="ru-RU" altLang="ru-RU" dirty="0" smtClean="0"/>
              <a:t>По современным представлениям, </a:t>
            </a:r>
            <a:r>
              <a:rPr lang="ru-RU" altLang="ru-RU" dirty="0" err="1" smtClean="0"/>
              <a:t>коньюгативный</a:t>
            </a:r>
            <a:r>
              <a:rPr lang="ru-RU" altLang="ru-RU" dirty="0" smtClean="0"/>
              <a:t> перенос </a:t>
            </a:r>
            <a:r>
              <a:rPr lang="ru-RU" altLang="ru-RU" dirty="0" err="1" smtClean="0"/>
              <a:t>плазмидной</a:t>
            </a:r>
            <a:r>
              <a:rPr lang="ru-RU" altLang="ru-RU" dirty="0" smtClean="0"/>
              <a:t> ДНК у бактерий происходит в несколько этапов:</a:t>
            </a:r>
          </a:p>
          <a:p>
            <a:pPr>
              <a:defRPr/>
            </a:pPr>
            <a:r>
              <a:rPr lang="ru-RU" altLang="ru-RU" b="1" dirty="0" smtClean="0"/>
              <a:t>Началом процесса </a:t>
            </a:r>
            <a:r>
              <a:rPr lang="ru-RU" altLang="ru-RU" b="1" dirty="0" err="1" smtClean="0"/>
              <a:t>коньюгации</a:t>
            </a:r>
            <a:r>
              <a:rPr lang="ru-RU" altLang="ru-RU" b="1" dirty="0" smtClean="0"/>
              <a:t> </a:t>
            </a:r>
            <a:r>
              <a:rPr lang="ru-RU" altLang="ru-RU" dirty="0" smtClean="0"/>
              <a:t>является образование и стабилизация межклеточного контакта. Данный процесс протекает с участием </a:t>
            </a:r>
            <a:r>
              <a:rPr lang="ru-RU" altLang="ru-RU" dirty="0" err="1" smtClean="0"/>
              <a:t>коньюгативных</a:t>
            </a:r>
            <a:r>
              <a:rPr lang="ru-RU" altLang="ru-RU" dirty="0" smtClean="0"/>
              <a:t>, или половых, </a:t>
            </a:r>
            <a:r>
              <a:rPr lang="ru-RU" altLang="ru-RU" dirty="0" err="1" smtClean="0"/>
              <a:t>пилей</a:t>
            </a:r>
            <a:r>
              <a:rPr lang="ru-RU" altLang="ru-RU" dirty="0" smtClean="0"/>
              <a:t> – специальные поверхностные структуры, имеют вид нитевидных выступов, каждая </a:t>
            </a:r>
            <a:r>
              <a:rPr lang="en-US" altLang="ru-RU" dirty="0" smtClean="0"/>
              <a:t>F</a:t>
            </a:r>
            <a:r>
              <a:rPr lang="ru-RU" altLang="ru-RU" baseline="30000" dirty="0" smtClean="0"/>
              <a:t>+</a:t>
            </a:r>
            <a:r>
              <a:rPr lang="ru-RU" altLang="ru-RU" dirty="0" smtClean="0"/>
              <a:t> бактерия имеет от 1 до 3-х половых пили. Пили могут быть различны по морфологии. </a:t>
            </a:r>
          </a:p>
          <a:p>
            <a:pPr>
              <a:defRPr/>
            </a:pPr>
            <a:r>
              <a:rPr lang="ru-RU" altLang="ru-RU" b="1" dirty="0" smtClean="0"/>
              <a:t>Начальный контакт между клетками </a:t>
            </a:r>
            <a:r>
              <a:rPr lang="ru-RU" altLang="ru-RU" dirty="0" smtClean="0"/>
              <a:t>образуется между кончиком пили и рецепторным сайтом на поверхности клетки-реципиента. Образовавшийся контакт является нестабильным и может разрушаться под действие сил смыва и детергентов. Для стабилизации происходит сокращение пиля путем частичной деполимеризации, при этом контакт клеток становится более тесным. </a:t>
            </a:r>
          </a:p>
          <a:p>
            <a:pPr>
              <a:defRPr/>
            </a:pPr>
            <a:r>
              <a:rPr lang="ru-RU" altLang="ru-RU" b="1" dirty="0" smtClean="0"/>
              <a:t>Затем между клетками образуется </a:t>
            </a:r>
            <a:r>
              <a:rPr lang="ru-RU" altLang="ru-RU" b="1" dirty="0" err="1" smtClean="0"/>
              <a:t>коньюгативный</a:t>
            </a:r>
            <a:r>
              <a:rPr lang="ru-RU" altLang="ru-RU" b="1" dirty="0" smtClean="0"/>
              <a:t> мостик</a:t>
            </a:r>
            <a:r>
              <a:rPr lang="ru-RU" altLang="ru-RU" dirty="0" smtClean="0"/>
              <a:t>, через который происходит передача </a:t>
            </a:r>
            <a:r>
              <a:rPr lang="en-US" altLang="ru-RU" dirty="0" smtClean="0"/>
              <a:t>F</a:t>
            </a:r>
            <a:r>
              <a:rPr lang="ru-RU" altLang="ru-RU" dirty="0" smtClean="0"/>
              <a:t> – </a:t>
            </a:r>
            <a:r>
              <a:rPr lang="ru-RU" altLang="ru-RU" dirty="0" err="1" smtClean="0"/>
              <a:t>плазмид</a:t>
            </a:r>
            <a:r>
              <a:rPr lang="ru-RU" altLang="ru-RU" dirty="0" smtClean="0"/>
              <a:t>, а также других </a:t>
            </a:r>
            <a:r>
              <a:rPr lang="ru-RU" altLang="ru-RU" dirty="0" err="1" smtClean="0"/>
              <a:t>плазмид</a:t>
            </a:r>
            <a:r>
              <a:rPr lang="ru-RU" altLang="ru-RU" dirty="0" smtClean="0"/>
              <a:t>, которые находятся в цитоплазме донора автономно. При интеграции F – </a:t>
            </a:r>
            <a:r>
              <a:rPr lang="ru-RU" altLang="ru-RU" dirty="0" err="1" smtClean="0"/>
              <a:t>плазмиды</a:t>
            </a:r>
            <a:r>
              <a:rPr lang="ru-RU" altLang="ru-RU" dirty="0" smtClean="0"/>
              <a:t> в хромосому происходит формирование </a:t>
            </a:r>
            <a:r>
              <a:rPr lang="ru-RU" altLang="ru-RU" dirty="0" err="1" smtClean="0"/>
              <a:t>Hfr</a:t>
            </a:r>
            <a:r>
              <a:rPr lang="ru-RU" altLang="ru-RU" dirty="0" smtClean="0"/>
              <a:t> штамма – штамма с высокой частотой рекомбинации. В этих штаммах них F-фактор в свободном состоянии отсутствует, он встроен в бактериальную хромосому. Когда клетки </a:t>
            </a:r>
            <a:r>
              <a:rPr lang="ru-RU" altLang="ru-RU" dirty="0" err="1" smtClean="0"/>
              <a:t>Hfr</a:t>
            </a:r>
            <a:r>
              <a:rPr lang="ru-RU" altLang="ru-RU" dirty="0" smtClean="0"/>
              <a:t> вступают в контакт с клетками F-, между ними образуется </a:t>
            </a:r>
            <a:r>
              <a:rPr lang="ru-RU" altLang="ru-RU" dirty="0" err="1" smtClean="0"/>
              <a:t>коньюгационный</a:t>
            </a:r>
            <a:r>
              <a:rPr lang="ru-RU" altLang="ru-RU" dirty="0" smtClean="0"/>
              <a:t> мостик, и интегрированный F-фактор инициирует репликацию бактериальной хромосомы по типу катящегося кольца с того сайта, в который он встроен. Эта репликация приводит к переносу бактериальной хромосомы в F – - клетку. При конъюгации клеток </a:t>
            </a:r>
            <a:r>
              <a:rPr lang="ru-RU" altLang="ru-RU" dirty="0" err="1" smtClean="0"/>
              <a:t>Hfr</a:t>
            </a:r>
            <a:r>
              <a:rPr lang="ru-RU" altLang="ru-RU" dirty="0" smtClean="0"/>
              <a:t> и F – часто происходит разрушение мостика, и происходит обрыв хромосомы </a:t>
            </a:r>
            <a:r>
              <a:rPr lang="ru-RU" altLang="ru-RU" dirty="0" err="1" smtClean="0"/>
              <a:t>Hfr</a:t>
            </a:r>
            <a:r>
              <a:rPr lang="ru-RU" altLang="ru-RU" dirty="0" smtClean="0"/>
              <a:t>. В результате в F–клетку целая </a:t>
            </a:r>
            <a:r>
              <a:rPr lang="ru-RU" altLang="ru-RU" dirty="0" err="1" smtClean="0"/>
              <a:t>Hfr</a:t>
            </a:r>
            <a:r>
              <a:rPr lang="ru-RU" altLang="ru-RU" dirty="0" smtClean="0"/>
              <a:t>-хромосома попадает довольно редко.</a:t>
            </a:r>
          </a:p>
          <a:p>
            <a:pPr eaLnBrk="1" hangingPunct="1">
              <a:spcBef>
                <a:spcPct val="0"/>
              </a:spcBef>
              <a:defRPr/>
            </a:pPr>
            <a:endParaRPr lang="ru-RU" altLang="ru-RU" dirty="0" smtClean="0"/>
          </a:p>
        </p:txBody>
      </p:sp>
      <p:sp>
        <p:nvSpPr>
          <p:cNvPr id="6144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9693C55-6599-4FBF-B5D4-25444CF909B8}" type="slidenum">
              <a:rPr lang="ru-RU" altLang="ru-RU"/>
              <a:pPr eaLnBrk="1" hangingPunct="1">
                <a:spcBef>
                  <a:spcPct val="0"/>
                </a:spcBef>
              </a:pPr>
              <a:t>22</a:t>
            </a:fld>
            <a:endParaRPr lang="ru-RU" alt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E3CF4FAA-EFBB-41D4-B92D-D7CB21FCAD87}" type="slidenum">
              <a:rPr lang="ru-RU" altLang="ru-RU" smtClean="0"/>
              <a:pPr>
                <a:defRPr/>
              </a:pPr>
              <a:t>24</a:t>
            </a:fld>
            <a:endParaRPr lang="ru-RU" altLang="ru-RU"/>
          </a:p>
        </p:txBody>
      </p:sp>
    </p:spTree>
    <p:extLst>
      <p:ext uri="{BB962C8B-B14F-4D97-AF65-F5344CB8AC3E}">
        <p14:creationId xmlns:p14="http://schemas.microsoft.com/office/powerpoint/2010/main" val="313051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E3CF4FAA-EFBB-41D4-B92D-D7CB21FCAD87}" type="slidenum">
              <a:rPr lang="ru-RU" altLang="ru-RU" smtClean="0"/>
              <a:pPr>
                <a:defRPr/>
              </a:pPr>
              <a:t>25</a:t>
            </a:fld>
            <a:endParaRPr lang="ru-RU" altLang="ru-RU"/>
          </a:p>
        </p:txBody>
      </p:sp>
    </p:spTree>
    <p:extLst>
      <p:ext uri="{BB962C8B-B14F-4D97-AF65-F5344CB8AC3E}">
        <p14:creationId xmlns:p14="http://schemas.microsoft.com/office/powerpoint/2010/main" val="313051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defRPr/>
            </a:pPr>
            <a:r>
              <a:rPr lang="ru-RU" altLang="ru-RU" b="1" dirty="0" smtClean="0"/>
              <a:t>Трансдукция </a:t>
            </a:r>
            <a:r>
              <a:rPr lang="ru-RU" altLang="ru-RU" dirty="0" smtClean="0"/>
              <a:t>– распространение генов бактерий умеренными бактериофагами, открыли </a:t>
            </a:r>
            <a:r>
              <a:rPr lang="ru-RU" altLang="ru-RU" dirty="0" err="1" smtClean="0"/>
              <a:t>Ледерберг</a:t>
            </a:r>
            <a:r>
              <a:rPr lang="ru-RU" altLang="ru-RU" dirty="0" smtClean="0"/>
              <a:t> и </a:t>
            </a:r>
            <a:r>
              <a:rPr lang="ru-RU" altLang="ru-RU" dirty="0" err="1" smtClean="0"/>
              <a:t>Циндер</a:t>
            </a:r>
            <a:r>
              <a:rPr lang="ru-RU" altLang="ru-RU" dirty="0" smtClean="0"/>
              <a:t> (1952 г.). (передача генетической информации от клетки–донора клетке-реципиенту с помощью умеренного бактериофага клетки-донора).</a:t>
            </a:r>
          </a:p>
          <a:p>
            <a:pPr>
              <a:defRPr/>
            </a:pPr>
            <a:endParaRPr lang="ru-RU" altLang="ru-RU" b="1" u="sng" dirty="0" smtClean="0"/>
          </a:p>
          <a:p>
            <a:pPr>
              <a:defRPr/>
            </a:pPr>
            <a:r>
              <a:rPr lang="ru-RU" altLang="ru-RU" b="1" dirty="0" smtClean="0"/>
              <a:t>Неспецифическая (общая) трансдукция </a:t>
            </a:r>
            <a:r>
              <a:rPr lang="ru-RU" altLang="ru-RU" dirty="0" smtClean="0"/>
              <a:t>- перенос разнообразных генов хозяина, расположенных в различных участках генома бактерии. Осуществляется </a:t>
            </a:r>
            <a:r>
              <a:rPr lang="ru-RU" altLang="ru-RU" strike="sngStrike" dirty="0" smtClean="0"/>
              <a:t>фагами  P1,</a:t>
            </a:r>
            <a:r>
              <a:rPr lang="ru-RU" altLang="ru-RU" dirty="0" smtClean="0"/>
              <a:t> фагами существующим в бактериальной клетке в виде </a:t>
            </a:r>
            <a:r>
              <a:rPr lang="ru-RU" altLang="ru-RU" dirty="0" err="1" smtClean="0"/>
              <a:t>плазмиды</a:t>
            </a:r>
            <a:r>
              <a:rPr lang="ru-RU" altLang="ru-RU" strike="sngStrike" dirty="0" smtClean="0"/>
              <a:t>, фагами P22 и </a:t>
            </a:r>
            <a:r>
              <a:rPr lang="ru-RU" altLang="ru-RU" strike="sngStrike" dirty="0" err="1" smtClean="0"/>
              <a:t>Mu</a:t>
            </a:r>
            <a:r>
              <a:rPr lang="ru-RU" altLang="ru-RU" dirty="0" smtClean="0"/>
              <a:t>, и </a:t>
            </a:r>
            <a:r>
              <a:rPr lang="ru-RU" altLang="ru-RU" dirty="0" err="1" smtClean="0"/>
              <a:t>встраивающимися</a:t>
            </a:r>
            <a:r>
              <a:rPr lang="ru-RU" altLang="ru-RU" dirty="0" smtClean="0"/>
              <a:t> в любой участок бактериальной хромосомы. После </a:t>
            </a:r>
            <a:r>
              <a:rPr lang="ru-RU" altLang="ru-RU" dirty="0" err="1" smtClean="0"/>
              <a:t>индуцирования</a:t>
            </a:r>
            <a:r>
              <a:rPr lang="ru-RU" altLang="ru-RU" dirty="0" smtClean="0"/>
              <a:t> </a:t>
            </a:r>
            <a:r>
              <a:rPr lang="ru-RU" altLang="ru-RU" dirty="0" err="1" smtClean="0"/>
              <a:t>профага</a:t>
            </a:r>
            <a:r>
              <a:rPr lang="ru-RU" altLang="ru-RU" dirty="0" smtClean="0"/>
              <a:t> с вероятностью в 10−5 на одну клетку возможна ошибочная упаковка фрагмента ДНК бактерии в </a:t>
            </a:r>
            <a:r>
              <a:rPr lang="ru-RU" altLang="ru-RU" dirty="0" err="1" smtClean="0"/>
              <a:t>капсид</a:t>
            </a:r>
            <a:r>
              <a:rPr lang="ru-RU" altLang="ru-RU" dirty="0" smtClean="0"/>
              <a:t> фага, ДНК самого фага в нём в этом случае нет. Длина этого фрагмента равна длине нормальной </a:t>
            </a:r>
            <a:r>
              <a:rPr lang="ru-RU" altLang="ru-RU" dirty="0" err="1" smtClean="0"/>
              <a:t>фаговой</a:t>
            </a:r>
            <a:r>
              <a:rPr lang="ru-RU" altLang="ru-RU" dirty="0" smtClean="0"/>
              <a:t> ДНК, его происхождение может быть любым: случайный участок хромосомы, </a:t>
            </a:r>
            <a:r>
              <a:rPr lang="ru-RU" altLang="ru-RU" dirty="0" err="1" smtClean="0"/>
              <a:t>плазмида</a:t>
            </a:r>
            <a:r>
              <a:rPr lang="ru-RU" altLang="ru-RU" dirty="0" smtClean="0"/>
              <a:t>, другие умеренные фаги.</a:t>
            </a:r>
          </a:p>
          <a:p>
            <a:pPr>
              <a:defRPr/>
            </a:pPr>
            <a:r>
              <a:rPr lang="ru-RU" altLang="ru-RU" dirty="0" smtClean="0"/>
              <a:t>Попадая в другую бактериальную клетку, фрагмент ДНК может включаться в её геном, обычно путём гомологичной рекомбинации.</a:t>
            </a:r>
          </a:p>
          <a:p>
            <a:pPr>
              <a:defRPr/>
            </a:pPr>
            <a:r>
              <a:rPr lang="ru-RU" altLang="ru-RU" dirty="0" smtClean="0"/>
              <a:t>Перенесённые фагом </a:t>
            </a:r>
            <a:r>
              <a:rPr lang="ru-RU" altLang="ru-RU" dirty="0" err="1" smtClean="0"/>
              <a:t>плазмиды</a:t>
            </a:r>
            <a:r>
              <a:rPr lang="ru-RU" altLang="ru-RU" dirty="0" smtClean="0"/>
              <a:t> способны замыкаться в кольцо и реплицироваться уже в новой клетке. </a:t>
            </a:r>
          </a:p>
          <a:p>
            <a:pPr>
              <a:defRPr/>
            </a:pPr>
            <a:endParaRPr lang="ru-RU" altLang="ru-RU" dirty="0" smtClean="0"/>
          </a:p>
          <a:p>
            <a:pPr>
              <a:defRPr/>
            </a:pPr>
            <a:r>
              <a:rPr lang="ru-RU" altLang="ru-RU" b="1" dirty="0" smtClean="0"/>
              <a:t>Специфическая трансдукция </a:t>
            </a:r>
            <a:r>
              <a:rPr lang="ru-RU" altLang="ru-RU" dirty="0" smtClean="0"/>
              <a:t>- для каждого специфически </a:t>
            </a:r>
            <a:r>
              <a:rPr lang="ru-RU" altLang="ru-RU" dirty="0" err="1" smtClean="0"/>
              <a:t>встраивающегося</a:t>
            </a:r>
            <a:r>
              <a:rPr lang="ru-RU" altLang="ru-RU" dirty="0" smtClean="0"/>
              <a:t> в хромосому умеренного фага характерен свой сайт и, соответственно, расположенные рядом с ним гены, которые он способен передавать. </a:t>
            </a:r>
          </a:p>
          <a:p>
            <a:pPr>
              <a:buFontTx/>
              <a:buChar char="•"/>
              <a:defRPr/>
            </a:pPr>
            <a:r>
              <a:rPr lang="ru-RU" altLang="ru-RU" dirty="0" smtClean="0"/>
              <a:t>Наиболее хорошо изучена специфическая трансдукция на примере фага λ. Этот фаг встраивается только в определенный один участок (</a:t>
            </a:r>
            <a:r>
              <a:rPr lang="ru-RU" altLang="ru-RU" dirty="0" err="1" smtClean="0"/>
              <a:t>att</a:t>
            </a:r>
            <a:r>
              <a:rPr lang="ru-RU" altLang="ru-RU" dirty="0" smtClean="0"/>
              <a:t>-сайт) хромосомы E. </a:t>
            </a:r>
            <a:r>
              <a:rPr lang="ru-RU" altLang="ru-RU" dirty="0" err="1" smtClean="0"/>
              <a:t>coli</a:t>
            </a:r>
            <a:r>
              <a:rPr lang="ru-RU" altLang="ru-RU" dirty="0" smtClean="0"/>
              <a:t> с определённой последовательностью нуклеотидов (гомологичной </a:t>
            </a:r>
            <a:r>
              <a:rPr lang="ru-RU" altLang="ru-RU" dirty="0" err="1" smtClean="0"/>
              <a:t>att</a:t>
            </a:r>
            <a:r>
              <a:rPr lang="ru-RU" altLang="ru-RU" dirty="0" smtClean="0"/>
              <a:t>-участку в ДНК фага). Во время индукции его исключение может пройти с ошибкой (вероятность 10−3—10−5 на клетку): вырезается фрагмент тех же размеров что и ДНК фага, но с началом не в том месте. При этом часть генов фага теряется, а часть генов E. </a:t>
            </a:r>
            <a:r>
              <a:rPr lang="ru-RU" altLang="ru-RU" dirty="0" err="1" smtClean="0"/>
              <a:t>coli</a:t>
            </a:r>
            <a:r>
              <a:rPr lang="ru-RU" altLang="ru-RU" dirty="0" smtClean="0"/>
              <a:t> захватывается им.</a:t>
            </a:r>
          </a:p>
          <a:p>
            <a:pPr>
              <a:defRPr/>
            </a:pPr>
            <a:r>
              <a:rPr lang="ru-RU" altLang="ru-RU" dirty="0" smtClean="0"/>
              <a:t>•         Для каждого специфически </a:t>
            </a:r>
            <a:r>
              <a:rPr lang="ru-RU" altLang="ru-RU" dirty="0" err="1" smtClean="0"/>
              <a:t>встраивающегося</a:t>
            </a:r>
            <a:r>
              <a:rPr lang="ru-RU" altLang="ru-RU" dirty="0" smtClean="0"/>
              <a:t> в хромосому умеренного фага характерен свой </a:t>
            </a:r>
            <a:r>
              <a:rPr lang="ru-RU" altLang="ru-RU" dirty="0" err="1" smtClean="0"/>
              <a:t>att</a:t>
            </a:r>
            <a:r>
              <a:rPr lang="ru-RU" altLang="ru-RU" dirty="0" smtClean="0"/>
              <a:t>-сайт и, соответственно, расположенные рядом с ним гены, которые он способен передавать. Ряд фагов может встраиваться в любое место на хромосоме и переносить любые гены по механизму специфической трансдукции.</a:t>
            </a:r>
          </a:p>
          <a:p>
            <a:pPr>
              <a:defRPr/>
            </a:pPr>
            <a:r>
              <a:rPr lang="ru-RU" altLang="ru-RU" dirty="0" smtClean="0"/>
              <a:t>•         Когда умеренный фаг, несущий бактериальные гены, встраивается в хромосому новой бактерии-хозяина, она содержит уже два одинаковых гена — собственный и принесённый извне. Поскольку фаг лишён части собственных генов, часто он не может индуцироваться и размножиться. Однако при заражении этой же клетки «вспомогательным» фагом того же вида, </a:t>
            </a:r>
            <a:r>
              <a:rPr lang="ru-RU" altLang="ru-RU" dirty="0" err="1" smtClean="0"/>
              <a:t>индуцирование</a:t>
            </a:r>
            <a:r>
              <a:rPr lang="ru-RU" altLang="ru-RU" dirty="0" smtClean="0"/>
              <a:t> дефектного фага становится возможным. Из хромосомы выходят и реплицируются как ДНК нормального «вспомогательного» фага, так и ДНК дефектного, вместе с переносимыми им бактериальными генами.</a:t>
            </a:r>
          </a:p>
          <a:p>
            <a:pPr>
              <a:defRPr/>
            </a:pPr>
            <a:endParaRPr lang="ru-RU" altLang="ru-RU" dirty="0" smtClean="0"/>
          </a:p>
          <a:p>
            <a:pPr>
              <a:defRPr/>
            </a:pPr>
            <a:r>
              <a:rPr lang="ru-RU" altLang="ru-RU" b="1" dirty="0" smtClean="0"/>
              <a:t>Абортивная трансдукция </a:t>
            </a:r>
            <a:r>
              <a:rPr lang="ru-RU" altLang="ru-RU" dirty="0" smtClean="0"/>
              <a:t>- форма трансдукции, при которой фрагмент генома бактерии-донора не включается в хромосому бактерии-</a:t>
            </a:r>
            <a:r>
              <a:rPr lang="ru-RU" altLang="ru-RU" dirty="0" err="1" smtClean="0"/>
              <a:t>рецепиента</a:t>
            </a:r>
            <a:r>
              <a:rPr lang="ru-RU" altLang="ru-RU" dirty="0" smtClean="0"/>
              <a:t> и не реплицируется, а вместе с геномом вирусной частицы-переносчика остается в цитоплазме в виде </a:t>
            </a:r>
            <a:r>
              <a:rPr lang="ru-RU" altLang="ru-RU" dirty="0" err="1" smtClean="0"/>
              <a:t>эписомы</a:t>
            </a:r>
            <a:r>
              <a:rPr lang="ru-RU" altLang="ru-RU" dirty="0" smtClean="0"/>
              <a:t>  и может передаваться только в одной линии потомков ("материнской", "цитоплазматической") по типу линейного наследования.</a:t>
            </a:r>
          </a:p>
          <a:p>
            <a:endParaRPr lang="ru-RU" dirty="0"/>
          </a:p>
        </p:txBody>
      </p:sp>
      <p:sp>
        <p:nvSpPr>
          <p:cNvPr id="4" name="Номер слайда 3"/>
          <p:cNvSpPr>
            <a:spLocks noGrp="1"/>
          </p:cNvSpPr>
          <p:nvPr>
            <p:ph type="sldNum" sz="quarter" idx="10"/>
          </p:nvPr>
        </p:nvSpPr>
        <p:spPr/>
        <p:txBody>
          <a:bodyPr/>
          <a:lstStyle/>
          <a:p>
            <a:pPr>
              <a:defRPr/>
            </a:pPr>
            <a:fld id="{E3CF4FAA-EFBB-41D4-B92D-D7CB21FCAD87}" type="slidenum">
              <a:rPr lang="ru-RU" altLang="ru-RU" smtClean="0"/>
              <a:pPr>
                <a:defRPr/>
              </a:pPr>
              <a:t>26</a:t>
            </a:fld>
            <a:endParaRPr lang="ru-RU" altLang="ru-RU"/>
          </a:p>
        </p:txBody>
      </p:sp>
    </p:spTree>
    <p:extLst>
      <p:ext uri="{BB962C8B-B14F-4D97-AF65-F5344CB8AC3E}">
        <p14:creationId xmlns:p14="http://schemas.microsoft.com/office/powerpoint/2010/main" val="2198232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ru-RU" sz="1200" b="1" kern="1200" dirty="0" smtClean="0">
                <a:solidFill>
                  <a:schemeClr val="tx1"/>
                </a:solidFill>
                <a:effectLst/>
                <a:latin typeface="+mn-lt"/>
                <a:ea typeface="+mn-ea"/>
                <a:cs typeface="+mn-cs"/>
              </a:rPr>
              <a:t>Феномен трансдукции следует отличать от </a:t>
            </a:r>
            <a:r>
              <a:rPr lang="ru-RU" sz="1200" b="1" kern="1200" dirty="0" err="1" smtClean="0">
                <a:solidFill>
                  <a:schemeClr val="tx1"/>
                </a:solidFill>
                <a:effectLst/>
                <a:latin typeface="+mn-lt"/>
                <a:ea typeface="+mn-ea"/>
                <a:cs typeface="+mn-cs"/>
              </a:rPr>
              <a:t>фаговой</a:t>
            </a:r>
            <a:r>
              <a:rPr lang="ru-RU" sz="1200" b="1" kern="1200" dirty="0" smtClean="0">
                <a:solidFill>
                  <a:schemeClr val="tx1"/>
                </a:solidFill>
                <a:effectLst/>
                <a:latin typeface="+mn-lt"/>
                <a:ea typeface="+mn-ea"/>
                <a:cs typeface="+mn-cs"/>
              </a:rPr>
              <a:t> конверсии. </a:t>
            </a:r>
            <a:r>
              <a:rPr lang="ru-RU" sz="1200" b="1" kern="1200" dirty="0" err="1" smtClean="0">
                <a:solidFill>
                  <a:schemeClr val="tx1"/>
                </a:solidFill>
                <a:effectLst/>
                <a:latin typeface="+mn-lt"/>
                <a:ea typeface="+mn-ea"/>
                <a:cs typeface="+mn-cs"/>
              </a:rPr>
              <a:t>Фаговая</a:t>
            </a:r>
            <a:r>
              <a:rPr lang="ru-RU" sz="1200" b="1" kern="1200" dirty="0" smtClean="0">
                <a:solidFill>
                  <a:schemeClr val="tx1"/>
                </a:solidFill>
                <a:effectLst/>
                <a:latin typeface="+mn-lt"/>
                <a:ea typeface="+mn-ea"/>
                <a:cs typeface="+mn-cs"/>
              </a:rPr>
              <a:t> (лизогенная) конверсия</a:t>
            </a:r>
            <a:r>
              <a:rPr lang="ru-RU" sz="1200" kern="1200" dirty="0" smtClean="0">
                <a:solidFill>
                  <a:schemeClr val="tx1"/>
                </a:solidFill>
                <a:effectLst/>
                <a:latin typeface="+mn-lt"/>
                <a:ea typeface="+mn-ea"/>
                <a:cs typeface="+mn-cs"/>
              </a:rPr>
              <a:t> - изменение свойств бактериальной клетки вследствие заражения её умеренным бактериофагом. </a:t>
            </a:r>
            <a:r>
              <a:rPr lang="ru-RU" sz="1200" kern="1200" dirty="0" err="1" smtClean="0">
                <a:solidFill>
                  <a:schemeClr val="tx1"/>
                </a:solidFill>
                <a:effectLst/>
                <a:latin typeface="+mn-lt"/>
                <a:ea typeface="+mn-ea"/>
                <a:cs typeface="+mn-cs"/>
              </a:rPr>
              <a:t>Фаговая</a:t>
            </a:r>
            <a:r>
              <a:rPr lang="ru-RU" sz="1200" kern="1200" dirty="0" smtClean="0">
                <a:solidFill>
                  <a:schemeClr val="tx1"/>
                </a:solidFill>
                <a:effectLst/>
                <a:latin typeface="+mn-lt"/>
                <a:ea typeface="+mn-ea"/>
                <a:cs typeface="+mn-cs"/>
              </a:rPr>
              <a:t> конверсия связана с добавлением к бактериальному геному новой генетической информации, которая вносится в клетку бактерии геномом фага. В отличие от трансдукции, при </a:t>
            </a:r>
            <a:r>
              <a:rPr lang="ru-RU" sz="1200" kern="1200" dirty="0" err="1" smtClean="0">
                <a:solidFill>
                  <a:schemeClr val="tx1"/>
                </a:solidFill>
                <a:effectLst/>
                <a:latin typeface="+mn-lt"/>
                <a:ea typeface="+mn-ea"/>
                <a:cs typeface="+mn-cs"/>
              </a:rPr>
              <a:t>фаговой</a:t>
            </a:r>
            <a:r>
              <a:rPr lang="ru-RU" sz="1200" kern="1200" dirty="0" smtClean="0">
                <a:solidFill>
                  <a:schemeClr val="tx1"/>
                </a:solidFill>
                <a:effectLst/>
                <a:latin typeface="+mn-lt"/>
                <a:ea typeface="+mn-ea"/>
                <a:cs typeface="+mn-cs"/>
              </a:rPr>
              <a:t> конверсии изменение свойств бактерии сохраняется только до тех пор, пока в клетке присутствует фаг или </a:t>
            </a:r>
            <a:r>
              <a:rPr lang="ru-RU" sz="1200" kern="1200" dirty="0" err="1" smtClean="0">
                <a:solidFill>
                  <a:schemeClr val="tx1"/>
                </a:solidFill>
                <a:effectLst/>
                <a:latin typeface="+mn-lt"/>
                <a:ea typeface="+mn-ea"/>
                <a:cs typeface="+mn-cs"/>
              </a:rPr>
              <a:t>профаг</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Фаговая</a:t>
            </a:r>
            <a:r>
              <a:rPr lang="ru-RU" sz="1200" kern="1200" dirty="0" smtClean="0">
                <a:solidFill>
                  <a:schemeClr val="tx1"/>
                </a:solidFill>
                <a:effectLst/>
                <a:latin typeface="+mn-lt"/>
                <a:ea typeface="+mn-ea"/>
                <a:cs typeface="+mn-cs"/>
              </a:rPr>
              <a:t> конверсия может быть причиной подавления или усиления ферментативной активности, изменения патогенных свойств, морфологии колоний, устойчивости к антибиотикам и др.</a:t>
            </a:r>
          </a:p>
          <a:p>
            <a:endParaRPr lang="ru-RU" dirty="0"/>
          </a:p>
        </p:txBody>
      </p:sp>
      <p:sp>
        <p:nvSpPr>
          <p:cNvPr id="4" name="Номер слайда 3"/>
          <p:cNvSpPr>
            <a:spLocks noGrp="1"/>
          </p:cNvSpPr>
          <p:nvPr>
            <p:ph type="sldNum" sz="quarter" idx="10"/>
          </p:nvPr>
        </p:nvSpPr>
        <p:spPr/>
        <p:txBody>
          <a:bodyPr/>
          <a:lstStyle/>
          <a:p>
            <a:pPr>
              <a:defRPr/>
            </a:pPr>
            <a:fld id="{E3CF4FAA-EFBB-41D4-B92D-D7CB21FCAD87}" type="slidenum">
              <a:rPr lang="ru-RU" altLang="ru-RU" smtClean="0"/>
              <a:pPr>
                <a:defRPr/>
              </a:pPr>
              <a:t>28</a:t>
            </a:fld>
            <a:endParaRPr lang="ru-RU" altLang="ru-RU"/>
          </a:p>
        </p:txBody>
      </p:sp>
    </p:spTree>
    <p:extLst>
      <p:ext uri="{BB962C8B-B14F-4D97-AF65-F5344CB8AC3E}">
        <p14:creationId xmlns:p14="http://schemas.microsoft.com/office/powerpoint/2010/main" val="1182747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dirty="0" smtClean="0"/>
              <a:t>В бактериальной клетке бактериальная хромосома компактно локализована в </a:t>
            </a:r>
            <a:r>
              <a:rPr lang="ru-RU" altLang="ru-RU" dirty="0" err="1" smtClean="0"/>
              <a:t>нуклеоиде</a:t>
            </a:r>
            <a:r>
              <a:rPr lang="ru-RU" altLang="ru-RU" dirty="0" smtClean="0"/>
              <a:t> и покрыта </a:t>
            </a:r>
            <a:r>
              <a:rPr lang="ru-RU" altLang="ru-RU" dirty="0" err="1" smtClean="0"/>
              <a:t>гистоноподобными</a:t>
            </a:r>
            <a:r>
              <a:rPr lang="ru-RU" altLang="ru-RU" dirty="0" smtClean="0"/>
              <a:t> белками, однако, менее плотно. </a:t>
            </a:r>
            <a:r>
              <a:rPr lang="ru-RU" altLang="ru-RU" dirty="0" err="1" smtClean="0"/>
              <a:t>Нуклеоид</a:t>
            </a:r>
            <a:r>
              <a:rPr lang="ru-RU" altLang="ru-RU" dirty="0" smtClean="0"/>
              <a:t> имеет крупные размеры относительно размеров бактериальной клетки. ДНК в нем плотно упакована и связана с определенными участками ЦПМ (</a:t>
            </a:r>
            <a:r>
              <a:rPr lang="ru-RU" altLang="ru-RU" dirty="0" err="1" smtClean="0"/>
              <a:t>мезосомами</a:t>
            </a:r>
            <a:r>
              <a:rPr lang="ru-RU" altLang="ru-RU" dirty="0" smtClean="0"/>
              <a:t>) и малодоступна для действия ферментов (РНК-полимераза), а также рибосом, поэтому область </a:t>
            </a:r>
            <a:r>
              <a:rPr lang="ru-RU" altLang="ru-RU" dirty="0" err="1" smtClean="0"/>
              <a:t>нуклеоида</a:t>
            </a:r>
            <a:r>
              <a:rPr lang="ru-RU" altLang="ru-RU" dirty="0" smtClean="0"/>
              <a:t> почти не содержит рибосом. </a:t>
            </a:r>
          </a:p>
          <a:p>
            <a:r>
              <a:rPr lang="ru-RU" altLang="ru-RU" dirty="0" smtClean="0"/>
              <a:t>Длина бактериальной хромосомы в развернутом состоянии, например для клеток </a:t>
            </a:r>
            <a:r>
              <a:rPr lang="en-US" altLang="ru-RU" i="1" dirty="0" smtClean="0"/>
              <a:t>E</a:t>
            </a:r>
            <a:r>
              <a:rPr lang="ru-RU" altLang="ru-RU" i="1" dirty="0" smtClean="0"/>
              <a:t>. </a:t>
            </a:r>
            <a:r>
              <a:rPr lang="en-US" altLang="ru-RU" i="1" dirty="0" smtClean="0"/>
              <a:t>coli</a:t>
            </a:r>
            <a:r>
              <a:rPr lang="ru-RU" altLang="ru-RU" dirty="0" smtClean="0"/>
              <a:t> составляет около 1,3 мм, размер клетки – 3 мкм. На слайде представлен </a:t>
            </a:r>
            <a:r>
              <a:rPr lang="ru-RU" altLang="ru-RU" dirty="0" err="1" smtClean="0"/>
              <a:t>нуклеоид</a:t>
            </a:r>
            <a:r>
              <a:rPr lang="ru-RU" altLang="ru-RU" dirty="0" smtClean="0"/>
              <a:t> </a:t>
            </a:r>
            <a:r>
              <a:rPr lang="en-US" altLang="ru-RU" i="1" dirty="0" smtClean="0"/>
              <a:t>E</a:t>
            </a:r>
            <a:r>
              <a:rPr lang="ru-RU" altLang="ru-RU" i="1" dirty="0" smtClean="0"/>
              <a:t>. </a:t>
            </a:r>
            <a:r>
              <a:rPr lang="en-US" altLang="ru-RU" i="1" dirty="0" smtClean="0"/>
              <a:t>coli</a:t>
            </a:r>
            <a:r>
              <a:rPr lang="ru-RU" altLang="ru-RU" dirty="0" smtClean="0"/>
              <a:t> выделенный путем </a:t>
            </a:r>
            <a:r>
              <a:rPr lang="ru-RU" altLang="ru-RU" dirty="0" err="1" smtClean="0"/>
              <a:t>лизирования</a:t>
            </a:r>
            <a:r>
              <a:rPr lang="ru-RU" altLang="ru-RU" dirty="0" smtClean="0"/>
              <a:t> клетки при высоких концентрациях соли.</a:t>
            </a:r>
          </a:p>
          <a:p>
            <a:r>
              <a:rPr lang="ru-RU" altLang="ru-RU" dirty="0" smtClean="0"/>
              <a:t>В растущих бактериальных клетках </a:t>
            </a:r>
            <a:r>
              <a:rPr lang="ru-RU" altLang="ru-RU" dirty="0" err="1" smtClean="0"/>
              <a:t>нуклеоиды</a:t>
            </a:r>
            <a:r>
              <a:rPr lang="ru-RU" altLang="ru-RU" dirty="0" smtClean="0"/>
              <a:t> активно делятся, и их количество иногда достигает 2 – 4, количество копий зависит от стадии репликации.</a:t>
            </a:r>
          </a:p>
        </p:txBody>
      </p:sp>
      <p:sp>
        <p:nvSpPr>
          <p:cNvPr id="5120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EAF5E6E-05EA-4E48-9A95-D62B2C747B83}" type="slidenum">
              <a:rPr lang="ru-RU" altLang="ru-RU"/>
              <a:pPr eaLnBrk="1" hangingPunct="1">
                <a:spcBef>
                  <a:spcPct val="0"/>
                </a:spcBef>
              </a:pPr>
              <a:t>4</a:t>
            </a:fld>
            <a:endParaRPr lang="ru-RU" alt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ru-RU" b="1" dirty="0" smtClean="0"/>
              <a:t>Бактериофаг </a:t>
            </a:r>
            <a:r>
              <a:rPr lang="ru-RU" b="1" dirty="0" err="1" smtClean="0"/>
              <a:t>сальмонеллезный</a:t>
            </a:r>
            <a:r>
              <a:rPr lang="ru-RU" b="1" dirty="0" smtClean="0"/>
              <a:t> </a:t>
            </a:r>
          </a:p>
          <a:p>
            <a:r>
              <a:rPr lang="ru-RU" dirty="0" smtClean="0"/>
              <a:t>Смесь </a:t>
            </a:r>
            <a:r>
              <a:rPr lang="ru-RU" dirty="0" err="1" smtClean="0"/>
              <a:t>лиофилизированного</a:t>
            </a:r>
            <a:r>
              <a:rPr lang="ru-RU" dirty="0" smtClean="0"/>
              <a:t> концентрата </a:t>
            </a:r>
            <a:r>
              <a:rPr lang="ru-RU" dirty="0" err="1" smtClean="0"/>
              <a:t>фаголизатов</a:t>
            </a:r>
            <a:r>
              <a:rPr lang="ru-RU" dirty="0" smtClean="0"/>
              <a:t> наиболее распространенных сальмонелл: группа А — паратиф А; группа В — паратиф В, </a:t>
            </a:r>
            <a:r>
              <a:rPr lang="ru-RU" dirty="0" err="1" smtClean="0"/>
              <a:t>тифимуриум</a:t>
            </a:r>
            <a:r>
              <a:rPr lang="ru-RU" dirty="0" smtClean="0"/>
              <a:t>, </a:t>
            </a:r>
            <a:r>
              <a:rPr lang="ru-RU" dirty="0" err="1" smtClean="0"/>
              <a:t>гейдельберг</a:t>
            </a:r>
            <a:r>
              <a:rPr lang="ru-RU" dirty="0" smtClean="0"/>
              <a:t>, группа С — </a:t>
            </a:r>
            <a:r>
              <a:rPr lang="ru-RU" dirty="0" err="1" smtClean="0"/>
              <a:t>ньюпорт</a:t>
            </a:r>
            <a:r>
              <a:rPr lang="ru-RU" dirty="0" smtClean="0"/>
              <a:t>, холера </a:t>
            </a:r>
            <a:r>
              <a:rPr lang="ru-RU" dirty="0" err="1" smtClean="0"/>
              <a:t>суис</a:t>
            </a:r>
            <a:r>
              <a:rPr lang="ru-RU" dirty="0" smtClean="0"/>
              <a:t>, </a:t>
            </a:r>
            <a:r>
              <a:rPr lang="ru-RU" dirty="0" err="1" smtClean="0"/>
              <a:t>ораниенбург</a:t>
            </a:r>
            <a:r>
              <a:rPr lang="ru-RU" dirty="0" smtClean="0"/>
              <a:t>, </a:t>
            </a:r>
            <a:r>
              <a:rPr lang="ru-RU" dirty="0" err="1" smtClean="0"/>
              <a:t>инфантис</a:t>
            </a:r>
            <a:r>
              <a:rPr lang="ru-RU" dirty="0" smtClean="0"/>
              <a:t>, группа D — </a:t>
            </a:r>
            <a:r>
              <a:rPr lang="ru-RU" dirty="0" err="1" smtClean="0"/>
              <a:t>дублин</a:t>
            </a:r>
            <a:r>
              <a:rPr lang="ru-RU" dirty="0" smtClean="0"/>
              <a:t>, </a:t>
            </a:r>
            <a:r>
              <a:rPr lang="ru-RU" dirty="0" err="1" smtClean="0"/>
              <a:t>энтеритидис</a:t>
            </a:r>
            <a:r>
              <a:rPr lang="ru-RU" dirty="0" smtClean="0"/>
              <a:t>, группа Е — </a:t>
            </a:r>
            <a:r>
              <a:rPr lang="ru-RU" dirty="0" err="1" smtClean="0"/>
              <a:t>анатум</a:t>
            </a:r>
            <a:r>
              <a:rPr lang="ru-RU" dirty="0" smtClean="0"/>
              <a:t>, </a:t>
            </a:r>
            <a:r>
              <a:rPr lang="ru-RU" dirty="0" err="1" smtClean="0"/>
              <a:t>ньюландс</a:t>
            </a:r>
            <a:r>
              <a:rPr lang="ru-RU" dirty="0" smtClean="0"/>
              <a:t>.</a:t>
            </a:r>
            <a:endParaRPr lang="ru-RU" dirty="0"/>
          </a:p>
        </p:txBody>
      </p:sp>
      <p:sp>
        <p:nvSpPr>
          <p:cNvPr id="4" name="Номер слайда 3"/>
          <p:cNvSpPr>
            <a:spLocks noGrp="1"/>
          </p:cNvSpPr>
          <p:nvPr>
            <p:ph type="sldNum" sz="quarter" idx="10"/>
          </p:nvPr>
        </p:nvSpPr>
        <p:spPr/>
        <p:txBody>
          <a:bodyPr/>
          <a:lstStyle/>
          <a:p>
            <a:pPr>
              <a:defRPr/>
            </a:pPr>
            <a:fld id="{E3CF4FAA-EFBB-41D4-B92D-D7CB21FCAD87}" type="slidenum">
              <a:rPr lang="ru-RU" altLang="ru-RU" smtClean="0"/>
              <a:pPr>
                <a:defRPr/>
              </a:pPr>
              <a:t>36</a:t>
            </a:fld>
            <a:endParaRPr lang="ru-RU" altLang="ru-RU"/>
          </a:p>
        </p:txBody>
      </p:sp>
    </p:spTree>
    <p:extLst>
      <p:ext uri="{BB962C8B-B14F-4D97-AF65-F5344CB8AC3E}">
        <p14:creationId xmlns:p14="http://schemas.microsoft.com/office/powerpoint/2010/main" val="41516907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История развития метода ПЦР. 1957 г. Американец Артур </a:t>
            </a:r>
            <a:r>
              <a:rPr lang="ru-RU" dirty="0" err="1" smtClean="0"/>
              <a:t>Корнберг</a:t>
            </a:r>
            <a:r>
              <a:rPr lang="ru-RU" dirty="0" smtClean="0"/>
              <a:t> выделил из бактерий </a:t>
            </a:r>
            <a:r>
              <a:rPr lang="ru-RU" dirty="0" err="1" smtClean="0"/>
              <a:t>Escherichia</a:t>
            </a:r>
            <a:r>
              <a:rPr lang="ru-RU" dirty="0" smtClean="0"/>
              <a:t> </a:t>
            </a:r>
            <a:r>
              <a:rPr lang="ru-RU" dirty="0" err="1" smtClean="0"/>
              <a:t>coli</a:t>
            </a:r>
            <a:r>
              <a:rPr lang="ru-RU" dirty="0" smtClean="0"/>
              <a:t> фермент ДНК-полимеразу. 1971 г. Норвежец </a:t>
            </a:r>
            <a:r>
              <a:rPr lang="ru-RU" dirty="0" err="1" smtClean="0"/>
              <a:t>Хьелль</a:t>
            </a:r>
            <a:r>
              <a:rPr lang="ru-RU" dirty="0" smtClean="0"/>
              <a:t> </a:t>
            </a:r>
            <a:r>
              <a:rPr lang="ru-RU" dirty="0" err="1" smtClean="0"/>
              <a:t>Клеппе</a:t>
            </a:r>
            <a:r>
              <a:rPr lang="ru-RU" dirty="0" smtClean="0"/>
              <a:t> опубликовал в </a:t>
            </a:r>
            <a:r>
              <a:rPr lang="ru-RU" dirty="0" err="1" smtClean="0"/>
              <a:t>Journal</a:t>
            </a:r>
            <a:r>
              <a:rPr lang="ru-RU" dirty="0" smtClean="0"/>
              <a:t> </a:t>
            </a:r>
            <a:r>
              <a:rPr lang="ru-RU" dirty="0" err="1" smtClean="0"/>
              <a:t>of</a:t>
            </a:r>
            <a:r>
              <a:rPr lang="ru-RU" dirty="0" smtClean="0"/>
              <a:t> </a:t>
            </a:r>
            <a:r>
              <a:rPr lang="ru-RU" dirty="0" err="1" smtClean="0"/>
              <a:t>Molecular</a:t>
            </a:r>
            <a:r>
              <a:rPr lang="ru-RU" dirty="0" smtClean="0"/>
              <a:t> </a:t>
            </a:r>
            <a:r>
              <a:rPr lang="ru-RU" dirty="0" err="1" smtClean="0"/>
              <a:t>Biology</a:t>
            </a:r>
            <a:r>
              <a:rPr lang="ru-RU" dirty="0" smtClean="0"/>
              <a:t> статью, в которой описал метод, очень похожий на ПЦР. 1976 г. Ученые из США — Эллис </a:t>
            </a:r>
            <a:r>
              <a:rPr lang="ru-RU" dirty="0" err="1" smtClean="0"/>
              <a:t>Чиен</a:t>
            </a:r>
            <a:r>
              <a:rPr lang="ru-RU" dirty="0" smtClean="0"/>
              <a:t>, Дэвид Эдгар и Джон </a:t>
            </a:r>
            <a:r>
              <a:rPr lang="ru-RU" dirty="0" err="1" smtClean="0"/>
              <a:t>Трела</a:t>
            </a:r>
            <a:r>
              <a:rPr lang="ru-RU" dirty="0" smtClean="0"/>
              <a:t> — выделили термостабильную ДНК-полимеразу из бактерии </a:t>
            </a:r>
            <a:r>
              <a:rPr lang="ru-RU" dirty="0" err="1" smtClean="0"/>
              <a:t>Thermus</a:t>
            </a:r>
            <a:r>
              <a:rPr lang="ru-RU" dirty="0" smtClean="0"/>
              <a:t> </a:t>
            </a:r>
            <a:r>
              <a:rPr lang="ru-RU" dirty="0" err="1" smtClean="0"/>
              <a:t>aquaticus</a:t>
            </a:r>
            <a:r>
              <a:rPr lang="ru-RU" dirty="0" smtClean="0"/>
              <a:t> и назвали ее </a:t>
            </a:r>
            <a:r>
              <a:rPr lang="ru-RU" dirty="0" err="1" smtClean="0"/>
              <a:t>Taq</a:t>
            </a:r>
            <a:r>
              <a:rPr lang="ru-RU" dirty="0" smtClean="0"/>
              <a:t>-полимеразой. 1977 г. Англичанин Фредерик </a:t>
            </a:r>
            <a:r>
              <a:rPr lang="ru-RU" dirty="0" err="1" smtClean="0"/>
              <a:t>Сенгер</a:t>
            </a:r>
            <a:r>
              <a:rPr lang="ru-RU" dirty="0" smtClean="0"/>
              <a:t> предложил свой метод </a:t>
            </a:r>
            <a:r>
              <a:rPr lang="ru-RU" dirty="0" err="1" smtClean="0"/>
              <a:t>секвенирования</a:t>
            </a:r>
            <a:r>
              <a:rPr lang="ru-RU" dirty="0" smtClean="0"/>
              <a:t> ДНК. 1983 г. Американец </a:t>
            </a:r>
            <a:r>
              <a:rPr lang="ru-RU" dirty="0" err="1" smtClean="0"/>
              <a:t>Кэри</a:t>
            </a:r>
            <a:r>
              <a:rPr lang="ru-RU" dirty="0" smtClean="0"/>
              <a:t> </a:t>
            </a:r>
            <a:r>
              <a:rPr lang="ru-RU" dirty="0" err="1" smtClean="0"/>
              <a:t>Мюллис</a:t>
            </a:r>
            <a:r>
              <a:rPr lang="ru-RU" dirty="0" smtClean="0"/>
              <a:t> изобрел и протестировал метод ПЦР. 1985 г. Появился первый прототип ПЦР-</a:t>
            </a:r>
            <a:r>
              <a:rPr lang="ru-RU" dirty="0" err="1" smtClean="0"/>
              <a:t>циклера</a:t>
            </a:r>
            <a:r>
              <a:rPr lang="ru-RU" dirty="0" smtClean="0"/>
              <a:t> — </a:t>
            </a:r>
            <a:r>
              <a:rPr lang="ru-RU" dirty="0" err="1" smtClean="0"/>
              <a:t>Mr</a:t>
            </a:r>
            <a:r>
              <a:rPr lang="ru-RU" dirty="0" smtClean="0"/>
              <a:t>. </a:t>
            </a:r>
            <a:r>
              <a:rPr lang="ru-RU" dirty="0" err="1" smtClean="0"/>
              <a:t>Cycle</a:t>
            </a:r>
            <a:r>
              <a:rPr lang="ru-RU" dirty="0" smtClean="0"/>
              <a:t>. 1987 г. Компания </a:t>
            </a:r>
            <a:r>
              <a:rPr lang="ru-RU" dirty="0" err="1" smtClean="0"/>
              <a:t>Cetus</a:t>
            </a:r>
            <a:r>
              <a:rPr lang="ru-RU" dirty="0" smtClean="0"/>
              <a:t> получила патент на метод ПЦР. 1988 г. Первое упоминание о ПЦР с обратной транскрипцией в журнале </a:t>
            </a:r>
            <a:r>
              <a:rPr lang="ru-RU" dirty="0" err="1" smtClean="0"/>
              <a:t>Science</a:t>
            </a:r>
            <a:r>
              <a:rPr lang="ru-RU" dirty="0" smtClean="0"/>
              <a:t>. 1990 г. Компания </a:t>
            </a:r>
            <a:r>
              <a:rPr lang="ru-RU" dirty="0" err="1" smtClean="0"/>
              <a:t>Cetus</a:t>
            </a:r>
            <a:r>
              <a:rPr lang="ru-RU" dirty="0" smtClean="0"/>
              <a:t> получила патент на метод ПЦР с </a:t>
            </a:r>
            <a:r>
              <a:rPr lang="ru-RU" dirty="0" err="1" smtClean="0"/>
              <a:t>Taq</a:t>
            </a:r>
            <a:r>
              <a:rPr lang="ru-RU" dirty="0" smtClean="0"/>
              <a:t>-полимеразой. 1991 г. Права на метод ПЦР и использование </a:t>
            </a:r>
            <a:r>
              <a:rPr lang="ru-RU" dirty="0" err="1" smtClean="0"/>
              <a:t>Taq</a:t>
            </a:r>
            <a:r>
              <a:rPr lang="ru-RU" dirty="0" smtClean="0"/>
              <a:t>-полимеразы купила компания </a:t>
            </a:r>
            <a:r>
              <a:rPr lang="ru-RU" dirty="0" err="1" smtClean="0"/>
              <a:t>Hoffman-La</a:t>
            </a:r>
            <a:r>
              <a:rPr lang="ru-RU" dirty="0" smtClean="0"/>
              <a:t> </a:t>
            </a:r>
            <a:r>
              <a:rPr lang="ru-RU" dirty="0" err="1" smtClean="0"/>
              <a:t>Roche</a:t>
            </a:r>
            <a:r>
              <a:rPr lang="ru-RU" dirty="0" smtClean="0"/>
              <a:t> за $300 млн. 1992 г. Сотрудники </a:t>
            </a:r>
            <a:r>
              <a:rPr lang="ru-RU" dirty="0" err="1" smtClean="0"/>
              <a:t>Roche</a:t>
            </a:r>
            <a:r>
              <a:rPr lang="ru-RU" dirty="0" smtClean="0"/>
              <a:t> </a:t>
            </a:r>
            <a:r>
              <a:rPr lang="ru-RU" dirty="0" err="1" smtClean="0"/>
              <a:t>Molecular</a:t>
            </a:r>
            <a:r>
              <a:rPr lang="ru-RU" dirty="0" smtClean="0"/>
              <a:t> </a:t>
            </a:r>
            <a:r>
              <a:rPr lang="ru-RU" dirty="0" err="1" smtClean="0"/>
              <a:t>Systems</a:t>
            </a:r>
            <a:r>
              <a:rPr lang="ru-RU" dirty="0" smtClean="0"/>
              <a:t> разработали метод ПЦР в реальном времени. 1992 г. Ученые из Калифорнийского университета в Беркли создали технологию </a:t>
            </a:r>
            <a:r>
              <a:rPr lang="ru-RU" dirty="0" err="1" smtClean="0"/>
              <a:t>иммуно</a:t>
            </a:r>
            <a:r>
              <a:rPr lang="ru-RU" dirty="0" smtClean="0"/>
              <a:t>-ПЦР. 1993 г. </a:t>
            </a:r>
            <a:r>
              <a:rPr lang="ru-RU" dirty="0" err="1" smtClean="0"/>
              <a:t>Кэри</a:t>
            </a:r>
            <a:r>
              <a:rPr lang="ru-RU" dirty="0" smtClean="0"/>
              <a:t> </a:t>
            </a:r>
            <a:r>
              <a:rPr lang="ru-RU" dirty="0" err="1" smtClean="0"/>
              <a:t>Мюллис</a:t>
            </a:r>
            <a:r>
              <a:rPr lang="ru-RU" dirty="0" smtClean="0"/>
              <a:t> стал лауреатом Нобелевской премии по химии за изобретение ПЦР. 2000 г. В Японии предложили метод опосредованной образованием петель изотермической амплификации (LAMP) как альтернативу стандартной ПЦР. 2004 г. Сотрудники компании </a:t>
            </a:r>
            <a:r>
              <a:rPr lang="ru-RU" dirty="0" err="1" smtClean="0"/>
              <a:t>New</a:t>
            </a:r>
            <a:r>
              <a:rPr lang="ru-RU" dirty="0" smtClean="0"/>
              <a:t> </a:t>
            </a:r>
            <a:r>
              <a:rPr lang="ru-RU" dirty="0" err="1" smtClean="0"/>
              <a:t>England</a:t>
            </a:r>
            <a:r>
              <a:rPr lang="ru-RU" dirty="0" smtClean="0"/>
              <a:t> </a:t>
            </a:r>
            <a:r>
              <a:rPr lang="ru-RU" dirty="0" err="1" smtClean="0"/>
              <a:t>Biolabs</a:t>
            </a:r>
            <a:r>
              <a:rPr lang="ru-RU" dirty="0" smtClean="0"/>
              <a:t> (NEB) разработали технологию </a:t>
            </a:r>
            <a:r>
              <a:rPr lang="ru-RU" dirty="0" err="1" smtClean="0"/>
              <a:t>хеликазозависимой</a:t>
            </a:r>
            <a:r>
              <a:rPr lang="ru-RU" dirty="0" smtClean="0"/>
              <a:t> амплификации. 2006 г. Британские ученые из </a:t>
            </a:r>
            <a:r>
              <a:rPr lang="ru-RU" dirty="0" err="1" smtClean="0"/>
              <a:t>TwistDX</a:t>
            </a:r>
            <a:r>
              <a:rPr lang="ru-RU" dirty="0" smtClean="0"/>
              <a:t> LTD разработали метод изотермической </a:t>
            </a:r>
            <a:r>
              <a:rPr lang="ru-RU" dirty="0" err="1" smtClean="0"/>
              <a:t>рекомбиназной</a:t>
            </a:r>
            <a:r>
              <a:rPr lang="ru-RU" dirty="0" smtClean="0"/>
              <a:t> полимеразной амплификации. 2011 г. Компания </a:t>
            </a:r>
            <a:r>
              <a:rPr lang="ru-RU" dirty="0" err="1" smtClean="0"/>
              <a:t>BioRad</a:t>
            </a:r>
            <a:r>
              <a:rPr lang="ru-RU" dirty="0" smtClean="0"/>
              <a:t> начала коммерческое использование технологии капельной цифровой ПЦР.</a:t>
            </a:r>
            <a:endParaRPr lang="ru-RU" dirty="0"/>
          </a:p>
        </p:txBody>
      </p:sp>
      <p:sp>
        <p:nvSpPr>
          <p:cNvPr id="4" name="Номер слайда 3"/>
          <p:cNvSpPr>
            <a:spLocks noGrp="1"/>
          </p:cNvSpPr>
          <p:nvPr>
            <p:ph type="sldNum" sz="quarter" idx="10"/>
          </p:nvPr>
        </p:nvSpPr>
        <p:spPr/>
        <p:txBody>
          <a:bodyPr/>
          <a:lstStyle/>
          <a:p>
            <a:fld id="{C4FFB5C7-4AA0-4F86-ABCC-0FE5A2789FCB}" type="slidenum">
              <a:rPr lang="ru-RU" smtClean="0"/>
              <a:t>38</a:t>
            </a:fld>
            <a:endParaRPr lang="ru-RU"/>
          </a:p>
        </p:txBody>
      </p:sp>
    </p:spTree>
    <p:extLst>
      <p:ext uri="{BB962C8B-B14F-4D97-AF65-F5344CB8AC3E}">
        <p14:creationId xmlns:p14="http://schemas.microsoft.com/office/powerpoint/2010/main" val="1448650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1" dirty="0" smtClean="0"/>
              <a:t>Типичная реакционная смесь</a:t>
            </a:r>
          </a:p>
          <a:p>
            <a:r>
              <a:rPr lang="ru-RU" b="1" dirty="0" smtClean="0"/>
              <a:t>Анализируемая ДНК.</a:t>
            </a:r>
            <a:r>
              <a:rPr lang="ru-RU" dirty="0" smtClean="0"/>
              <a:t> Это может быть как отдельный кусочек молекулы, так и </a:t>
            </a:r>
            <a:r>
              <a:rPr lang="ru-RU" dirty="0" err="1" smtClean="0"/>
              <a:t>плазмида</a:t>
            </a:r>
            <a:r>
              <a:rPr lang="ru-RU" dirty="0" smtClean="0"/>
              <a:t>, хромосома или геном клетки полностью. Для грубой оценки сойдет даже суспензия клеток. ДНК служит матрицей для многократного копирования нужного участка.</a:t>
            </a:r>
          </a:p>
          <a:p>
            <a:r>
              <a:rPr lang="ru-RU" b="1" dirty="0" err="1" smtClean="0"/>
              <a:t>Праймеры.</a:t>
            </a:r>
            <a:r>
              <a:rPr lang="ru-RU" dirty="0" err="1" smtClean="0">
                <a:hlinkClick r:id="rId3"/>
              </a:rPr>
              <a:t>Праймер</a:t>
            </a:r>
            <a:r>
              <a:rPr lang="ru-RU" dirty="0" smtClean="0"/>
              <a:t> — это искусственно синтезированная короткая цепочка нуклеотидов (15–30 штук), комплементарная выбранному участку одной из цепей анализируемой ДНК. Один из </a:t>
            </a:r>
            <a:r>
              <a:rPr lang="ru-RU" dirty="0" err="1" smtClean="0"/>
              <a:t>праймеров</a:t>
            </a:r>
            <a:r>
              <a:rPr lang="ru-RU" dirty="0" smtClean="0"/>
              <a:t> обычно соответствует началу </a:t>
            </a:r>
            <a:r>
              <a:rPr lang="ru-RU" dirty="0" err="1" smtClean="0"/>
              <a:t>амплифицируемого</a:t>
            </a:r>
            <a:r>
              <a:rPr lang="ru-RU" dirty="0" smtClean="0"/>
              <a:t> отрезка, другой — его концу, но на противоположной цепи. У </a:t>
            </a:r>
            <a:r>
              <a:rPr lang="ru-RU" dirty="0" err="1" smtClean="0"/>
              <a:t>праймеров</a:t>
            </a:r>
            <a:r>
              <a:rPr lang="ru-RU" dirty="0" smtClean="0"/>
              <a:t>, как и у любого олиго- или </a:t>
            </a:r>
            <a:r>
              <a:rPr lang="ru-RU" dirty="0" err="1" smtClean="0"/>
              <a:t>полинуклеотида</a:t>
            </a:r>
            <a:r>
              <a:rPr lang="ru-RU" dirty="0" smtClean="0"/>
              <a:t>, есть 3ˊ- и 5ˊ-концы.</a:t>
            </a:r>
          </a:p>
          <a:p>
            <a:r>
              <a:rPr lang="ru-RU" b="1" dirty="0" smtClean="0"/>
              <a:t>Нуклеотиды.</a:t>
            </a:r>
            <a:r>
              <a:rPr lang="ru-RU" dirty="0" smtClean="0"/>
              <a:t> А точнее, </a:t>
            </a:r>
            <a:r>
              <a:rPr lang="ru-RU" dirty="0" err="1" smtClean="0"/>
              <a:t>дезоксинуклеотидтрифосфаты</a:t>
            </a:r>
            <a:r>
              <a:rPr lang="ru-RU" dirty="0" smtClean="0"/>
              <a:t> — четыре вида «кирпичиков» для строительства цепей ДНК: </a:t>
            </a:r>
            <a:r>
              <a:rPr lang="ru-RU" dirty="0" err="1" smtClean="0"/>
              <a:t>дАТФ</a:t>
            </a:r>
            <a:r>
              <a:rPr lang="ru-RU" dirty="0" smtClean="0"/>
              <a:t>, </a:t>
            </a:r>
            <a:r>
              <a:rPr lang="ru-RU" dirty="0" err="1" smtClean="0"/>
              <a:t>дТТФ</a:t>
            </a:r>
            <a:r>
              <a:rPr lang="ru-RU" dirty="0" smtClean="0"/>
              <a:t>, </a:t>
            </a:r>
            <a:r>
              <a:rPr lang="ru-RU" dirty="0" err="1" smtClean="0"/>
              <a:t>дЦТФ</a:t>
            </a:r>
            <a:r>
              <a:rPr lang="ru-RU" dirty="0" smtClean="0"/>
              <a:t> и </a:t>
            </a:r>
            <a:r>
              <a:rPr lang="ru-RU" dirty="0" err="1" smtClean="0"/>
              <a:t>дГТФ</a:t>
            </a:r>
            <a:r>
              <a:rPr lang="ru-RU" dirty="0" smtClean="0"/>
              <a:t>.</a:t>
            </a:r>
          </a:p>
          <a:p>
            <a:r>
              <a:rPr lang="ru-RU" b="1" dirty="0" smtClean="0"/>
              <a:t>ДНК-полимераза.</a:t>
            </a:r>
            <a:r>
              <a:rPr lang="ru-RU" dirty="0" smtClean="0"/>
              <a:t> Фермент, строящий комплементарную матричной цепь ДНК. Он может начинать синтез только от 3ˊ-конца </a:t>
            </a:r>
            <a:r>
              <a:rPr lang="ru-RU" dirty="0" err="1" smtClean="0"/>
              <a:t>праймера</a:t>
            </a:r>
            <a:r>
              <a:rPr lang="ru-RU" dirty="0" smtClean="0"/>
              <a:t>. Обычно используют термостабильные полимеразы, изначально выделенные из термофильных бактерий и архей: </a:t>
            </a:r>
            <a:r>
              <a:rPr lang="ru-RU" i="1" dirty="0" err="1" smtClean="0"/>
              <a:t>Thermus</a:t>
            </a:r>
            <a:r>
              <a:rPr lang="ru-RU" i="1" dirty="0" smtClean="0"/>
              <a:t> </a:t>
            </a:r>
            <a:r>
              <a:rPr lang="ru-RU" i="1" dirty="0" err="1" smtClean="0"/>
              <a:t>aquaticus</a:t>
            </a:r>
            <a:r>
              <a:rPr lang="ru-RU" dirty="0" smtClean="0"/>
              <a:t> (</a:t>
            </a:r>
            <a:r>
              <a:rPr lang="ru-RU" i="1" dirty="0" err="1" smtClean="0"/>
              <a:t>Taq</a:t>
            </a:r>
            <a:r>
              <a:rPr lang="ru-RU" dirty="0" smtClean="0"/>
              <a:t>-полимераза), </a:t>
            </a:r>
            <a:r>
              <a:rPr lang="ru-RU" i="1" dirty="0" err="1" smtClean="0"/>
              <a:t>Pyrococcus</a:t>
            </a:r>
            <a:r>
              <a:rPr lang="ru-RU" i="1" dirty="0" smtClean="0"/>
              <a:t> </a:t>
            </a:r>
            <a:r>
              <a:rPr lang="ru-RU" i="1" dirty="0" err="1" smtClean="0"/>
              <a:t>furiosus</a:t>
            </a:r>
            <a:r>
              <a:rPr lang="ru-RU" dirty="0" smtClean="0"/>
              <a:t> (</a:t>
            </a:r>
            <a:r>
              <a:rPr lang="ru-RU" i="1" dirty="0" err="1" smtClean="0">
                <a:hlinkClick r:id="rId4"/>
              </a:rPr>
              <a:t>Pfu</a:t>
            </a:r>
            <a:r>
              <a:rPr lang="ru-RU" dirty="0" smtClean="0">
                <a:hlinkClick r:id="rId4"/>
              </a:rPr>
              <a:t>-полимераза</a:t>
            </a:r>
            <a:r>
              <a:rPr lang="ru-RU" dirty="0" smtClean="0"/>
              <a:t>) и </a:t>
            </a:r>
            <a:r>
              <a:rPr lang="ru-RU" i="1" dirty="0" err="1" smtClean="0"/>
              <a:t>Pyrococcus</a:t>
            </a:r>
            <a:r>
              <a:rPr lang="ru-RU" i="1" dirty="0" smtClean="0"/>
              <a:t> </a:t>
            </a:r>
            <a:r>
              <a:rPr lang="ru-RU" i="1" dirty="0" err="1" smtClean="0"/>
              <a:t>woesei</a:t>
            </a:r>
            <a:r>
              <a:rPr lang="ru-RU" dirty="0" smtClean="0"/>
              <a:t> (</a:t>
            </a:r>
            <a:r>
              <a:rPr lang="ru-RU" i="1" dirty="0" err="1" smtClean="0">
                <a:hlinkClick r:id="rId5"/>
              </a:rPr>
              <a:t>Pwo</a:t>
            </a:r>
            <a:r>
              <a:rPr lang="ru-RU" dirty="0" smtClean="0">
                <a:hlinkClick r:id="rId5"/>
              </a:rPr>
              <a:t>-полимераза</a:t>
            </a:r>
            <a:r>
              <a:rPr lang="ru-RU" dirty="0" smtClean="0"/>
              <a:t>). Первая — самая производительная, а две другие — более точные.</a:t>
            </a:r>
          </a:p>
          <a:p>
            <a:r>
              <a:rPr lang="ru-RU" b="1" dirty="0" smtClean="0"/>
              <a:t>Буфер.</a:t>
            </a:r>
            <a:r>
              <a:rPr lang="ru-RU" dirty="0" smtClean="0"/>
              <a:t> Раствор, содержащий различные ионы для поддержания нужного рН, соли магния, необходимые для работы полимеразы, и </a:t>
            </a:r>
            <a:r>
              <a:rPr lang="ru-RU" dirty="0" err="1" smtClean="0"/>
              <a:t>неионный</a:t>
            </a:r>
            <a:r>
              <a:rPr lang="ru-RU" dirty="0" smtClean="0"/>
              <a:t> детергент Tween-20 в сочетании с BSA (бычьим сывороточным альбумином) для предотвращения налипания компонентов реакции на стенки пробирки. В случае ГЦ-богатых матриц в смесь часто добавляют </a:t>
            </a:r>
            <a:r>
              <a:rPr lang="ru-RU" dirty="0" err="1" smtClean="0"/>
              <a:t>энхансер</a:t>
            </a:r>
            <a:r>
              <a:rPr lang="ru-RU" dirty="0" smtClean="0"/>
              <a:t> — </a:t>
            </a:r>
            <a:r>
              <a:rPr lang="ru-RU" dirty="0" smtClean="0">
                <a:hlinkClick r:id="rId6"/>
              </a:rPr>
              <a:t>ДМСО</a:t>
            </a:r>
            <a:r>
              <a:rPr lang="ru-RU" dirty="0" smtClean="0"/>
              <a:t> (</a:t>
            </a:r>
            <a:r>
              <a:rPr lang="ru-RU" dirty="0" err="1" smtClean="0"/>
              <a:t>диметилсульфоксид</a:t>
            </a:r>
            <a:r>
              <a:rPr lang="ru-RU" dirty="0" smtClean="0"/>
              <a:t>), предотвращающий нежелательные взаимодействия между комплементарными участками матрицы.</a:t>
            </a:r>
          </a:p>
          <a:p>
            <a:endParaRPr lang="ru-RU" dirty="0"/>
          </a:p>
        </p:txBody>
      </p:sp>
      <p:sp>
        <p:nvSpPr>
          <p:cNvPr id="4" name="Номер слайда 3"/>
          <p:cNvSpPr>
            <a:spLocks noGrp="1"/>
          </p:cNvSpPr>
          <p:nvPr>
            <p:ph type="sldNum" sz="quarter" idx="10"/>
          </p:nvPr>
        </p:nvSpPr>
        <p:spPr/>
        <p:txBody>
          <a:bodyPr/>
          <a:lstStyle/>
          <a:p>
            <a:fld id="{C4FFB5C7-4AA0-4F86-ABCC-0FE5A2789FCB}" type="slidenum">
              <a:rPr lang="ru-RU" smtClean="0"/>
              <a:t>42</a:t>
            </a:fld>
            <a:endParaRPr lang="ru-RU"/>
          </a:p>
        </p:txBody>
      </p:sp>
    </p:spTree>
    <p:extLst>
      <p:ext uri="{BB962C8B-B14F-4D97-AF65-F5344CB8AC3E}">
        <p14:creationId xmlns:p14="http://schemas.microsoft.com/office/powerpoint/2010/main" val="3371779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ru-RU" altLang="ru-RU" dirty="0" smtClean="0"/>
              <a:t>Полимеразная цепная реакция, ПЦР (</a:t>
            </a:r>
            <a:r>
              <a:rPr lang="ru-RU" altLang="ru-RU" dirty="0" err="1" smtClean="0"/>
              <a:t>polymerase</a:t>
            </a:r>
            <a:r>
              <a:rPr lang="ru-RU" altLang="ru-RU" dirty="0" smtClean="0"/>
              <a:t> </a:t>
            </a:r>
            <a:r>
              <a:rPr lang="ru-RU" altLang="ru-RU" dirty="0" err="1" smtClean="0"/>
              <a:t>chain</a:t>
            </a:r>
            <a:r>
              <a:rPr lang="ru-RU" altLang="ru-RU" dirty="0" smtClean="0"/>
              <a:t> </a:t>
            </a:r>
            <a:r>
              <a:rPr lang="ru-RU" altLang="ru-RU" dirty="0" err="1" smtClean="0"/>
              <a:t>reaction</a:t>
            </a:r>
            <a:r>
              <a:rPr lang="ru-RU" altLang="ru-RU" dirty="0" smtClean="0"/>
              <a:t>, PCR): метод амплификации </a:t>
            </a:r>
            <a:r>
              <a:rPr lang="ru-RU" altLang="ru-RU" dirty="0" err="1" smtClean="0"/>
              <a:t>in</a:t>
            </a:r>
            <a:r>
              <a:rPr lang="ru-RU" altLang="ru-RU" dirty="0" smtClean="0"/>
              <a:t> </a:t>
            </a:r>
            <a:r>
              <a:rPr lang="ru-RU" altLang="ru-RU" dirty="0" err="1" smtClean="0"/>
              <a:t>vitro</a:t>
            </a:r>
            <a:r>
              <a:rPr lang="ru-RU" altLang="ru-RU" dirty="0" smtClean="0"/>
              <a:t> заданных фрагментов ДНК с полностью или частично известной последовательностью . Для амплификации используется многократно повторяемое удлинение коротких синтетических </a:t>
            </a:r>
            <a:r>
              <a:rPr lang="ru-RU" altLang="ru-RU" dirty="0" err="1" smtClean="0"/>
              <a:t>олигонуклеотидов</a:t>
            </a:r>
            <a:r>
              <a:rPr lang="ru-RU" altLang="ru-RU" dirty="0" smtClean="0"/>
              <a:t> ( </a:t>
            </a:r>
            <a:r>
              <a:rPr lang="ru-RU" altLang="ru-RU" dirty="0" err="1" smtClean="0"/>
              <a:t>праймеров</a:t>
            </a:r>
            <a:r>
              <a:rPr lang="ru-RU" altLang="ru-RU" dirty="0" smtClean="0"/>
              <a:t> ), комплементарных заданному участку ДНК, с помощью фермента ДНК-полимеразы .</a:t>
            </a:r>
          </a:p>
          <a:p>
            <a:pPr eaLnBrk="1" hangingPunct="1"/>
            <a:endParaRPr lang="ru-RU" altLang="ru-RU" dirty="0" smtClean="0"/>
          </a:p>
          <a:p>
            <a:pPr eaLnBrk="1" hangingPunct="1"/>
            <a:r>
              <a:rPr lang="ru-RU" altLang="ru-RU" dirty="0" smtClean="0"/>
              <a:t>ПЦР позволяет в миллионы раз размножать заданную область геномной ДНК и дает возможность прослеживать за ее различиями в разных геномах, основываясь, в частности, на длинах фрагментов, образующихся при амплификации одних и тех же участков из сравниваемых геномов. ПЦР осуществляется автоматически с помощью специальных приборов, </a:t>
            </a:r>
            <a:r>
              <a:rPr lang="ru-RU" altLang="ru-RU" dirty="0" err="1" smtClean="0"/>
              <a:t>амплификаторов</a:t>
            </a:r>
            <a:r>
              <a:rPr lang="ru-RU" altLang="ru-RU" dirty="0" smtClean="0"/>
              <a:t>. Процесс включает ряд температурных циклов денатурации , отжига (восстановления) </a:t>
            </a:r>
            <a:r>
              <a:rPr lang="ru-RU" altLang="ru-RU" dirty="0" err="1" smtClean="0"/>
              <a:t>праймеров</a:t>
            </a:r>
            <a:r>
              <a:rPr lang="ru-RU" altLang="ru-RU" dirty="0" smtClean="0"/>
              <a:t> и их </a:t>
            </a:r>
            <a:r>
              <a:rPr lang="ru-RU" altLang="ru-RU" dirty="0" err="1" smtClean="0"/>
              <a:t>удлиннения</a:t>
            </a:r>
            <a:r>
              <a:rPr lang="ru-RU" altLang="ru-RU" dirty="0" smtClean="0"/>
              <a:t>, катализируемых термостабильной ДНК-полимеразой.</a:t>
            </a:r>
          </a:p>
          <a:p>
            <a:pPr eaLnBrk="1" hangingPunct="1"/>
            <a:endParaRPr lang="ru-RU" altLang="ru-RU" dirty="0" smtClean="0"/>
          </a:p>
          <a:p>
            <a:pPr eaLnBrk="1" hangingPunct="1"/>
            <a:r>
              <a:rPr lang="ru-RU" altLang="ru-RU" dirty="0" smtClean="0"/>
              <a:t>За создание метода ПЦР Керри </a:t>
            </a:r>
            <a:r>
              <a:rPr lang="ru-RU" altLang="ru-RU" dirty="0" err="1" smtClean="0"/>
              <a:t>Мюллису</a:t>
            </a:r>
            <a:r>
              <a:rPr lang="ru-RU" altLang="ru-RU" dirty="0" smtClean="0"/>
              <a:t> в 1993 году была присуждена Нобелевская премия.</a:t>
            </a:r>
          </a:p>
          <a:p>
            <a:pPr eaLnBrk="1" hangingPunct="1"/>
            <a:endParaRPr lang="ru-RU" altLang="ru-RU" dirty="0" smtClean="0"/>
          </a:p>
          <a:p>
            <a:pPr eaLnBrk="1" hangingPunct="1"/>
            <a:r>
              <a:rPr lang="ru-RU" altLang="ru-RU" dirty="0" smtClean="0"/>
              <a:t>ПЦР позволяет найти в исследуемом клиническом материале небольшой участок генетической информации (несколько десятков пар нуклеотидов ДНК или РНК) любого организма, содержащийся в следовых количествах среди огромного количества нуклеотидных последовательностей иной природы, и быстро размножить его. По сути дела метод ПЦР имитирует в пробирке естественную репликацию ДНК, только повторяющуюся с огромной скоростью и столько раз, сколько это необходимо исследователю.</a:t>
            </a:r>
          </a:p>
          <a:p>
            <a:pPr eaLnBrk="1" hangingPunct="1"/>
            <a:endParaRPr lang="ru-RU" altLang="ru-RU" dirty="0" smtClean="0"/>
          </a:p>
          <a:p>
            <a:pPr eaLnBrk="1" hangingPunct="1"/>
            <a:r>
              <a:rPr lang="ru-RU" altLang="ru-RU" dirty="0" smtClean="0"/>
              <a:t>Метод включает несколько этапов: </a:t>
            </a:r>
            <a:r>
              <a:rPr lang="ru-RU" altLang="ru-RU" dirty="0" err="1" smtClean="0"/>
              <a:t>расплетание</a:t>
            </a:r>
            <a:r>
              <a:rPr lang="ru-RU" altLang="ru-RU" dirty="0" smtClean="0"/>
              <a:t> двойной спирали ДНК, расхождение нитей ДНК и последующее комплементарное дополнение (достройку) обеих с помощью специального фермента. Репликация ДНК может начаться не в любой точке, а только в определенных стартовых блоках - коротких </a:t>
            </a:r>
            <a:r>
              <a:rPr lang="ru-RU" altLang="ru-RU" dirty="0" err="1" smtClean="0"/>
              <a:t>двунитевых</a:t>
            </a:r>
            <a:r>
              <a:rPr lang="ru-RU" altLang="ru-RU" dirty="0" smtClean="0"/>
              <a:t> участках.</a:t>
            </a:r>
          </a:p>
          <a:p>
            <a:pPr eaLnBrk="1" hangingPunct="1"/>
            <a:endParaRPr lang="ru-RU" altLang="ru-RU" dirty="0" smtClean="0"/>
          </a:p>
          <a:p>
            <a:pPr eaLnBrk="1" hangingPunct="1"/>
            <a:r>
              <a:rPr lang="ru-RU" altLang="ru-RU" dirty="0" smtClean="0"/>
              <a:t>Для проведения такого процесса используют две генетические пробы (</a:t>
            </a:r>
            <a:r>
              <a:rPr lang="ru-RU" altLang="ru-RU" dirty="0" err="1" smtClean="0"/>
              <a:t>праймеры</a:t>
            </a:r>
            <a:r>
              <a:rPr lang="ru-RU" altLang="ru-RU" dirty="0" smtClean="0"/>
              <a:t>), которые служат в качестве затравки для синтеза второй цепи на однонитевой ДНК. </a:t>
            </a:r>
            <a:r>
              <a:rPr lang="ru-RU" altLang="ru-RU" dirty="0" err="1" smtClean="0"/>
              <a:t>Праймеры</a:t>
            </a:r>
            <a:r>
              <a:rPr lang="ru-RU" altLang="ru-RU" dirty="0" smtClean="0"/>
              <a:t> - это искусственно синтезированные короткие нуклеотидные последовательности (15-30 нуклеотидов), комплементарные концам размножаемых (</a:t>
            </a:r>
            <a:r>
              <a:rPr lang="ru-RU" altLang="ru-RU" dirty="0" err="1" smtClean="0"/>
              <a:t>амплифицируемых</a:t>
            </a:r>
            <a:r>
              <a:rPr lang="ru-RU" altLang="ru-RU" dirty="0" smtClean="0"/>
              <a:t>) участков нитей ДНК. Понятно, что, чтобы иметь нужные </a:t>
            </a:r>
            <a:r>
              <a:rPr lang="ru-RU" altLang="ru-RU" dirty="0" err="1" smtClean="0"/>
              <a:t>праймеры</a:t>
            </a:r>
            <a:r>
              <a:rPr lang="ru-RU" altLang="ru-RU" dirty="0" smtClean="0"/>
              <a:t>, необходимо знать нуклеотидную последовательность того участка ДНК, который требуется размножить. Суть метода ПЦР отображена на рис. 28.</a:t>
            </a:r>
          </a:p>
          <a:p>
            <a:pPr eaLnBrk="1" hangingPunct="1"/>
            <a:endParaRPr lang="ru-RU" altLang="ru-RU" dirty="0" smtClean="0"/>
          </a:p>
          <a:p>
            <a:pPr eaLnBrk="1" hangingPunct="1"/>
            <a:r>
              <a:rPr lang="ru-RU" altLang="ru-RU" dirty="0" smtClean="0"/>
              <a:t>Сначала </a:t>
            </a:r>
            <a:r>
              <a:rPr lang="ru-RU" altLang="ru-RU" dirty="0" err="1" smtClean="0"/>
              <a:t>двунитевую</a:t>
            </a:r>
            <a:r>
              <a:rPr lang="ru-RU" altLang="ru-RU" dirty="0" smtClean="0"/>
              <a:t> ДНК нагревают до температуры около 100 град. С. При этом комплементарные нити ДНК расходятся между собой (ДНК денатурирует). Затем к обеим нитям ДНК по принципу </a:t>
            </a:r>
            <a:r>
              <a:rPr lang="ru-RU" altLang="ru-RU" dirty="0" err="1" smtClean="0"/>
              <a:t>комплементарности</a:t>
            </a:r>
            <a:r>
              <a:rPr lang="ru-RU" altLang="ru-RU" dirty="0" smtClean="0"/>
              <a:t> присоединяют искусственно синтезированные </a:t>
            </a:r>
            <a:r>
              <a:rPr lang="ru-RU" altLang="ru-RU" dirty="0" err="1" smtClean="0"/>
              <a:t>праймеры</a:t>
            </a:r>
            <a:r>
              <a:rPr lang="ru-RU" altLang="ru-RU" dirty="0" smtClean="0"/>
              <a:t>, в результате чего образуются короткие </a:t>
            </a:r>
            <a:r>
              <a:rPr lang="ru-RU" altLang="ru-RU" dirty="0" err="1" smtClean="0"/>
              <a:t>двунитевые</a:t>
            </a:r>
            <a:r>
              <a:rPr lang="ru-RU" altLang="ru-RU" dirty="0" smtClean="0"/>
              <a:t> "стартовые" участки. Далее в действие вступает специфический бактериальный фермент - </a:t>
            </a:r>
            <a:r>
              <a:rPr lang="ru-RU" altLang="ru-RU" dirty="0" err="1" smtClean="0"/>
              <a:t>Taq</a:t>
            </a:r>
            <a:r>
              <a:rPr lang="ru-RU" altLang="ru-RU" dirty="0" smtClean="0"/>
              <a:t>-полимераза, устойчивая к высоким температурам, при которых другие белки теряют свои свойства. Термоустойчивая полимераза осуществляет </a:t>
            </a:r>
            <a:r>
              <a:rPr lang="ru-RU" altLang="ru-RU" dirty="0" err="1" smtClean="0"/>
              <a:t>in</a:t>
            </a:r>
            <a:r>
              <a:rPr lang="ru-RU" altLang="ru-RU" dirty="0" smtClean="0"/>
              <a:t> </a:t>
            </a:r>
            <a:r>
              <a:rPr lang="ru-RU" altLang="ru-RU" dirty="0" err="1" smtClean="0"/>
              <a:t>vitro</a:t>
            </a:r>
            <a:r>
              <a:rPr lang="ru-RU" altLang="ru-RU" dirty="0" smtClean="0"/>
              <a:t> синтез вторых цепей ДНК на каждой из двух денатурированных цепей. После нового прогрева до 100град.С уже вновь синтезированные фрагменты ДНК служат в качестве матрицы для синтеза новых нитей в следующем цикле амплификации - это и есть цепная реакция ПЦР.</a:t>
            </a:r>
          </a:p>
          <a:p>
            <a:pPr eaLnBrk="1" hangingPunct="1"/>
            <a:endParaRPr lang="ru-RU" altLang="ru-RU" dirty="0" smtClean="0"/>
          </a:p>
          <a:p>
            <a:pPr eaLnBrk="1" hangingPunct="1"/>
            <a:r>
              <a:rPr lang="ru-RU" altLang="ru-RU" dirty="0" smtClean="0"/>
              <a:t>В результате такого "тиражирования" за 2-3 часа количество копий фрагмента ДНК увеличивается в геометрической прогрессии, и через 25 циклов амплификации синтезируется 106 копий фрагмента. Такого количества ДНК достаточно, чтобы визуально регистрировать с помощью простых приемов, которые давно используются молекулярными биологами.</a:t>
            </a:r>
          </a:p>
          <a:p>
            <a:pPr eaLnBrk="1" hangingPunct="1"/>
            <a:endParaRPr lang="ru-RU" altLang="ru-RU" dirty="0" smtClean="0"/>
          </a:p>
          <a:p>
            <a:pPr eaLnBrk="1" hangingPunct="1"/>
            <a:r>
              <a:rPr lang="ru-RU" altLang="ru-RU" dirty="0" smtClean="0"/>
              <a:t>Метод амплификации ДНК с помощью ПЦР (полимеразной цепной реакции) оказал революционное влияние на </a:t>
            </a:r>
            <a:r>
              <a:rPr lang="ru-RU" altLang="ru-RU" dirty="0" err="1" smtClean="0"/>
              <a:t>генодиагностику</a:t>
            </a:r>
            <a:r>
              <a:rPr lang="ru-RU" altLang="ru-RU" dirty="0" smtClean="0"/>
              <a:t>. Для использования метода необходимо знать последовательность нуклеотидов на исследуемом участке ДНК.</a:t>
            </a:r>
          </a:p>
          <a:p>
            <a:pPr eaLnBrk="1" hangingPunct="1"/>
            <a:endParaRPr lang="ru-RU" altLang="ru-RU" dirty="0" smtClean="0"/>
          </a:p>
          <a:p>
            <a:pPr eaLnBrk="1" hangingPunct="1"/>
            <a:r>
              <a:rPr lang="ru-RU" altLang="ru-RU" dirty="0" smtClean="0"/>
              <a:t>Поскольку ДНК-полимераза не способна сама начать репликацию и может только достраивать комплементарную цепь к уже имеющемуся </a:t>
            </a:r>
            <a:r>
              <a:rPr lang="ru-RU" altLang="ru-RU" dirty="0" err="1" smtClean="0"/>
              <a:t>двухцепочечному</a:t>
            </a:r>
            <a:r>
              <a:rPr lang="ru-RU" altLang="ru-RU" dirty="0" smtClean="0"/>
              <a:t> участку, то сначала синтезируют два </a:t>
            </a:r>
            <a:r>
              <a:rPr lang="ru-RU" altLang="ru-RU" dirty="0" err="1" smtClean="0"/>
              <a:t>олигонуклеотида</a:t>
            </a:r>
            <a:r>
              <a:rPr lang="ru-RU" altLang="ru-RU" dirty="0" smtClean="0"/>
              <a:t> (так называемых </a:t>
            </a:r>
            <a:r>
              <a:rPr lang="ru-RU" altLang="ru-RU" dirty="0" err="1" smtClean="0"/>
              <a:t>праймера</a:t>
            </a:r>
            <a:r>
              <a:rPr lang="ru-RU" altLang="ru-RU" dirty="0" smtClean="0"/>
              <a:t>), комплементарных участкам противоположных цепей ДНК, обычно отстоящих друг от друга на несколько сотен пар нуклеотидов ( рис. 65.7 ). </a:t>
            </a:r>
            <a:r>
              <a:rPr lang="ru-RU" altLang="ru-RU" dirty="0" err="1" smtClean="0"/>
              <a:t>Праймеры</a:t>
            </a:r>
            <a:r>
              <a:rPr lang="ru-RU" altLang="ru-RU" dirty="0" smtClean="0"/>
              <a:t> инкубируют с ДНК, намеченной для амплификации, и ДНК-полимеразой, которая, как известно, синтезирует комплементарные цепи в направлении 5'-3'. Специфичность реакции зависит от правильного выбора </a:t>
            </a:r>
            <a:r>
              <a:rPr lang="ru-RU" altLang="ru-RU" dirty="0" err="1" smtClean="0"/>
              <a:t>праймеров</a:t>
            </a:r>
            <a:r>
              <a:rPr lang="ru-RU" altLang="ru-RU" dirty="0" smtClean="0"/>
              <a:t>.</a:t>
            </a:r>
          </a:p>
          <a:p>
            <a:pPr eaLnBrk="1" hangingPunct="1"/>
            <a:endParaRPr lang="ru-RU" altLang="ru-RU" dirty="0" smtClean="0"/>
          </a:p>
          <a:p>
            <a:pPr eaLnBrk="1" hangingPunct="1"/>
            <a:r>
              <a:rPr lang="ru-RU" altLang="ru-RU" dirty="0" smtClean="0"/>
              <a:t>В ходе реакции последовательно меняют температуру: при температуре 90-95 градусов по С происходит разделение цепей ДНК, при температуре 40-60 градусов по С - присоединение </a:t>
            </a:r>
            <a:r>
              <a:rPr lang="ru-RU" altLang="ru-RU" dirty="0" err="1" smtClean="0"/>
              <a:t>праймера</a:t>
            </a:r>
            <a:r>
              <a:rPr lang="ru-RU" altLang="ru-RU" dirty="0" smtClean="0"/>
              <a:t> (отжиг), при температуре 72 градуса по С - синтез цепей ДНК.</a:t>
            </a:r>
          </a:p>
          <a:p>
            <a:pPr eaLnBrk="1" hangingPunct="1"/>
            <a:endParaRPr lang="ru-RU" altLang="ru-RU" dirty="0" smtClean="0"/>
          </a:p>
          <a:p>
            <a:pPr eaLnBrk="1" hangingPunct="1"/>
            <a:r>
              <a:rPr lang="ru-RU" altLang="ru-RU" dirty="0" smtClean="0"/>
              <a:t>В реакции используют термостойкую ДНК-полимеразу, которая не теряет активности в течение всей процедуры.</a:t>
            </a:r>
          </a:p>
          <a:p>
            <a:pPr eaLnBrk="1" hangingPunct="1"/>
            <a:endParaRPr lang="ru-RU" altLang="ru-RU" dirty="0" smtClean="0"/>
          </a:p>
          <a:p>
            <a:pPr eaLnBrk="1" hangingPunct="1"/>
            <a:r>
              <a:rPr lang="ru-RU" altLang="ru-RU" dirty="0" smtClean="0"/>
              <a:t>После ряда таких циклов, обычно 20-30 и более, образуются сотни тысяч копий исходной последовательности, расположенной между </a:t>
            </a:r>
            <a:r>
              <a:rPr lang="ru-RU" altLang="ru-RU" dirty="0" err="1" smtClean="0"/>
              <a:t>праймерами</a:t>
            </a:r>
            <a:r>
              <a:rPr lang="ru-RU" altLang="ru-RU" dirty="0" smtClean="0"/>
              <a:t>. Метод настолько чувствителен, что его можно использовать, например, для амплификации и анализа единственного участка ДНК из одного сперматозоида человека.</a:t>
            </a:r>
          </a:p>
          <a:p>
            <a:pPr eaLnBrk="1" hangingPunct="1"/>
            <a:endParaRPr lang="ru-RU" altLang="ru-RU" dirty="0" smtClean="0"/>
          </a:p>
          <a:p>
            <a:pPr eaLnBrk="1" hangingPunct="1"/>
            <a:r>
              <a:rPr lang="ru-RU" altLang="ru-RU" dirty="0" smtClean="0"/>
              <a:t>Для ПЦР пригоден минимально обработанный исходный биологический материал, даже частично разрушенный, что позволяет исследовать цельную кровь, пятна высохшей крови, смывы из ротовой полости, старые срезы ткани и другие образцы. Исходным материалом для ПЦР служит геномная ДНК или </a:t>
            </a:r>
            <a:r>
              <a:rPr lang="ru-RU" altLang="ru-RU" dirty="0" err="1" smtClean="0"/>
              <a:t>мРНК</a:t>
            </a:r>
            <a:r>
              <a:rPr lang="ru-RU" altLang="ru-RU" dirty="0" smtClean="0"/>
              <a:t>. В последнем случае из </a:t>
            </a:r>
            <a:r>
              <a:rPr lang="ru-RU" altLang="ru-RU" dirty="0" err="1" smtClean="0"/>
              <a:t>мРНК</a:t>
            </a:r>
            <a:r>
              <a:rPr lang="ru-RU" altLang="ru-RU" dirty="0" smtClean="0"/>
              <a:t> путем обратной транскрипции получают </a:t>
            </a:r>
            <a:r>
              <a:rPr lang="ru-RU" altLang="ru-RU" dirty="0" err="1" smtClean="0"/>
              <a:t>кДНК</a:t>
            </a:r>
            <a:r>
              <a:rPr lang="ru-RU" altLang="ru-RU" dirty="0" smtClean="0"/>
              <a:t> , которую затем используют в ПЦР, - так называемый метод ПЦР с обратной транскрипцией .</a:t>
            </a:r>
          </a:p>
          <a:p>
            <a:pPr eaLnBrk="1" hangingPunct="1"/>
            <a:endParaRPr lang="ru-RU" altLang="ru-RU" dirty="0" smtClean="0"/>
          </a:p>
          <a:p>
            <a:pPr eaLnBrk="1" hangingPunct="1"/>
            <a:r>
              <a:rPr lang="ru-RU" altLang="ru-RU" dirty="0" smtClean="0"/>
              <a:t>Метод ПЦР служит основой для дальнейших исследований </a:t>
            </a:r>
            <a:r>
              <a:rPr lang="ru-RU" altLang="ru-RU" dirty="0" err="1" smtClean="0"/>
              <a:t>амплифицированной</a:t>
            </a:r>
            <a:r>
              <a:rPr lang="ru-RU" altLang="ru-RU" dirty="0" smtClean="0"/>
              <a:t> последовательности:</a:t>
            </a:r>
          </a:p>
          <a:p>
            <a:pPr eaLnBrk="1" hangingPunct="1"/>
            <a:endParaRPr lang="ru-RU" altLang="ru-RU" dirty="0" smtClean="0"/>
          </a:p>
          <a:p>
            <a:pPr eaLnBrk="1" hangingPunct="1"/>
            <a:r>
              <a:rPr lang="ru-RU" altLang="ru-RU" dirty="0" smtClean="0"/>
              <a:t>- расщепления </a:t>
            </a:r>
            <a:r>
              <a:rPr lang="ru-RU" altLang="ru-RU" dirty="0" err="1" smtClean="0"/>
              <a:t>рестриктазами</a:t>
            </a:r>
            <a:r>
              <a:rPr lang="ru-RU" altLang="ru-RU" dirty="0" smtClean="0"/>
              <a:t>;</a:t>
            </a:r>
          </a:p>
          <a:p>
            <a:pPr eaLnBrk="1" hangingPunct="1"/>
            <a:endParaRPr lang="ru-RU" altLang="ru-RU" dirty="0" smtClean="0"/>
          </a:p>
          <a:p>
            <a:pPr eaLnBrk="1" hangingPunct="1"/>
            <a:r>
              <a:rPr lang="ru-RU" altLang="ru-RU" dirty="0" smtClean="0"/>
              <a:t>- гибридизации с аллель-специфическими </a:t>
            </a:r>
            <a:r>
              <a:rPr lang="ru-RU" altLang="ru-RU" dirty="0" err="1" smtClean="0"/>
              <a:t>олигонуклеотидными</a:t>
            </a:r>
            <a:r>
              <a:rPr lang="ru-RU" altLang="ru-RU" dirty="0" smtClean="0"/>
              <a:t> зондами;</a:t>
            </a:r>
          </a:p>
          <a:p>
            <a:pPr eaLnBrk="1" hangingPunct="1"/>
            <a:endParaRPr lang="ru-RU" altLang="ru-RU" dirty="0" smtClean="0"/>
          </a:p>
          <a:p>
            <a:pPr eaLnBrk="1" hangingPunct="1"/>
            <a:r>
              <a:rPr lang="ru-RU" altLang="ru-RU" dirty="0" smtClean="0"/>
              <a:t>- определения нуклеотидной последовательности;</a:t>
            </a:r>
          </a:p>
          <a:p>
            <a:pPr eaLnBrk="1" hangingPunct="1"/>
            <a:endParaRPr lang="ru-RU" altLang="ru-RU" dirty="0" smtClean="0"/>
          </a:p>
          <a:p>
            <a:pPr eaLnBrk="1" hangingPunct="1"/>
            <a:r>
              <a:rPr lang="ru-RU" altLang="ru-RU" dirty="0" smtClean="0"/>
              <a:t>- исследования экспрессии </a:t>
            </a:r>
            <a:r>
              <a:rPr lang="ru-RU" altLang="ru-RU" dirty="0" err="1" smtClean="0"/>
              <a:t>in</a:t>
            </a:r>
            <a:r>
              <a:rPr lang="ru-RU" altLang="ru-RU" dirty="0" smtClean="0"/>
              <a:t> </a:t>
            </a:r>
            <a:r>
              <a:rPr lang="ru-RU" altLang="ru-RU" dirty="0" err="1" smtClean="0"/>
              <a:t>vitro</a:t>
            </a:r>
            <a:r>
              <a:rPr lang="ru-RU" altLang="ru-RU" dirty="0" smtClean="0"/>
              <a:t> с целью поиска мутаций, укорачивающих молекулу белка.</a:t>
            </a:r>
          </a:p>
          <a:p>
            <a:pPr eaLnBrk="1" hangingPunct="1"/>
            <a:endParaRPr lang="ru-RU" altLang="ru-RU" dirty="0" smtClean="0"/>
          </a:p>
          <a:p>
            <a:pPr eaLnBrk="1" hangingPunct="1"/>
            <a:r>
              <a:rPr lang="ru-RU" altLang="ru-RU" dirty="0" smtClean="0"/>
              <a:t>Различные модификации метода применяются для:</a:t>
            </a:r>
          </a:p>
          <a:p>
            <a:pPr eaLnBrk="1" hangingPunct="1"/>
            <a:endParaRPr lang="ru-RU" altLang="ru-RU" dirty="0" smtClean="0"/>
          </a:p>
          <a:p>
            <a:pPr eaLnBrk="1" hangingPunct="1"/>
            <a:r>
              <a:rPr lang="ru-RU" altLang="ru-RU" dirty="0" smtClean="0"/>
              <a:t>- синтеза </a:t>
            </a:r>
            <a:r>
              <a:rPr lang="ru-RU" altLang="ru-RU" dirty="0" err="1" smtClean="0"/>
              <a:t>одноцепочечной</a:t>
            </a:r>
            <a:r>
              <a:rPr lang="ru-RU" altLang="ru-RU" dirty="0" smtClean="0"/>
              <a:t> ДНК путем изменения соотношения </a:t>
            </a:r>
            <a:r>
              <a:rPr lang="ru-RU" altLang="ru-RU" dirty="0" err="1" smtClean="0"/>
              <a:t>олигонуклеотидных</a:t>
            </a:r>
            <a:r>
              <a:rPr lang="ru-RU" altLang="ru-RU" dirty="0" smtClean="0"/>
              <a:t> </a:t>
            </a:r>
            <a:r>
              <a:rPr lang="ru-RU" altLang="ru-RU" dirty="0" err="1" smtClean="0"/>
              <a:t>праймеров</a:t>
            </a:r>
            <a:r>
              <a:rPr lang="ru-RU" altLang="ru-RU" dirty="0" smtClean="0"/>
              <a:t>;</a:t>
            </a:r>
          </a:p>
          <a:p>
            <a:pPr eaLnBrk="1" hangingPunct="1"/>
            <a:endParaRPr lang="ru-RU" altLang="ru-RU" dirty="0" smtClean="0"/>
          </a:p>
          <a:p>
            <a:pPr eaLnBrk="1" hangingPunct="1"/>
            <a:r>
              <a:rPr lang="ru-RU" altLang="ru-RU" dirty="0" smtClean="0"/>
              <a:t>- создания рекомбинантных ДНК;</a:t>
            </a:r>
          </a:p>
          <a:p>
            <a:pPr eaLnBrk="1" hangingPunct="1"/>
            <a:endParaRPr lang="ru-RU" altLang="ru-RU" dirty="0" smtClean="0"/>
          </a:p>
          <a:p>
            <a:pPr eaLnBrk="1" hangingPunct="1"/>
            <a:r>
              <a:rPr lang="ru-RU" altLang="ru-RU" dirty="0" smtClean="0"/>
              <a:t>- исследования мутагенеза клонированной ДНК;</a:t>
            </a:r>
          </a:p>
          <a:p>
            <a:pPr eaLnBrk="1" hangingPunct="1"/>
            <a:endParaRPr lang="ru-RU" altLang="ru-RU" dirty="0" smtClean="0"/>
          </a:p>
          <a:p>
            <a:pPr eaLnBrk="1" hangingPunct="1"/>
            <a:r>
              <a:rPr lang="ru-RU" altLang="ru-RU" dirty="0" smtClean="0"/>
              <a:t>- сравнения экспрессии разных аллелей;</a:t>
            </a:r>
          </a:p>
          <a:p>
            <a:pPr eaLnBrk="1" hangingPunct="1"/>
            <a:endParaRPr lang="ru-RU" altLang="ru-RU" dirty="0" smtClean="0"/>
          </a:p>
          <a:p>
            <a:pPr eaLnBrk="1" hangingPunct="1"/>
            <a:r>
              <a:rPr lang="ru-RU" altLang="ru-RU" dirty="0" smtClean="0"/>
              <a:t>- выявления редких нуклеотидных последовательностей или ДНК возбудителей инфекции.</a:t>
            </a:r>
          </a:p>
          <a:p>
            <a:pPr eaLnBrk="1" hangingPunct="1"/>
            <a:endParaRPr lang="ru-RU" altLang="ru-RU" dirty="0" smtClean="0"/>
          </a:p>
          <a:p>
            <a:pPr eaLnBrk="1" hangingPunct="1"/>
            <a:r>
              <a:rPr lang="ru-RU" altLang="ru-RU" dirty="0" smtClean="0"/>
              <a:t>ПЦР можно провести всего за один день, ее легко автоматизировать, реакция сравнительно недорога и чрезвычайно специфична.</a:t>
            </a:r>
          </a:p>
          <a:p>
            <a:pPr eaLnBrk="1" hangingPunct="1"/>
            <a:endParaRPr lang="ru-RU" altLang="ru-RU" dirty="0" smtClean="0"/>
          </a:p>
          <a:p>
            <a:pPr eaLnBrk="1" hangingPunct="1"/>
            <a:r>
              <a:rPr lang="ru-RU" altLang="ru-RU" dirty="0" smtClean="0"/>
              <a:t>Принцип ПЦР заключается в чередовании циклов гибридизации </a:t>
            </a:r>
            <a:r>
              <a:rPr lang="ru-RU" altLang="ru-RU" dirty="0" err="1" smtClean="0"/>
              <a:t>одноцепочечных</a:t>
            </a:r>
            <a:r>
              <a:rPr lang="ru-RU" altLang="ru-RU" dirty="0" smtClean="0"/>
              <a:t> ДНК или РНК с мечеными </a:t>
            </a:r>
            <a:r>
              <a:rPr lang="ru-RU" altLang="ru-RU" dirty="0" err="1" smtClean="0"/>
              <a:t>олигонуклеотидными</a:t>
            </a:r>
            <a:r>
              <a:rPr lang="ru-RU" altLang="ru-RU" dirty="0" smtClean="0"/>
              <a:t> зондами (</a:t>
            </a:r>
            <a:r>
              <a:rPr lang="ru-RU" altLang="ru-RU" dirty="0" err="1" smtClean="0"/>
              <a:t>праймерами</a:t>
            </a:r>
            <a:r>
              <a:rPr lang="ru-RU" altLang="ru-RU" dirty="0" smtClean="0"/>
              <a:t>), синтеза комплементарной нуклеотидной последовательности с помощью термостабильной ДНК-полимеразы и денатурации образовавшихся </a:t>
            </a:r>
            <a:r>
              <a:rPr lang="ru-RU" altLang="ru-RU" dirty="0" err="1" smtClean="0"/>
              <a:t>двухцепочечных</a:t>
            </a:r>
            <a:r>
              <a:rPr lang="ru-RU" altLang="ru-RU" dirty="0" smtClean="0"/>
              <a:t> структур путем нагревания. За 20-30 циклов количество копий нужного фрагмента нуклеиновой кислоты достигает нескольких миллионов.</a:t>
            </a:r>
          </a:p>
          <a:p>
            <a:pPr eaLnBrk="1" hangingPunct="1"/>
            <a:endParaRPr lang="ru-RU" altLang="ru-RU" dirty="0" smtClean="0"/>
          </a:p>
          <a:p>
            <a:pPr eaLnBrk="1" hangingPunct="1"/>
            <a:r>
              <a:rPr lang="ru-RU" altLang="ru-RU" dirty="0" smtClean="0"/>
              <a:t>Для определения продукта реакции, как правило, используют хемилюминесценцию.</a:t>
            </a:r>
          </a:p>
        </p:txBody>
      </p:sp>
      <p:sp>
        <p:nvSpPr>
          <p:cNvPr id="7066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0D16A22-5E3C-44CB-9FE9-0DD07559A401}" type="slidenum">
              <a:rPr lang="ru-RU" altLang="ru-RU"/>
              <a:pPr eaLnBrk="1" hangingPunct="1">
                <a:spcBef>
                  <a:spcPct val="0"/>
                </a:spcBef>
              </a:pPr>
              <a:t>45</a:t>
            </a:fld>
            <a:endParaRPr lang="ru-RU" alt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4FFB5C7-4AA0-4F86-ABCC-0FE5A2789FCB}" type="slidenum">
              <a:rPr lang="ru-RU" smtClean="0"/>
              <a:t>47</a:t>
            </a:fld>
            <a:endParaRPr lang="ru-RU"/>
          </a:p>
        </p:txBody>
      </p:sp>
    </p:spTree>
    <p:extLst>
      <p:ext uri="{BB962C8B-B14F-4D97-AF65-F5344CB8AC3E}">
        <p14:creationId xmlns:p14="http://schemas.microsoft.com/office/powerpoint/2010/main" val="2570912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dirty="0" smtClean="0"/>
              <a:t>В традиционном, понимании </a:t>
            </a:r>
            <a:r>
              <a:rPr lang="ru-RU" altLang="ru-RU" b="1" dirty="0" smtClean="0"/>
              <a:t>биотехнология</a:t>
            </a:r>
            <a:r>
              <a:rPr lang="ru-RU" altLang="ru-RU" dirty="0" smtClean="0"/>
              <a:t> - это наука о методах и технологиях производства различных ценных веществ и продуктов с использованием природных биологических объектов (микроорганизмов, растительных и животных клеток), частей клеток (клеточных мембран, рибосом, митохондрий, хлоропластов)  и процессов. </a:t>
            </a:r>
          </a:p>
          <a:p>
            <a:r>
              <a:rPr lang="ru-RU" altLang="ru-RU" b="1" dirty="0" smtClean="0"/>
              <a:t>Биотехнология — и наука, и сфера производства, т.е. это производственное использование биологических агентов или их систем для получения ценных продуктов и осуществления целевых превращений. </a:t>
            </a:r>
            <a:endParaRPr lang="ru-RU" altLang="ru-RU" dirty="0" smtClean="0"/>
          </a:p>
          <a:p>
            <a:r>
              <a:rPr lang="ru-RU" altLang="ru-RU" b="1" dirty="0" smtClean="0"/>
              <a:t>Она включает разделы энзимологии, промышленной микробиологии, прикладной биохимии, медицинской микробиологии и биохимии, а также разделы, связанные с конструированием заводского оборудования и созданием специализированных поточных линий.</a:t>
            </a:r>
            <a:endParaRPr lang="ru-RU" altLang="ru-RU" dirty="0" smtClean="0"/>
          </a:p>
          <a:p>
            <a:r>
              <a:rPr lang="ru-RU" altLang="ru-RU" dirty="0" smtClean="0"/>
              <a:t>Биотехнология основана на генетике, молекулярной биологии, биохимии, эмбриологии и клеточной биологии, а также прикладных дисциплинах — химической и информационной технологиях и робототехнике.</a:t>
            </a:r>
          </a:p>
          <a:p>
            <a:r>
              <a:rPr lang="ru-RU" altLang="ru-RU" b="1" dirty="0" smtClean="0"/>
              <a:t>Основа биотехнологии </a:t>
            </a:r>
            <a:r>
              <a:rPr lang="ru-RU" altLang="ru-RU" dirty="0" smtClean="0"/>
              <a:t>– это генетическая (клеточная) инженерия и биохимия. </a:t>
            </a:r>
          </a:p>
          <a:p>
            <a:endParaRPr lang="ru-RU" altLang="ru-RU" dirty="0" smtClean="0"/>
          </a:p>
        </p:txBody>
      </p:sp>
      <p:sp>
        <p:nvSpPr>
          <p:cNvPr id="7270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FA824D80-0968-4397-AF33-AF85D6AA2E52}" type="slidenum">
              <a:rPr lang="ru-RU" altLang="ru-RU"/>
              <a:pPr eaLnBrk="1" hangingPunct="1"/>
              <a:t>49</a:t>
            </a:fld>
            <a:endParaRPr lang="ru-RU" alt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Биотехнология в современной медицине</a:t>
            </a:r>
          </a:p>
          <a:p>
            <a:endParaRPr lang="ru-RU" dirty="0" smtClean="0"/>
          </a:p>
          <a:p>
            <a:r>
              <a:rPr lang="ru-RU" dirty="0" smtClean="0"/>
              <a:t>Биотехнология, как наука, зарекомендовала себя в конце ХХ века, а именно в начале 70-х годов. Все началось с генетической инженерия, когда ученые смогли перенести генетический материал из одного организма к другому без осуществления половых процессов. Для этого была использовано рекомбинантная ДНК или </a:t>
            </a:r>
            <a:r>
              <a:rPr lang="ru-RU" dirty="0" err="1" smtClean="0"/>
              <a:t>рДНК</a:t>
            </a:r>
            <a:r>
              <a:rPr lang="ru-RU" dirty="0" smtClean="0"/>
              <a:t>. Такой метод применяется для изменения или улучшения определенного организма.</a:t>
            </a:r>
          </a:p>
          <a:p>
            <a:endParaRPr lang="ru-RU" dirty="0" smtClean="0"/>
          </a:p>
          <a:p>
            <a:r>
              <a:rPr lang="ru-RU" dirty="0" smtClean="0"/>
              <a:t>Чтобы создать молекулу </a:t>
            </a:r>
            <a:r>
              <a:rPr lang="ru-RU" dirty="0" err="1" smtClean="0"/>
              <a:t>рДНК</a:t>
            </a:r>
            <a:r>
              <a:rPr lang="ru-RU" dirty="0" smtClean="0"/>
              <a:t> нужно: </a:t>
            </a:r>
          </a:p>
          <a:p>
            <a:r>
              <a:rPr lang="ru-RU" dirty="0" smtClean="0"/>
              <a:t>•извлечь молекулу ДНК из клетки животного или растения;  </a:t>
            </a:r>
          </a:p>
          <a:p>
            <a:r>
              <a:rPr lang="ru-RU" dirty="0" smtClean="0"/>
              <a:t>•обработать изолированную клетку и </a:t>
            </a:r>
            <a:r>
              <a:rPr lang="ru-RU" dirty="0" err="1" smtClean="0"/>
              <a:t>плазмиду</a:t>
            </a:r>
            <a:r>
              <a:rPr lang="ru-RU" dirty="0" smtClean="0"/>
              <a:t>, а затем смешать их;  </a:t>
            </a:r>
          </a:p>
          <a:p>
            <a:r>
              <a:rPr lang="ru-RU" dirty="0" smtClean="0"/>
              <a:t>•затем, измененная </a:t>
            </a:r>
            <a:r>
              <a:rPr lang="ru-RU" dirty="0" err="1" smtClean="0"/>
              <a:t>плазмида</a:t>
            </a:r>
            <a:r>
              <a:rPr lang="ru-RU" dirty="0" smtClean="0"/>
              <a:t> переносится в бактерию, а та в свою очередь приумножает копии информации, что были внесены в нее.</a:t>
            </a:r>
          </a:p>
          <a:p>
            <a:endParaRPr lang="ru-RU" dirty="0" smtClean="0"/>
          </a:p>
          <a:p>
            <a:r>
              <a:rPr lang="ru-RU" dirty="0" smtClean="0"/>
              <a:t>Медицинские биотехнологии подразделяются на 2 большие группы:</a:t>
            </a:r>
          </a:p>
          <a:p>
            <a:r>
              <a:rPr lang="ru-RU" dirty="0" smtClean="0"/>
              <a:t>1.Диагностические, которые, в свою очередь, бывают: химическими (определение диагностических веществ и параметров обмена); физическими (определение физических полей организма);</a:t>
            </a:r>
          </a:p>
          <a:p>
            <a:r>
              <a:rPr lang="ru-RU" dirty="0" smtClean="0"/>
              <a:t>2.Лечебные.</a:t>
            </a:r>
          </a:p>
          <a:p>
            <a:endParaRPr lang="ru-RU" dirty="0" smtClean="0"/>
          </a:p>
          <a:p>
            <a:r>
              <a:rPr lang="ru-RU" dirty="0" smtClean="0"/>
              <a:t>К медицинской биотехнологии относят такие производственные процессы, в ходе которых создаются биообъекты или вещества медицинского назначения. Это ферменты, витамины, антибиотики, отдельные микробные полисахариды, которые могут применяться как самостоятельные средства или как вспомогательные вещества при создании различных лекарственных форм, аминокислоты.</a:t>
            </a:r>
          </a:p>
          <a:p>
            <a:endParaRPr lang="ru-RU" dirty="0" smtClean="0"/>
          </a:p>
          <a:p>
            <a:r>
              <a:rPr lang="ru-RU" dirty="0" smtClean="0"/>
              <a:t>Так, методы биотехнологий применяются:</a:t>
            </a:r>
          </a:p>
          <a:p>
            <a:r>
              <a:rPr lang="ru-RU" dirty="0" smtClean="0"/>
              <a:t>•для производства человеческого инсулина путем использования генно-модифицированных бактерий;</a:t>
            </a:r>
          </a:p>
          <a:p>
            <a:r>
              <a:rPr lang="ru-RU" dirty="0" smtClean="0"/>
              <a:t>•для создания </a:t>
            </a:r>
            <a:r>
              <a:rPr lang="ru-RU" dirty="0" err="1" smtClean="0"/>
              <a:t>эритропоэтина</a:t>
            </a:r>
            <a:r>
              <a:rPr lang="ru-RU" dirty="0" smtClean="0"/>
              <a:t> (гормона, стимулирующего образование эритроцитов в костном мозге.</a:t>
            </a:r>
          </a:p>
          <a:p>
            <a:endParaRPr lang="ru-RU" dirty="0" smtClean="0"/>
          </a:p>
          <a:p>
            <a:r>
              <a:rPr lang="ru-RU" dirty="0" smtClean="0"/>
              <a:t>Медицинская генетика в будущем сможет не только предотвращать появление на свет неполноценных детей путем диагностирования генетических заболеваний, но и проводить пересадку генов для решения существующей проблемы.</a:t>
            </a:r>
          </a:p>
          <a:p>
            <a:endParaRPr lang="ru-RU" dirty="0" smtClean="0"/>
          </a:p>
          <a:p>
            <a:r>
              <a:rPr lang="ru-RU" dirty="0" smtClean="0"/>
              <a:t>Биотехнология в будущем даст человечеству огромные возможности не только в медицине, но и в других направлениях современных наук.</a:t>
            </a:r>
          </a:p>
          <a:p>
            <a:endParaRPr lang="ru-RU" dirty="0" smtClean="0"/>
          </a:p>
          <a:p>
            <a:endParaRPr lang="ru-RU" dirty="0"/>
          </a:p>
        </p:txBody>
      </p:sp>
      <p:sp>
        <p:nvSpPr>
          <p:cNvPr id="4" name="Номер слайда 3"/>
          <p:cNvSpPr>
            <a:spLocks noGrp="1"/>
          </p:cNvSpPr>
          <p:nvPr>
            <p:ph type="sldNum" sz="quarter" idx="10"/>
          </p:nvPr>
        </p:nvSpPr>
        <p:spPr/>
        <p:txBody>
          <a:bodyPr/>
          <a:lstStyle/>
          <a:p>
            <a:pPr>
              <a:defRPr/>
            </a:pPr>
            <a:fld id="{E3CF4FAA-EFBB-41D4-B92D-D7CB21FCAD87}" type="slidenum">
              <a:rPr lang="ru-RU" altLang="ru-RU" smtClean="0"/>
              <a:pPr>
                <a:defRPr/>
              </a:pPr>
              <a:t>50</a:t>
            </a:fld>
            <a:endParaRPr lang="ru-RU" altLang="ru-RU"/>
          </a:p>
        </p:txBody>
      </p:sp>
    </p:spTree>
    <p:extLst>
      <p:ext uri="{BB962C8B-B14F-4D97-AF65-F5344CB8AC3E}">
        <p14:creationId xmlns:p14="http://schemas.microsoft.com/office/powerpoint/2010/main" val="939471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E3CF4FAA-EFBB-41D4-B92D-D7CB21FCAD87}" type="slidenum">
              <a:rPr lang="ru-RU" altLang="ru-RU" smtClean="0"/>
              <a:pPr>
                <a:defRPr/>
              </a:pPr>
              <a:t>51</a:t>
            </a:fld>
            <a:endParaRPr lang="ru-RU" altLang="ru-RU"/>
          </a:p>
        </p:txBody>
      </p:sp>
    </p:spTree>
    <p:extLst>
      <p:ext uri="{BB962C8B-B14F-4D97-AF65-F5344CB8AC3E}">
        <p14:creationId xmlns:p14="http://schemas.microsoft.com/office/powerpoint/2010/main" val="3290203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E3CF4FAA-EFBB-41D4-B92D-D7CB21FCAD87}" type="slidenum">
              <a:rPr lang="ru-RU" altLang="ru-RU" smtClean="0"/>
              <a:pPr>
                <a:defRPr/>
              </a:pPr>
              <a:t>52</a:t>
            </a:fld>
            <a:endParaRPr lang="ru-RU" altLang="ru-RU"/>
          </a:p>
        </p:txBody>
      </p:sp>
    </p:spTree>
    <p:extLst>
      <p:ext uri="{BB962C8B-B14F-4D97-AF65-F5344CB8AC3E}">
        <p14:creationId xmlns:p14="http://schemas.microsoft.com/office/powerpoint/2010/main" val="30072377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dirty="0" smtClean="0"/>
              <a:t>Биотехнология - междисциплинарная область научно-технического прогресса, возникшая на стыке биологических, химических и технических наук. </a:t>
            </a:r>
          </a:p>
          <a:p>
            <a:r>
              <a:rPr lang="ru-RU" altLang="ru-RU" b="1" dirty="0" smtClean="0"/>
              <a:t>Биотехнологический процесс включает в себя ряд этапов</a:t>
            </a:r>
            <a:r>
              <a:rPr lang="ru-RU" altLang="ru-RU" dirty="0" smtClean="0"/>
              <a:t>: подготовку биообъекта, его культивирование, выделение, очистку, модификацию и использование продуктов.</a:t>
            </a:r>
          </a:p>
          <a:p>
            <a:r>
              <a:rPr lang="ru-RU" altLang="ru-RU" dirty="0" smtClean="0"/>
              <a:t>Центральным и обязательным элементом биотехнологического производства, создающего его специфику, является </a:t>
            </a:r>
            <a:r>
              <a:rPr lang="ru-RU" altLang="ru-RU" b="1" dirty="0" smtClean="0"/>
              <a:t>биообъект - </a:t>
            </a:r>
            <a:r>
              <a:rPr lang="ru-RU" altLang="ru-RU" dirty="0" err="1" smtClean="0"/>
              <a:t>суперпродуцент</a:t>
            </a:r>
            <a:r>
              <a:rPr lang="ru-RU" altLang="ru-RU" dirty="0" smtClean="0"/>
              <a:t>, отличающийся от исходного природного объекта (штамма) не по одному, а, как правило, по нескольким показателям</a:t>
            </a:r>
          </a:p>
          <a:p>
            <a:r>
              <a:rPr lang="ru-RU" altLang="ru-RU" dirty="0" smtClean="0"/>
              <a:t>Биообъектом может быть целостный многоклеточный или одноклеточный организм. Им могут являться изолированные клетки многоклеточного организма, а также вирусы и выделенные из клеток </a:t>
            </a:r>
            <a:r>
              <a:rPr lang="ru-RU" altLang="ru-RU" dirty="0" err="1" smtClean="0"/>
              <a:t>мультиферментные</a:t>
            </a:r>
            <a:r>
              <a:rPr lang="ru-RU" altLang="ru-RU" dirty="0" smtClean="0"/>
              <a:t> комплексы, включенные в определенный метаболический процесс, а также биообъектом может быть индивидуальный изолированный фермент.</a:t>
            </a:r>
          </a:p>
          <a:p>
            <a:r>
              <a:rPr lang="ru-RU" altLang="ru-RU" i="1" dirty="0" smtClean="0"/>
              <a:t>Функция биообъекта — </a:t>
            </a:r>
            <a:r>
              <a:rPr lang="ru-RU" altLang="ru-RU" dirty="0" smtClean="0"/>
              <a:t>полный биосинтез целевого продукта (продуцент или катализ лишь одной ферментативной реакции, которая имеет ключевое значение для получения целевого продукта (биокатализатор).</a:t>
            </a:r>
          </a:p>
          <a:p>
            <a:r>
              <a:rPr lang="ru-RU" altLang="ru-RU" dirty="0" smtClean="0"/>
              <a:t>Более четверти всех лекарств, используемых сейчас в мире, содержат ингредиенты из растений. Генно-модифицированные растения являются дешевым и безопасным источником для получения полностью функциональных лекарственных белков (антител, вакцин, ферментов, гормонов и др.) как для человека, так и для животных.</a:t>
            </a:r>
          </a:p>
          <a:p>
            <a:r>
              <a:rPr lang="ru-RU" altLang="ru-RU" dirty="0" smtClean="0"/>
              <a:t>Благодаря достижениям науки в этой области стало возможным проведение генетической паспортизации (полного исследования и анализа генотипа человека, проводимого, как правило, сразу после рождения, для определения предрасположенности к различным заболеваниям, возможную неадекватную (аллергическую) реакцию на те или иные лекарства, а также склонность к определенным видам деятельности). </a:t>
            </a:r>
          </a:p>
          <a:p>
            <a:r>
              <a:rPr lang="ru-RU" altLang="ru-RU" dirty="0" smtClean="0"/>
              <a:t>Значительные достижения генетики позволили не только выйти на молекулярный уровень изучения генетических структур организма, но и вскрыть сущность многих серьезных болезней человека, вплотную подойти к генной терапии.</a:t>
            </a:r>
          </a:p>
          <a:p>
            <a:r>
              <a:rPr lang="ru-RU" altLang="ru-RU" dirty="0" smtClean="0"/>
              <a:t>Важнейшим направлением медицинской генетики в настоящее время является разработка новых методов диагностики наследственных заболеваний. Сегодня уже никого не удивляет </a:t>
            </a:r>
            <a:r>
              <a:rPr lang="ru-RU" altLang="ru-RU" dirty="0" err="1" smtClean="0"/>
              <a:t>предимплантационная</a:t>
            </a:r>
            <a:r>
              <a:rPr lang="ru-RU" altLang="ru-RU" dirty="0" smtClean="0"/>
              <a:t> диагностика – метод диагностики эмбриона на ранней стадии внутриутробного развития, когда врач-генетик, извлекая лишь одну клетку будущего ребенка с минимальной угрозой для его жизни, ставит точный диагноз или предупреждает о наследственной предрасположенности к той или иной болезни.</a:t>
            </a:r>
          </a:p>
          <a:p>
            <a:endParaRPr lang="ru-RU" altLang="ru-RU" dirty="0" smtClean="0"/>
          </a:p>
        </p:txBody>
      </p:sp>
      <p:sp>
        <p:nvSpPr>
          <p:cNvPr id="7578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875094EE-C74F-4390-BCC2-AB895D1369F9}" type="slidenum">
              <a:rPr lang="ru-RU" altLang="ru-RU"/>
              <a:pPr eaLnBrk="1" hangingPunct="1"/>
              <a:t>53</a:t>
            </a:fld>
            <a:endParaRPr lang="ru-RU" alt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Заметки 2"/>
          <p:cNvSpPr>
            <a:spLocks noGrp="1"/>
          </p:cNvSpPr>
          <p:nvPr>
            <p:ph type="body" idx="1"/>
          </p:nvPr>
        </p:nvSpPr>
        <p:spPr/>
        <p:txBody>
          <a:bodyPr/>
          <a:lstStyle/>
          <a:p>
            <a:pPr>
              <a:defRPr/>
            </a:pPr>
            <a:r>
              <a:rPr lang="ru-RU" altLang="ru-RU" b="1" dirty="0" err="1" smtClean="0"/>
              <a:t>Плазмиды</a:t>
            </a:r>
            <a:r>
              <a:rPr lang="ru-RU" altLang="ru-RU" b="1" dirty="0" smtClean="0"/>
              <a:t> </a:t>
            </a:r>
            <a:r>
              <a:rPr lang="ru-RU" altLang="ru-RU" dirty="0" smtClean="0"/>
              <a:t>– независимые генетические элементы (фрагменты ДНК), содержащие дополнительные гены, необходимые лишь в специфических условиях. </a:t>
            </a:r>
            <a:r>
              <a:rPr lang="ru-RU" altLang="ru-RU" dirty="0" err="1" smtClean="0"/>
              <a:t>Плазмиды</a:t>
            </a:r>
            <a:r>
              <a:rPr lang="ru-RU" altLang="ru-RU" dirty="0" smtClean="0"/>
              <a:t> в большинстве случаев замкнуты в кольцо, </a:t>
            </a:r>
            <a:r>
              <a:rPr lang="ru-RU" altLang="ru-RU" strike="sngStrike" dirty="0" smtClean="0"/>
              <a:t>однако у представителей родов </a:t>
            </a:r>
            <a:r>
              <a:rPr lang="en-US" altLang="ru-RU" i="1" strike="sngStrike" dirty="0" smtClean="0"/>
              <a:t>Streptomyces</a:t>
            </a:r>
            <a:r>
              <a:rPr lang="ru-RU" altLang="ru-RU" i="1" strike="sngStrike" dirty="0" smtClean="0"/>
              <a:t>, </a:t>
            </a:r>
            <a:r>
              <a:rPr lang="en-US" altLang="ru-RU" i="1" strike="sngStrike" dirty="0" err="1" smtClean="0"/>
              <a:t>Borrelia</a:t>
            </a:r>
            <a:r>
              <a:rPr lang="en-US" altLang="ru-RU" i="1" strike="sngStrike" dirty="0" smtClean="0"/>
              <a:t> </a:t>
            </a:r>
            <a:r>
              <a:rPr lang="ru-RU" altLang="ru-RU" strike="sngStrike" dirty="0" smtClean="0"/>
              <a:t>и </a:t>
            </a:r>
            <a:r>
              <a:rPr lang="en-US" altLang="ru-RU" i="1" strike="sngStrike" dirty="0" err="1" smtClean="0"/>
              <a:t>Rodococcus</a:t>
            </a:r>
            <a:r>
              <a:rPr lang="ru-RU" altLang="ru-RU" strike="sngStrike" dirty="0" smtClean="0"/>
              <a:t> обнаружены линейные </a:t>
            </a:r>
            <a:r>
              <a:rPr lang="ru-RU" altLang="ru-RU" strike="sngStrike" dirty="0" err="1" smtClean="0"/>
              <a:t>плазмиды</a:t>
            </a:r>
            <a:r>
              <a:rPr lang="ru-RU" altLang="ru-RU" dirty="0" smtClean="0"/>
              <a:t>.</a:t>
            </a:r>
          </a:p>
          <a:p>
            <a:pPr>
              <a:defRPr/>
            </a:pPr>
            <a:r>
              <a:rPr lang="ru-RU" altLang="ru-RU" dirty="0" smtClean="0"/>
              <a:t> </a:t>
            </a:r>
            <a:r>
              <a:rPr lang="ru-RU" altLang="ru-RU" strike="noStrike" dirty="0" smtClean="0"/>
              <a:t>По молекулярному размеру </a:t>
            </a:r>
            <a:r>
              <a:rPr lang="ru-RU" altLang="ru-RU" strike="noStrike" dirty="0" err="1" smtClean="0"/>
              <a:t>плазмиды</a:t>
            </a:r>
            <a:r>
              <a:rPr lang="ru-RU" altLang="ru-RU" strike="noStrike" dirty="0" smtClean="0"/>
              <a:t> делят</a:t>
            </a:r>
            <a:r>
              <a:rPr lang="ru-RU" altLang="ru-RU" strike="noStrike" baseline="0" dirty="0" smtClean="0"/>
              <a:t> на мелкие (2-50 </a:t>
            </a:r>
            <a:r>
              <a:rPr lang="ru-RU" altLang="ru-RU" strike="noStrike" baseline="0" dirty="0" err="1" smtClean="0"/>
              <a:t>т.п.н</a:t>
            </a:r>
            <a:r>
              <a:rPr lang="ru-RU" altLang="ru-RU" strike="noStrike" baseline="0" dirty="0" smtClean="0"/>
              <a:t>), средние (50-100 </a:t>
            </a:r>
            <a:r>
              <a:rPr lang="ru-RU" altLang="ru-RU" strike="noStrike" baseline="0" dirty="0" err="1" smtClean="0"/>
              <a:t>т.п.н</a:t>
            </a:r>
            <a:r>
              <a:rPr lang="ru-RU" altLang="ru-RU" strike="noStrike" baseline="0" dirty="0" smtClean="0"/>
              <a:t>) и крупные (</a:t>
            </a:r>
            <a:r>
              <a:rPr lang="ru-RU" altLang="ru-RU" strike="noStrike" baseline="0" dirty="0" err="1" smtClean="0"/>
              <a:t>мегаплазмиды</a:t>
            </a:r>
            <a:r>
              <a:rPr lang="ru-RU" altLang="ru-RU" strike="noStrike" baseline="0" dirty="0" smtClean="0"/>
              <a:t>) (более 100 </a:t>
            </a:r>
            <a:r>
              <a:rPr lang="ru-RU" altLang="ru-RU" strike="noStrike" baseline="0" dirty="0" err="1" smtClean="0"/>
              <a:t>т.п.н</a:t>
            </a:r>
            <a:r>
              <a:rPr lang="ru-RU" altLang="ru-RU" strike="noStrike" baseline="0" dirty="0" smtClean="0"/>
              <a:t>).</a:t>
            </a:r>
            <a:endParaRPr lang="ru-RU" altLang="ru-RU" strike="noStrike" dirty="0" smtClean="0"/>
          </a:p>
          <a:p>
            <a:pPr>
              <a:defRPr/>
            </a:pPr>
            <a:r>
              <a:rPr lang="ru-RU" altLang="ru-RU" dirty="0" smtClean="0"/>
              <a:t>В состав </a:t>
            </a:r>
            <a:r>
              <a:rPr lang="ru-RU" altLang="ru-RU" dirty="0" err="1" smtClean="0"/>
              <a:t>плазмид</a:t>
            </a:r>
            <a:r>
              <a:rPr lang="ru-RU" altLang="ru-RU" dirty="0" smtClean="0"/>
              <a:t> входят гены, обеспечивающие их воспроизведение, а именно ответственные за инициацию и контроль репликации, а также гены, которые кодируют факультативные свойства, обеспечивающие клетке-хозяину преимущества в тех или иных условиях. Поскольку в </a:t>
            </a:r>
            <a:r>
              <a:rPr lang="ru-RU" altLang="ru-RU" dirty="0" err="1" smtClean="0"/>
              <a:t>плазмидах</a:t>
            </a:r>
            <a:r>
              <a:rPr lang="ru-RU" altLang="ru-RU" dirty="0" smtClean="0"/>
              <a:t> отсутствуют незаменимые гены</a:t>
            </a:r>
            <a:r>
              <a:rPr lang="ru-RU" altLang="ru-RU" baseline="0" dirty="0" smtClean="0"/>
              <a:t> (особенно информационные), они не распространены универсально. При элиминации </a:t>
            </a:r>
            <a:r>
              <a:rPr lang="ru-RU" altLang="ru-RU" baseline="0" dirty="0" err="1" smtClean="0"/>
              <a:t>плазмиды</a:t>
            </a:r>
            <a:r>
              <a:rPr lang="ru-RU" altLang="ru-RU" baseline="0" dirty="0" smtClean="0"/>
              <a:t> клетка-хозяин не теряет жизнеспособности.</a:t>
            </a:r>
          </a:p>
          <a:p>
            <a:pPr>
              <a:defRPr/>
            </a:pPr>
            <a:endParaRPr lang="ru-RU" altLang="ru-RU" dirty="0" smtClean="0"/>
          </a:p>
          <a:p>
            <a:pPr>
              <a:defRPr/>
            </a:pPr>
            <a:r>
              <a:rPr lang="ru-RU" altLang="ru-RU" dirty="0" smtClean="0"/>
              <a:t>Скорость репликации </a:t>
            </a:r>
            <a:r>
              <a:rPr lang="ru-RU" altLang="ru-RU" dirty="0" err="1" smtClean="0"/>
              <a:t>плазмид</a:t>
            </a:r>
            <a:r>
              <a:rPr lang="ru-RU" altLang="ru-RU" dirty="0" smtClean="0"/>
              <a:t> соответствует скорости репликации хромосомы, благодаря чему количество копий остается постоянным. У разных </a:t>
            </a:r>
            <a:r>
              <a:rPr lang="ru-RU" altLang="ru-RU" dirty="0" err="1" smtClean="0"/>
              <a:t>плазмид</a:t>
            </a:r>
            <a:r>
              <a:rPr lang="ru-RU" altLang="ru-RU" dirty="0" smtClean="0"/>
              <a:t> оно может варьировать, от 1 копии на хромосому, до более чем 100 копий, но для каждой </a:t>
            </a:r>
            <a:r>
              <a:rPr lang="ru-RU" altLang="ru-RU" dirty="0" err="1" smtClean="0"/>
              <a:t>плазмиды</a:t>
            </a:r>
            <a:r>
              <a:rPr lang="ru-RU" altLang="ru-RU" dirty="0" smtClean="0"/>
              <a:t> число копий остается относительно постоянным. </a:t>
            </a:r>
          </a:p>
          <a:p>
            <a:pPr>
              <a:defRPr/>
            </a:pPr>
            <a:r>
              <a:rPr lang="ru-RU" altLang="ru-RU" dirty="0" smtClean="0"/>
              <a:t>Сохранение </a:t>
            </a:r>
            <a:r>
              <a:rPr lang="ru-RU" altLang="ru-RU" dirty="0" err="1" smtClean="0"/>
              <a:t>плазмид</a:t>
            </a:r>
            <a:r>
              <a:rPr lang="ru-RU" altLang="ru-RU" dirty="0" smtClean="0"/>
              <a:t> в бактериальных популяциях обеспечивают различные генетические системы распределения и зависимости. </a:t>
            </a:r>
          </a:p>
          <a:p>
            <a:pPr>
              <a:defRPr/>
            </a:pPr>
            <a:r>
              <a:rPr lang="ru-RU" altLang="ru-RU" dirty="0" smtClean="0"/>
              <a:t>Выделяют </a:t>
            </a:r>
            <a:r>
              <a:rPr lang="ru-RU" altLang="ru-RU" dirty="0" err="1" smtClean="0"/>
              <a:t>плазмиды</a:t>
            </a:r>
            <a:r>
              <a:rPr lang="ru-RU" altLang="ru-RU" dirty="0" smtClean="0"/>
              <a:t>, находящиеся в виде отдельной замкнутой молекулы ДНК – </a:t>
            </a:r>
            <a:r>
              <a:rPr lang="ru-RU" altLang="ru-RU" dirty="0" err="1" smtClean="0"/>
              <a:t>эписомы</a:t>
            </a:r>
            <a:r>
              <a:rPr lang="ru-RU" altLang="ru-RU" dirty="0" smtClean="0"/>
              <a:t>, но которые способны встраиваться в хромосому. </a:t>
            </a:r>
          </a:p>
          <a:p>
            <a:pPr>
              <a:defRPr/>
            </a:pPr>
            <a:endParaRPr lang="ru-RU" altLang="ru-RU" dirty="0" smtClean="0"/>
          </a:p>
          <a:p>
            <a:pPr>
              <a:defRPr/>
            </a:pPr>
            <a:r>
              <a:rPr lang="ru-RU" altLang="ru-RU" strike="sngStrike" dirty="0" smtClean="0"/>
              <a:t>Специальные системы распределения обеспечивают в процессе деления клетки попадание хотя бы одной </a:t>
            </a:r>
            <a:r>
              <a:rPr lang="ru-RU" altLang="ru-RU" strike="sngStrike" dirty="0" err="1" smtClean="0"/>
              <a:t>плазмиды</a:t>
            </a:r>
            <a:r>
              <a:rPr lang="ru-RU" altLang="ru-RU" strike="sngStrike" dirty="0" smtClean="0"/>
              <a:t> в каждую дочернюю клетку. Системы включают в себя два белка и активный сайт в молекуле ДНК. Действие системы зависимости основано на том, что несущая </a:t>
            </a:r>
            <a:r>
              <a:rPr lang="ru-RU" altLang="ru-RU" strike="sngStrike" dirty="0" err="1" smtClean="0"/>
              <a:t>плазмиду</a:t>
            </a:r>
            <a:r>
              <a:rPr lang="ru-RU" altLang="ru-RU" strike="sngStrike" dirty="0" smtClean="0"/>
              <a:t> бактерия выживает при условии, что она сохраняет эту </a:t>
            </a:r>
            <a:r>
              <a:rPr lang="ru-RU" altLang="ru-RU" strike="sngStrike" dirty="0" err="1" smtClean="0"/>
              <a:t>плазмиду</a:t>
            </a:r>
            <a:r>
              <a:rPr lang="ru-RU" altLang="ru-RU" strike="sngStrike" dirty="0" smtClean="0"/>
              <a:t>. Гибель клетки при утрате </a:t>
            </a:r>
            <a:r>
              <a:rPr lang="ru-RU" altLang="ru-RU" strike="sngStrike" dirty="0" err="1" smtClean="0"/>
              <a:t>плазмиды</a:t>
            </a:r>
            <a:r>
              <a:rPr lang="ru-RU" altLang="ru-RU" strike="sngStrike" dirty="0" smtClean="0"/>
              <a:t> обеспечивается способностью </a:t>
            </a:r>
            <a:r>
              <a:rPr lang="ru-RU" altLang="ru-RU" strike="sngStrike" dirty="0" err="1" smtClean="0"/>
              <a:t>плазмиды</a:t>
            </a:r>
            <a:r>
              <a:rPr lang="ru-RU" altLang="ru-RU" strike="sngStrike" dirty="0" smtClean="0"/>
              <a:t> продуцировать «яд» и «противоядие». «Яд» относительно устойчив, в то время как «противоядие», блокирующее его действие, представляет собой неустойчивую молекулу, утрачиваемую при потере </a:t>
            </a:r>
            <a:r>
              <a:rPr lang="ru-RU" altLang="ru-RU" strike="sngStrike" dirty="0" err="1" smtClean="0"/>
              <a:t>плазмиды</a:t>
            </a:r>
            <a:r>
              <a:rPr lang="ru-RU" altLang="ru-RU" strike="sngStrike" dirty="0" smtClean="0"/>
              <a:t>. Например: в случае </a:t>
            </a:r>
            <a:r>
              <a:rPr lang="ru-RU" altLang="ru-RU" strike="sngStrike" dirty="0" err="1" smtClean="0"/>
              <a:t>плазмиды</a:t>
            </a:r>
            <a:r>
              <a:rPr lang="ru-RU" altLang="ru-RU" strike="sngStrike" dirty="0" smtClean="0"/>
              <a:t> </a:t>
            </a:r>
            <a:r>
              <a:rPr lang="en-US" altLang="ru-RU" strike="sngStrike" dirty="0" smtClean="0"/>
              <a:t>F</a:t>
            </a:r>
            <a:r>
              <a:rPr lang="ru-RU" altLang="ru-RU" strike="sngStrike" dirty="0" smtClean="0"/>
              <a:t>: «яд» - токсичный белок, «противоядие» - </a:t>
            </a:r>
            <a:r>
              <a:rPr lang="ru-RU" altLang="ru-RU" strike="sngStrike" dirty="0" err="1" smtClean="0"/>
              <a:t>антисмысловая</a:t>
            </a:r>
            <a:r>
              <a:rPr lang="ru-RU" altLang="ru-RU" strike="sngStrike" dirty="0" smtClean="0"/>
              <a:t> РНК, предотвращающая трансляцию </a:t>
            </a:r>
            <a:r>
              <a:rPr lang="ru-RU" altLang="ru-RU" strike="sngStrike" dirty="0" err="1" smtClean="0"/>
              <a:t>мРНК</a:t>
            </a:r>
            <a:r>
              <a:rPr lang="ru-RU" altLang="ru-RU" strike="sngStrike" dirty="0" smtClean="0"/>
              <a:t> токсичного белка.</a:t>
            </a:r>
          </a:p>
          <a:p>
            <a:pPr>
              <a:defRPr/>
            </a:pPr>
            <a:r>
              <a:rPr lang="ru-RU" altLang="ru-RU" strike="sngStrike" dirty="0" err="1" smtClean="0"/>
              <a:t>Плазмиды</a:t>
            </a:r>
            <a:r>
              <a:rPr lang="ru-RU" altLang="ru-RU" strike="sngStrike" dirty="0" smtClean="0"/>
              <a:t> существенно различаются относительно круга хозяев. Выделяют </a:t>
            </a:r>
            <a:r>
              <a:rPr lang="ru-RU" altLang="ru-RU" strike="sngStrike" dirty="0" err="1" smtClean="0"/>
              <a:t>узкоспецифичные</a:t>
            </a:r>
            <a:r>
              <a:rPr lang="ru-RU" altLang="ru-RU" strike="sngStrike" dirty="0" smtClean="0"/>
              <a:t> (ограниченны в своем распространении одним видом-хозяином) и </a:t>
            </a:r>
            <a:r>
              <a:rPr lang="ru-RU" altLang="ru-RU" strike="sngStrike" dirty="0" err="1" smtClean="0"/>
              <a:t>широкоспецифичные</a:t>
            </a:r>
            <a:r>
              <a:rPr lang="ru-RU" altLang="ru-RU" strike="sngStrike" dirty="0" smtClean="0"/>
              <a:t> (например, в любых грамотрицательных бактериях). </a:t>
            </a:r>
            <a:r>
              <a:rPr lang="ru-RU" altLang="ru-RU" strike="sngStrike" dirty="0" err="1" smtClean="0"/>
              <a:t>Плазмиды</a:t>
            </a:r>
            <a:r>
              <a:rPr lang="ru-RU" altLang="ru-RU" strike="sngStrike" dirty="0" smtClean="0"/>
              <a:t> с узкой специфичностью используют аппарат репликации хозяина, в то время как при широкой специфичности </a:t>
            </a:r>
            <a:r>
              <a:rPr lang="ru-RU" altLang="ru-RU" strike="sngStrike" dirty="0" err="1" smtClean="0"/>
              <a:t>плазмиды</a:t>
            </a:r>
            <a:r>
              <a:rPr lang="ru-RU" altLang="ru-RU" strike="sngStrike" dirty="0" smtClean="0"/>
              <a:t>, обычно несут гены большинства собственных белков, участвующих в репликации.</a:t>
            </a:r>
          </a:p>
          <a:p>
            <a:pPr>
              <a:defRPr/>
            </a:pPr>
            <a:endParaRPr lang="ru-RU" altLang="ru-RU" dirty="0" smtClean="0"/>
          </a:p>
          <a:p>
            <a:pPr>
              <a:defRPr/>
            </a:pPr>
            <a:endParaRPr lang="ru-RU" altLang="ru-RU" dirty="0" smtClean="0"/>
          </a:p>
        </p:txBody>
      </p:sp>
      <p:sp>
        <p:nvSpPr>
          <p:cNvPr id="5222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AE09910-DC8E-42EF-82F1-74A091EAF94A}" type="slidenum">
              <a:rPr lang="ru-RU" altLang="ru-RU"/>
              <a:pPr eaLnBrk="1" hangingPunct="1">
                <a:spcBef>
                  <a:spcPct val="0"/>
                </a:spcBef>
              </a:pPr>
              <a:t>7</a:t>
            </a:fld>
            <a:endParaRPr lang="ru-RU" alt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ru-RU" altLang="ru-RU" dirty="0" smtClean="0"/>
              <a:t>Принцип создания генно-инженерных вакцин состоит из следующих этапов: выделение генов антигенов, встраивание их в простые биообъекты - дрожжи, бактерии - и получение необходимого продукта в процессе культивирования.</a:t>
            </a:r>
          </a:p>
          <a:p>
            <a:pPr eaLnBrk="1" hangingPunct="1"/>
            <a:endParaRPr lang="ru-RU" altLang="ru-RU" dirty="0" smtClean="0"/>
          </a:p>
          <a:p>
            <a:pPr eaLnBrk="1" hangingPunct="1"/>
            <a:r>
              <a:rPr lang="ru-RU" altLang="ru-RU" dirty="0" smtClean="0"/>
              <a:t>Примерами таких вакцин служат вакцина против гепатита В (</a:t>
            </a:r>
            <a:r>
              <a:rPr lang="ru-RU" altLang="ru-RU" dirty="0" err="1" smtClean="0"/>
              <a:t>энджерикс</a:t>
            </a:r>
            <a:r>
              <a:rPr lang="ru-RU" altLang="ru-RU" dirty="0" smtClean="0"/>
              <a:t>), сифилиса, холеры, бруцеллёза, гриппа, бешенства.</a:t>
            </a:r>
          </a:p>
          <a:p>
            <a:pPr eaLnBrk="1" hangingPunct="1"/>
            <a:endParaRPr lang="ru-RU" altLang="ru-RU" dirty="0" smtClean="0"/>
          </a:p>
          <a:p>
            <a:pPr eaLnBrk="1" hangingPunct="1"/>
            <a:r>
              <a:rPr lang="ru-RU" altLang="ru-RU" dirty="0" smtClean="0"/>
              <a:t>Содержит очищенный основной поверхностный антиген вируса гепатита B (</a:t>
            </a:r>
            <a:r>
              <a:rPr lang="ru-RU" altLang="ru-RU" dirty="0" err="1" smtClean="0"/>
              <a:t>HBsAg</a:t>
            </a:r>
            <a:r>
              <a:rPr lang="ru-RU" altLang="ru-RU" dirty="0" smtClean="0"/>
              <a:t>), полученный с помощью технологии рекомбинантной ДНК и адсорбированный на алюминия гидроксиде. Антиген продуцируется культурой дрожжевых клеток </a:t>
            </a:r>
            <a:r>
              <a:rPr lang="ru-RU" altLang="ru-RU" i="1" dirty="0" smtClean="0"/>
              <a:t>(</a:t>
            </a:r>
            <a:r>
              <a:rPr lang="ru-RU" altLang="ru-RU" i="1" dirty="0" err="1" smtClean="0"/>
              <a:t>Saccharomyces</a:t>
            </a:r>
            <a:r>
              <a:rPr lang="ru-RU" altLang="ru-RU" i="1" dirty="0" smtClean="0"/>
              <a:t> </a:t>
            </a:r>
            <a:r>
              <a:rPr lang="ru-RU" altLang="ru-RU" i="1" dirty="0" err="1" smtClean="0"/>
              <a:t>cerevisiae</a:t>
            </a:r>
            <a:r>
              <a:rPr lang="ru-RU" altLang="ru-RU" i="1" dirty="0" smtClean="0"/>
              <a:t>),</a:t>
            </a:r>
            <a:r>
              <a:rPr lang="ru-RU" altLang="ru-RU" dirty="0" smtClean="0"/>
              <a:t> полученных методом генной инженерии и имеющих ген, кодирующий основной поверхностный антиген вируса гепатита B (HBV). От дрожжевых клеток </a:t>
            </a:r>
            <a:r>
              <a:rPr lang="ru-RU" altLang="ru-RU" dirty="0" err="1" smtClean="0"/>
              <a:t>HBsAg</a:t>
            </a:r>
            <a:r>
              <a:rPr lang="ru-RU" altLang="ru-RU" dirty="0" smtClean="0"/>
              <a:t> очищен с помощью нескольких последовательно применяемых физико-химических методов.</a:t>
            </a:r>
          </a:p>
          <a:p>
            <a:pPr eaLnBrk="1" hangingPunct="1"/>
            <a:r>
              <a:rPr lang="ru-RU" altLang="ru-RU" dirty="0" err="1" smtClean="0"/>
              <a:t>HВsAg</a:t>
            </a:r>
            <a:r>
              <a:rPr lang="ru-RU" altLang="ru-RU" dirty="0" smtClean="0"/>
              <a:t> спонтанно трансформируется в сферические частицы диаметром 20 </a:t>
            </a:r>
            <a:r>
              <a:rPr lang="ru-RU" altLang="ru-RU" dirty="0" err="1" smtClean="0"/>
              <a:t>нм</a:t>
            </a:r>
            <a:r>
              <a:rPr lang="ru-RU" altLang="ru-RU" dirty="0" smtClean="0"/>
              <a:t>, содержащие </a:t>
            </a:r>
            <a:r>
              <a:rPr lang="ru-RU" altLang="ru-RU" dirty="0" err="1" smtClean="0"/>
              <a:t>негликозилированные</a:t>
            </a:r>
            <a:r>
              <a:rPr lang="ru-RU" altLang="ru-RU" dirty="0" smtClean="0"/>
              <a:t> </a:t>
            </a:r>
            <a:r>
              <a:rPr lang="ru-RU" altLang="ru-RU" dirty="0" err="1" smtClean="0"/>
              <a:t>HвsAg</a:t>
            </a:r>
            <a:r>
              <a:rPr lang="ru-RU" altLang="ru-RU" dirty="0" smtClean="0"/>
              <a:t> полипептиды и липидную матрицу, состоящую главным образом из фосфолипидов. Исследования показали наличие у этих частиц свойств, характерных для природного </a:t>
            </a:r>
            <a:r>
              <a:rPr lang="ru-RU" altLang="ru-RU" dirty="0" err="1" smtClean="0"/>
              <a:t>HВsAg</a:t>
            </a:r>
            <a:r>
              <a:rPr lang="ru-RU" altLang="ru-RU" dirty="0" smtClean="0"/>
              <a:t>.</a:t>
            </a:r>
          </a:p>
          <a:p>
            <a:pPr eaLnBrk="1" hangingPunct="1"/>
            <a:r>
              <a:rPr lang="ru-RU" altLang="ru-RU" dirty="0" smtClean="0"/>
              <a:t>Вакцина подвергается высокой степени очистки и соответствует требованиям ВОЗ для рекомбинантных вакцин против гепатита B. Какие-либо субстанции, имеющие в основе вещества человеческого организма, в производстве вакцины не применяются.</a:t>
            </a:r>
          </a:p>
          <a:p>
            <a:pPr eaLnBrk="1" hangingPunct="1"/>
            <a:endParaRPr lang="ru-RU" altLang="ru-RU" dirty="0" smtClean="0"/>
          </a:p>
          <a:p>
            <a:pPr eaLnBrk="1" hangingPunct="1"/>
            <a:r>
              <a:rPr lang="ru-RU" altLang="ru-RU" dirty="0" err="1" smtClean="0"/>
              <a:t>Гардасил</a:t>
            </a:r>
            <a:r>
              <a:rPr lang="ru-RU" altLang="ru-RU" dirty="0" smtClean="0"/>
              <a:t>® (</a:t>
            </a:r>
            <a:r>
              <a:rPr lang="en-US" altLang="ru-RU" dirty="0" smtClean="0"/>
              <a:t>Gardasil)</a:t>
            </a:r>
            <a:endParaRPr lang="ru-RU" altLang="ru-RU" dirty="0" smtClean="0"/>
          </a:p>
          <a:p>
            <a:pPr eaLnBrk="1" hangingPunct="1"/>
            <a:r>
              <a:rPr lang="ru-RU" altLang="ru-RU" dirty="0" err="1" smtClean="0"/>
              <a:t>вадривалентная</a:t>
            </a:r>
            <a:r>
              <a:rPr lang="ru-RU" altLang="ru-RU" dirty="0" smtClean="0"/>
              <a:t> вакцина против вируса папилломы человека (ВПЧ). Представляет собой стерильную суспензию для в/м введения, приготовленную из смеси высокоочищенных вирусоподобных частиц (ВВЧ) рекомбинантного основного </a:t>
            </a:r>
            <a:r>
              <a:rPr lang="ru-RU" altLang="ru-RU" dirty="0" err="1" smtClean="0"/>
              <a:t>капсидного</a:t>
            </a:r>
            <a:r>
              <a:rPr lang="ru-RU" altLang="ru-RU" dirty="0" smtClean="0"/>
              <a:t> белка (L1) ВПЧ типов 6, 11, 16 и 18. Белки L1 продуцируются путем раздельной ферментации в рекомбинантных </a:t>
            </a:r>
            <a:r>
              <a:rPr lang="ru-RU" altLang="ru-RU" i="1" dirty="0" err="1" smtClean="0"/>
              <a:t>Saccharomyces</a:t>
            </a:r>
            <a:r>
              <a:rPr lang="ru-RU" altLang="ru-RU" i="1" dirty="0" smtClean="0"/>
              <a:t> </a:t>
            </a:r>
            <a:r>
              <a:rPr lang="ru-RU" altLang="ru-RU" i="1" dirty="0" err="1" smtClean="0"/>
              <a:t>cerevisiae</a:t>
            </a:r>
            <a:r>
              <a:rPr lang="ru-RU" altLang="ru-RU" i="1" dirty="0" smtClean="0"/>
              <a:t> CANADE</a:t>
            </a:r>
            <a:r>
              <a:rPr lang="ru-RU" altLang="ru-RU" dirty="0" smtClean="0"/>
              <a:t> 3C-5 (Штамм 1895) и образуют вирусоподобные частицы путем </a:t>
            </a:r>
            <a:r>
              <a:rPr lang="ru-RU" altLang="ru-RU" dirty="0" err="1" smtClean="0"/>
              <a:t>самосборки</a:t>
            </a:r>
            <a:r>
              <a:rPr lang="ru-RU" altLang="ru-RU" dirty="0" smtClean="0"/>
              <a:t>. Вирусоподобные частицы для каждого типа очищаются и адсорбируются на </a:t>
            </a:r>
            <a:r>
              <a:rPr lang="ru-RU" altLang="ru-RU" dirty="0" err="1" smtClean="0"/>
              <a:t>алюминийсодержащем</a:t>
            </a:r>
            <a:r>
              <a:rPr lang="ru-RU" altLang="ru-RU" dirty="0" smtClean="0"/>
              <a:t> адъюванте (аморфный </a:t>
            </a:r>
            <a:r>
              <a:rPr lang="ru-RU" altLang="ru-RU" dirty="0" err="1" smtClean="0"/>
              <a:t>гидроксифосфатсульфат</a:t>
            </a:r>
            <a:r>
              <a:rPr lang="ru-RU" altLang="ru-RU" dirty="0" smtClean="0"/>
              <a:t> алюминия).</a:t>
            </a:r>
          </a:p>
          <a:p>
            <a:pPr eaLnBrk="1" hangingPunct="1"/>
            <a:r>
              <a:rPr lang="ru-RU" altLang="ru-RU" dirty="0" smtClean="0"/>
              <a:t>Проведение полного курса вакцинации приводит к образованию специфических антител к четырем типам ВПЧ — 6, 11, 16 и 18 — в защитном титре более чем у 99% вакцинированных на период не менее 36 </a:t>
            </a:r>
            <a:r>
              <a:rPr lang="ru-RU" altLang="ru-RU" dirty="0" err="1" smtClean="0"/>
              <a:t>мес</a:t>
            </a:r>
            <a:r>
              <a:rPr lang="ru-RU" altLang="ru-RU" dirty="0" smtClean="0"/>
              <a:t> во всех возрастных группах.</a:t>
            </a:r>
          </a:p>
          <a:p>
            <a:pPr eaLnBrk="1" hangingPunct="1"/>
            <a:r>
              <a:rPr lang="ru-RU" altLang="ru-RU" dirty="0" smtClean="0"/>
              <a:t>Вакцина обладает практически 100% эффективностью в предотвращении индуцированных 6, 11, 16 и 18 типами ВПЧ раковых заболеваний половых органов, предраковых эпителиальных дисплазий и генитальных кондилом.</a:t>
            </a:r>
          </a:p>
          <a:p>
            <a:pPr eaLnBrk="1" hangingPunct="1"/>
            <a:endParaRPr lang="ru-RU" altLang="ru-RU" dirty="0" smtClean="0"/>
          </a:p>
        </p:txBody>
      </p:sp>
      <p:sp>
        <p:nvSpPr>
          <p:cNvPr id="7680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51275B1-3091-4CA9-8BBC-1499C777D7D0}" type="slidenum">
              <a:rPr lang="ru-RU" altLang="ru-RU"/>
              <a:pPr eaLnBrk="1" hangingPunct="1">
                <a:spcBef>
                  <a:spcPct val="0"/>
                </a:spcBef>
              </a:pPr>
              <a:t>54</a:t>
            </a:fld>
            <a:endParaRPr lang="ru-RU" alt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dirty="0" smtClean="0"/>
              <a:t>Благодаря все более широкому применению биотехнологических методов в фармацевтике и медицине появилось новое понятие «персонализированной медицины», когда лечение пациента осуществляется на основе его индивидуальных, в том числе генетических особенностей, и даже препараты, используемые в процессе лечения, изготавливаются индивидуально для каждого конкретного пациента с учетом его состояния. </a:t>
            </a:r>
          </a:p>
          <a:p>
            <a:r>
              <a:rPr lang="ru-RU" altLang="ru-RU" dirty="0" smtClean="0"/>
              <a:t>Появление таких препаратов стало возможным, в частности, благодаря применению такого биотехнологического метода, как гибридизация (искусственное слияние) клеток. </a:t>
            </a:r>
          </a:p>
          <a:p>
            <a:r>
              <a:rPr lang="ru-RU" altLang="ru-RU" dirty="0" smtClean="0"/>
              <a:t>Гибридизация клеток лежит в основе получения </a:t>
            </a:r>
            <a:r>
              <a:rPr lang="ru-RU" altLang="ru-RU" b="1" dirty="0" err="1" smtClean="0"/>
              <a:t>моноклональных</a:t>
            </a:r>
            <a:r>
              <a:rPr lang="ru-RU" altLang="ru-RU" b="1" dirty="0" smtClean="0"/>
              <a:t> антител</a:t>
            </a:r>
            <a:r>
              <a:rPr lang="ru-RU" altLang="ru-RU" dirty="0" smtClean="0"/>
              <a:t>.</a:t>
            </a:r>
          </a:p>
          <a:p>
            <a:r>
              <a:rPr lang="ru-RU" altLang="ru-RU" b="1" dirty="0" err="1" smtClean="0"/>
              <a:t>Моноклональные</a:t>
            </a:r>
            <a:r>
              <a:rPr lang="ru-RU" altLang="ru-RU" b="1" dirty="0" smtClean="0"/>
              <a:t> антитела – это специальные «защитные» белки, которые продуцируются клетками иммунной системы человека в ответ на появление в крови любых чужеродных агентов (называемых антигенами): бактерий, вирусов, ядов и т.д.</a:t>
            </a:r>
            <a:r>
              <a:rPr lang="ru-RU" altLang="ru-RU" dirty="0" smtClean="0"/>
              <a:t> </a:t>
            </a:r>
            <a:r>
              <a:rPr lang="ru-RU" altLang="ru-RU" dirty="0" err="1" smtClean="0"/>
              <a:t>Моноклональные</a:t>
            </a:r>
            <a:r>
              <a:rPr lang="ru-RU" altLang="ru-RU" dirty="0" smtClean="0"/>
              <a:t> антитела обладают необыкновенной, уникальной специфичностью, и каждое антитело узнает только свой антиген, связывается с ним и делает его безопасным для человека. </a:t>
            </a:r>
          </a:p>
          <a:p>
            <a:endParaRPr lang="ru-RU" altLang="ru-RU" dirty="0" smtClean="0"/>
          </a:p>
        </p:txBody>
      </p:sp>
      <p:sp>
        <p:nvSpPr>
          <p:cNvPr id="7782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CE4911F5-FD0C-4B7A-A113-03370A346BFD}" type="slidenum">
              <a:rPr lang="ru-RU" altLang="ru-RU"/>
              <a:pPr eaLnBrk="1" hangingPunct="1"/>
              <a:t>55</a:t>
            </a:fld>
            <a:endParaRPr lang="ru-RU" alt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dirty="0" smtClean="0"/>
              <a:t>В современной медицине </a:t>
            </a:r>
            <a:r>
              <a:rPr lang="ru-RU" altLang="ru-RU" dirty="0" err="1" smtClean="0"/>
              <a:t>моноклональные</a:t>
            </a:r>
            <a:r>
              <a:rPr lang="ru-RU" altLang="ru-RU" dirty="0" smtClean="0"/>
              <a:t> антитела широко используются в диагностических целях. В настоящее время они применяются также в качестве высокоэффективных препаратов для индивидуального лечения пациентов, страдающих такими тяжелыми заболеваниями, как рак, СПИД и др.</a:t>
            </a:r>
          </a:p>
          <a:p>
            <a:endParaRPr lang="ru-RU" altLang="ru-RU" dirty="0" smtClean="0"/>
          </a:p>
        </p:txBody>
      </p:sp>
      <p:sp>
        <p:nvSpPr>
          <p:cNvPr id="7885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871B4B31-741D-4B35-81AB-EF335B5DA440}" type="slidenum">
              <a:rPr lang="ru-RU" altLang="ru-RU"/>
              <a:pPr eaLnBrk="1" hangingPunct="1"/>
              <a:t>57</a:t>
            </a:fld>
            <a:endParaRPr lang="ru-RU" alt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dirty="0" smtClean="0"/>
              <a:t>Еще одним примером применения генной инженерии в медицине является также производство человеческого инсулина путем использования </a:t>
            </a:r>
            <a:r>
              <a:rPr lang="ru-RU" altLang="ru-RU" dirty="0" err="1" smtClean="0"/>
              <a:t>генномодифицированных</a:t>
            </a:r>
            <a:r>
              <a:rPr lang="ru-RU" altLang="ru-RU" dirty="0" smtClean="0"/>
              <a:t> бактерий.</a:t>
            </a:r>
          </a:p>
          <a:p>
            <a:r>
              <a:rPr lang="ru-RU" altLang="ru-RU" dirty="0" smtClean="0"/>
              <a:t>Способ получения генно-инженерного инсулина человека, включает культивирование штамма-продуцента </a:t>
            </a:r>
            <a:r>
              <a:rPr lang="ru-RU" altLang="ru-RU" i="1" dirty="0" err="1" smtClean="0"/>
              <a:t>Escherichia</a:t>
            </a:r>
            <a:r>
              <a:rPr lang="ru-RU" altLang="ru-RU" i="1" dirty="0" smtClean="0"/>
              <a:t> </a:t>
            </a:r>
            <a:r>
              <a:rPr lang="ru-RU" altLang="ru-RU" i="1" dirty="0" err="1" smtClean="0"/>
              <a:t>coli</a:t>
            </a:r>
            <a:r>
              <a:rPr lang="ru-RU" altLang="ru-RU" dirty="0" smtClean="0"/>
              <a:t> JM 109/pPINS07, разрушение клеток, отделение телец включения, содержащих гибридный белок с последующей очисткой (гидрофобной хроматографией с использованием сорбента </a:t>
            </a:r>
            <a:r>
              <a:rPr lang="ru-RU" altLang="ru-RU" dirty="0" err="1" smtClean="0"/>
              <a:t>Butyl-Toyopearl</a:t>
            </a:r>
            <a:r>
              <a:rPr lang="ru-RU" altLang="ru-RU" dirty="0" smtClean="0"/>
              <a:t> 650 c последующей гель-фильтрацией) и выделением инсулина (кристаллизацией в присутствии солей цинка).</a:t>
            </a:r>
          </a:p>
          <a:p>
            <a:r>
              <a:rPr lang="ru-RU" altLang="ru-RU" dirty="0" smtClean="0"/>
              <a:t>Штамм JM 109/pPINS07 имеет встроенную в </a:t>
            </a:r>
            <a:r>
              <a:rPr lang="ru-RU" altLang="ru-RU" dirty="0" err="1" smtClean="0"/>
              <a:t>плазмиду</a:t>
            </a:r>
            <a:r>
              <a:rPr lang="ru-RU" altLang="ru-RU" dirty="0" smtClean="0"/>
              <a:t> с нуклеотидной последовательностью, </a:t>
            </a:r>
            <a:r>
              <a:rPr lang="ru-RU" altLang="ru-RU" dirty="0" err="1" smtClean="0"/>
              <a:t>экспрессирующей</a:t>
            </a:r>
            <a:r>
              <a:rPr lang="ru-RU" altLang="ru-RU" dirty="0" smtClean="0"/>
              <a:t> гибридный белок, который состоит из линейного </a:t>
            </a:r>
            <a:r>
              <a:rPr lang="ru-RU" altLang="ru-RU" dirty="0" err="1" smtClean="0"/>
              <a:t>проинсулина</a:t>
            </a:r>
            <a:r>
              <a:rPr lang="ru-RU" altLang="ru-RU" dirty="0" smtClean="0"/>
              <a:t> и присоединенного к его N-концу через остаток метионина фрагмента белка А </a:t>
            </a:r>
            <a:r>
              <a:rPr lang="ru-RU" altLang="ru-RU" i="1" dirty="0" err="1" smtClean="0"/>
              <a:t>Staphylococcus</a:t>
            </a:r>
            <a:r>
              <a:rPr lang="ru-RU" altLang="ru-RU" i="1" dirty="0" smtClean="0"/>
              <a:t> </a:t>
            </a:r>
            <a:r>
              <a:rPr lang="ru-RU" altLang="ru-RU" i="1" dirty="0" err="1" smtClean="0"/>
              <a:t>aureus</a:t>
            </a:r>
            <a:r>
              <a:rPr lang="ru-RU" altLang="ru-RU" dirty="0" smtClean="0"/>
              <a:t>. </a:t>
            </a:r>
          </a:p>
          <a:p>
            <a:r>
              <a:rPr lang="ru-RU" altLang="ru-RU" dirty="0" smtClean="0"/>
              <a:t>Культивирование насыщенной биомассы клеток рекомбинантного штамма обеспечивает начало производства гибридного белка, выделение и последовательная трансформация которого </a:t>
            </a:r>
            <a:r>
              <a:rPr lang="ru-RU" altLang="ru-RU" dirty="0" err="1" smtClean="0"/>
              <a:t>in</a:t>
            </a:r>
            <a:r>
              <a:rPr lang="ru-RU" altLang="ru-RU" dirty="0" smtClean="0"/>
              <a:t> </a:t>
            </a:r>
            <a:r>
              <a:rPr lang="ru-RU" altLang="ru-RU" dirty="0" err="1" smtClean="0"/>
              <a:t>tube</a:t>
            </a:r>
            <a:r>
              <a:rPr lang="ru-RU" altLang="ru-RU" dirty="0" smtClean="0"/>
              <a:t> приводят к инсулину. </a:t>
            </a:r>
          </a:p>
          <a:p>
            <a:r>
              <a:rPr lang="ru-RU" altLang="ru-RU" dirty="0" smtClean="0"/>
              <a:t>Полученный инсулин по своему строению и биологической активности идентичен гормону, выделенному из поджелудочной железы.</a:t>
            </a:r>
          </a:p>
          <a:p>
            <a:r>
              <a:rPr lang="ru-RU" altLang="ru-RU" dirty="0" smtClean="0"/>
              <a:t>В последнее время большое количество работ посвящено усовершенствованию способов получения инсулина, а также созданию лекарственных форм на его основе. </a:t>
            </a:r>
          </a:p>
          <a:p>
            <a:endParaRPr lang="ru-RU" altLang="ru-RU" dirty="0" smtClean="0"/>
          </a:p>
        </p:txBody>
      </p:sp>
      <p:sp>
        <p:nvSpPr>
          <p:cNvPr id="7987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345B2388-34B3-4190-BC2C-436415446047}" type="slidenum">
              <a:rPr lang="ru-RU" altLang="ru-RU"/>
              <a:pPr eaLnBrk="1" hangingPunct="1"/>
              <a:t>58</a:t>
            </a:fld>
            <a:endParaRPr lang="ru-RU" alt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dirty="0" err="1" smtClean="0"/>
              <a:t>Плазмиды</a:t>
            </a:r>
            <a:r>
              <a:rPr lang="ru-RU" altLang="ru-RU" dirty="0" smtClean="0"/>
              <a:t> кодируют разнообразные функции.</a:t>
            </a:r>
          </a:p>
          <a:p>
            <a:r>
              <a:rPr lang="en-US" altLang="ru-RU" b="1" dirty="0" smtClean="0"/>
              <a:t>R</a:t>
            </a:r>
            <a:r>
              <a:rPr lang="ru-RU" altLang="ru-RU" b="1" dirty="0" smtClean="0"/>
              <a:t> – </a:t>
            </a:r>
            <a:r>
              <a:rPr lang="ru-RU" altLang="ru-RU" b="1" dirty="0" err="1" smtClean="0"/>
              <a:t>плазмиды</a:t>
            </a:r>
            <a:r>
              <a:rPr lang="ru-RU" altLang="ru-RU" dirty="0" smtClean="0"/>
              <a:t> (от англ. </a:t>
            </a:r>
            <a:r>
              <a:rPr lang="en-US" altLang="ru-RU" dirty="0" err="1" smtClean="0"/>
              <a:t>resistence</a:t>
            </a:r>
            <a:r>
              <a:rPr lang="ru-RU" altLang="ru-RU" dirty="0" smtClean="0"/>
              <a:t>) – обуславливают устойчивость к антибактериальным препаратам (кодируют ферменты, модифицирующие антибиотики, например ген </a:t>
            </a:r>
            <a:r>
              <a:rPr lang="en-US" altLang="ru-RU" i="1" dirty="0" err="1" smtClean="0"/>
              <a:t>bla</a:t>
            </a:r>
            <a:r>
              <a:rPr lang="ru-RU" altLang="ru-RU" dirty="0" smtClean="0"/>
              <a:t>, кодирует β – </a:t>
            </a:r>
            <a:r>
              <a:rPr lang="ru-RU" altLang="ru-RU" dirty="0" err="1" smtClean="0"/>
              <a:t>лактамазу</a:t>
            </a:r>
            <a:r>
              <a:rPr lang="ru-RU" altLang="ru-RU" dirty="0" smtClean="0"/>
              <a:t>, расщепляющую пенициллины);</a:t>
            </a:r>
          </a:p>
          <a:p>
            <a:r>
              <a:rPr lang="en-US" altLang="ru-RU" b="1" dirty="0" smtClean="0"/>
              <a:t>F</a:t>
            </a:r>
            <a:r>
              <a:rPr lang="ru-RU" altLang="ru-RU" b="1" dirty="0" smtClean="0"/>
              <a:t> – </a:t>
            </a:r>
            <a:r>
              <a:rPr lang="ru-RU" altLang="ru-RU" b="1" dirty="0" err="1" smtClean="0"/>
              <a:t>плазмиды</a:t>
            </a:r>
            <a:r>
              <a:rPr lang="ru-RU" altLang="ru-RU" b="1" dirty="0" smtClean="0"/>
              <a:t> </a:t>
            </a:r>
            <a:r>
              <a:rPr lang="ru-RU" altLang="ru-RU" dirty="0" smtClean="0"/>
              <a:t>(от англ. </a:t>
            </a:r>
            <a:r>
              <a:rPr lang="en-US" altLang="ru-RU" dirty="0" smtClean="0"/>
              <a:t>fertility</a:t>
            </a:r>
            <a:r>
              <a:rPr lang="ru-RU" altLang="ru-RU" dirty="0" smtClean="0"/>
              <a:t>) – индуцируют деление бактерий, встраивание данной </a:t>
            </a:r>
            <a:r>
              <a:rPr lang="ru-RU" altLang="ru-RU" dirty="0" err="1" smtClean="0"/>
              <a:t>плазмиды</a:t>
            </a:r>
            <a:r>
              <a:rPr lang="ru-RU" altLang="ru-RU" dirty="0" smtClean="0"/>
              <a:t> в хромосому бактерии приводит к образованию </a:t>
            </a:r>
            <a:r>
              <a:rPr lang="en-US" altLang="ru-RU" b="1" dirty="0" err="1" smtClean="0"/>
              <a:t>Hfr</a:t>
            </a:r>
            <a:r>
              <a:rPr lang="ru-RU" altLang="ru-RU" b="1" dirty="0" smtClean="0"/>
              <a:t> - штаммов </a:t>
            </a:r>
            <a:r>
              <a:rPr lang="ru-RU" altLang="ru-RU" dirty="0" smtClean="0"/>
              <a:t>(от англ. </a:t>
            </a:r>
            <a:r>
              <a:rPr lang="en-US" altLang="ru-RU" dirty="0" smtClean="0"/>
              <a:t>high frequency of recombination</a:t>
            </a:r>
            <a:r>
              <a:rPr lang="ru-RU" altLang="ru-RU" dirty="0" smtClean="0"/>
              <a:t>), которые мобилизуют генетическую информацию данной хромосомы и осуществляют ее перенос в другую клетку;</a:t>
            </a:r>
          </a:p>
          <a:p>
            <a:r>
              <a:rPr lang="ru-RU" altLang="ru-RU" b="1" dirty="0" err="1" smtClean="0"/>
              <a:t>Плазмиды</a:t>
            </a:r>
            <a:r>
              <a:rPr lang="ru-RU" altLang="ru-RU" b="1" dirty="0" smtClean="0"/>
              <a:t> деградации </a:t>
            </a:r>
            <a:r>
              <a:rPr lang="ru-RU" altLang="ru-RU" dirty="0" smtClean="0"/>
              <a:t>– обеспечивают </a:t>
            </a:r>
            <a:r>
              <a:rPr lang="ru-RU" altLang="ru-RU" dirty="0" err="1" smtClean="0"/>
              <a:t>метаболизирование</a:t>
            </a:r>
            <a:r>
              <a:rPr lang="ru-RU" altLang="ru-RU" dirty="0" smtClean="0"/>
              <a:t> разнообразных веществ;</a:t>
            </a:r>
          </a:p>
          <a:p>
            <a:r>
              <a:rPr lang="ru-RU" altLang="ru-RU" b="1" dirty="0" err="1" smtClean="0"/>
              <a:t>Плазмиды</a:t>
            </a:r>
            <a:r>
              <a:rPr lang="ru-RU" altLang="ru-RU" b="1" dirty="0" smtClean="0"/>
              <a:t> патогенности </a:t>
            </a:r>
            <a:r>
              <a:rPr lang="ru-RU" altLang="ru-RU" dirty="0" smtClean="0"/>
              <a:t>– контролируют вирулентные свойства бактерий (например, образование </a:t>
            </a:r>
            <a:r>
              <a:rPr lang="ru-RU" altLang="ru-RU" dirty="0" err="1" smtClean="0"/>
              <a:t>пилей</a:t>
            </a:r>
            <a:r>
              <a:rPr lang="ru-RU" altLang="ru-RU" dirty="0" smtClean="0"/>
              <a:t> (</a:t>
            </a:r>
            <a:r>
              <a:rPr lang="ru-RU" altLang="ru-RU" dirty="0" err="1" smtClean="0"/>
              <a:t>фимбрий</a:t>
            </a:r>
            <a:r>
              <a:rPr lang="ru-RU" altLang="ru-RU" dirty="0" smtClean="0"/>
              <a:t>)) и способность к </a:t>
            </a:r>
            <a:r>
              <a:rPr lang="ru-RU" altLang="ru-RU" dirty="0" err="1" smtClean="0"/>
              <a:t>токсинообразованию</a:t>
            </a:r>
            <a:r>
              <a:rPr lang="ru-RU" altLang="ru-RU" dirty="0" smtClean="0"/>
              <a:t> (например  </a:t>
            </a:r>
            <a:r>
              <a:rPr lang="en-US" altLang="ru-RU" i="1" dirty="0" smtClean="0"/>
              <a:t>E</a:t>
            </a:r>
            <a:r>
              <a:rPr lang="ru-RU" altLang="ru-RU" i="1" dirty="0" smtClean="0"/>
              <a:t>. </a:t>
            </a:r>
            <a:r>
              <a:rPr lang="en-US" altLang="ru-RU" i="1" dirty="0" smtClean="0"/>
              <a:t>coli</a:t>
            </a:r>
            <a:r>
              <a:rPr lang="ru-RU" altLang="ru-RU" i="1" dirty="0" smtClean="0"/>
              <a:t>  </a:t>
            </a:r>
            <a:r>
              <a:rPr lang="ru-RU" altLang="ru-RU" dirty="0" smtClean="0"/>
              <a:t>могут содержать гены </a:t>
            </a:r>
            <a:r>
              <a:rPr lang="ru-RU" altLang="ru-RU" dirty="0" err="1" smtClean="0"/>
              <a:t>энтеротоксинов</a:t>
            </a:r>
            <a:r>
              <a:rPr lang="ru-RU" altLang="ru-RU" dirty="0" smtClean="0"/>
              <a:t>)</a:t>
            </a:r>
          </a:p>
          <a:p>
            <a:r>
              <a:rPr lang="ru-RU" altLang="ru-RU" b="1" dirty="0" err="1" smtClean="0"/>
              <a:t>Плазмиды</a:t>
            </a:r>
            <a:r>
              <a:rPr lang="ru-RU" altLang="ru-RU" b="1" dirty="0" smtClean="0"/>
              <a:t> </a:t>
            </a:r>
            <a:r>
              <a:rPr lang="ru-RU" altLang="ru-RU" b="1" dirty="0" err="1" smtClean="0"/>
              <a:t>бактериоциногении</a:t>
            </a:r>
            <a:r>
              <a:rPr lang="ru-RU" altLang="ru-RU" b="1" dirty="0" smtClean="0"/>
              <a:t> </a:t>
            </a:r>
            <a:r>
              <a:rPr lang="ru-RU" altLang="ru-RU" dirty="0" smtClean="0"/>
              <a:t>– кодируют синтез </a:t>
            </a:r>
            <a:r>
              <a:rPr lang="ru-RU" altLang="ru-RU" dirty="0" err="1" smtClean="0"/>
              <a:t>бактериоцинов</a:t>
            </a:r>
            <a:r>
              <a:rPr lang="ru-RU" altLang="ru-RU" dirty="0" smtClean="0"/>
              <a:t> (белковые продукты, вызывающие гибель бактерий того же или близких видов).</a:t>
            </a:r>
          </a:p>
          <a:p>
            <a:endParaRPr lang="ru-RU" altLang="ru-RU" dirty="0" smtClean="0"/>
          </a:p>
        </p:txBody>
      </p:sp>
      <p:sp>
        <p:nvSpPr>
          <p:cNvPr id="5325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F68DE1E-A692-433E-A923-94048219CA21}" type="slidenum">
              <a:rPr lang="ru-RU" altLang="ru-RU"/>
              <a:pPr eaLnBrk="1" hangingPunct="1">
                <a:spcBef>
                  <a:spcPct val="0"/>
                </a:spcBef>
              </a:pPr>
              <a:t>9</a:t>
            </a:fld>
            <a:endParaRPr lang="ru-RU" alt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defRPr/>
            </a:pPr>
            <a:r>
              <a:rPr lang="ru-RU" altLang="ru-RU" b="1" u="sng" dirty="0" err="1" smtClean="0"/>
              <a:t>Инсерционные</a:t>
            </a:r>
            <a:r>
              <a:rPr lang="ru-RU" altLang="ru-RU" b="1" u="sng" dirty="0" smtClean="0"/>
              <a:t> (вставочные) последовательности (</a:t>
            </a:r>
            <a:r>
              <a:rPr lang="en-US" altLang="ru-RU" b="1" u="sng" dirty="0" smtClean="0"/>
              <a:t>IS</a:t>
            </a:r>
            <a:r>
              <a:rPr lang="ru-RU" altLang="ru-RU" b="1" u="sng" dirty="0" smtClean="0"/>
              <a:t>) </a:t>
            </a:r>
            <a:r>
              <a:rPr lang="ru-RU" altLang="ru-RU" dirty="0" smtClean="0"/>
              <a:t>– простейшие мобильные элементы, размеры которых находятся в пределах 750-1550 </a:t>
            </a:r>
            <a:r>
              <a:rPr lang="ru-RU" altLang="ru-RU" dirty="0" err="1" smtClean="0"/>
              <a:t>п.н</a:t>
            </a:r>
            <a:r>
              <a:rPr lang="ru-RU" altLang="ru-RU" dirty="0" smtClean="0"/>
              <a:t>. и содержат минимальное количество генов (кодирующих </a:t>
            </a:r>
            <a:r>
              <a:rPr lang="ru-RU" altLang="ru-RU" dirty="0" err="1" smtClean="0"/>
              <a:t>транспоназу</a:t>
            </a:r>
            <a:r>
              <a:rPr lang="ru-RU" altLang="ru-RU" dirty="0" smtClean="0"/>
              <a:t>), необходимых для мобилизации элемента и его </a:t>
            </a:r>
            <a:r>
              <a:rPr lang="ru-RU" altLang="ru-RU" dirty="0" err="1" smtClean="0"/>
              <a:t>инсерции</a:t>
            </a:r>
            <a:r>
              <a:rPr lang="ru-RU" altLang="ru-RU" dirty="0" smtClean="0"/>
              <a:t> в новый участок хромосомы, т.е. содержат только гены необходимые для собственного перемещения. Самостоятельно не реплицируются. </a:t>
            </a:r>
            <a:r>
              <a:rPr lang="en-US" altLang="ru-RU" dirty="0" smtClean="0"/>
              <a:t>IS</a:t>
            </a:r>
            <a:r>
              <a:rPr lang="ru-RU" altLang="ru-RU" dirty="0" smtClean="0"/>
              <a:t> – элементы вызывают мутации в хромосоме бактериальной клетки, мутагенное действие обусловлено включением </a:t>
            </a:r>
            <a:r>
              <a:rPr lang="ru-RU" altLang="ru-RU" dirty="0" err="1" smtClean="0"/>
              <a:t>чужерожной</a:t>
            </a:r>
            <a:r>
              <a:rPr lang="ru-RU" altLang="ru-RU" dirty="0" smtClean="0"/>
              <a:t> ДНК, что нарушает процесс транскрипции.</a:t>
            </a:r>
          </a:p>
          <a:p>
            <a:pPr>
              <a:defRPr/>
            </a:pPr>
            <a:r>
              <a:rPr lang="ru-RU" altLang="ru-RU" b="1" u="sng" dirty="0" err="1" smtClean="0"/>
              <a:t>Транспозоны</a:t>
            </a:r>
            <a:r>
              <a:rPr lang="ru-RU" altLang="ru-RU" b="1" u="sng" dirty="0" smtClean="0"/>
              <a:t> (</a:t>
            </a:r>
            <a:r>
              <a:rPr lang="en-US" altLang="ru-RU" b="1" u="sng" dirty="0" err="1" smtClean="0"/>
              <a:t>Tn</a:t>
            </a:r>
            <a:r>
              <a:rPr lang="ru-RU" altLang="ru-RU" b="1" u="sng" dirty="0" smtClean="0"/>
              <a:t>)</a:t>
            </a:r>
            <a:r>
              <a:rPr lang="ru-RU" altLang="ru-RU" b="1" dirty="0" smtClean="0"/>
              <a:t> - </a:t>
            </a:r>
            <a:r>
              <a:rPr lang="ru-RU" altLang="ru-RU" dirty="0" smtClean="0"/>
              <a:t>мобильные сегменты ДНК, непосредственно перемещающиеся внутри генома из одного сайта в другой. Содержат на концах инвертированные повторы, иногда в виде </a:t>
            </a:r>
            <a:r>
              <a:rPr lang="en-US" altLang="ru-RU" dirty="0" smtClean="0"/>
              <a:t>IS</a:t>
            </a:r>
            <a:r>
              <a:rPr lang="ru-RU" altLang="ru-RU" dirty="0" smtClean="0"/>
              <a:t> – элементов, и включают, кроме гена </a:t>
            </a:r>
            <a:r>
              <a:rPr lang="ru-RU" altLang="ru-RU" dirty="0" err="1" smtClean="0"/>
              <a:t>транспозазы</a:t>
            </a:r>
            <a:r>
              <a:rPr lang="ru-RU" altLang="ru-RU" dirty="0" smtClean="0"/>
              <a:t>, дополнительные гены, например гены устойчивости к антибиотикам. </a:t>
            </a:r>
            <a:r>
              <a:rPr lang="ru-RU" altLang="ru-RU" dirty="0" err="1" smtClean="0"/>
              <a:t>Т.о</a:t>
            </a:r>
            <a:r>
              <a:rPr lang="ru-RU" altLang="ru-RU" dirty="0" smtClean="0"/>
              <a:t>. </a:t>
            </a:r>
            <a:r>
              <a:rPr lang="ru-RU" altLang="ru-RU" dirty="0" err="1" smtClean="0"/>
              <a:t>транспозоны</a:t>
            </a:r>
            <a:r>
              <a:rPr lang="ru-RU" altLang="ru-RU" dirty="0" smtClean="0"/>
              <a:t> – </a:t>
            </a:r>
            <a:r>
              <a:rPr lang="ru-RU" altLang="ru-RU" dirty="0" err="1" smtClean="0"/>
              <a:t>самоинтегрирующиеся</a:t>
            </a:r>
            <a:r>
              <a:rPr lang="ru-RU" altLang="ru-RU" dirty="0" smtClean="0"/>
              <a:t> фрагменты ДНК, могут взаимодействовать и с хромосомой, и с </a:t>
            </a:r>
            <a:r>
              <a:rPr lang="ru-RU" altLang="ru-RU" dirty="0" err="1" smtClean="0"/>
              <a:t>плазмидами</a:t>
            </a:r>
            <a:r>
              <a:rPr lang="ru-RU" altLang="ru-RU" dirty="0" smtClean="0"/>
              <a:t>.</a:t>
            </a:r>
          </a:p>
          <a:p>
            <a:pPr>
              <a:defRPr/>
            </a:pPr>
            <a:r>
              <a:rPr lang="ru-RU" altLang="ru-RU" dirty="0" smtClean="0"/>
              <a:t>Передачей </a:t>
            </a:r>
            <a:r>
              <a:rPr lang="ru-RU" altLang="ru-RU" dirty="0" err="1" smtClean="0"/>
              <a:t>транспозонов</a:t>
            </a:r>
            <a:r>
              <a:rPr lang="ru-RU" altLang="ru-RU" dirty="0" smtClean="0"/>
              <a:t> отчасти обусловлено быстрое приобретение патогенными бактериями множественной лекарственной устойчивости.</a:t>
            </a:r>
          </a:p>
          <a:p>
            <a:pPr>
              <a:defRPr/>
            </a:pPr>
            <a:r>
              <a:rPr lang="ru-RU" altLang="ru-RU" b="1" u="sng" strike="sngStrike" dirty="0" smtClean="0"/>
              <a:t>Бактериофаг </a:t>
            </a:r>
            <a:r>
              <a:rPr lang="en-US" altLang="ru-RU" b="1" u="sng" strike="sngStrike" dirty="0" smtClean="0"/>
              <a:t>Mu </a:t>
            </a:r>
            <a:r>
              <a:rPr lang="ru-RU" altLang="ru-RU" strike="sngStrike" dirty="0" smtClean="0"/>
              <a:t>– представляет собой </a:t>
            </a:r>
            <a:r>
              <a:rPr lang="ru-RU" altLang="ru-RU" strike="sngStrike" dirty="0" err="1" smtClean="0"/>
              <a:t>транспозон</a:t>
            </a:r>
            <a:r>
              <a:rPr lang="ru-RU" altLang="ru-RU" strike="sngStrike" dirty="0" smtClean="0"/>
              <a:t>, который может быть упакован в </a:t>
            </a:r>
            <a:r>
              <a:rPr lang="ru-RU" altLang="ru-RU" strike="sngStrike" dirty="0" err="1" smtClean="0"/>
              <a:t>фаговую</a:t>
            </a:r>
            <a:r>
              <a:rPr lang="ru-RU" altLang="ru-RU" strike="sngStrike" dirty="0" smtClean="0"/>
              <a:t> оболочку. Сходен с </a:t>
            </a:r>
            <a:r>
              <a:rPr lang="en-US" altLang="ru-RU" strike="sngStrike" dirty="0" smtClean="0"/>
              <a:t>IS</a:t>
            </a:r>
            <a:r>
              <a:rPr lang="ru-RU" altLang="ru-RU" strike="sngStrike" dirty="0" smtClean="0"/>
              <a:t> – элементами и </a:t>
            </a:r>
            <a:r>
              <a:rPr lang="ru-RU" altLang="ru-RU" strike="sngStrike" dirty="0" err="1" smtClean="0"/>
              <a:t>транспозонами</a:t>
            </a:r>
            <a:r>
              <a:rPr lang="ru-RU" altLang="ru-RU" strike="sngStrike" dirty="0" smtClean="0"/>
              <a:t>, т.к. способен включаться практически в любой участок бактериальной хромосомы, привнося свой генетический материал и вызывая мутагенный эффект. </a:t>
            </a:r>
          </a:p>
          <a:p>
            <a:endParaRPr lang="ru-RU" dirty="0"/>
          </a:p>
        </p:txBody>
      </p:sp>
      <p:sp>
        <p:nvSpPr>
          <p:cNvPr id="4" name="Номер слайда 3"/>
          <p:cNvSpPr>
            <a:spLocks noGrp="1"/>
          </p:cNvSpPr>
          <p:nvPr>
            <p:ph type="sldNum" sz="quarter" idx="10"/>
          </p:nvPr>
        </p:nvSpPr>
        <p:spPr/>
        <p:txBody>
          <a:bodyPr/>
          <a:lstStyle/>
          <a:p>
            <a:pPr>
              <a:defRPr/>
            </a:pPr>
            <a:fld id="{E3CF4FAA-EFBB-41D4-B92D-D7CB21FCAD87}" type="slidenum">
              <a:rPr lang="ru-RU" altLang="ru-RU" smtClean="0"/>
              <a:pPr>
                <a:defRPr/>
              </a:pPr>
              <a:t>11</a:t>
            </a:fld>
            <a:endParaRPr lang="ru-RU" altLang="ru-RU"/>
          </a:p>
        </p:txBody>
      </p:sp>
    </p:spTree>
    <p:extLst>
      <p:ext uri="{BB962C8B-B14F-4D97-AF65-F5344CB8AC3E}">
        <p14:creationId xmlns:p14="http://schemas.microsoft.com/office/powerpoint/2010/main" val="165058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b="0" i="0" dirty="0" err="1" smtClean="0"/>
              <a:t>Прокариотный</a:t>
            </a:r>
            <a:r>
              <a:rPr lang="ru-RU" altLang="ru-RU" b="0" i="0" dirty="0" smtClean="0"/>
              <a:t> геном является плацдармом для реализации процессов наследственности и изменчивости.</a:t>
            </a:r>
            <a:r>
              <a:rPr lang="ru-RU" altLang="ru-RU" b="0" i="0" baseline="0" dirty="0" smtClean="0"/>
              <a:t> Чтобы оставаться консервативным, то есть воспроизводить свою структуру в цепи поколений, требуется не только исправлять возникающие изменения, но и устранять их причины.</a:t>
            </a:r>
          </a:p>
          <a:p>
            <a:r>
              <a:rPr lang="ru-RU" altLang="ru-RU" b="0" i="0" baseline="0" dirty="0" smtClean="0"/>
              <a:t>У прокариот существуют два пути преодоления консерватизма, а именно наследуемые изменения </a:t>
            </a:r>
            <a:r>
              <a:rPr lang="ru-RU" altLang="ru-RU" b="0" i="0" baseline="0" dirty="0" err="1" smtClean="0"/>
              <a:t>прокарионого</a:t>
            </a:r>
            <a:r>
              <a:rPr lang="ru-RU" altLang="ru-RU" b="0" i="0" baseline="0" dirty="0" smtClean="0"/>
              <a:t> генома являются результатом мутаций и рекомбинационных процессов. </a:t>
            </a:r>
          </a:p>
          <a:p>
            <a:r>
              <a:rPr lang="ru-RU" altLang="ru-RU" b="0" i="0" baseline="0" dirty="0" smtClean="0"/>
              <a:t>К мутациям относятся изменения, которые возникают в процессе </a:t>
            </a:r>
            <a:r>
              <a:rPr lang="ru-RU" altLang="ru-RU" b="0" i="0" baseline="0" dirty="0" err="1" smtClean="0"/>
              <a:t>клонального</a:t>
            </a:r>
            <a:r>
              <a:rPr lang="ru-RU" altLang="ru-RU" b="0" i="0" baseline="0" dirty="0" smtClean="0"/>
              <a:t> размножения и сопровождаются изменениями фенотипа.</a:t>
            </a:r>
          </a:p>
          <a:p>
            <a:r>
              <a:rPr lang="ru-RU" altLang="ru-RU" b="0" i="0" baseline="0" dirty="0" smtClean="0"/>
              <a:t>Еще одним механизмом обеспечивающим наследственную изменчивость и протекающим независимо от мутагенеза является генетическая рекомбинация. </a:t>
            </a:r>
          </a:p>
          <a:p>
            <a:r>
              <a:rPr lang="ru-RU" altLang="ru-RU" b="0" i="0" strike="sngStrike" baseline="0" dirty="0" smtClean="0"/>
              <a:t>Спонтанные мутации вызывают появление новых аллелей, а генетические </a:t>
            </a:r>
            <a:r>
              <a:rPr lang="ru-RU" altLang="ru-RU" b="0" i="0" strike="sngStrike" baseline="0" dirty="0" err="1" smtClean="0"/>
              <a:t>реккомбинации</a:t>
            </a:r>
            <a:r>
              <a:rPr lang="ru-RU" altLang="ru-RU" b="0" i="0" strike="sngStrike" baseline="0" dirty="0" smtClean="0"/>
              <a:t> – новые сочетания уже имеющихся аллелей.</a:t>
            </a:r>
          </a:p>
          <a:p>
            <a:r>
              <a:rPr lang="ru-RU" altLang="ru-RU" b="1" i="1" dirty="0" smtClean="0"/>
              <a:t>Мутации </a:t>
            </a:r>
            <a:r>
              <a:rPr lang="ru-RU" altLang="ru-RU" dirty="0" smtClean="0"/>
              <a:t>– изменения, которые возникают в генетическом аппарате бактерий и передаются по наследству. Они бывают</a:t>
            </a:r>
            <a:r>
              <a:rPr lang="ru-RU" altLang="ru-RU" b="1" dirty="0" smtClean="0"/>
              <a:t> спонтанные и индуцированные</a:t>
            </a:r>
            <a:r>
              <a:rPr lang="ru-RU" altLang="ru-RU" dirty="0" smtClean="0"/>
              <a:t>. Мутации, возникающие в популяции бактерий без целенаправленного экспериментального вмешательства, называют </a:t>
            </a:r>
            <a:r>
              <a:rPr lang="ru-RU" altLang="ru-RU" b="1" i="1" dirty="0" smtClean="0"/>
              <a:t>спонтанными</a:t>
            </a:r>
            <a:r>
              <a:rPr lang="ru-RU" altLang="ru-RU" dirty="0" smtClean="0"/>
              <a:t>. Как правило, спонтанные мутации можно объяснить случайными ошибками при репликации ДНК. Возникают такие мутации довольно редко. В среднем частота спонтанных мутаций составляет 10</a:t>
            </a:r>
            <a:r>
              <a:rPr lang="ru-RU" altLang="ru-RU" baseline="30000" dirty="0" smtClean="0"/>
              <a:t>–4</a:t>
            </a:r>
            <a:r>
              <a:rPr lang="ru-RU" altLang="ru-RU" dirty="0" smtClean="0"/>
              <a:t>–10</a:t>
            </a:r>
            <a:r>
              <a:rPr lang="ru-RU" altLang="ru-RU" baseline="30000" dirty="0" smtClean="0"/>
              <a:t>–10</a:t>
            </a:r>
            <a:r>
              <a:rPr lang="ru-RU" altLang="ru-RU" dirty="0" smtClean="0"/>
              <a:t>.</a:t>
            </a:r>
          </a:p>
          <a:p>
            <a:r>
              <a:rPr lang="ru-RU" altLang="ru-RU" b="1" i="1" dirty="0" smtClean="0"/>
              <a:t>Индуцированные мутации </a:t>
            </a:r>
            <a:r>
              <a:rPr lang="ru-RU" altLang="ru-RU" dirty="0" smtClean="0"/>
              <a:t>возникают с помощью воздействия </a:t>
            </a:r>
            <a:r>
              <a:rPr lang="ru-RU" altLang="ru-RU" b="1" dirty="0" smtClean="0"/>
              <a:t>мутагенных агентов</a:t>
            </a:r>
            <a:r>
              <a:rPr lang="ru-RU" altLang="ru-RU" dirty="0" smtClean="0"/>
              <a:t>, которые существенно повышают частоту возникновения мутаций. Это  могут быть химические, физические и биологические агенты, действующие на молекулу ДНК бактерий. К ним, например, относятся: УФ-лучи, ионизирующее излучение (физические агенты); азотистая кислота, </a:t>
            </a:r>
            <a:r>
              <a:rPr lang="ru-RU" altLang="ru-RU" dirty="0" err="1" smtClean="0"/>
              <a:t>нитрозогуанидин</a:t>
            </a:r>
            <a:r>
              <a:rPr lang="ru-RU" altLang="ru-RU" dirty="0" smtClean="0"/>
              <a:t>, аналоги азотистых оснований, некоторые антибиотики</a:t>
            </a:r>
          </a:p>
          <a:p>
            <a:r>
              <a:rPr lang="ru-RU" altLang="ru-RU" b="1" dirty="0" smtClean="0"/>
              <a:t>Мутагенные агенты характеризуются </a:t>
            </a:r>
            <a:r>
              <a:rPr lang="ru-RU" altLang="ru-RU" b="1" dirty="0" err="1" smtClean="0"/>
              <a:t>неспецифичностью</a:t>
            </a:r>
            <a:r>
              <a:rPr lang="ru-RU" altLang="ru-RU" b="1" dirty="0" smtClean="0"/>
              <a:t> действия</a:t>
            </a:r>
            <a:r>
              <a:rPr lang="ru-RU" altLang="ru-RU" dirty="0" smtClean="0"/>
              <a:t>, т. е. используя какой-то мутаген, нельзя надеяться на выделение клеток с определенным типом или характером мутаций. Мутагены способны только повышать частоту возникновения мутаций.</a:t>
            </a:r>
          </a:p>
          <a:p>
            <a:endParaRPr lang="ru-RU" altLang="ru-RU" dirty="0" smtClean="0"/>
          </a:p>
          <a:p>
            <a:r>
              <a:rPr lang="ru-RU" altLang="ru-RU" dirty="0" smtClean="0"/>
              <a:t>По </a:t>
            </a:r>
            <a:r>
              <a:rPr lang="ru-RU" altLang="ru-RU" b="1" dirty="0" smtClean="0"/>
              <a:t>фенотипическим проявлениям (характер проявления измененного признака) мутации подразделяют </a:t>
            </a:r>
            <a:r>
              <a:rPr lang="ru-RU" altLang="ru-RU" dirty="0" smtClean="0"/>
              <a:t>на:</a:t>
            </a:r>
          </a:p>
          <a:p>
            <a:r>
              <a:rPr lang="ru-RU" altLang="ru-RU" dirty="0" smtClean="0"/>
              <a:t>1) морфологические, в результате которых изменяется ряд морфологических признаков (наличие капсулы, утрата жгутиков, изменение характерных особенностей колоний и др.);</a:t>
            </a:r>
          </a:p>
          <a:p>
            <a:r>
              <a:rPr lang="ru-RU" altLang="ru-RU" dirty="0" smtClean="0"/>
              <a:t>2) биохимические, среди которых отмечены следующие:</a:t>
            </a:r>
          </a:p>
          <a:p>
            <a:r>
              <a:rPr lang="ru-RU" altLang="ru-RU" dirty="0" smtClean="0"/>
              <a:t>• определяют зависимость от дополнительных факторов роста, или </a:t>
            </a:r>
            <a:r>
              <a:rPr lang="ru-RU" altLang="ru-RU" dirty="0" err="1" smtClean="0"/>
              <a:t>ауксотрофные</a:t>
            </a:r>
            <a:r>
              <a:rPr lang="ru-RU" altLang="ru-RU" dirty="0" smtClean="0"/>
              <a:t>;</a:t>
            </a:r>
          </a:p>
          <a:p>
            <a:r>
              <a:rPr lang="ru-RU" altLang="ru-RU" dirty="0" smtClean="0"/>
              <a:t>• обеспечивают устойчивость к ингибиторам, антибиотикам, </a:t>
            </a:r>
            <a:r>
              <a:rPr lang="ru-RU" altLang="ru-RU" dirty="0" err="1" smtClean="0"/>
              <a:t>бактериоцинам</a:t>
            </a:r>
            <a:r>
              <a:rPr lang="ru-RU" altLang="ru-RU" dirty="0" smtClean="0"/>
              <a:t>, ядам или бактериофагам;</a:t>
            </a:r>
          </a:p>
          <a:p>
            <a:r>
              <a:rPr lang="ru-RU" altLang="ru-RU" dirty="0" smtClean="0"/>
              <a:t>• связаны с чувствительностью к повышенной температуре (условно-летальные);</a:t>
            </a:r>
          </a:p>
          <a:p>
            <a:r>
              <a:rPr lang="ru-RU" altLang="ru-RU" dirty="0" smtClean="0"/>
              <a:t>• изменяют способность использовать определенный субстрат или </a:t>
            </a:r>
            <a:r>
              <a:rPr lang="ru-RU" altLang="ru-RU" dirty="0" err="1" smtClean="0"/>
              <a:t>сбраживать</a:t>
            </a:r>
            <a:r>
              <a:rPr lang="ru-RU" altLang="ru-RU" dirty="0" smtClean="0"/>
              <a:t> какой-либо углевод;</a:t>
            </a:r>
          </a:p>
          <a:p>
            <a:r>
              <a:rPr lang="ru-RU" altLang="ru-RU" dirty="0" smtClean="0"/>
              <a:t>• нарушают регуляцию или синтез ферментов катаболизма либо анаболизма;</a:t>
            </a:r>
          </a:p>
          <a:p>
            <a:r>
              <a:rPr lang="ru-RU" altLang="ru-RU" dirty="0" smtClean="0"/>
              <a:t>• изменяют вирулентность клеток, их антигенные свойства, т. е. определяют характер взаимоотношений с другими организмами.</a:t>
            </a:r>
          </a:p>
          <a:p>
            <a:endParaRPr lang="ru-RU" altLang="ru-RU" dirty="0" smtClean="0"/>
          </a:p>
          <a:p>
            <a:endParaRPr lang="ru-RU" altLang="ru-RU" dirty="0" smtClean="0"/>
          </a:p>
          <a:p>
            <a:endParaRPr lang="ru-RU" altLang="ru-RU" dirty="0" smtClean="0"/>
          </a:p>
          <a:p>
            <a:endParaRPr lang="ru-RU" altLang="ru-RU" dirty="0" smtClean="0"/>
          </a:p>
          <a:p>
            <a:r>
              <a:rPr lang="ru-RU" altLang="ru-RU" dirty="0" smtClean="0"/>
              <a:t>По фенотипическим последствиям мутации подразделяют на прямые и обратные (реверсии). Мутации, которые приводят к утрате или изменению какой-то функции клетки, относятся к классу </a:t>
            </a:r>
            <a:r>
              <a:rPr lang="ru-RU" altLang="ru-RU" b="1" i="1" dirty="0" smtClean="0"/>
              <a:t>прямых</a:t>
            </a:r>
            <a:r>
              <a:rPr lang="ru-RU" altLang="ru-RU" dirty="0" smtClean="0"/>
              <a:t>, так как они вызывают появление у клеток другого фенотипа, который отличает их от бактерий дикого типа. Например, бактерии </a:t>
            </a:r>
            <a:r>
              <a:rPr lang="ru-RU" altLang="ru-RU" i="1" dirty="0" smtClean="0"/>
              <a:t>E. </a:t>
            </a:r>
            <a:r>
              <a:rPr lang="ru-RU" altLang="ru-RU" i="1" dirty="0" err="1" smtClean="0"/>
              <a:t>coli</a:t>
            </a:r>
            <a:r>
              <a:rPr lang="ru-RU" altLang="ru-RU" dirty="0" smtClean="0"/>
              <a:t>, способные в норме </a:t>
            </a:r>
            <a:r>
              <a:rPr lang="ru-RU" altLang="ru-RU" dirty="0" err="1" smtClean="0"/>
              <a:t>сбраживать</a:t>
            </a:r>
            <a:r>
              <a:rPr lang="ru-RU" altLang="ru-RU" dirty="0" smtClean="0"/>
              <a:t> лактозу (</a:t>
            </a:r>
            <a:r>
              <a:rPr lang="ru-RU" altLang="ru-RU" dirty="0" err="1" smtClean="0"/>
              <a:t>Lac</a:t>
            </a:r>
            <a:r>
              <a:rPr lang="ru-RU" altLang="ru-RU" baseline="30000" dirty="0" smtClean="0"/>
              <a:t>+</a:t>
            </a:r>
            <a:r>
              <a:rPr lang="ru-RU" altLang="ru-RU" dirty="0" smtClean="0"/>
              <a:t>- фенотип), могут утрачивать данный признак, и поэтому мутация </a:t>
            </a:r>
            <a:r>
              <a:rPr lang="ru-RU" altLang="ru-RU" dirty="0" err="1" smtClean="0"/>
              <a:t>Lac</a:t>
            </a:r>
            <a:r>
              <a:rPr lang="ru-RU" altLang="ru-RU" baseline="30000" dirty="0" smtClean="0"/>
              <a:t>+</a:t>
            </a:r>
            <a:r>
              <a:rPr lang="ru-RU" altLang="ru-RU" dirty="0" smtClean="0"/>
              <a:t> → </a:t>
            </a:r>
            <a:r>
              <a:rPr lang="ru-RU" altLang="ru-RU" dirty="0" err="1" smtClean="0"/>
              <a:t>Lac</a:t>
            </a:r>
            <a:r>
              <a:rPr lang="ru-RU" altLang="ru-RU" baseline="30000" dirty="0" smtClean="0"/>
              <a:t>–</a:t>
            </a:r>
            <a:r>
              <a:rPr lang="ru-RU" altLang="ru-RU" dirty="0" smtClean="0"/>
              <a:t> будет считаться прямой.</a:t>
            </a:r>
          </a:p>
          <a:p>
            <a:r>
              <a:rPr lang="ru-RU" altLang="ru-RU" dirty="0" smtClean="0"/>
              <a:t>В результате </a:t>
            </a:r>
            <a:r>
              <a:rPr lang="ru-RU" altLang="ru-RU" b="1" i="1" dirty="0" smtClean="0"/>
              <a:t>обратной </a:t>
            </a:r>
            <a:r>
              <a:rPr lang="ru-RU" altLang="ru-RU" dirty="0" smtClean="0"/>
              <a:t>мутации у мутантного организма восстанавливается исходный (дикий) фенотип:</a:t>
            </a:r>
          </a:p>
          <a:p>
            <a:r>
              <a:rPr lang="ru-RU" altLang="ru-RU" dirty="0" err="1" smtClean="0"/>
              <a:t>Lac</a:t>
            </a:r>
            <a:r>
              <a:rPr lang="ru-RU" altLang="ru-RU" baseline="30000" dirty="0" smtClean="0"/>
              <a:t>– </a:t>
            </a:r>
            <a:r>
              <a:rPr lang="ru-RU" altLang="ru-RU" dirty="0" smtClean="0"/>
              <a:t>→ </a:t>
            </a:r>
            <a:r>
              <a:rPr lang="ru-RU" altLang="ru-RU" dirty="0" err="1" smtClean="0"/>
              <a:t>Lac</a:t>
            </a:r>
            <a:r>
              <a:rPr lang="ru-RU" altLang="ru-RU" baseline="30000" dirty="0" smtClean="0"/>
              <a:t>+</a:t>
            </a:r>
            <a:r>
              <a:rPr lang="ru-RU" altLang="ru-RU" dirty="0" smtClean="0"/>
              <a:t> – обратная мутация (реверсия)</a:t>
            </a:r>
          </a:p>
          <a:p>
            <a:r>
              <a:rPr lang="ru-RU" altLang="ru-RU" dirty="0" smtClean="0"/>
              <a:t>Обратные мутации бывают истинными (истинные реверсии) и вторичными. Об истинных обратных мутациях говорят лишь в тех случаях, когда в результате второй мутации восстанавливается исходный генотип. Однако эффект первой мутации может быть компенсирован мутацией в другой части этого же или расположенного рядом гена. Такие мутации называют </a:t>
            </a:r>
            <a:r>
              <a:rPr lang="ru-RU" altLang="ru-RU" b="1" i="1" dirty="0" smtClean="0"/>
              <a:t>вторичными реверсиями</a:t>
            </a:r>
            <a:r>
              <a:rPr lang="ru-RU" altLang="ru-RU" dirty="0" smtClean="0"/>
              <a:t>.</a:t>
            </a:r>
          </a:p>
          <a:p>
            <a:endParaRPr lang="ru-RU" altLang="ru-RU" dirty="0" smtClean="0"/>
          </a:p>
        </p:txBody>
      </p:sp>
      <p:sp>
        <p:nvSpPr>
          <p:cNvPr id="6349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A0261C9-2611-4C72-9DE0-813278298063}" type="slidenum">
              <a:rPr lang="ru-RU" altLang="ru-RU"/>
              <a:pPr eaLnBrk="1" hangingPunct="1">
                <a:spcBef>
                  <a:spcPct val="0"/>
                </a:spcBef>
              </a:pPr>
              <a:t>12</a:t>
            </a:fld>
            <a:endParaRPr lang="ru-RU" alt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ru-RU" altLang="ru-RU" b="1" dirty="0" err="1" smtClean="0"/>
              <a:t>Точковые</a:t>
            </a:r>
            <a:r>
              <a:rPr lang="ru-RU" altLang="ru-RU" b="1" dirty="0" smtClean="0"/>
              <a:t> мутации</a:t>
            </a:r>
            <a:r>
              <a:rPr lang="ru-RU" altLang="ru-RU" dirty="0" smtClean="0"/>
              <a:t> – изменения в одной паре нуклеотидов в молекуле ДНК. Обусловлены заменой, добавлением или </a:t>
            </a:r>
            <a:r>
              <a:rPr lang="ru-RU" altLang="ru-RU" dirty="0" err="1" smtClean="0"/>
              <a:t>делецией</a:t>
            </a:r>
            <a:r>
              <a:rPr lang="ru-RU" altLang="ru-RU" dirty="0" smtClean="0"/>
              <a:t> пары нуклеотидов. Замены, при которых порядок нуклеотидов в последовательности сохраняется, например </a:t>
            </a:r>
            <a:r>
              <a:rPr lang="en-US" altLang="ru-RU" dirty="0" smtClean="0"/>
              <a:t>T</a:t>
            </a:r>
            <a:r>
              <a:rPr lang="ru-RU" altLang="ru-RU" dirty="0" smtClean="0"/>
              <a:t>→</a:t>
            </a:r>
            <a:r>
              <a:rPr lang="en-US" altLang="ru-RU" dirty="0" smtClean="0"/>
              <a:t>C</a:t>
            </a:r>
            <a:r>
              <a:rPr lang="ru-RU" altLang="ru-RU" dirty="0" smtClean="0"/>
              <a:t> или </a:t>
            </a:r>
            <a:r>
              <a:rPr lang="en-US" altLang="ru-RU" dirty="0" smtClean="0"/>
              <a:t>A</a:t>
            </a:r>
            <a:r>
              <a:rPr lang="ru-RU" altLang="ru-RU" dirty="0" smtClean="0"/>
              <a:t>→</a:t>
            </a:r>
            <a:r>
              <a:rPr lang="en-US" altLang="ru-RU" dirty="0" smtClean="0"/>
              <a:t>G</a:t>
            </a:r>
            <a:r>
              <a:rPr lang="ru-RU" altLang="ru-RU" dirty="0" smtClean="0"/>
              <a:t>, называют </a:t>
            </a:r>
            <a:r>
              <a:rPr lang="ru-RU" altLang="ru-RU" b="1" dirty="0" err="1" smtClean="0"/>
              <a:t>транзициями</a:t>
            </a:r>
            <a:r>
              <a:rPr lang="ru-RU" altLang="ru-RU" dirty="0" smtClean="0"/>
              <a:t>, тогда как замены при которых этот порядок нарушается, например </a:t>
            </a:r>
            <a:r>
              <a:rPr lang="en-US" altLang="ru-RU" dirty="0" smtClean="0"/>
              <a:t>C</a:t>
            </a:r>
            <a:r>
              <a:rPr lang="ru-RU" altLang="ru-RU" dirty="0" smtClean="0"/>
              <a:t> или Т → </a:t>
            </a:r>
            <a:r>
              <a:rPr lang="en-US" altLang="ru-RU" dirty="0" smtClean="0"/>
              <a:t>A</a:t>
            </a:r>
            <a:r>
              <a:rPr lang="ru-RU" altLang="ru-RU" dirty="0" smtClean="0"/>
              <a:t> или </a:t>
            </a:r>
            <a:r>
              <a:rPr lang="en-US" altLang="ru-RU" dirty="0" smtClean="0"/>
              <a:t>G</a:t>
            </a:r>
            <a:r>
              <a:rPr lang="ru-RU" altLang="ru-RU" dirty="0" smtClean="0"/>
              <a:t>, - </a:t>
            </a:r>
            <a:r>
              <a:rPr lang="ru-RU" altLang="ru-RU" b="1" dirty="0" err="1" smtClean="0"/>
              <a:t>транверсиями</a:t>
            </a:r>
            <a:r>
              <a:rPr lang="ru-RU" altLang="ru-RU" dirty="0" smtClean="0"/>
              <a:t>. Последствия мутаций для кодируемого белка могут быть различными. Если в случае такой мутации мутантная ДНК и ДНК дикого штамма кодируют одну и ту же аминокислоту, то такую мутацию называют </a:t>
            </a:r>
            <a:r>
              <a:rPr lang="ru-RU" altLang="ru-RU" b="1" dirty="0" smtClean="0"/>
              <a:t>скрытой</a:t>
            </a:r>
            <a:r>
              <a:rPr lang="ru-RU" altLang="ru-RU" dirty="0" smtClean="0"/>
              <a:t> или </a:t>
            </a:r>
            <a:r>
              <a:rPr lang="ru-RU" altLang="ru-RU" b="1" dirty="0" smtClean="0"/>
              <a:t>нейтральной</a:t>
            </a:r>
            <a:r>
              <a:rPr lang="ru-RU" altLang="ru-RU" dirty="0" smtClean="0"/>
              <a:t> (например, при замене </a:t>
            </a:r>
            <a:r>
              <a:rPr lang="en-US" altLang="ru-RU" dirty="0" smtClean="0"/>
              <a:t>UUC</a:t>
            </a:r>
            <a:r>
              <a:rPr lang="ru-RU" altLang="ru-RU" dirty="0" smtClean="0"/>
              <a:t> → </a:t>
            </a:r>
            <a:r>
              <a:rPr lang="en-US" altLang="ru-RU" dirty="0" smtClean="0"/>
              <a:t>UUU</a:t>
            </a:r>
            <a:r>
              <a:rPr lang="ru-RU" altLang="ru-RU" dirty="0" smtClean="0"/>
              <a:t>; оба эти триплета кодируют </a:t>
            </a:r>
            <a:r>
              <a:rPr lang="en-US" altLang="ru-RU" dirty="0" err="1" smtClean="0"/>
              <a:t>Phe</a:t>
            </a:r>
            <a:r>
              <a:rPr lang="ru-RU" altLang="ru-RU" dirty="0" smtClean="0"/>
              <a:t>). </a:t>
            </a:r>
          </a:p>
          <a:p>
            <a:endParaRPr lang="ru-RU" altLang="ru-RU" dirty="0" smtClean="0"/>
          </a:p>
          <a:p>
            <a:r>
              <a:rPr lang="ru-RU" altLang="ru-RU" dirty="0" smtClean="0"/>
              <a:t>Большинство нуклеотидных замен приводит к замене аминокислоты – это </a:t>
            </a:r>
            <a:r>
              <a:rPr lang="en-US" altLang="ru-RU" b="1" dirty="0" smtClean="0"/>
              <a:t>missense</a:t>
            </a:r>
            <a:r>
              <a:rPr lang="ru-RU" altLang="ru-RU" b="1" dirty="0" smtClean="0"/>
              <a:t> – мутации</a:t>
            </a:r>
            <a:r>
              <a:rPr lang="ru-RU" altLang="ru-RU" dirty="0" smtClean="0"/>
              <a:t> (например, замена </a:t>
            </a:r>
            <a:r>
              <a:rPr lang="en-US" altLang="ru-RU" dirty="0" smtClean="0"/>
              <a:t>CUU</a:t>
            </a:r>
            <a:r>
              <a:rPr lang="ru-RU" altLang="ru-RU" dirty="0" smtClean="0"/>
              <a:t> → </a:t>
            </a:r>
            <a:r>
              <a:rPr lang="en-US" altLang="ru-RU" dirty="0" smtClean="0"/>
              <a:t>UUU</a:t>
            </a:r>
            <a:r>
              <a:rPr lang="ru-RU" altLang="ru-RU" dirty="0" smtClean="0"/>
              <a:t> ведет к замене </a:t>
            </a:r>
            <a:r>
              <a:rPr lang="en-US" altLang="ru-RU" dirty="0" err="1" smtClean="0"/>
              <a:t>Leu</a:t>
            </a:r>
            <a:r>
              <a:rPr lang="ru-RU" altLang="ru-RU" dirty="0" smtClean="0"/>
              <a:t> на </a:t>
            </a:r>
            <a:r>
              <a:rPr lang="en-US" altLang="ru-RU" dirty="0" err="1" smtClean="0"/>
              <a:t>Phe</a:t>
            </a:r>
            <a:r>
              <a:rPr lang="ru-RU" altLang="ru-RU" dirty="0" smtClean="0"/>
              <a:t>). </a:t>
            </a:r>
            <a:r>
              <a:rPr lang="ru-RU" altLang="ru-RU" dirty="0" err="1" smtClean="0"/>
              <a:t>Миссенс</a:t>
            </a:r>
            <a:r>
              <a:rPr lang="ru-RU" altLang="ru-RU" dirty="0" smtClean="0"/>
              <a:t> – мутации приводят к изменению фенотипа, если замена происходит в позиции важной для свертывания молекулы или проявления активности кодируемого белка, либо не влияют на фенотип, если затрагивают аминокислотные остатки, несущественные для функции белка. Значительные фенотипические изменения вызывают те мутации, которые превращают кодон аминокислоты в стоп кодон – это </a:t>
            </a:r>
            <a:r>
              <a:rPr lang="ru-RU" altLang="ru-RU" b="1" dirty="0" smtClean="0"/>
              <a:t>нонсенс – мутации</a:t>
            </a:r>
            <a:r>
              <a:rPr lang="ru-RU" altLang="ru-RU" dirty="0" smtClean="0"/>
              <a:t>, которые приводят к синтезу укороченного полипептида. </a:t>
            </a:r>
          </a:p>
          <a:p>
            <a:r>
              <a:rPr lang="ru-RU" altLang="ru-RU" dirty="0" smtClean="0"/>
              <a:t>Вставки или </a:t>
            </a:r>
            <a:r>
              <a:rPr lang="ru-RU" altLang="ru-RU" dirty="0" err="1" smtClean="0"/>
              <a:t>делеции</a:t>
            </a:r>
            <a:r>
              <a:rPr lang="ru-RU" altLang="ru-RU" dirty="0" smtClean="0"/>
              <a:t> отдельных пар нуклеотидов (</a:t>
            </a:r>
            <a:r>
              <a:rPr lang="ru-RU" altLang="ru-RU" b="1" dirty="0" smtClean="0"/>
              <a:t>мутации со сдвигом рамки считывания</a:t>
            </a:r>
            <a:r>
              <a:rPr lang="ru-RU" altLang="ru-RU" dirty="0" smtClean="0"/>
              <a:t>) нарушают рамку считывания, т.е. затрагивают не только один кодон, но и влияют на информационный смысл всех кодонов, расположенных ниже по ходу транскрипции. В большинстве случаев транскрипция измененной рамки считывания обрывается через несколько кодонов, поэтому такие мутации резко меняют фенотип.</a:t>
            </a:r>
          </a:p>
          <a:p>
            <a:endParaRPr lang="ru-RU" altLang="ru-RU" dirty="0" smtClean="0"/>
          </a:p>
        </p:txBody>
      </p:sp>
      <p:sp>
        <p:nvSpPr>
          <p:cNvPr id="6554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0D1CE6B-B114-4531-BC69-D4ABB35EBAAE}" type="slidenum">
              <a:rPr lang="ru-RU" altLang="ru-RU"/>
              <a:pPr eaLnBrk="1" hangingPunct="1">
                <a:spcBef>
                  <a:spcPct val="0"/>
                </a:spcBef>
              </a:pPr>
              <a:t>13</a:t>
            </a:fld>
            <a:endParaRPr lang="ru-RU" alt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Консерватизм</a:t>
            </a:r>
            <a:r>
              <a:rPr lang="ru-RU" baseline="0" dirty="0" smtClean="0"/>
              <a:t> генома поддерживается благодаря репарационным системам, которые распознают повреждения в структуре ДНК и исправляют их. </a:t>
            </a:r>
            <a:r>
              <a:rPr lang="ru-RU" dirty="0" smtClean="0"/>
              <a:t>Мутации же реализуются в силу ограниченных возможностей репарационных систем</a:t>
            </a:r>
            <a:r>
              <a:rPr lang="ru-RU" baseline="0" dirty="0" smtClean="0"/>
              <a:t> и</a:t>
            </a:r>
            <a:r>
              <a:rPr lang="ru-RU" dirty="0" smtClean="0"/>
              <a:t> их ошибок. </a:t>
            </a:r>
          </a:p>
          <a:p>
            <a:r>
              <a:rPr lang="ru-RU" dirty="0" smtClean="0"/>
              <a:t>Наряду с системами репарации за консерватизм генома отвечают превентивные системы,</a:t>
            </a:r>
            <a:r>
              <a:rPr lang="ru-RU" baseline="0" dirty="0" smtClean="0"/>
              <a:t> которые защищают от генов чужеродного происхождения. Их называют системы рестрикции-модификации, которые избирательно повреждают чужеродную ДНК не причиняя вреда собственному геному.</a:t>
            </a:r>
            <a:endParaRPr lang="ru-RU" dirty="0"/>
          </a:p>
        </p:txBody>
      </p:sp>
      <p:sp>
        <p:nvSpPr>
          <p:cNvPr id="4" name="Номер слайда 3"/>
          <p:cNvSpPr>
            <a:spLocks noGrp="1"/>
          </p:cNvSpPr>
          <p:nvPr>
            <p:ph type="sldNum" sz="quarter" idx="10"/>
          </p:nvPr>
        </p:nvSpPr>
        <p:spPr/>
        <p:txBody>
          <a:bodyPr/>
          <a:lstStyle/>
          <a:p>
            <a:pPr>
              <a:defRPr/>
            </a:pPr>
            <a:fld id="{E3CF4FAA-EFBB-41D4-B92D-D7CB21FCAD87}" type="slidenum">
              <a:rPr lang="ru-RU" altLang="ru-RU" smtClean="0"/>
              <a:pPr>
                <a:defRPr/>
              </a:pPr>
              <a:t>14</a:t>
            </a:fld>
            <a:endParaRPr lang="ru-RU" altLang="ru-RU"/>
          </a:p>
        </p:txBody>
      </p:sp>
    </p:spTree>
    <p:extLst>
      <p:ext uri="{BB962C8B-B14F-4D97-AF65-F5344CB8AC3E}">
        <p14:creationId xmlns:p14="http://schemas.microsoft.com/office/powerpoint/2010/main" val="800344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Система рестрикции-модификации – ферментативная система бактерий, разрушающая попавшую в клетку чужеродную ДНК. </a:t>
            </a:r>
          </a:p>
          <a:p>
            <a:r>
              <a:rPr lang="ru-RU" sz="1200" kern="1200" dirty="0" smtClean="0">
                <a:solidFill>
                  <a:schemeClr val="tx1"/>
                </a:solidFill>
                <a:effectLst/>
                <a:latin typeface="+mn-lt"/>
                <a:ea typeface="+mn-ea"/>
                <a:cs typeface="+mn-cs"/>
              </a:rPr>
              <a:t>Основная её функция – защита клетки от чужеродного генетического материала, например, бактериофагов и </a:t>
            </a:r>
            <a:r>
              <a:rPr lang="ru-RU" sz="1200" kern="1200" dirty="0" err="1" smtClean="0">
                <a:solidFill>
                  <a:schemeClr val="tx1"/>
                </a:solidFill>
                <a:effectLst/>
                <a:latin typeface="+mn-lt"/>
                <a:ea typeface="+mn-ea"/>
                <a:cs typeface="+mn-cs"/>
              </a:rPr>
              <a:t>плазмид</a:t>
            </a:r>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Для компонентов системы характерны два типа активности – </a:t>
            </a:r>
            <a:r>
              <a:rPr lang="ru-RU" sz="1200" kern="1200" dirty="0" err="1" smtClean="0">
                <a:solidFill>
                  <a:schemeClr val="tx1"/>
                </a:solidFill>
                <a:effectLst/>
                <a:latin typeface="+mn-lt"/>
                <a:ea typeface="+mn-ea"/>
                <a:cs typeface="+mn-cs"/>
              </a:rPr>
              <a:t>метилтрансферазная</a:t>
            </a:r>
            <a:r>
              <a:rPr lang="ru-RU" sz="1200" kern="1200" dirty="0" smtClean="0">
                <a:solidFill>
                  <a:schemeClr val="tx1"/>
                </a:solidFill>
                <a:effectLst/>
                <a:latin typeface="+mn-lt"/>
                <a:ea typeface="+mn-ea"/>
                <a:cs typeface="+mn-cs"/>
              </a:rPr>
              <a:t>(</a:t>
            </a:r>
            <a:r>
              <a:rPr lang="ru-RU" sz="1200" kern="1200" dirty="0" err="1" smtClean="0">
                <a:solidFill>
                  <a:schemeClr val="tx1"/>
                </a:solidFill>
                <a:effectLst/>
                <a:latin typeface="+mn-lt"/>
                <a:ea typeface="+mn-ea"/>
                <a:cs typeface="+mn-cs"/>
              </a:rPr>
              <a:t>метилазная</a:t>
            </a:r>
            <a:r>
              <a:rPr lang="ru-RU" sz="1200" kern="1200" dirty="0" smtClean="0">
                <a:solidFill>
                  <a:schemeClr val="tx1"/>
                </a:solidFill>
                <a:effectLst/>
                <a:latin typeface="+mn-lt"/>
                <a:ea typeface="+mn-ea"/>
                <a:cs typeface="+mn-cs"/>
              </a:rPr>
              <a:t>) и </a:t>
            </a:r>
            <a:r>
              <a:rPr lang="ru-RU" sz="1200" kern="1200" dirty="0" err="1" smtClean="0">
                <a:solidFill>
                  <a:schemeClr val="tx1"/>
                </a:solidFill>
                <a:effectLst/>
                <a:latin typeface="+mn-lt"/>
                <a:ea typeface="+mn-ea"/>
                <a:cs typeface="+mn-cs"/>
              </a:rPr>
              <a:t>эндонуклеазная</a:t>
            </a:r>
            <a:r>
              <a:rPr lang="ru-RU" sz="1200" kern="1200" dirty="0" smtClean="0">
                <a:solidFill>
                  <a:schemeClr val="tx1"/>
                </a:solidFill>
                <a:effectLst/>
                <a:latin typeface="+mn-lt"/>
                <a:ea typeface="+mn-ea"/>
                <a:cs typeface="+mn-cs"/>
              </a:rPr>
              <a:t>. Система Р-М специфична по отношению к определенным последовательностям нуклеотидов в ДНК, называемых сайтами рестрикции. Если нуклеотиды в сайте рестрикции не </a:t>
            </a:r>
            <a:r>
              <a:rPr lang="ru-RU" sz="1200" kern="1200" dirty="0" err="1" smtClean="0">
                <a:solidFill>
                  <a:schemeClr val="tx1"/>
                </a:solidFill>
                <a:effectLst/>
                <a:latin typeface="+mn-lt"/>
                <a:ea typeface="+mn-ea"/>
                <a:cs typeface="+mn-cs"/>
              </a:rPr>
              <a:t>метилированы</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эндонуклеаза</a:t>
            </a:r>
            <a:r>
              <a:rPr lang="ru-RU" sz="1200" kern="1200" dirty="0" smtClean="0">
                <a:solidFill>
                  <a:schemeClr val="tx1"/>
                </a:solidFill>
                <a:effectLst/>
                <a:latin typeface="+mn-lt"/>
                <a:ea typeface="+mn-ea"/>
                <a:cs typeface="+mn-cs"/>
              </a:rPr>
              <a:t> рестрикции вносит в ДНК </a:t>
            </a:r>
            <a:r>
              <a:rPr lang="ru-RU" sz="1200" kern="1200" dirty="0" err="1" smtClean="0">
                <a:solidFill>
                  <a:schemeClr val="tx1"/>
                </a:solidFill>
                <a:effectLst/>
                <a:latin typeface="+mn-lt"/>
                <a:ea typeface="+mn-ea"/>
                <a:cs typeface="+mn-cs"/>
              </a:rPr>
              <a:t>двуцепочечный</a:t>
            </a:r>
            <a:r>
              <a:rPr lang="ru-RU" sz="1200" kern="1200" dirty="0" smtClean="0">
                <a:solidFill>
                  <a:schemeClr val="tx1"/>
                </a:solidFill>
                <a:effectLst/>
                <a:latin typeface="+mn-lt"/>
                <a:ea typeface="+mn-ea"/>
                <a:cs typeface="+mn-cs"/>
              </a:rPr>
              <a:t> разрыв (часто-со смещением на несколько нуклеотидов между цепями), при этом биологическая роль молекулы ДНК нарушается. Если ДНК в месте действия ферментов рестрикции </a:t>
            </a:r>
            <a:r>
              <a:rPr lang="ru-RU" sz="1200" kern="1200" dirty="0" err="1" smtClean="0">
                <a:solidFill>
                  <a:schemeClr val="tx1"/>
                </a:solidFill>
                <a:effectLst/>
                <a:latin typeface="+mn-lt"/>
                <a:ea typeface="+mn-ea"/>
                <a:cs typeface="+mn-cs"/>
              </a:rPr>
              <a:t>метилирована</a:t>
            </a:r>
            <a:r>
              <a:rPr lang="ru-RU" sz="1200" kern="1200" dirty="0" smtClean="0">
                <a:solidFill>
                  <a:schemeClr val="tx1"/>
                </a:solidFill>
                <a:effectLst/>
                <a:latin typeface="+mn-lt"/>
                <a:ea typeface="+mn-ea"/>
                <a:cs typeface="+mn-cs"/>
              </a:rPr>
              <a:t>, её расщепления не происходит. Подобная специфичность система Р-М позволяет бактериям проводить селективное расщепление чужеродной ДНК, не затрагивая собственную. </a:t>
            </a:r>
          </a:p>
          <a:p>
            <a:r>
              <a:rPr lang="ru-RU" sz="1200" kern="1200" dirty="0" smtClean="0">
                <a:solidFill>
                  <a:schemeClr val="tx1"/>
                </a:solidFill>
                <a:effectLst/>
                <a:latin typeface="+mn-lt"/>
                <a:ea typeface="+mn-ea"/>
                <a:cs typeface="+mn-cs"/>
              </a:rPr>
              <a:t>Рестрикция обусловлена расщеплением инфицирующей ДНК под действием ферментов, </a:t>
            </a:r>
            <a:r>
              <a:rPr lang="ru-RU" sz="1200" kern="1200" dirty="0" err="1" smtClean="0">
                <a:solidFill>
                  <a:schemeClr val="tx1"/>
                </a:solidFill>
                <a:effectLst/>
                <a:latin typeface="+mn-lt"/>
                <a:ea typeface="+mn-ea"/>
                <a:cs typeface="+mn-cs"/>
              </a:rPr>
              <a:t>оторые</a:t>
            </a:r>
            <a:r>
              <a:rPr lang="ru-RU" sz="1200" kern="1200" dirty="0" smtClean="0">
                <a:solidFill>
                  <a:schemeClr val="tx1"/>
                </a:solidFill>
                <a:effectLst/>
                <a:latin typeface="+mn-lt"/>
                <a:ea typeface="+mn-ea"/>
                <a:cs typeface="+mn-cs"/>
              </a:rPr>
              <a:t> получили название  </a:t>
            </a:r>
            <a:r>
              <a:rPr lang="ru-RU" sz="1200" u="sng" kern="1200" dirty="0" err="1" smtClean="0">
                <a:solidFill>
                  <a:schemeClr val="tx1"/>
                </a:solidFill>
                <a:effectLst/>
                <a:latin typeface="+mn-lt"/>
                <a:ea typeface="+mn-ea"/>
                <a:cs typeface="+mn-cs"/>
              </a:rPr>
              <a:t>рестриктазы</a:t>
            </a:r>
            <a:r>
              <a:rPr lang="ru-RU" sz="1200" u="sng" kern="1200" dirty="0" smtClean="0">
                <a:solidFill>
                  <a:schemeClr val="tx1"/>
                </a:solidFill>
                <a:effectLst/>
                <a:latin typeface="+mn-lt"/>
                <a:ea typeface="+mn-ea"/>
                <a:cs typeface="+mn-cs"/>
              </a:rPr>
              <a:t>.</a:t>
            </a:r>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Ферменты эти</a:t>
            </a:r>
            <a:r>
              <a:rPr lang="ru-RU" sz="1200" u="sng" kern="1200" dirty="0" smtClean="0">
                <a:solidFill>
                  <a:schemeClr val="tx1"/>
                </a:solidFill>
                <a:effectLst/>
                <a:latin typeface="+mn-lt"/>
                <a:ea typeface="+mn-ea"/>
                <a:cs typeface="+mn-cs"/>
              </a:rPr>
              <a:t>.</a:t>
            </a:r>
            <a:r>
              <a:rPr lang="ru-RU" sz="1200" kern="1200" dirty="0" smtClean="0">
                <a:solidFill>
                  <a:schemeClr val="tx1"/>
                </a:solidFill>
                <a:effectLst/>
                <a:latin typeface="+mn-lt"/>
                <a:ea typeface="+mn-ea"/>
                <a:cs typeface="+mn-cs"/>
              </a:rPr>
              <a:t> Благодаря своему </a:t>
            </a:r>
            <a:r>
              <a:rPr lang="ru-RU" sz="1200" kern="1200" dirty="0" err="1" smtClean="0">
                <a:solidFill>
                  <a:schemeClr val="tx1"/>
                </a:solidFill>
                <a:effectLst/>
                <a:latin typeface="+mn-lt"/>
                <a:ea typeface="+mn-ea"/>
                <a:cs typeface="+mn-cs"/>
              </a:rPr>
              <a:t>нуклеазному</a:t>
            </a:r>
            <a:r>
              <a:rPr lang="ru-RU" sz="1200" kern="1200" dirty="0" smtClean="0">
                <a:solidFill>
                  <a:schemeClr val="tx1"/>
                </a:solidFill>
                <a:effectLst/>
                <a:latin typeface="+mn-lt"/>
                <a:ea typeface="+mn-ea"/>
                <a:cs typeface="+mn-cs"/>
              </a:rPr>
              <a:t> действию они препятствуют поддержанию чужеродной ДНК в бактериальной клетке. С другой стороны, если фаг проделал полный цикл репродукции в новом хозяине, то в дальнейшем в этом же хозяине, он не подвергается ограничению, или рестрикции. В бактериальной клетке кроме </a:t>
            </a:r>
            <a:r>
              <a:rPr lang="ru-RU" sz="1200" kern="1200" dirty="0" err="1" smtClean="0">
                <a:solidFill>
                  <a:schemeClr val="tx1"/>
                </a:solidFill>
                <a:effectLst/>
                <a:latin typeface="+mn-lt"/>
                <a:ea typeface="+mn-ea"/>
                <a:cs typeface="+mn-cs"/>
              </a:rPr>
              <a:t>рестриктаз</a:t>
            </a:r>
            <a:r>
              <a:rPr lang="ru-RU" sz="1200" kern="1200" dirty="0" smtClean="0">
                <a:solidFill>
                  <a:schemeClr val="tx1"/>
                </a:solidFill>
                <a:effectLst/>
                <a:latin typeface="+mn-lt"/>
                <a:ea typeface="+mn-ea"/>
                <a:cs typeface="+mn-cs"/>
              </a:rPr>
              <a:t> синтезируются другие ферменты – </a:t>
            </a:r>
            <a:r>
              <a:rPr lang="ru-RU" sz="1200" kern="1200" dirty="0" err="1" smtClean="0">
                <a:solidFill>
                  <a:schemeClr val="tx1"/>
                </a:solidFill>
                <a:effectLst/>
                <a:latin typeface="+mn-lt"/>
                <a:ea typeface="+mn-ea"/>
                <a:cs typeface="+mn-cs"/>
              </a:rPr>
              <a:t>метилазы</a:t>
            </a:r>
            <a:r>
              <a:rPr lang="ru-RU" sz="1200" kern="1200" dirty="0" smtClean="0">
                <a:solidFill>
                  <a:schemeClr val="tx1"/>
                </a:solidFill>
                <a:effectLst/>
                <a:latin typeface="+mn-lt"/>
                <a:ea typeface="+mn-ea"/>
                <a:cs typeface="+mn-cs"/>
              </a:rPr>
              <a:t>, которые призваны защищать собственную ДНК от действия клеточных </a:t>
            </a:r>
            <a:r>
              <a:rPr lang="ru-RU" sz="1200" kern="1200" dirty="0" err="1" smtClean="0">
                <a:solidFill>
                  <a:schemeClr val="tx1"/>
                </a:solidFill>
                <a:effectLst/>
                <a:latin typeface="+mn-lt"/>
                <a:ea typeface="+mn-ea"/>
                <a:cs typeface="+mn-cs"/>
              </a:rPr>
              <a:t>рестриктаз</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Метилазы</a:t>
            </a:r>
            <a:r>
              <a:rPr lang="ru-RU" sz="1200" kern="1200" dirty="0" smtClean="0">
                <a:solidFill>
                  <a:schemeClr val="tx1"/>
                </a:solidFill>
                <a:effectLst/>
                <a:latin typeface="+mn-lt"/>
                <a:ea typeface="+mn-ea"/>
                <a:cs typeface="+mn-cs"/>
              </a:rPr>
              <a:t> изменяют или модифицируют собственную ДНК путем </a:t>
            </a:r>
            <a:r>
              <a:rPr lang="ru-RU" sz="1200" kern="1200" dirty="0" err="1" smtClean="0">
                <a:solidFill>
                  <a:schemeClr val="tx1"/>
                </a:solidFill>
                <a:effectLst/>
                <a:latin typeface="+mn-lt"/>
                <a:ea typeface="+mn-ea"/>
                <a:cs typeface="+mn-cs"/>
              </a:rPr>
              <a:t>метилирования</a:t>
            </a:r>
            <a:r>
              <a:rPr lang="ru-RU" sz="1200" kern="1200" dirty="0" smtClean="0">
                <a:solidFill>
                  <a:schemeClr val="tx1"/>
                </a:solidFill>
                <a:effectLst/>
                <a:latin typeface="+mn-lt"/>
                <a:ea typeface="+mn-ea"/>
                <a:cs typeface="+mn-cs"/>
              </a:rPr>
              <a:t> или </a:t>
            </a:r>
            <a:r>
              <a:rPr lang="ru-RU" sz="1200" kern="1200" dirty="0" err="1" smtClean="0">
                <a:solidFill>
                  <a:schemeClr val="tx1"/>
                </a:solidFill>
                <a:effectLst/>
                <a:latin typeface="+mn-lt"/>
                <a:ea typeface="+mn-ea"/>
                <a:cs typeface="+mn-cs"/>
              </a:rPr>
              <a:t>гликозилирования</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аденина</a:t>
            </a:r>
            <a:r>
              <a:rPr lang="ru-RU" sz="1200" kern="1200" dirty="0" smtClean="0">
                <a:solidFill>
                  <a:schemeClr val="tx1"/>
                </a:solidFill>
                <a:effectLst/>
                <a:latin typeface="+mn-lt"/>
                <a:ea typeface="+mn-ea"/>
                <a:cs typeface="+mn-cs"/>
              </a:rPr>
              <a:t> или </a:t>
            </a:r>
            <a:r>
              <a:rPr lang="ru-RU" sz="1200" kern="1200" dirty="0" err="1" smtClean="0">
                <a:solidFill>
                  <a:schemeClr val="tx1"/>
                </a:solidFill>
                <a:effectLst/>
                <a:latin typeface="+mn-lt"/>
                <a:ea typeface="+mn-ea"/>
                <a:cs typeface="+mn-cs"/>
              </a:rPr>
              <a:t>цитозина</a:t>
            </a:r>
            <a:r>
              <a:rPr lang="ru-RU" sz="1200" kern="1200" dirty="0" smtClean="0">
                <a:solidFill>
                  <a:schemeClr val="tx1"/>
                </a:solidFill>
                <a:effectLst/>
                <a:latin typeface="+mn-lt"/>
                <a:ea typeface="+mn-ea"/>
                <a:cs typeface="+mn-cs"/>
              </a:rPr>
              <a:t>. Этот процесс известен под названием </a:t>
            </a:r>
            <a:r>
              <a:rPr lang="ru-RU" sz="1200" u="sng" kern="1200" dirty="0" smtClean="0">
                <a:solidFill>
                  <a:schemeClr val="tx1"/>
                </a:solidFill>
                <a:effectLst/>
                <a:latin typeface="+mn-lt"/>
                <a:ea typeface="+mn-ea"/>
                <a:cs typeface="+mn-cs"/>
              </a:rPr>
              <a:t>модификации</a:t>
            </a:r>
            <a:r>
              <a:rPr lang="ru-RU" sz="1200" kern="1200" dirty="0" smtClean="0">
                <a:solidFill>
                  <a:schemeClr val="tx1"/>
                </a:solidFill>
                <a:effectLst/>
                <a:latin typeface="+mn-lt"/>
                <a:ea typeface="+mn-ea"/>
                <a:cs typeface="+mn-cs"/>
              </a:rPr>
              <a:t>. ДНК бактериофага, прошедшего полный цикл развития в новом хозяине, под действием </a:t>
            </a:r>
            <a:r>
              <a:rPr lang="ru-RU" sz="1200" kern="1200" dirty="0" err="1" smtClean="0">
                <a:solidFill>
                  <a:schemeClr val="tx1"/>
                </a:solidFill>
                <a:effectLst/>
                <a:latin typeface="+mn-lt"/>
                <a:ea typeface="+mn-ea"/>
                <a:cs typeface="+mn-cs"/>
              </a:rPr>
              <a:t>метилаз</a:t>
            </a:r>
            <a:r>
              <a:rPr lang="ru-RU" sz="1200" kern="1200" dirty="0" smtClean="0">
                <a:solidFill>
                  <a:schemeClr val="tx1"/>
                </a:solidFill>
                <a:effectLst/>
                <a:latin typeface="+mn-lt"/>
                <a:ea typeface="+mn-ea"/>
                <a:cs typeface="+mn-cs"/>
              </a:rPr>
              <a:t> модифицируется таким же образом, как и ДНК клетки-хозяина. Она </a:t>
            </a:r>
            <a:r>
              <a:rPr lang="ru-RU" sz="1200" kern="1200" dirty="0" err="1" smtClean="0">
                <a:solidFill>
                  <a:schemeClr val="tx1"/>
                </a:solidFill>
                <a:effectLst/>
                <a:latin typeface="+mn-lt"/>
                <a:ea typeface="+mn-ea"/>
                <a:cs typeface="+mn-cs"/>
              </a:rPr>
              <a:t>метилируется</a:t>
            </a:r>
            <a:r>
              <a:rPr lang="ru-RU" sz="1200" kern="1200" dirty="0" smtClean="0">
                <a:solidFill>
                  <a:schemeClr val="tx1"/>
                </a:solidFill>
                <a:effectLst/>
                <a:latin typeface="+mn-lt"/>
                <a:ea typeface="+mn-ea"/>
                <a:cs typeface="+mn-cs"/>
              </a:rPr>
              <a:t> и приобретает свойства, защищающие ее от воздействия </a:t>
            </a:r>
            <a:r>
              <a:rPr lang="ru-RU" sz="1200" kern="1200" dirty="0" err="1" smtClean="0">
                <a:solidFill>
                  <a:schemeClr val="tx1"/>
                </a:solidFill>
                <a:effectLst/>
                <a:latin typeface="+mn-lt"/>
                <a:ea typeface="+mn-ea"/>
                <a:cs typeface="+mn-cs"/>
              </a:rPr>
              <a:t>рестрикционных</a:t>
            </a:r>
            <a:r>
              <a:rPr lang="ru-RU" sz="1200" kern="1200" dirty="0" smtClean="0">
                <a:solidFill>
                  <a:schemeClr val="tx1"/>
                </a:solidFill>
                <a:effectLst/>
                <a:latin typeface="+mn-lt"/>
                <a:ea typeface="+mn-ea"/>
                <a:cs typeface="+mn-cs"/>
              </a:rPr>
              <a:t> ферментов данного штамма бактерий. </a:t>
            </a:r>
          </a:p>
          <a:p>
            <a:r>
              <a:rPr lang="ru-RU" sz="1200" kern="1200" dirty="0" smtClean="0">
                <a:solidFill>
                  <a:schemeClr val="tx1"/>
                </a:solidFill>
                <a:effectLst/>
                <a:latin typeface="+mn-lt"/>
                <a:ea typeface="+mn-ea"/>
                <a:cs typeface="+mn-cs"/>
              </a:rPr>
              <a:t>В настоящее время все известные </a:t>
            </a:r>
            <a:r>
              <a:rPr lang="ru-RU" sz="1200" kern="1200" dirty="0" err="1" smtClean="0">
                <a:solidFill>
                  <a:schemeClr val="tx1"/>
                </a:solidFill>
                <a:effectLst/>
                <a:latin typeface="+mn-lt"/>
                <a:ea typeface="+mn-ea"/>
                <a:cs typeface="+mn-cs"/>
              </a:rPr>
              <a:t>рестриктазы</a:t>
            </a:r>
            <a:r>
              <a:rPr lang="ru-RU" sz="1200" kern="1200" dirty="0" smtClean="0">
                <a:solidFill>
                  <a:schemeClr val="tx1"/>
                </a:solidFill>
                <a:effectLst/>
                <a:latin typeface="+mn-lt"/>
                <a:ea typeface="+mn-ea"/>
                <a:cs typeface="+mn-cs"/>
              </a:rPr>
              <a:t>  в зависимости от потребностей в </a:t>
            </a:r>
            <a:r>
              <a:rPr lang="ru-RU" sz="1200" kern="1200" dirty="0" err="1" smtClean="0">
                <a:solidFill>
                  <a:schemeClr val="tx1"/>
                </a:solidFill>
                <a:effectLst/>
                <a:latin typeface="+mn-lt"/>
                <a:ea typeface="+mn-ea"/>
                <a:cs typeface="+mn-cs"/>
              </a:rPr>
              <a:t>кофакторах</a:t>
            </a:r>
            <a:r>
              <a:rPr lang="ru-RU" sz="1200" kern="1200" dirty="0" smtClean="0">
                <a:solidFill>
                  <a:schemeClr val="tx1"/>
                </a:solidFill>
                <a:effectLst/>
                <a:latin typeface="+mn-lt"/>
                <a:ea typeface="+mn-ea"/>
                <a:cs typeface="+mn-cs"/>
              </a:rPr>
              <a:t> и характеру расщепления нуклеотидных последовательностей ДНК разделяют на 3 типа: I, II и III.</a:t>
            </a:r>
          </a:p>
          <a:p>
            <a:r>
              <a:rPr lang="ru-RU" sz="1200" b="1" u="sng" kern="1200" dirty="0" err="1" smtClean="0">
                <a:solidFill>
                  <a:schemeClr val="tx1"/>
                </a:solidFill>
                <a:effectLst/>
                <a:latin typeface="+mn-lt"/>
                <a:ea typeface="+mn-ea"/>
                <a:cs typeface="+mn-cs"/>
              </a:rPr>
              <a:t>Рестриктазы</a:t>
            </a:r>
            <a:r>
              <a:rPr lang="ru-RU" sz="1200" b="1" u="sng" kern="1200" dirty="0" smtClean="0">
                <a:solidFill>
                  <a:schemeClr val="tx1"/>
                </a:solidFill>
                <a:effectLst/>
                <a:latin typeface="+mn-lt"/>
                <a:ea typeface="+mn-ea"/>
                <a:cs typeface="+mn-cs"/>
              </a:rPr>
              <a:t> I </a:t>
            </a:r>
            <a:r>
              <a:rPr lang="ru-RU" sz="1200" u="sng" kern="1200" dirty="0" smtClean="0">
                <a:solidFill>
                  <a:schemeClr val="tx1"/>
                </a:solidFill>
                <a:effectLst/>
                <a:latin typeface="+mn-lt"/>
                <a:ea typeface="+mn-ea"/>
                <a:cs typeface="+mn-cs"/>
              </a:rPr>
              <a:t>типа </a:t>
            </a:r>
            <a:r>
              <a:rPr lang="ru-RU" sz="1200" kern="1200" dirty="0" smtClean="0">
                <a:solidFill>
                  <a:schemeClr val="tx1"/>
                </a:solidFill>
                <a:effectLst/>
                <a:latin typeface="+mn-lt"/>
                <a:ea typeface="+mn-ea"/>
                <a:cs typeface="+mn-cs"/>
              </a:rPr>
              <a:t>являются сложными белками с тремя различными типами субъединиц (</a:t>
            </a:r>
            <a:r>
              <a:rPr lang="ru-RU" sz="1200" kern="1200" dirty="0" err="1" smtClean="0">
                <a:solidFill>
                  <a:schemeClr val="tx1"/>
                </a:solidFill>
                <a:effectLst/>
                <a:latin typeface="+mn-lt"/>
                <a:ea typeface="+mn-ea"/>
                <a:cs typeface="+mn-cs"/>
              </a:rPr>
              <a:t>эндонуклеаза</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метилаза</a:t>
            </a:r>
            <a:r>
              <a:rPr lang="ru-RU" sz="1200" kern="1200" dirty="0" smtClean="0">
                <a:solidFill>
                  <a:schemeClr val="tx1"/>
                </a:solidFill>
                <a:effectLst/>
                <a:latin typeface="+mn-lt"/>
                <a:ea typeface="+mn-ea"/>
                <a:cs typeface="+mn-cs"/>
              </a:rPr>
              <a:t>, фермент узнавания). Для действия этих ферментов требуются в качестве </a:t>
            </a:r>
            <a:r>
              <a:rPr lang="ru-RU" sz="1200" kern="1200" dirty="0" err="1" smtClean="0">
                <a:solidFill>
                  <a:schemeClr val="tx1"/>
                </a:solidFill>
                <a:effectLst/>
                <a:latin typeface="+mn-lt"/>
                <a:ea typeface="+mn-ea"/>
                <a:cs typeface="+mn-cs"/>
              </a:rPr>
              <a:t>кофакторов</a:t>
            </a:r>
            <a:r>
              <a:rPr lang="ru-RU" sz="1200" kern="1200" dirty="0" smtClean="0">
                <a:solidFill>
                  <a:schemeClr val="tx1"/>
                </a:solidFill>
                <a:effectLst/>
                <a:latin typeface="+mn-lt"/>
                <a:ea typeface="+mn-ea"/>
                <a:cs typeface="+mn-cs"/>
              </a:rPr>
              <a:t> АТФ, S-</a:t>
            </a:r>
            <a:r>
              <a:rPr lang="ru-RU" sz="1200" kern="1200" dirty="0" err="1" smtClean="0">
                <a:solidFill>
                  <a:schemeClr val="tx1"/>
                </a:solidFill>
                <a:effectLst/>
                <a:latin typeface="+mn-lt"/>
                <a:ea typeface="+mn-ea"/>
                <a:cs typeface="+mn-cs"/>
              </a:rPr>
              <a:t>аденозинмонофосфат</a:t>
            </a:r>
            <a:r>
              <a:rPr lang="ru-RU" sz="1200" kern="1200" dirty="0" smtClean="0">
                <a:solidFill>
                  <a:schemeClr val="tx1"/>
                </a:solidFill>
                <a:effectLst/>
                <a:latin typeface="+mn-lt"/>
                <a:ea typeface="+mn-ea"/>
                <a:cs typeface="+mn-cs"/>
              </a:rPr>
              <a:t> и ионы Mg2+. Расщепление ДНК совмещено с гидролизом АТФ. </a:t>
            </a:r>
            <a:r>
              <a:rPr lang="ru-RU" sz="1200" kern="1200" dirty="0" err="1" smtClean="0">
                <a:solidFill>
                  <a:schemeClr val="tx1"/>
                </a:solidFill>
                <a:effectLst/>
                <a:latin typeface="+mn-lt"/>
                <a:ea typeface="+mn-ea"/>
                <a:cs typeface="+mn-cs"/>
              </a:rPr>
              <a:t>Рестриктазы</a:t>
            </a:r>
            <a:r>
              <a:rPr lang="ru-RU" sz="1200" kern="1200" dirty="0" smtClean="0">
                <a:solidFill>
                  <a:schemeClr val="tx1"/>
                </a:solidFill>
                <a:effectLst/>
                <a:latin typeface="+mn-lt"/>
                <a:ea typeface="+mn-ea"/>
                <a:cs typeface="+mn-cs"/>
              </a:rPr>
              <a:t> I типа узнают сайт рестрикции, но расщепляют последовательность ДНК на произвольном расстоянии от сайта узнавания (от нескольких десятков до нескольких тысяч пар нуклеотидов). В результате образуются самые разнообразные фрагменты ДНК, или </a:t>
            </a:r>
            <a:r>
              <a:rPr lang="ru-RU" sz="1200" kern="1200" dirty="0" err="1" smtClean="0">
                <a:solidFill>
                  <a:schemeClr val="tx1"/>
                </a:solidFill>
                <a:effectLst/>
                <a:latin typeface="+mn-lt"/>
                <a:ea typeface="+mn-ea"/>
                <a:cs typeface="+mn-cs"/>
              </a:rPr>
              <a:t>рестрикты</a:t>
            </a:r>
            <a:r>
              <a:rPr lang="ru-RU" sz="1200" kern="1200" dirty="0" smtClean="0">
                <a:solidFill>
                  <a:schemeClr val="tx1"/>
                </a:solidFill>
                <a:effectLst/>
                <a:latin typeface="+mn-lt"/>
                <a:ea typeface="+mn-ea"/>
                <a:cs typeface="+mn-cs"/>
              </a:rPr>
              <a:t>. Такие </a:t>
            </a:r>
            <a:r>
              <a:rPr lang="ru-RU" sz="1200" kern="1200" dirty="0" err="1" smtClean="0">
                <a:solidFill>
                  <a:schemeClr val="tx1"/>
                </a:solidFill>
                <a:effectLst/>
                <a:latin typeface="+mn-lt"/>
                <a:ea typeface="+mn-ea"/>
                <a:cs typeface="+mn-cs"/>
              </a:rPr>
              <a:t>рестриктазы</a:t>
            </a:r>
            <a:r>
              <a:rPr lang="ru-RU" sz="1200" kern="1200" dirty="0" smtClean="0">
                <a:solidFill>
                  <a:schemeClr val="tx1"/>
                </a:solidFill>
                <a:effectLst/>
                <a:latin typeface="+mn-lt"/>
                <a:ea typeface="+mn-ea"/>
                <a:cs typeface="+mn-cs"/>
              </a:rPr>
              <a:t> невозможно использовать для решения генно-инженерных задач.</a:t>
            </a:r>
          </a:p>
          <a:p>
            <a:r>
              <a:rPr lang="ru-RU" sz="1200" b="1" u="sng" kern="1200" dirty="0" err="1" smtClean="0">
                <a:solidFill>
                  <a:schemeClr val="tx1"/>
                </a:solidFill>
                <a:effectLst/>
                <a:latin typeface="+mn-lt"/>
                <a:ea typeface="+mn-ea"/>
                <a:cs typeface="+mn-cs"/>
              </a:rPr>
              <a:t>Рестриктазы</a:t>
            </a:r>
            <a:r>
              <a:rPr lang="ru-RU" sz="1200" b="1" u="sng" kern="1200" dirty="0" smtClean="0">
                <a:solidFill>
                  <a:schemeClr val="tx1"/>
                </a:solidFill>
                <a:effectLst/>
                <a:latin typeface="+mn-lt"/>
                <a:ea typeface="+mn-ea"/>
                <a:cs typeface="+mn-cs"/>
              </a:rPr>
              <a:t> III типа</a:t>
            </a:r>
            <a:r>
              <a:rPr lang="ru-RU" sz="1200" kern="1200" dirty="0" smtClean="0">
                <a:solidFill>
                  <a:schemeClr val="tx1"/>
                </a:solidFill>
                <a:effectLst/>
                <a:latin typeface="+mn-lt"/>
                <a:ea typeface="+mn-ea"/>
                <a:cs typeface="+mn-cs"/>
              </a:rPr>
              <a:t> имеют некоторое сходство с </a:t>
            </a:r>
            <a:r>
              <a:rPr lang="ru-RU" sz="1200" kern="1200" dirty="0" err="1" smtClean="0">
                <a:solidFill>
                  <a:schemeClr val="tx1"/>
                </a:solidFill>
                <a:effectLst/>
                <a:latin typeface="+mn-lt"/>
                <a:ea typeface="+mn-ea"/>
                <a:cs typeface="+mn-cs"/>
              </a:rPr>
              <a:t>рестриктазами</a:t>
            </a:r>
            <a:r>
              <a:rPr lang="ru-RU" sz="1200" kern="1200" dirty="0" smtClean="0">
                <a:solidFill>
                  <a:schemeClr val="tx1"/>
                </a:solidFill>
                <a:effectLst/>
                <a:latin typeface="+mn-lt"/>
                <a:ea typeface="+mn-ea"/>
                <a:cs typeface="+mn-cs"/>
              </a:rPr>
              <a:t> I типа. Фермент состоит из двух различных субъединиц (</a:t>
            </a:r>
            <a:r>
              <a:rPr lang="ru-RU" sz="1200" kern="1200" dirty="0" err="1" smtClean="0">
                <a:solidFill>
                  <a:schemeClr val="tx1"/>
                </a:solidFill>
                <a:effectLst/>
                <a:latin typeface="+mn-lt"/>
                <a:ea typeface="+mn-ea"/>
                <a:cs typeface="+mn-cs"/>
              </a:rPr>
              <a:t>эндонуклеаза</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метилаза</a:t>
            </a:r>
            <a:r>
              <a:rPr lang="ru-RU" sz="1200" kern="1200" dirty="0" smtClean="0">
                <a:solidFill>
                  <a:schemeClr val="tx1"/>
                </a:solidFill>
                <a:effectLst/>
                <a:latin typeface="+mn-lt"/>
                <a:ea typeface="+mn-ea"/>
                <a:cs typeface="+mn-cs"/>
              </a:rPr>
              <a:t>) и поэтому бифункционален, т. е. обладает как </a:t>
            </a:r>
            <a:r>
              <a:rPr lang="ru-RU" sz="1200" kern="1200" dirty="0" err="1" smtClean="0">
                <a:solidFill>
                  <a:schemeClr val="tx1"/>
                </a:solidFill>
                <a:effectLst/>
                <a:latin typeface="+mn-lt"/>
                <a:ea typeface="+mn-ea"/>
                <a:cs typeface="+mn-cs"/>
              </a:rPr>
              <a:t>рестриктазной</a:t>
            </a:r>
            <a:r>
              <a:rPr lang="ru-RU" sz="1200" kern="1200" dirty="0" smtClean="0">
                <a:solidFill>
                  <a:schemeClr val="tx1"/>
                </a:solidFill>
                <a:effectLst/>
                <a:latin typeface="+mn-lt"/>
                <a:ea typeface="+mn-ea"/>
                <a:cs typeface="+mn-cs"/>
              </a:rPr>
              <a:t>, так и </a:t>
            </a:r>
            <a:r>
              <a:rPr lang="ru-RU" sz="1200" kern="1200" dirty="0" err="1" smtClean="0">
                <a:solidFill>
                  <a:schemeClr val="tx1"/>
                </a:solidFill>
                <a:effectLst/>
                <a:latin typeface="+mn-lt"/>
                <a:ea typeface="+mn-ea"/>
                <a:cs typeface="+mn-cs"/>
              </a:rPr>
              <a:t>метилазной</a:t>
            </a:r>
            <a:r>
              <a:rPr lang="ru-RU" sz="1200" kern="1200" dirty="0" smtClean="0">
                <a:solidFill>
                  <a:schemeClr val="tx1"/>
                </a:solidFill>
                <a:effectLst/>
                <a:latin typeface="+mn-lt"/>
                <a:ea typeface="+mn-ea"/>
                <a:cs typeface="+mn-cs"/>
              </a:rPr>
              <a:t> активностью. Для проявления </a:t>
            </a:r>
            <a:r>
              <a:rPr lang="ru-RU" sz="1200" kern="1200" dirty="0" err="1" smtClean="0">
                <a:solidFill>
                  <a:schemeClr val="tx1"/>
                </a:solidFill>
                <a:effectLst/>
                <a:latin typeface="+mn-lt"/>
                <a:ea typeface="+mn-ea"/>
                <a:cs typeface="+mn-cs"/>
              </a:rPr>
              <a:t>эндонуклеазной</a:t>
            </a:r>
            <a:r>
              <a:rPr lang="ru-RU" sz="1200" kern="1200" dirty="0" smtClean="0">
                <a:solidFill>
                  <a:schemeClr val="tx1"/>
                </a:solidFill>
                <a:effectLst/>
                <a:latin typeface="+mn-lt"/>
                <a:ea typeface="+mn-ea"/>
                <a:cs typeface="+mn-cs"/>
              </a:rPr>
              <a:t> активности требуются только АТФ и ионы Mg2+. Расщепление ДНК не сопровождается гидролизом АТФ. </a:t>
            </a:r>
            <a:r>
              <a:rPr lang="ru-RU" sz="1200" kern="1200" dirty="0" err="1" smtClean="0">
                <a:solidFill>
                  <a:schemeClr val="tx1"/>
                </a:solidFill>
                <a:effectLst/>
                <a:latin typeface="+mn-lt"/>
                <a:ea typeface="+mn-ea"/>
                <a:cs typeface="+mn-cs"/>
              </a:rPr>
              <a:t>Рестриктазы</a:t>
            </a:r>
            <a:r>
              <a:rPr lang="ru-RU" sz="1200" kern="1200" dirty="0" smtClean="0">
                <a:solidFill>
                  <a:schemeClr val="tx1"/>
                </a:solidFill>
                <a:effectLst/>
                <a:latin typeface="+mn-lt"/>
                <a:ea typeface="+mn-ea"/>
                <a:cs typeface="+mn-cs"/>
              </a:rPr>
              <a:t> III типа </a:t>
            </a:r>
            <a:r>
              <a:rPr lang="ru-RU" sz="1200" kern="1200" dirty="0" err="1" smtClean="0">
                <a:solidFill>
                  <a:schemeClr val="tx1"/>
                </a:solidFill>
                <a:effectLst/>
                <a:latin typeface="+mn-lt"/>
                <a:ea typeface="+mn-ea"/>
                <a:cs typeface="+mn-cs"/>
              </a:rPr>
              <a:t>гидролизуют</a:t>
            </a:r>
            <a:r>
              <a:rPr lang="ru-RU" sz="1200" kern="1200" dirty="0" smtClean="0">
                <a:solidFill>
                  <a:schemeClr val="tx1"/>
                </a:solidFill>
                <a:effectLst/>
                <a:latin typeface="+mn-lt"/>
                <a:ea typeface="+mn-ea"/>
                <a:cs typeface="+mn-cs"/>
              </a:rPr>
              <a:t> ДНК на расстоянии 20–39 нуклеотидных пар от сайтов узнавания и поэтому также довольно редко используются для практических целей. Системы рестрикции и модификации </a:t>
            </a:r>
            <a:r>
              <a:rPr lang="ru-RU" sz="1200" u="sng" kern="1200" dirty="0" smtClean="0">
                <a:solidFill>
                  <a:schemeClr val="tx1"/>
                </a:solidFill>
                <a:effectLst/>
                <a:latin typeface="+mn-lt"/>
                <a:ea typeface="+mn-ea"/>
                <a:cs typeface="+mn-cs"/>
              </a:rPr>
              <a:t>II типа </a:t>
            </a:r>
            <a:r>
              <a:rPr lang="ru-RU" sz="1200" kern="1200" dirty="0" smtClean="0">
                <a:solidFill>
                  <a:schemeClr val="tx1"/>
                </a:solidFill>
                <a:effectLst/>
                <a:latin typeface="+mn-lt"/>
                <a:ea typeface="+mn-ea"/>
                <a:cs typeface="+mn-cs"/>
              </a:rPr>
              <a:t>представлены двумя отдельными белками (</a:t>
            </a:r>
            <a:r>
              <a:rPr lang="ru-RU" sz="1200" kern="1200" dirty="0" err="1" smtClean="0">
                <a:solidFill>
                  <a:schemeClr val="tx1"/>
                </a:solidFill>
                <a:effectLst/>
                <a:latin typeface="+mn-lt"/>
                <a:ea typeface="+mn-ea"/>
                <a:cs typeface="+mn-cs"/>
              </a:rPr>
              <a:t>рестрикционная</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эндонуклеаза</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модификационная</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метилаза</a:t>
            </a:r>
            <a:r>
              <a:rPr lang="ru-RU" sz="1200" kern="1200" dirty="0" smtClean="0">
                <a:solidFill>
                  <a:schemeClr val="tx1"/>
                </a:solidFill>
                <a:effectLst/>
                <a:latin typeface="+mn-lt"/>
                <a:ea typeface="+mn-ea"/>
                <a:cs typeface="+mn-cs"/>
              </a:rPr>
              <a:t>). ). </a:t>
            </a:r>
          </a:p>
          <a:p>
            <a:r>
              <a:rPr lang="ru-RU" sz="1200" b="1" u="sng" kern="1200" dirty="0" err="1" smtClean="0">
                <a:solidFill>
                  <a:schemeClr val="tx1"/>
                </a:solidFill>
                <a:effectLst/>
                <a:latin typeface="+mn-lt"/>
                <a:ea typeface="+mn-ea"/>
                <a:cs typeface="+mn-cs"/>
              </a:rPr>
              <a:t>Рестриктазы</a:t>
            </a:r>
            <a:r>
              <a:rPr lang="ru-RU" sz="1200" b="1" u="sng" kern="1200" dirty="0" smtClean="0">
                <a:solidFill>
                  <a:schemeClr val="tx1"/>
                </a:solidFill>
                <a:effectLst/>
                <a:latin typeface="+mn-lt"/>
                <a:ea typeface="+mn-ea"/>
                <a:cs typeface="+mn-cs"/>
              </a:rPr>
              <a:t> II типа</a:t>
            </a:r>
            <a:r>
              <a:rPr lang="ru-RU" sz="1200" kern="1200" dirty="0" smtClean="0">
                <a:solidFill>
                  <a:schemeClr val="tx1"/>
                </a:solidFill>
                <a:effectLst/>
                <a:latin typeface="+mn-lt"/>
                <a:ea typeface="+mn-ea"/>
                <a:cs typeface="+mn-cs"/>
              </a:rPr>
              <a:t> – относительно просто организованные белки, состоящие из двух субъединиц одного типа со сравнительно небольшой молекулярной массой. Для специфического действия этих ферментов нужны только ионы Mg2+.РII типа характеризуются тем, что у них сайты узнавания и места рестрикции совпадают. Обычно </a:t>
            </a:r>
            <a:r>
              <a:rPr lang="ru-RU" sz="1200" kern="1200" dirty="0" err="1" smtClean="0">
                <a:solidFill>
                  <a:schemeClr val="tx1"/>
                </a:solidFill>
                <a:effectLst/>
                <a:latin typeface="+mn-lt"/>
                <a:ea typeface="+mn-ea"/>
                <a:cs typeface="+mn-cs"/>
              </a:rPr>
              <a:t>рII</a:t>
            </a:r>
            <a:r>
              <a:rPr lang="ru-RU" sz="1200" kern="1200" dirty="0" smtClean="0">
                <a:solidFill>
                  <a:schemeClr val="tx1"/>
                </a:solidFill>
                <a:effectLst/>
                <a:latin typeface="+mn-lt"/>
                <a:ea typeface="+mn-ea"/>
                <a:cs typeface="+mn-cs"/>
              </a:rPr>
              <a:t> типа узнает определенную последовательность ДНК и вызывает ее разрыв внутри этой последовательности. Еще они делятся на тех , кто разрезает фрагменты ДНК, образуя «</a:t>
            </a:r>
            <a:r>
              <a:rPr lang="ru-RU" sz="1200" kern="1200" dirty="0" err="1" smtClean="0">
                <a:solidFill>
                  <a:schemeClr val="tx1"/>
                </a:solidFill>
                <a:effectLst/>
                <a:latin typeface="+mn-lt"/>
                <a:ea typeface="+mn-ea"/>
                <a:cs typeface="+mn-cs"/>
              </a:rPr>
              <a:t>липкие»концы</a:t>
            </a:r>
            <a:r>
              <a:rPr lang="ru-RU" sz="1200" kern="1200" dirty="0" smtClean="0">
                <a:solidFill>
                  <a:schemeClr val="tx1"/>
                </a:solidFill>
                <a:effectLst/>
                <a:latin typeface="+mn-lt"/>
                <a:ea typeface="+mn-ea"/>
                <a:cs typeface="+mn-cs"/>
              </a:rPr>
              <a:t> или наоборот ровные («тупые»).</a:t>
            </a:r>
          </a:p>
          <a:p>
            <a:endParaRPr lang="ru-RU" dirty="0"/>
          </a:p>
        </p:txBody>
      </p:sp>
      <p:sp>
        <p:nvSpPr>
          <p:cNvPr id="4" name="Номер слайда 3"/>
          <p:cNvSpPr>
            <a:spLocks noGrp="1"/>
          </p:cNvSpPr>
          <p:nvPr>
            <p:ph type="sldNum" sz="quarter" idx="10"/>
          </p:nvPr>
        </p:nvSpPr>
        <p:spPr/>
        <p:txBody>
          <a:bodyPr/>
          <a:lstStyle/>
          <a:p>
            <a:pPr>
              <a:defRPr/>
            </a:pPr>
            <a:fld id="{E3CF4FAA-EFBB-41D4-B92D-D7CB21FCAD87}" type="slidenum">
              <a:rPr lang="ru-RU" altLang="ru-RU" smtClean="0"/>
              <a:pPr>
                <a:defRPr/>
              </a:pPr>
              <a:t>15</a:t>
            </a:fld>
            <a:endParaRPr lang="ru-RU" altLang="ru-RU"/>
          </a:p>
        </p:txBody>
      </p:sp>
    </p:spTree>
    <p:extLst>
      <p:ext uri="{BB962C8B-B14F-4D97-AF65-F5344CB8AC3E}">
        <p14:creationId xmlns:p14="http://schemas.microsoft.com/office/powerpoint/2010/main" val="126024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6BFB7B8-E7ED-4405-B0BB-DEE7D9307510}" type="datetimeFigureOut">
              <a:rPr lang="ru-RU" smtClean="0"/>
              <a:t>07.12.2020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27F7700-72C0-425E-B7FF-BC74E6A7EA52}" type="slidenum">
              <a:rPr lang="ru-RU" smtClean="0"/>
              <a:t>‹#›</a:t>
            </a:fld>
            <a:endParaRPr lang="ru-RU"/>
          </a:p>
        </p:txBody>
      </p:sp>
    </p:spTree>
    <p:extLst>
      <p:ext uri="{BB962C8B-B14F-4D97-AF65-F5344CB8AC3E}">
        <p14:creationId xmlns:p14="http://schemas.microsoft.com/office/powerpoint/2010/main" val="4104106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6BFB7B8-E7ED-4405-B0BB-DEE7D9307510}" type="datetimeFigureOut">
              <a:rPr lang="ru-RU" smtClean="0"/>
              <a:t>07.12.2020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27F7700-72C0-425E-B7FF-BC74E6A7EA52}" type="slidenum">
              <a:rPr lang="ru-RU" smtClean="0"/>
              <a:t>‹#›</a:t>
            </a:fld>
            <a:endParaRPr lang="ru-RU"/>
          </a:p>
        </p:txBody>
      </p:sp>
    </p:spTree>
    <p:extLst>
      <p:ext uri="{BB962C8B-B14F-4D97-AF65-F5344CB8AC3E}">
        <p14:creationId xmlns:p14="http://schemas.microsoft.com/office/powerpoint/2010/main" val="3451373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6BFB7B8-E7ED-4405-B0BB-DEE7D9307510}" type="datetimeFigureOut">
              <a:rPr lang="ru-RU" smtClean="0"/>
              <a:t>07.12.2020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27F7700-72C0-425E-B7FF-BC74E6A7EA52}" type="slidenum">
              <a:rPr lang="ru-RU" smtClean="0"/>
              <a:t>‹#›</a:t>
            </a:fld>
            <a:endParaRPr lang="ru-RU"/>
          </a:p>
        </p:txBody>
      </p:sp>
    </p:spTree>
    <p:extLst>
      <p:ext uri="{BB962C8B-B14F-4D97-AF65-F5344CB8AC3E}">
        <p14:creationId xmlns:p14="http://schemas.microsoft.com/office/powerpoint/2010/main" val="2077574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6BFB7B8-E7ED-4405-B0BB-DEE7D9307510}" type="datetimeFigureOut">
              <a:rPr lang="ru-RU" smtClean="0"/>
              <a:t>07.12.2020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27F7700-72C0-425E-B7FF-BC74E6A7EA52}" type="slidenum">
              <a:rPr lang="ru-RU" smtClean="0"/>
              <a:t>‹#›</a:t>
            </a:fld>
            <a:endParaRPr lang="ru-RU"/>
          </a:p>
        </p:txBody>
      </p:sp>
    </p:spTree>
    <p:extLst>
      <p:ext uri="{BB962C8B-B14F-4D97-AF65-F5344CB8AC3E}">
        <p14:creationId xmlns:p14="http://schemas.microsoft.com/office/powerpoint/2010/main" val="922179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6BFB7B8-E7ED-4405-B0BB-DEE7D9307510}" type="datetimeFigureOut">
              <a:rPr lang="ru-RU" smtClean="0"/>
              <a:t>07.12.2020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27F7700-72C0-425E-B7FF-BC74E6A7EA52}" type="slidenum">
              <a:rPr lang="ru-RU" smtClean="0"/>
              <a:t>‹#›</a:t>
            </a:fld>
            <a:endParaRPr lang="ru-RU"/>
          </a:p>
        </p:txBody>
      </p:sp>
    </p:spTree>
    <p:extLst>
      <p:ext uri="{BB962C8B-B14F-4D97-AF65-F5344CB8AC3E}">
        <p14:creationId xmlns:p14="http://schemas.microsoft.com/office/powerpoint/2010/main" val="3600805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6BFB7B8-E7ED-4405-B0BB-DEE7D9307510}" type="datetimeFigureOut">
              <a:rPr lang="ru-RU" smtClean="0"/>
              <a:t>07.12.2020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27F7700-72C0-425E-B7FF-BC74E6A7EA52}" type="slidenum">
              <a:rPr lang="ru-RU" smtClean="0"/>
              <a:t>‹#›</a:t>
            </a:fld>
            <a:endParaRPr lang="ru-RU"/>
          </a:p>
        </p:txBody>
      </p:sp>
    </p:spTree>
    <p:extLst>
      <p:ext uri="{BB962C8B-B14F-4D97-AF65-F5344CB8AC3E}">
        <p14:creationId xmlns:p14="http://schemas.microsoft.com/office/powerpoint/2010/main" val="3270988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6BFB7B8-E7ED-4405-B0BB-DEE7D9307510}" type="datetimeFigureOut">
              <a:rPr lang="ru-RU" smtClean="0"/>
              <a:t>07.12.2020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27F7700-72C0-425E-B7FF-BC74E6A7EA52}" type="slidenum">
              <a:rPr lang="ru-RU" smtClean="0"/>
              <a:t>‹#›</a:t>
            </a:fld>
            <a:endParaRPr lang="ru-RU"/>
          </a:p>
        </p:txBody>
      </p:sp>
    </p:spTree>
    <p:extLst>
      <p:ext uri="{BB962C8B-B14F-4D97-AF65-F5344CB8AC3E}">
        <p14:creationId xmlns:p14="http://schemas.microsoft.com/office/powerpoint/2010/main" val="3868932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6BFB7B8-E7ED-4405-B0BB-DEE7D9307510}" type="datetimeFigureOut">
              <a:rPr lang="ru-RU" smtClean="0"/>
              <a:t>07.12.2020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27F7700-72C0-425E-B7FF-BC74E6A7EA52}" type="slidenum">
              <a:rPr lang="ru-RU" smtClean="0"/>
              <a:t>‹#›</a:t>
            </a:fld>
            <a:endParaRPr lang="ru-RU"/>
          </a:p>
        </p:txBody>
      </p:sp>
    </p:spTree>
    <p:extLst>
      <p:ext uri="{BB962C8B-B14F-4D97-AF65-F5344CB8AC3E}">
        <p14:creationId xmlns:p14="http://schemas.microsoft.com/office/powerpoint/2010/main" val="1131562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6BFB7B8-E7ED-4405-B0BB-DEE7D9307510}" type="datetimeFigureOut">
              <a:rPr lang="ru-RU" smtClean="0"/>
              <a:t>07.12.2020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27F7700-72C0-425E-B7FF-BC74E6A7EA52}" type="slidenum">
              <a:rPr lang="ru-RU" smtClean="0"/>
              <a:t>‹#›</a:t>
            </a:fld>
            <a:endParaRPr lang="ru-RU"/>
          </a:p>
        </p:txBody>
      </p:sp>
    </p:spTree>
    <p:extLst>
      <p:ext uri="{BB962C8B-B14F-4D97-AF65-F5344CB8AC3E}">
        <p14:creationId xmlns:p14="http://schemas.microsoft.com/office/powerpoint/2010/main" val="1941579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6BFB7B8-E7ED-4405-B0BB-DEE7D9307510}" type="datetimeFigureOut">
              <a:rPr lang="ru-RU" smtClean="0"/>
              <a:t>07.12.2020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27F7700-72C0-425E-B7FF-BC74E6A7EA52}" type="slidenum">
              <a:rPr lang="ru-RU" smtClean="0"/>
              <a:t>‹#›</a:t>
            </a:fld>
            <a:endParaRPr lang="ru-RU"/>
          </a:p>
        </p:txBody>
      </p:sp>
    </p:spTree>
    <p:extLst>
      <p:ext uri="{BB962C8B-B14F-4D97-AF65-F5344CB8AC3E}">
        <p14:creationId xmlns:p14="http://schemas.microsoft.com/office/powerpoint/2010/main" val="601695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6BFB7B8-E7ED-4405-B0BB-DEE7D9307510}" type="datetimeFigureOut">
              <a:rPr lang="ru-RU" smtClean="0"/>
              <a:t>07.12.2020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27F7700-72C0-425E-B7FF-BC74E6A7EA52}" type="slidenum">
              <a:rPr lang="ru-RU" smtClean="0"/>
              <a:t>‹#›</a:t>
            </a:fld>
            <a:endParaRPr lang="ru-RU"/>
          </a:p>
        </p:txBody>
      </p:sp>
    </p:spTree>
    <p:extLst>
      <p:ext uri="{BB962C8B-B14F-4D97-AF65-F5344CB8AC3E}">
        <p14:creationId xmlns:p14="http://schemas.microsoft.com/office/powerpoint/2010/main" val="1406137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BFB7B8-E7ED-4405-B0BB-DEE7D9307510}" type="datetimeFigureOut">
              <a:rPr lang="ru-RU" smtClean="0"/>
              <a:t>07.12.2020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F7700-72C0-425E-B7FF-BC74E6A7EA52}" type="slidenum">
              <a:rPr lang="ru-RU" smtClean="0"/>
              <a:t>‹#›</a:t>
            </a:fld>
            <a:endParaRPr lang="ru-RU"/>
          </a:p>
        </p:txBody>
      </p:sp>
    </p:spTree>
    <p:extLst>
      <p:ext uri="{BB962C8B-B14F-4D97-AF65-F5344CB8AC3E}">
        <p14:creationId xmlns:p14="http://schemas.microsoft.com/office/powerpoint/2010/main" val="30098391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https://www.google.com/url?sa=i&amp;rct=j&amp;q=&amp;esrc=s&amp;source=images&amp;cd=&amp;ved=2ahUKEwiPuuaOlsbkAhWNs4sKHUVxCtEQjRx6BAgBEAQ&amp;url=https://www.jw.org/ru/%D0%BF%D1%83%D0%B1%D0%BB%D0%B8%D0%BA%D0%B0%D1%86%D0%B8%D0%B8/%D0%B6%D1%83%D1%80%D0%BD%D0%B0%D0%BB%D1%8B/g201508/%D0%B4%D0%BD%D0%BA-%D0%B2%D0%B0%D1%88%D0%B8%D1%85-%D0%BA%D0%BB%D0%B5%D1%82%D0%BE%D0%BA/&amp;psig=AOvVaw3_dRRlgJ3YfGx5-lsaBtkh&amp;ust=1568201958248707" TargetMode="External"/><Relationship Id="rId7" Type="http://schemas.openxmlformats.org/officeDocument/2006/relationships/hyperlink" Target="https://www.google.com/url?sa=i&amp;rct=j&amp;q=&amp;esrc=s&amp;source=images&amp;cd=&amp;ved=&amp;url=https://ru.depositphotos.com/6815136/stock-illustration-dislike-emoticon.html&amp;psig=AOvVaw2mQac1V_wNEJzLA64A0Vug&amp;ust=1568202194911897"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hyperlink" Target="https://www.google.com/url?sa=i&amp;rct=j&amp;q=&amp;esrc=s&amp;source=images&amp;cd=&amp;ved=2ahUKEwiykM3klsbkAhWjw4sKHeS8AFMQjRx6BAgBEAQ&amp;url=https://ru.depositphotos.com/25389947/stock-illustration-smiley-emoticon-with-ok-sign.html&amp;psig=AOvVaw2mQac1V_wNEJzLA64A0Vug&amp;ust=1568202194911897" TargetMode="External"/><Relationship Id="rId10" Type="http://schemas.openxmlformats.org/officeDocument/2006/relationships/image" Target="../media/image12.jpeg"/><Relationship Id="rId4" Type="http://schemas.openxmlformats.org/officeDocument/2006/relationships/image" Target="../media/image9.jpeg"/><Relationship Id="rId9" Type="http://schemas.openxmlformats.org/officeDocument/2006/relationships/hyperlink" Target="https://www.google.com/url?sa=i&amp;rct=j&amp;q=&amp;esrc=s&amp;source=images&amp;cd=&amp;ved=2ahUKEwjhtJ6rl8bkAhUilosKHT7BACYQjRx6BAgBEAQ&amp;url=https://www.vseinstrumenti.ru/ruchnoy-instrument/hozyaystvennye/nojnicy/bytovye/fit/tehnicheskie-nozhnitsy-200-mm-fit-67320/&amp;psig=AOvVaw2jVNr3NKEMlLZKNNRLZu-9&amp;ust=1568202385587508"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6.jpe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hyperlink" Target="https://www.google.com/url?sa=i&amp;rct=j&amp;q=&amp;esrc=s&amp;source=images&amp;cd=&amp;ved=2ahUKEwjN1_qU8ZbnAhWMxcQBHdgNBNEQjRx6BAgBEAQ&amp;url=https://bga.su/?sid%3D95&amp;psig=AOvVaw0FL5hXx00e2AIEOZzZuMiG&amp;ust=1579771241388620" TargetMode="External"/><Relationship Id="rId7" Type="http://schemas.openxmlformats.org/officeDocument/2006/relationships/hyperlink" Target="https://www.google.com/url?sa=i&amp;rct=j&amp;q=&amp;esrc=s&amp;source=images&amp;cd=&amp;ved=2ahUKEwj-xtmb8ZbnAhUPFpoKHZpvDsgQjRx6BAgBEAQ&amp;url=https://russian.alibaba.com/product-detail/double-48-0-2ml-module-capacity-gradient-thermocycler-pcr-machine-for-laboratory-60698248469.html&amp;psig=AOvVaw0FL5hXx00e2AIEOZzZuMiG&amp;ust=1579771241388620" TargetMode="Externa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hyperlink" Target="https://khimexpert.com/product/termotsikler-gene-explorer/" TargetMode="Externa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iWxeGQpZTnAhVHcZoKHZsmADwQjRx6BAgBEAQ&amp;url=https://blog.quartzy.com/this-checklist-and-free-tool-will-ensure-pcr-primer-design-success&amp;psig=AOvVaw2WklJe7HlMrxVy-VdY_sWt&amp;ust=1579681974666477"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freepng.ru/png-ugozh1/" TargetMode="External"/><Relationship Id="rId2" Type="http://schemas.openxmlformats.org/officeDocument/2006/relationships/image" Target="../media/image48.jpe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jPiNClqsXkAhXMxIsKHfOeCBkQjRx6BAgBEAQ&amp;url=https://biomolecula.ru/articles/gotovim-gm-ris-vmeste&amp;psig=AOvVaw1sXNaFvXqEjv1dXGAkxsuW&amp;ust=1568172353805797"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628800"/>
            <a:ext cx="8229600" cy="1143000"/>
          </a:xfrm>
        </p:spPr>
        <p:txBody>
          <a:bodyPr>
            <a:normAutofit fontScale="90000"/>
          </a:bodyPr>
          <a:lstStyle/>
          <a:p>
            <a:r>
              <a:rPr lang="ru-RU" dirty="0" smtClean="0"/>
              <a:t>Генетика микроорганизмов. Бактериофагия </a:t>
            </a:r>
            <a:endParaRPr lang="ru-RU" dirty="0"/>
          </a:p>
        </p:txBody>
      </p:sp>
      <p:sp>
        <p:nvSpPr>
          <p:cNvPr id="4" name="TextBox 3"/>
          <p:cNvSpPr txBox="1"/>
          <p:nvPr/>
        </p:nvSpPr>
        <p:spPr>
          <a:xfrm>
            <a:off x="3955453" y="4581128"/>
            <a:ext cx="1471685" cy="369332"/>
          </a:xfrm>
          <a:prstGeom prst="rect">
            <a:avLst/>
          </a:prstGeom>
          <a:noFill/>
        </p:spPr>
        <p:txBody>
          <a:bodyPr wrap="none" rtlCol="0">
            <a:spAutoFit/>
          </a:bodyPr>
          <a:lstStyle/>
          <a:p>
            <a:r>
              <a:rPr lang="ru-RU" dirty="0" smtClean="0"/>
              <a:t>Блок тем №2</a:t>
            </a:r>
            <a:endParaRPr lang="ru-RU" dirty="0"/>
          </a:p>
        </p:txBody>
      </p:sp>
    </p:spTree>
    <p:extLst>
      <p:ext uri="{BB962C8B-B14F-4D97-AF65-F5344CB8AC3E}">
        <p14:creationId xmlns:p14="http://schemas.microsoft.com/office/powerpoint/2010/main" val="1029440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0"/>
          <p:cNvSpPr txBox="1">
            <a:spLocks noChangeArrowheads="1"/>
          </p:cNvSpPr>
          <p:nvPr/>
        </p:nvSpPr>
        <p:spPr bwMode="auto">
          <a:xfrm>
            <a:off x="347861" y="1484784"/>
            <a:ext cx="85693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65113"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 typeface="Wingdings" panose="05000000000000000000" pitchFamily="2" charset="2"/>
              <a:buChar char="Ø"/>
            </a:pPr>
            <a:r>
              <a:rPr lang="ru-RU" altLang="ru-RU" sz="2800" b="1" u="sng" dirty="0" err="1">
                <a:solidFill>
                  <a:srgbClr val="FF0000"/>
                </a:solidFill>
                <a:latin typeface="Arial Black" panose="020B0A04020102020204" pitchFamily="34" charset="0"/>
                <a:cs typeface="Arial" panose="020B0604020202020204" pitchFamily="34" charset="0"/>
              </a:rPr>
              <a:t>Плазмиды</a:t>
            </a:r>
            <a:r>
              <a:rPr lang="ru-RU" altLang="ru-RU" sz="2800" b="1" u="sng" dirty="0">
                <a:solidFill>
                  <a:srgbClr val="FF0000"/>
                </a:solidFill>
                <a:latin typeface="Arial Black" panose="020B0A04020102020204" pitchFamily="34" charset="0"/>
                <a:cs typeface="Arial" panose="020B0604020202020204" pitchFamily="34" charset="0"/>
              </a:rPr>
              <a:t> патогенности </a:t>
            </a:r>
            <a:r>
              <a:rPr lang="ru-RU" altLang="ru-RU" sz="2800" dirty="0">
                <a:latin typeface="Arial" panose="020B0604020202020204" pitchFamily="34" charset="0"/>
                <a:cs typeface="Arial" panose="020B0604020202020204" pitchFamily="34" charset="0"/>
              </a:rPr>
              <a:t>– </a:t>
            </a:r>
            <a:r>
              <a:rPr lang="ru-RU" altLang="ru-RU" sz="2800" b="1" dirty="0">
                <a:solidFill>
                  <a:srgbClr val="003300"/>
                </a:solidFill>
                <a:latin typeface="Arial" panose="020B0604020202020204" pitchFamily="34" charset="0"/>
                <a:cs typeface="Arial" panose="020B0604020202020204" pitchFamily="34" charset="0"/>
              </a:rPr>
              <a:t>контролируют вирулентные свойства бактерий</a:t>
            </a:r>
            <a:r>
              <a:rPr lang="ru-RU" altLang="ru-RU" sz="2800" dirty="0">
                <a:solidFill>
                  <a:srgbClr val="003300"/>
                </a:solidFill>
                <a:latin typeface="Arial" panose="020B0604020202020204" pitchFamily="34" charset="0"/>
                <a:cs typeface="Arial" panose="020B0604020202020204" pitchFamily="34" charset="0"/>
              </a:rPr>
              <a:t> </a:t>
            </a:r>
            <a:r>
              <a:rPr lang="ru-RU" altLang="ru-RU" sz="2800" dirty="0" smtClean="0">
                <a:latin typeface="Arial" panose="020B0604020202020204" pitchFamily="34" charset="0"/>
                <a:cs typeface="Arial" panose="020B0604020202020204" pitchFamily="34" charset="0"/>
              </a:rPr>
              <a:t>(например образование </a:t>
            </a:r>
            <a:r>
              <a:rPr lang="ru-RU" altLang="ru-RU" sz="2800" dirty="0" err="1" smtClean="0">
                <a:latin typeface="Arial" panose="020B0604020202020204" pitchFamily="34" charset="0"/>
                <a:cs typeface="Arial" panose="020B0604020202020204" pitchFamily="34" charset="0"/>
              </a:rPr>
              <a:t>пилей</a:t>
            </a:r>
            <a:r>
              <a:rPr lang="ru-RU" altLang="ru-RU" sz="2800" dirty="0" smtClean="0">
                <a:latin typeface="Arial" panose="020B0604020202020204" pitchFamily="34" charset="0"/>
                <a:cs typeface="Arial" panose="020B0604020202020204" pitchFamily="34" charset="0"/>
              </a:rPr>
              <a:t>, </a:t>
            </a:r>
            <a:r>
              <a:rPr lang="ru-RU" altLang="ru-RU" sz="2800" dirty="0" err="1" smtClean="0">
                <a:latin typeface="Arial" panose="020B0604020202020204" pitchFamily="34" charset="0"/>
                <a:cs typeface="Arial" panose="020B0604020202020204" pitchFamily="34" charset="0"/>
              </a:rPr>
              <a:t>токсинообразование</a:t>
            </a:r>
            <a:endParaRPr lang="ru-RU" altLang="ru-RU" sz="2800" dirty="0">
              <a:latin typeface="Arial" panose="020B0604020202020204" pitchFamily="34" charset="0"/>
              <a:cs typeface="Arial" panose="020B0604020202020204" pitchFamily="34" charset="0"/>
            </a:endParaRPr>
          </a:p>
        </p:txBody>
      </p:sp>
      <p:sp>
        <p:nvSpPr>
          <p:cNvPr id="8" name="TextBox 11"/>
          <p:cNvSpPr txBox="1">
            <a:spLocks noChangeArrowheads="1"/>
          </p:cNvSpPr>
          <p:nvPr/>
        </p:nvSpPr>
        <p:spPr bwMode="auto">
          <a:xfrm>
            <a:off x="374551" y="3212976"/>
            <a:ext cx="856297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65113"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 typeface="Wingdings" panose="05000000000000000000" pitchFamily="2" charset="2"/>
              <a:buChar char="Ø"/>
            </a:pPr>
            <a:r>
              <a:rPr lang="ru-RU" altLang="ru-RU" sz="2800" b="1" u="sng" dirty="0" err="1">
                <a:solidFill>
                  <a:srgbClr val="FF0000"/>
                </a:solidFill>
                <a:latin typeface="Arial Black" panose="020B0A04020102020204" pitchFamily="34" charset="0"/>
                <a:cs typeface="Arial" panose="020B0604020202020204" pitchFamily="34" charset="0"/>
              </a:rPr>
              <a:t>Col</a:t>
            </a:r>
            <a:r>
              <a:rPr lang="ru-RU" altLang="ru-RU" sz="2800" b="1" u="sng" dirty="0">
                <a:solidFill>
                  <a:srgbClr val="FF0000"/>
                </a:solidFill>
                <a:latin typeface="Arial Black" panose="020B0A04020102020204" pitchFamily="34" charset="0"/>
                <a:cs typeface="Arial" panose="020B0604020202020204" pitchFamily="34" charset="0"/>
              </a:rPr>
              <a:t> – </a:t>
            </a:r>
            <a:r>
              <a:rPr lang="ru-RU" altLang="ru-RU" sz="2800" b="1" u="sng" dirty="0" err="1">
                <a:solidFill>
                  <a:srgbClr val="FF0000"/>
                </a:solidFill>
                <a:latin typeface="Arial Black" panose="020B0A04020102020204" pitchFamily="34" charset="0"/>
                <a:cs typeface="Arial" panose="020B0604020202020204" pitchFamily="34" charset="0"/>
              </a:rPr>
              <a:t>плазмиды</a:t>
            </a:r>
            <a:r>
              <a:rPr lang="ru-RU" altLang="ru-RU" sz="2800" b="1" u="sng" dirty="0">
                <a:solidFill>
                  <a:srgbClr val="FF0000"/>
                </a:solidFill>
                <a:latin typeface="Arial Black" panose="020B0A04020102020204" pitchFamily="34" charset="0"/>
                <a:cs typeface="Arial" panose="020B0604020202020204" pitchFamily="34" charset="0"/>
              </a:rPr>
              <a:t> </a:t>
            </a:r>
            <a:r>
              <a:rPr lang="ru-RU" altLang="ru-RU" sz="2800" dirty="0">
                <a:latin typeface="Arial" panose="020B0604020202020204" pitchFamily="34" charset="0"/>
                <a:cs typeface="Arial" panose="020B0604020202020204" pitchFamily="34" charset="0"/>
              </a:rPr>
              <a:t>(</a:t>
            </a:r>
            <a:r>
              <a:rPr lang="ru-RU" altLang="ru-RU" sz="2800" dirty="0" err="1">
                <a:latin typeface="Arial" panose="020B0604020202020204" pitchFamily="34" charset="0"/>
                <a:cs typeface="Arial" panose="020B0604020202020204" pitchFamily="34" charset="0"/>
              </a:rPr>
              <a:t>плазмиды</a:t>
            </a:r>
            <a:r>
              <a:rPr lang="ru-RU" altLang="ru-RU" sz="2800" dirty="0">
                <a:latin typeface="Arial" panose="020B0604020202020204" pitchFamily="34" charset="0"/>
                <a:cs typeface="Arial" panose="020B0604020202020204" pitchFamily="34" charset="0"/>
              </a:rPr>
              <a:t> </a:t>
            </a:r>
            <a:r>
              <a:rPr lang="ru-RU" altLang="ru-RU" sz="2800" dirty="0" err="1">
                <a:latin typeface="Arial" panose="020B0604020202020204" pitchFamily="34" charset="0"/>
                <a:cs typeface="Arial" panose="020B0604020202020204" pitchFamily="34" charset="0"/>
              </a:rPr>
              <a:t>бактериоциногении</a:t>
            </a:r>
            <a:r>
              <a:rPr lang="ru-RU" altLang="ru-RU" sz="2800" dirty="0">
                <a:latin typeface="Arial" panose="020B0604020202020204" pitchFamily="34" charset="0"/>
                <a:cs typeface="Arial" panose="020B0604020202020204" pitchFamily="34" charset="0"/>
              </a:rPr>
              <a:t>)</a:t>
            </a:r>
            <a:r>
              <a:rPr lang="ru-RU" altLang="ru-RU" sz="2800" b="1" dirty="0">
                <a:latin typeface="Arial" panose="020B0604020202020204" pitchFamily="34" charset="0"/>
                <a:cs typeface="Arial" panose="020B0604020202020204" pitchFamily="34" charset="0"/>
              </a:rPr>
              <a:t> </a:t>
            </a:r>
            <a:r>
              <a:rPr lang="ru-RU" altLang="ru-RU" sz="2800" dirty="0">
                <a:latin typeface="Arial" panose="020B0604020202020204" pitchFamily="34" charset="0"/>
                <a:cs typeface="Arial" panose="020B0604020202020204" pitchFamily="34" charset="0"/>
              </a:rPr>
              <a:t>– </a:t>
            </a:r>
            <a:r>
              <a:rPr lang="ru-RU" altLang="ru-RU" sz="2800" b="1" dirty="0">
                <a:latin typeface="Arial" panose="020B0604020202020204" pitchFamily="34" charset="0"/>
                <a:cs typeface="Arial" panose="020B0604020202020204" pitchFamily="34" charset="0"/>
              </a:rPr>
              <a:t>кодируют синтез </a:t>
            </a:r>
            <a:r>
              <a:rPr lang="ru-RU" altLang="ru-RU" sz="2800" b="1" dirty="0" err="1">
                <a:latin typeface="Arial" panose="020B0604020202020204" pitchFamily="34" charset="0"/>
                <a:cs typeface="Arial" panose="020B0604020202020204" pitchFamily="34" charset="0"/>
              </a:rPr>
              <a:t>бактериоцинов</a:t>
            </a:r>
            <a:r>
              <a:rPr lang="ru-RU" altLang="ru-RU" sz="2800" dirty="0">
                <a:latin typeface="Arial" panose="020B0604020202020204" pitchFamily="34" charset="0"/>
                <a:cs typeface="Arial" panose="020B0604020202020204" pitchFamily="34" charset="0"/>
              </a:rPr>
              <a:t> (белковые продукты, вызывающие гибель бактерий того же или близких видов).</a:t>
            </a:r>
          </a:p>
        </p:txBody>
      </p:sp>
    </p:spTree>
    <p:extLst>
      <p:ext uri="{BB962C8B-B14F-4D97-AF65-F5344CB8AC3E}">
        <p14:creationId xmlns:p14="http://schemas.microsoft.com/office/powerpoint/2010/main" val="12981655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38014"/>
            <a:ext cx="9144000" cy="770706"/>
          </a:xfrm>
        </p:spPr>
        <p:txBody>
          <a:bodyPr>
            <a:normAutofit fontScale="90000"/>
          </a:bodyPr>
          <a:lstStyle/>
          <a:p>
            <a:pPr lvl="0"/>
            <a:r>
              <a:rPr lang="ru-RU" sz="3600" b="1" dirty="0">
                <a:solidFill>
                  <a:srgbClr val="FF0000"/>
                </a:solidFill>
                <a:latin typeface="Arial Black" panose="020B0A04020102020204" pitchFamily="34" charset="0"/>
                <a:cs typeface="Arial" panose="020B0604020202020204" pitchFamily="34" charset="0"/>
              </a:rPr>
              <a:t>Подвижные генетические </a:t>
            </a:r>
            <a:r>
              <a:rPr lang="ru-RU" sz="3600" b="1" dirty="0" smtClean="0">
                <a:solidFill>
                  <a:srgbClr val="FF0000"/>
                </a:solidFill>
                <a:latin typeface="Arial Black" panose="020B0A04020102020204" pitchFamily="34" charset="0"/>
                <a:cs typeface="Arial" panose="020B0604020202020204" pitchFamily="34" charset="0"/>
              </a:rPr>
              <a:t>элементы:</a:t>
            </a:r>
            <a:endParaRPr lang="ru-RU" sz="3600" dirty="0">
              <a:solidFill>
                <a:srgbClr val="FF0000"/>
              </a:solidFill>
              <a:latin typeface="Arial Black" panose="020B0A04020102020204" pitchFamily="34" charset="0"/>
            </a:endParaRPr>
          </a:p>
        </p:txBody>
      </p:sp>
      <p:sp>
        <p:nvSpPr>
          <p:cNvPr id="3" name="Объект 2"/>
          <p:cNvSpPr>
            <a:spLocks noGrp="1"/>
          </p:cNvSpPr>
          <p:nvPr>
            <p:ph idx="1"/>
          </p:nvPr>
        </p:nvSpPr>
        <p:spPr>
          <a:xfrm>
            <a:off x="168771" y="1196752"/>
            <a:ext cx="8808913" cy="4525963"/>
          </a:xfrm>
        </p:spPr>
        <p:txBody>
          <a:bodyPr/>
          <a:lstStyle/>
          <a:p>
            <a:pPr lvl="0">
              <a:buFont typeface="Wingdings" panose="05000000000000000000" pitchFamily="2" charset="2"/>
              <a:buChar char="Ø"/>
            </a:pPr>
            <a:r>
              <a:rPr lang="en-US" b="1" u="sng" dirty="0" smtClean="0">
                <a:solidFill>
                  <a:srgbClr val="FF0000"/>
                </a:solidFill>
                <a:latin typeface="Arial Black" panose="020B0A04020102020204" pitchFamily="34" charset="0"/>
                <a:cs typeface="Arial" panose="020B0604020202020204" pitchFamily="34" charset="0"/>
              </a:rPr>
              <a:t>IS</a:t>
            </a:r>
            <a:r>
              <a:rPr lang="ru-RU" b="1" u="sng" dirty="0" smtClean="0">
                <a:solidFill>
                  <a:srgbClr val="FF0000"/>
                </a:solidFill>
                <a:latin typeface="Arial Black" panose="020B0A04020102020204" pitchFamily="34" charset="0"/>
                <a:cs typeface="Arial" panose="020B0604020202020204" pitchFamily="34" charset="0"/>
              </a:rPr>
              <a:t>-элементы </a:t>
            </a:r>
            <a:r>
              <a:rPr lang="ru-RU" b="1" dirty="0" smtClean="0">
                <a:latin typeface="Arial" panose="020B0604020202020204" pitchFamily="34" charset="0"/>
                <a:cs typeface="Arial" panose="020B0604020202020204" pitchFamily="34" charset="0"/>
              </a:rPr>
              <a:t>вызывают </a:t>
            </a:r>
            <a:r>
              <a:rPr lang="ru-RU" b="1" dirty="0">
                <a:latin typeface="Arial" panose="020B0604020202020204" pitchFamily="34" charset="0"/>
                <a:cs typeface="Arial" panose="020B0604020202020204" pitchFamily="34" charset="0"/>
              </a:rPr>
              <a:t>мутации в хромосоме бактериальной клетки</a:t>
            </a:r>
            <a:endParaRPr lang="ru-RU" b="1" dirty="0" smtClean="0">
              <a:latin typeface="Arial" panose="020B0604020202020204" pitchFamily="34" charset="0"/>
              <a:cs typeface="Arial" panose="020B0604020202020204" pitchFamily="34" charset="0"/>
            </a:endParaRPr>
          </a:p>
          <a:p>
            <a:pPr lvl="0"/>
            <a:endParaRPr lang="ru-RU" b="1" dirty="0">
              <a:latin typeface="Arial" panose="020B0604020202020204" pitchFamily="34" charset="0"/>
              <a:cs typeface="Arial" panose="020B0604020202020204" pitchFamily="34" charset="0"/>
            </a:endParaRPr>
          </a:p>
          <a:p>
            <a:pPr lvl="0"/>
            <a:endParaRPr lang="ru-RU" sz="1100" b="1" dirty="0" smtClean="0">
              <a:latin typeface="Arial" panose="020B0604020202020204" pitchFamily="34" charset="0"/>
              <a:cs typeface="Arial" panose="020B0604020202020204" pitchFamily="34" charset="0"/>
            </a:endParaRPr>
          </a:p>
          <a:p>
            <a:pPr lvl="0"/>
            <a:endParaRPr lang="ru-RU" sz="1100" b="1" dirty="0">
              <a:latin typeface="Arial" panose="020B0604020202020204" pitchFamily="34" charset="0"/>
              <a:cs typeface="Arial" panose="020B0604020202020204" pitchFamily="34" charset="0"/>
            </a:endParaRPr>
          </a:p>
          <a:p>
            <a:pPr lvl="0"/>
            <a:endParaRPr lang="ru-RU" sz="1100" b="1" dirty="0" smtClean="0">
              <a:latin typeface="Arial" panose="020B0604020202020204" pitchFamily="34" charset="0"/>
              <a:cs typeface="Arial" panose="020B0604020202020204" pitchFamily="34" charset="0"/>
            </a:endParaRPr>
          </a:p>
          <a:p>
            <a:pPr lvl="0"/>
            <a:endParaRPr lang="ru-RU" sz="1100" b="1" dirty="0" smtClean="0">
              <a:latin typeface="Arial" panose="020B0604020202020204" pitchFamily="34" charset="0"/>
              <a:cs typeface="Arial" panose="020B0604020202020204" pitchFamily="34" charset="0"/>
            </a:endParaRPr>
          </a:p>
          <a:p>
            <a:pPr>
              <a:buFont typeface="Wingdings" panose="05000000000000000000" pitchFamily="2" charset="2"/>
              <a:buChar char="Ø"/>
            </a:pPr>
            <a:r>
              <a:rPr lang="ru-RU" dirty="0" err="1" smtClean="0">
                <a:solidFill>
                  <a:srgbClr val="FF0000"/>
                </a:solidFill>
                <a:latin typeface="Arial Black" panose="020B0A04020102020204" pitchFamily="34" charset="0"/>
                <a:cs typeface="Arial" panose="020B0604020202020204" pitchFamily="34" charset="0"/>
              </a:rPr>
              <a:t>Транспозоны</a:t>
            </a:r>
            <a:r>
              <a:rPr lang="ru-RU" dirty="0" smtClean="0">
                <a:solidFill>
                  <a:srgbClr val="FF0000"/>
                </a:solidFill>
                <a:latin typeface="Arial Black" panose="020B0A04020102020204" pitchFamily="34" charset="0"/>
                <a:cs typeface="Arial" panose="020B0604020202020204" pitchFamily="34" charset="0"/>
              </a:rPr>
              <a:t> </a:t>
            </a:r>
            <a:r>
              <a:rPr lang="ru-RU" b="1" dirty="0" smtClean="0">
                <a:latin typeface="Arial" panose="020B0604020202020204" pitchFamily="34" charset="0"/>
                <a:cs typeface="Arial" panose="020B0604020202020204" pitchFamily="34" charset="0"/>
              </a:rPr>
              <a:t>мобильные </a:t>
            </a:r>
            <a:r>
              <a:rPr lang="ru-RU" b="1" dirty="0">
                <a:latin typeface="Arial" panose="020B0604020202020204" pitchFamily="34" charset="0"/>
                <a:cs typeface="Arial" panose="020B0604020202020204" pitchFamily="34" charset="0"/>
              </a:rPr>
              <a:t>сегменты </a:t>
            </a:r>
            <a:r>
              <a:rPr lang="ru-RU" b="1" dirty="0" smtClean="0">
                <a:latin typeface="Arial" panose="020B0604020202020204" pitchFamily="34" charset="0"/>
                <a:cs typeface="Arial" panose="020B0604020202020204" pitchFamily="34" charset="0"/>
              </a:rPr>
              <a:t>ДНК</a:t>
            </a:r>
            <a:r>
              <a:rPr lang="ru-RU" b="1" dirty="0">
                <a:latin typeface="Arial" panose="020B0604020202020204" pitchFamily="34" charset="0"/>
                <a:cs typeface="Arial" panose="020B0604020202020204" pitchFamily="34" charset="0"/>
              </a:rPr>
              <a:t>. </a:t>
            </a:r>
            <a:r>
              <a:rPr lang="ru-RU" b="1" dirty="0" smtClean="0">
                <a:latin typeface="Arial" panose="020B0604020202020204" pitchFamily="34" charset="0"/>
                <a:cs typeface="Arial" panose="020B0604020202020204" pitchFamily="34" charset="0"/>
              </a:rPr>
              <a:t>Включают </a:t>
            </a:r>
            <a:r>
              <a:rPr lang="en-US" b="1" dirty="0" smtClean="0">
                <a:latin typeface="Arial" panose="020B0604020202020204" pitchFamily="34" charset="0"/>
                <a:cs typeface="Arial" panose="020B0604020202020204" pitchFamily="34" charset="0"/>
              </a:rPr>
              <a:t>IS-</a:t>
            </a:r>
            <a:r>
              <a:rPr lang="ru-RU" b="1" dirty="0" smtClean="0">
                <a:latin typeface="Arial" panose="020B0604020202020204" pitchFamily="34" charset="0"/>
                <a:cs typeface="Arial" panose="020B0604020202020204" pitchFamily="34" charset="0"/>
              </a:rPr>
              <a:t>элементы и гены </a:t>
            </a:r>
            <a:r>
              <a:rPr lang="ru-RU" dirty="0" smtClean="0">
                <a:latin typeface="Arial" panose="020B0604020202020204" pitchFamily="34" charset="0"/>
                <a:cs typeface="Arial" panose="020B0604020202020204" pitchFamily="34" charset="0"/>
              </a:rPr>
              <a:t>(например устойчивости </a:t>
            </a:r>
            <a:r>
              <a:rPr lang="ru-RU" dirty="0">
                <a:latin typeface="Arial" panose="020B0604020202020204" pitchFamily="34" charset="0"/>
                <a:cs typeface="Arial" panose="020B0604020202020204" pitchFamily="34" charset="0"/>
              </a:rPr>
              <a:t>к </a:t>
            </a:r>
            <a:r>
              <a:rPr lang="ru-RU" dirty="0" smtClean="0">
                <a:latin typeface="Arial" panose="020B0604020202020204" pitchFamily="34" charset="0"/>
                <a:cs typeface="Arial" panose="020B0604020202020204" pitchFamily="34" charset="0"/>
              </a:rPr>
              <a:t>антибиотикам). </a:t>
            </a:r>
            <a:endParaRPr lang="ru-RU" dirty="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pPr lvl="0"/>
            <a:endParaRPr lang="ru-RU" b="1" dirty="0">
              <a:latin typeface="Arial" panose="020B0604020202020204" pitchFamily="34" charset="0"/>
              <a:cs typeface="Arial" panose="020B0604020202020204" pitchFamily="34" charset="0"/>
            </a:endParaRPr>
          </a:p>
          <a:p>
            <a:endParaRPr lang="ru-RU" dirty="0"/>
          </a:p>
        </p:txBody>
      </p:sp>
      <p:sp>
        <p:nvSpPr>
          <p:cNvPr id="4" name="Номер слайда 3"/>
          <p:cNvSpPr>
            <a:spLocks noGrp="1"/>
          </p:cNvSpPr>
          <p:nvPr>
            <p:ph type="sldNum" sz="quarter" idx="12"/>
          </p:nvPr>
        </p:nvSpPr>
        <p:spPr/>
        <p:txBody>
          <a:bodyPr/>
          <a:lstStyle/>
          <a:p>
            <a:pPr>
              <a:defRPr/>
            </a:pPr>
            <a:fld id="{24086F52-CD87-4F19-B72C-F20AE0FF3ECB}" type="slidenum">
              <a:rPr lang="ru-RU" altLang="ru-RU" smtClean="0"/>
              <a:pPr>
                <a:defRPr/>
              </a:pPr>
              <a:t>11</a:t>
            </a:fld>
            <a:endParaRPr lang="ru-RU" altLang="ru-RU"/>
          </a:p>
        </p:txBody>
      </p:sp>
      <p:sp>
        <p:nvSpPr>
          <p:cNvPr id="5" name="AutoShape 2" descr="ÐÐ°ÑÑÐ¸Ð½ÐºÐ¸ Ð¿Ð¾ Ð·Ð°Ð¿ÑÐ¾ÑÑ ÑÑÐ°Ð½ÑÐ¿Ð¾Ð·Ð¾Ð½Ñ Ð¸ is-Ð¿Ð¾ÑÐ»ÐµÐ´Ð¾Ð²Ð°ÑÐµÐ»ÑÐ½Ð¾ÑÑÐ¸"/>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5862" t="16245" r="34555" b="66385"/>
          <a:stretch/>
        </p:blipFill>
        <p:spPr bwMode="auto">
          <a:xfrm>
            <a:off x="2123728" y="2204864"/>
            <a:ext cx="4464496" cy="1474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6218" t="35747" r="34199" b="45686"/>
          <a:stretch/>
        </p:blipFill>
        <p:spPr bwMode="auto">
          <a:xfrm>
            <a:off x="2123728" y="5337975"/>
            <a:ext cx="4464496" cy="150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40528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Заголовок 1"/>
          <p:cNvSpPr>
            <a:spLocks noGrp="1"/>
          </p:cNvSpPr>
          <p:nvPr>
            <p:ph type="title"/>
          </p:nvPr>
        </p:nvSpPr>
        <p:spPr>
          <a:xfrm>
            <a:off x="70663" y="2348880"/>
            <a:ext cx="9073337" cy="1080120"/>
          </a:xfrm>
        </p:spPr>
        <p:txBody>
          <a:bodyPr>
            <a:normAutofit fontScale="90000"/>
          </a:bodyPr>
          <a:lstStyle/>
          <a:p>
            <a:r>
              <a:rPr lang="ru-RU" altLang="ru-RU" sz="4800" b="1" dirty="0" smtClean="0">
                <a:solidFill>
                  <a:srgbClr val="C00000"/>
                </a:solidFill>
                <a:latin typeface="Arial Black" panose="020B0A04020102020204" pitchFamily="34" charset="0"/>
                <a:cs typeface="Arial" panose="020B0604020202020204" pitchFamily="34" charset="0"/>
              </a:rPr>
              <a:t>Мутации</a:t>
            </a:r>
            <a:r>
              <a:rPr lang="ru-RU" altLang="ru-RU" sz="3200" b="1" dirty="0" smtClean="0">
                <a:latin typeface="Arial Black" panose="020B0A04020102020204" pitchFamily="34" charset="0"/>
                <a:cs typeface="Arial" panose="020B0604020202020204" pitchFamily="34" charset="0"/>
              </a:rPr>
              <a:t> </a:t>
            </a:r>
            <a:br>
              <a:rPr lang="ru-RU" altLang="ru-RU" sz="3200" b="1" dirty="0" smtClean="0">
                <a:latin typeface="Arial Black" panose="020B0A04020102020204" pitchFamily="34" charset="0"/>
                <a:cs typeface="Arial" panose="020B0604020202020204" pitchFamily="34" charset="0"/>
              </a:rPr>
            </a:br>
            <a:r>
              <a:rPr lang="ru-RU" altLang="ru-RU" sz="2700" b="1" dirty="0" smtClean="0">
                <a:latin typeface="Arial Black" panose="020B0A04020102020204" pitchFamily="34" charset="0"/>
                <a:cs typeface="Arial" panose="020B0604020202020204" pitchFamily="34" charset="0"/>
              </a:rPr>
              <a:t>(</a:t>
            </a:r>
            <a:r>
              <a:rPr lang="ru-RU" altLang="ru-RU" sz="2700" dirty="0" smtClean="0">
                <a:latin typeface="Arial Black" panose="020B0A04020102020204" pitchFamily="34" charset="0"/>
                <a:cs typeface="Arial" panose="020B0604020202020204" pitchFamily="34" charset="0"/>
              </a:rPr>
              <a:t>изменение возникающие в структуре ДНК)</a:t>
            </a:r>
            <a:endParaRPr lang="ru-RU" altLang="ru-RU" sz="2700" b="1" dirty="0" smtClean="0">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2281494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503E4CC2-3AFE-4F71-A832-91B09139369F}" type="slidenum">
              <a:rPr lang="ru-RU" altLang="ru-RU" sz="1200">
                <a:solidFill>
                  <a:srgbClr val="898989"/>
                </a:solidFill>
              </a:rPr>
              <a:pPr eaLnBrk="1" hangingPunct="1">
                <a:spcBef>
                  <a:spcPct val="0"/>
                </a:spcBef>
                <a:buFontTx/>
                <a:buNone/>
              </a:pPr>
              <a:t>13</a:t>
            </a:fld>
            <a:endParaRPr lang="ru-RU" altLang="ru-RU" sz="1200">
              <a:solidFill>
                <a:srgbClr val="898989"/>
              </a:solidFill>
            </a:endParaRPr>
          </a:p>
        </p:txBody>
      </p:sp>
      <p:sp>
        <p:nvSpPr>
          <p:cNvPr id="6" name="Номер слайда 3"/>
          <p:cNvSpPr txBox="1">
            <a:spLocks/>
          </p:cNvSpPr>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ru-RU"/>
            </a:defPPr>
            <a:lvl1pPr algn="r" rtl="0" eaLnBrk="0" fontAlgn="base" hangingPunct="0">
              <a:spcBef>
                <a:spcPct val="20000"/>
              </a:spcBef>
              <a:spcAft>
                <a:spcPct val="0"/>
              </a:spcAft>
              <a:buFont typeface="Arial" charset="0"/>
              <a:buChar char="•"/>
              <a:defRPr sz="3200" kern="1200">
                <a:solidFill>
                  <a:schemeClr val="tx1"/>
                </a:solidFill>
                <a:latin typeface="Calibri" pitchFamily="34" charset="0"/>
                <a:ea typeface="+mn-ea"/>
                <a:cs typeface="Arial"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Calibri" pitchFamily="34" charset="0"/>
                <a:ea typeface="+mn-ea"/>
                <a:cs typeface="Arial"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Calibri" pitchFamily="34" charset="0"/>
                <a:ea typeface="+mn-ea"/>
                <a:cs typeface="Arial"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Calibri" pitchFamily="34" charset="0"/>
                <a:ea typeface="+mn-ea"/>
                <a:cs typeface="Arial"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Calibri" pitchFamily="34" charset="0"/>
                <a:ea typeface="+mn-ea"/>
                <a:cs typeface="Arial" charset="0"/>
              </a:defRPr>
            </a:lvl5pPr>
            <a:lvl6pPr marL="2514600" indent="-228600" algn="l" defTabSz="9144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n-ea"/>
                <a:cs typeface="Arial" charset="0"/>
              </a:defRPr>
            </a:lvl6pPr>
            <a:lvl7pPr marL="2971800" indent="-228600" algn="l" defTabSz="9144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n-ea"/>
                <a:cs typeface="Arial" charset="0"/>
              </a:defRPr>
            </a:lvl7pPr>
            <a:lvl8pPr marL="3429000" indent="-228600" algn="l" defTabSz="9144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n-ea"/>
                <a:cs typeface="Arial" charset="0"/>
              </a:defRPr>
            </a:lvl8pPr>
            <a:lvl9pPr marL="3886200" indent="-228600" algn="l" defTabSz="9144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n-ea"/>
                <a:cs typeface="Arial" charset="0"/>
              </a:defRPr>
            </a:lvl9pPr>
          </a:lstStyle>
          <a:p>
            <a:pPr eaLnBrk="1" hangingPunct="1">
              <a:spcBef>
                <a:spcPct val="0"/>
              </a:spcBef>
              <a:buFontTx/>
              <a:buNone/>
            </a:pPr>
            <a:fld id="{711DF02C-92E5-4BF2-A778-49D99E0C70E1}" type="slidenum">
              <a:rPr lang="ru-RU" altLang="ru-RU" sz="1200" smtClean="0">
                <a:solidFill>
                  <a:srgbClr val="898989"/>
                </a:solidFill>
              </a:rPr>
              <a:pPr eaLnBrk="1" hangingPunct="1">
                <a:spcBef>
                  <a:spcPct val="0"/>
                </a:spcBef>
                <a:buFontTx/>
                <a:buNone/>
              </a:pPr>
              <a:t>13</a:t>
            </a:fld>
            <a:endParaRPr lang="ru-RU" altLang="ru-RU" sz="1200">
              <a:solidFill>
                <a:srgbClr val="898989"/>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2" y="260648"/>
            <a:ext cx="8695511" cy="6513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74751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A64784DD-E099-4114-A576-A670EC1A2D60}" type="slidenum">
              <a:rPr lang="ru-RU" altLang="ru-RU" sz="1200">
                <a:solidFill>
                  <a:srgbClr val="898989"/>
                </a:solidFill>
              </a:rPr>
              <a:pPr eaLnBrk="1" hangingPunct="1">
                <a:spcBef>
                  <a:spcPct val="0"/>
                </a:spcBef>
                <a:buFontTx/>
                <a:buNone/>
              </a:pPr>
              <a:t>14</a:t>
            </a:fld>
            <a:endParaRPr lang="ru-RU" altLang="ru-RU" sz="1200">
              <a:solidFill>
                <a:srgbClr val="898989"/>
              </a:solidFill>
            </a:endParaRPr>
          </a:p>
        </p:txBody>
      </p:sp>
      <p:sp>
        <p:nvSpPr>
          <p:cNvPr id="26627" name="Прямоугольник 4"/>
          <p:cNvSpPr>
            <a:spLocks noChangeArrowheads="1"/>
          </p:cNvSpPr>
          <p:nvPr/>
        </p:nvSpPr>
        <p:spPr bwMode="auto">
          <a:xfrm>
            <a:off x="179512" y="0"/>
            <a:ext cx="8935144"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3600" b="1" u="sng" dirty="0" smtClean="0">
                <a:solidFill>
                  <a:srgbClr val="C00000"/>
                </a:solidFill>
                <a:latin typeface="Arial Black" panose="020B0A04020102020204" pitchFamily="34" charset="0"/>
                <a:cs typeface="Arial" panose="020B0604020202020204" pitchFamily="34" charset="0"/>
              </a:rPr>
              <a:t>Устройство </a:t>
            </a:r>
            <a:r>
              <a:rPr lang="ru-RU" altLang="ru-RU" sz="3600" b="1" u="sng" dirty="0">
                <a:solidFill>
                  <a:srgbClr val="C00000"/>
                </a:solidFill>
                <a:latin typeface="Arial Black" panose="020B0A04020102020204" pitchFamily="34" charset="0"/>
                <a:cs typeface="Arial" panose="020B0604020202020204" pitchFamily="34" charset="0"/>
              </a:rPr>
              <a:t>системы </a:t>
            </a:r>
            <a:r>
              <a:rPr lang="ru-RU" altLang="ru-RU" sz="3600" b="1" u="sng" dirty="0" smtClean="0">
                <a:solidFill>
                  <a:srgbClr val="C00000"/>
                </a:solidFill>
                <a:latin typeface="Arial Black" panose="020B0A04020102020204" pitchFamily="34" charset="0"/>
                <a:cs typeface="Arial" panose="020B0604020202020204" pitchFamily="34" charset="0"/>
              </a:rPr>
              <a:t>репарации:</a:t>
            </a:r>
            <a:endParaRPr lang="ru-RU" altLang="ru-RU" sz="3600" b="1" u="sng" dirty="0">
              <a:solidFill>
                <a:srgbClr val="C00000"/>
              </a:solidFill>
              <a:latin typeface="Arial Black" panose="020B0A04020102020204" pitchFamily="34" charset="0"/>
              <a:cs typeface="Arial" panose="020B0604020202020204" pitchFamily="34" charset="0"/>
            </a:endParaRPr>
          </a:p>
          <a:p>
            <a:pPr eaLnBrk="1" hangingPunct="1">
              <a:spcBef>
                <a:spcPct val="0"/>
              </a:spcBef>
              <a:buFontTx/>
              <a:buNone/>
            </a:pPr>
            <a:endParaRPr lang="ru-RU" altLang="ru-RU" sz="2400" b="1" dirty="0">
              <a:latin typeface="Arial" panose="020B0604020202020204" pitchFamily="34" charset="0"/>
              <a:cs typeface="Arial" panose="020B0604020202020204" pitchFamily="34" charset="0"/>
            </a:endParaRPr>
          </a:p>
          <a:p>
            <a:pPr eaLnBrk="1" hangingPunct="1">
              <a:spcBef>
                <a:spcPct val="0"/>
              </a:spcBef>
              <a:buFontTx/>
              <a:buNone/>
            </a:pPr>
            <a:r>
              <a:rPr lang="ru-RU" altLang="ru-RU" sz="2400" dirty="0" smtClean="0">
                <a:latin typeface="Arial" panose="020B0604020202020204" pitchFamily="34" charset="0"/>
                <a:cs typeface="Arial" panose="020B0604020202020204" pitchFamily="34" charset="0"/>
              </a:rPr>
              <a:t>Компоненты системы репарации: </a:t>
            </a:r>
            <a:endParaRPr lang="ru-RU" altLang="ru-RU" sz="2400" dirty="0">
              <a:latin typeface="Arial" panose="020B0604020202020204" pitchFamily="34" charset="0"/>
              <a:cs typeface="Arial" panose="020B0604020202020204" pitchFamily="34" charset="0"/>
            </a:endParaRPr>
          </a:p>
          <a:p>
            <a:pPr eaLnBrk="1" hangingPunct="1">
              <a:spcBef>
                <a:spcPct val="0"/>
              </a:spcBef>
              <a:buFontTx/>
              <a:buNone/>
            </a:pPr>
            <a:endParaRPr lang="ru-RU" altLang="ru-RU" sz="2000" dirty="0">
              <a:latin typeface="Arial" panose="020B0604020202020204" pitchFamily="34" charset="0"/>
              <a:cs typeface="Arial" panose="020B0604020202020204" pitchFamily="34" charset="0"/>
            </a:endParaRPr>
          </a:p>
          <a:p>
            <a:pPr eaLnBrk="1" hangingPunct="1">
              <a:spcBef>
                <a:spcPct val="0"/>
              </a:spcBef>
              <a:buFontTx/>
              <a:buNone/>
            </a:pPr>
            <a:r>
              <a:rPr lang="ru-RU" altLang="ru-RU" sz="2400" b="1" dirty="0">
                <a:solidFill>
                  <a:srgbClr val="C00000"/>
                </a:solidFill>
                <a:latin typeface="Arial" panose="020B0604020202020204" pitchFamily="34" charset="0"/>
                <a:cs typeface="Arial" panose="020B0604020202020204" pitchFamily="34" charset="0"/>
              </a:rPr>
              <a:t>ДНК-</a:t>
            </a:r>
            <a:r>
              <a:rPr lang="ru-RU" altLang="ru-RU" sz="2400" b="1" dirty="0" err="1">
                <a:solidFill>
                  <a:srgbClr val="C00000"/>
                </a:solidFill>
                <a:latin typeface="Arial" panose="020B0604020202020204" pitchFamily="34" charset="0"/>
                <a:cs typeface="Arial" panose="020B0604020202020204" pitchFamily="34" charset="0"/>
              </a:rPr>
              <a:t>геликаза</a:t>
            </a:r>
            <a:r>
              <a:rPr lang="ru-RU" altLang="ru-RU" sz="2400" dirty="0">
                <a:latin typeface="Arial" panose="020B0604020202020204" pitchFamily="34" charset="0"/>
                <a:cs typeface="Arial" panose="020B0604020202020204" pitchFamily="34" charset="0"/>
              </a:rPr>
              <a:t> — фермент, «узнающий» химически изменённые участки в цепи и осуществляющий разрыв Н-связей вблизи от  повреждения;  фермент, удаляющий повреждённый </a:t>
            </a:r>
          </a:p>
          <a:p>
            <a:pPr eaLnBrk="1" hangingPunct="1">
              <a:spcBef>
                <a:spcPct val="0"/>
              </a:spcBef>
              <a:buFontTx/>
              <a:buNone/>
            </a:pPr>
            <a:r>
              <a:rPr lang="ru-RU" altLang="ru-RU" sz="2400" dirty="0">
                <a:latin typeface="Arial" panose="020B0604020202020204" pitchFamily="34" charset="0"/>
                <a:cs typeface="Arial" panose="020B0604020202020204" pitchFamily="34" charset="0"/>
              </a:rPr>
              <a:t>участок; </a:t>
            </a:r>
          </a:p>
          <a:p>
            <a:pPr eaLnBrk="1" hangingPunct="1">
              <a:spcBef>
                <a:spcPct val="0"/>
              </a:spcBef>
              <a:buFontTx/>
              <a:buNone/>
            </a:pPr>
            <a:endParaRPr lang="ru-RU" altLang="ru-RU" sz="2000" dirty="0">
              <a:latin typeface="Arial" panose="020B0604020202020204" pitchFamily="34" charset="0"/>
              <a:cs typeface="Arial" panose="020B0604020202020204" pitchFamily="34" charset="0"/>
            </a:endParaRPr>
          </a:p>
          <a:p>
            <a:pPr eaLnBrk="1" hangingPunct="1">
              <a:spcBef>
                <a:spcPct val="0"/>
              </a:spcBef>
              <a:buFontTx/>
              <a:buNone/>
            </a:pPr>
            <a:r>
              <a:rPr lang="ru-RU" altLang="ru-RU" sz="2400" b="1" dirty="0">
                <a:solidFill>
                  <a:srgbClr val="C00000"/>
                </a:solidFill>
                <a:latin typeface="Arial" panose="020B0604020202020204" pitchFamily="34" charset="0"/>
                <a:cs typeface="Arial" panose="020B0604020202020204" pitchFamily="34" charset="0"/>
              </a:rPr>
              <a:t>ДНК-полимераза</a:t>
            </a:r>
            <a:r>
              <a:rPr lang="ru-RU" altLang="ru-RU" sz="2400" dirty="0">
                <a:latin typeface="Arial" panose="020B0604020202020204" pitchFamily="34" charset="0"/>
                <a:cs typeface="Arial" panose="020B0604020202020204" pitchFamily="34" charset="0"/>
              </a:rPr>
              <a:t> — фермент, синтезирующий соответствующий </a:t>
            </a:r>
          </a:p>
          <a:p>
            <a:pPr eaLnBrk="1" hangingPunct="1">
              <a:spcBef>
                <a:spcPct val="0"/>
              </a:spcBef>
              <a:buFontTx/>
              <a:buNone/>
            </a:pPr>
            <a:r>
              <a:rPr lang="ru-RU" altLang="ru-RU" sz="2400" dirty="0">
                <a:latin typeface="Arial" panose="020B0604020202020204" pitchFamily="34" charset="0"/>
                <a:cs typeface="Arial" panose="020B0604020202020204" pitchFamily="34" charset="0"/>
              </a:rPr>
              <a:t>участок цепи ДНК взамен удалённого; </a:t>
            </a:r>
          </a:p>
          <a:p>
            <a:pPr eaLnBrk="1" hangingPunct="1">
              <a:spcBef>
                <a:spcPct val="0"/>
              </a:spcBef>
              <a:buFontTx/>
              <a:buNone/>
            </a:pPr>
            <a:endParaRPr lang="ru-RU" altLang="ru-RU" sz="2000" dirty="0">
              <a:latin typeface="Arial" panose="020B0604020202020204" pitchFamily="34" charset="0"/>
              <a:cs typeface="Arial" panose="020B0604020202020204" pitchFamily="34" charset="0"/>
            </a:endParaRPr>
          </a:p>
          <a:p>
            <a:pPr eaLnBrk="1" hangingPunct="1">
              <a:spcBef>
                <a:spcPct val="0"/>
              </a:spcBef>
              <a:buFontTx/>
              <a:buNone/>
            </a:pPr>
            <a:r>
              <a:rPr lang="ru-RU" altLang="ru-RU" sz="2400" b="1" dirty="0">
                <a:solidFill>
                  <a:srgbClr val="C00000"/>
                </a:solidFill>
                <a:latin typeface="Arial" panose="020B0604020202020204" pitchFamily="34" charset="0"/>
                <a:cs typeface="Arial" panose="020B0604020202020204" pitchFamily="34" charset="0"/>
              </a:rPr>
              <a:t>ДНК-</a:t>
            </a:r>
            <a:r>
              <a:rPr lang="ru-RU" altLang="ru-RU" sz="2400" b="1" dirty="0" err="1">
                <a:solidFill>
                  <a:srgbClr val="C00000"/>
                </a:solidFill>
                <a:latin typeface="Arial" panose="020B0604020202020204" pitchFamily="34" charset="0"/>
                <a:cs typeface="Arial" panose="020B0604020202020204" pitchFamily="34" charset="0"/>
              </a:rPr>
              <a:t>лигаза</a:t>
            </a:r>
            <a:r>
              <a:rPr lang="ru-RU" altLang="ru-RU" sz="2400" dirty="0">
                <a:latin typeface="Arial" panose="020B0604020202020204" pitchFamily="34" charset="0"/>
                <a:cs typeface="Arial" panose="020B0604020202020204" pitchFamily="34" charset="0"/>
              </a:rPr>
              <a:t> — фермент, замыкающий последнюю связь в полимерной цепи и тем самым восстанавливающий её непрерывность. </a:t>
            </a:r>
          </a:p>
        </p:txBody>
      </p:sp>
    </p:spTree>
    <p:extLst>
      <p:ext uri="{BB962C8B-B14F-4D97-AF65-F5344CB8AC3E}">
        <p14:creationId xmlns:p14="http://schemas.microsoft.com/office/powerpoint/2010/main" val="31985799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24086F52-CD87-4F19-B72C-F20AE0FF3ECB}" type="slidenum">
              <a:rPr lang="ru-RU" altLang="ru-RU" smtClean="0"/>
              <a:pPr>
                <a:defRPr/>
              </a:pPr>
              <a:t>15</a:t>
            </a:fld>
            <a:endParaRPr lang="ru-RU" altLang="ru-RU"/>
          </a:p>
        </p:txBody>
      </p:sp>
      <p:sp>
        <p:nvSpPr>
          <p:cNvPr id="5" name="Прямоугольник 4"/>
          <p:cNvSpPr/>
          <p:nvPr/>
        </p:nvSpPr>
        <p:spPr>
          <a:xfrm>
            <a:off x="179513" y="188640"/>
            <a:ext cx="8787222" cy="2369880"/>
          </a:xfrm>
          <a:prstGeom prst="rect">
            <a:avLst/>
          </a:prstGeom>
        </p:spPr>
        <p:txBody>
          <a:bodyPr wrap="square">
            <a:spAutoFit/>
          </a:bodyPr>
          <a:lstStyle/>
          <a:p>
            <a:pPr algn="ctr"/>
            <a:r>
              <a:rPr lang="ru-RU" sz="3600" b="1" u="sng" dirty="0">
                <a:solidFill>
                  <a:srgbClr val="C00000"/>
                </a:solidFill>
                <a:latin typeface="Arial" panose="020B0604020202020204" pitchFamily="34" charset="0"/>
                <a:cs typeface="Arial" panose="020B0604020202020204" pitchFamily="34" charset="0"/>
              </a:rPr>
              <a:t>Система </a:t>
            </a:r>
            <a:r>
              <a:rPr lang="ru-RU" sz="3600" b="1" u="sng" dirty="0" smtClean="0">
                <a:solidFill>
                  <a:srgbClr val="C00000"/>
                </a:solidFill>
                <a:latin typeface="Arial" panose="020B0604020202020204" pitchFamily="34" charset="0"/>
                <a:cs typeface="Arial" panose="020B0604020202020204" pitchFamily="34" charset="0"/>
              </a:rPr>
              <a:t>рестрикции-модификации</a:t>
            </a:r>
          </a:p>
          <a:p>
            <a:pPr algn="ctr"/>
            <a:endParaRPr lang="ru-RU" sz="2800" b="1" dirty="0">
              <a:latin typeface="Arial" panose="020B0604020202020204" pitchFamily="34" charset="0"/>
              <a:cs typeface="Arial" panose="020B0604020202020204" pitchFamily="34" charset="0"/>
            </a:endParaRPr>
          </a:p>
          <a:p>
            <a:pPr algn="ctr"/>
            <a:r>
              <a:rPr lang="ru-RU" sz="2800" b="1" dirty="0" smtClean="0">
                <a:latin typeface="Arial" panose="020B0604020202020204" pitchFamily="34" charset="0"/>
                <a:cs typeface="Arial" panose="020B0604020202020204" pitchFamily="34" charset="0"/>
              </a:rPr>
              <a:t> </a:t>
            </a:r>
            <a:r>
              <a:rPr lang="ru-RU" sz="2800" dirty="0">
                <a:latin typeface="Arial" panose="020B0604020202020204" pitchFamily="34" charset="0"/>
                <a:cs typeface="Arial" panose="020B0604020202020204" pitchFamily="34" charset="0"/>
              </a:rPr>
              <a:t>– ферментативная система бактерий, разрушающая попавшую в клетку чужеродную ДНК. </a:t>
            </a:r>
          </a:p>
        </p:txBody>
      </p:sp>
      <p:sp>
        <p:nvSpPr>
          <p:cNvPr id="7" name="Прямоугольник 6"/>
          <p:cNvSpPr/>
          <p:nvPr/>
        </p:nvSpPr>
        <p:spPr>
          <a:xfrm>
            <a:off x="162001" y="3054807"/>
            <a:ext cx="4240707" cy="954107"/>
          </a:xfrm>
          <a:prstGeom prst="rect">
            <a:avLst/>
          </a:prstGeom>
        </p:spPr>
        <p:txBody>
          <a:bodyPr wrap="square">
            <a:spAutoFit/>
          </a:bodyPr>
          <a:lstStyle/>
          <a:p>
            <a:pPr algn="ctr"/>
            <a:r>
              <a:rPr lang="ru-RU" sz="2800" b="1" u="sng" dirty="0" err="1" smtClean="0">
                <a:solidFill>
                  <a:srgbClr val="C00000"/>
                </a:solidFill>
                <a:latin typeface="Arial" panose="020B0604020202020204" pitchFamily="34" charset="0"/>
                <a:cs typeface="Arial" panose="020B0604020202020204" pitchFamily="34" charset="0"/>
              </a:rPr>
              <a:t>Метилтрансферазная</a:t>
            </a:r>
            <a:r>
              <a:rPr lang="ru-RU" sz="2800" b="1" u="sng" dirty="0" smtClean="0">
                <a:solidFill>
                  <a:srgbClr val="C00000"/>
                </a:solidFill>
                <a:latin typeface="Arial" panose="020B0604020202020204" pitchFamily="34" charset="0"/>
                <a:cs typeface="Arial" panose="020B0604020202020204" pitchFamily="34" charset="0"/>
              </a:rPr>
              <a:t> (</a:t>
            </a:r>
            <a:r>
              <a:rPr lang="ru-RU" sz="2800" b="1" u="sng" dirty="0" err="1" smtClean="0">
                <a:solidFill>
                  <a:srgbClr val="C00000"/>
                </a:solidFill>
                <a:latin typeface="Arial" panose="020B0604020202020204" pitchFamily="34" charset="0"/>
                <a:cs typeface="Arial" panose="020B0604020202020204" pitchFamily="34" charset="0"/>
              </a:rPr>
              <a:t>метилазная</a:t>
            </a:r>
            <a:r>
              <a:rPr lang="ru-RU" sz="2800" b="1" u="sng" dirty="0" smtClean="0">
                <a:solidFill>
                  <a:srgbClr val="C00000"/>
                </a:solidFill>
                <a:latin typeface="Arial" panose="020B0604020202020204" pitchFamily="34" charset="0"/>
                <a:cs typeface="Arial" panose="020B0604020202020204" pitchFamily="34" charset="0"/>
              </a:rPr>
              <a:t>) </a:t>
            </a:r>
            <a:endParaRPr lang="ru-RU" sz="2800" b="1" u="sng" dirty="0">
              <a:solidFill>
                <a:srgbClr val="C00000"/>
              </a:solidFill>
              <a:latin typeface="Arial" panose="020B0604020202020204" pitchFamily="34" charset="0"/>
              <a:cs typeface="Arial" panose="020B0604020202020204" pitchFamily="34" charset="0"/>
            </a:endParaRPr>
          </a:p>
        </p:txBody>
      </p:sp>
      <p:sp>
        <p:nvSpPr>
          <p:cNvPr id="8" name="Прямоугольник 7"/>
          <p:cNvSpPr/>
          <p:nvPr/>
        </p:nvSpPr>
        <p:spPr>
          <a:xfrm>
            <a:off x="5292080" y="3169553"/>
            <a:ext cx="3136564" cy="523220"/>
          </a:xfrm>
          <a:prstGeom prst="rect">
            <a:avLst/>
          </a:prstGeom>
        </p:spPr>
        <p:txBody>
          <a:bodyPr wrap="none">
            <a:spAutoFit/>
          </a:bodyPr>
          <a:lstStyle/>
          <a:p>
            <a:r>
              <a:rPr lang="ru-RU" sz="2800" b="1" dirty="0" err="1" smtClean="0">
                <a:solidFill>
                  <a:srgbClr val="C00000"/>
                </a:solidFill>
                <a:latin typeface="Arial" panose="020B0604020202020204" pitchFamily="34" charset="0"/>
                <a:cs typeface="Arial" panose="020B0604020202020204" pitchFamily="34" charset="0"/>
              </a:rPr>
              <a:t>Эндонуклеазная</a:t>
            </a:r>
            <a:endParaRPr lang="ru-RU" sz="2800" b="1" dirty="0">
              <a:solidFill>
                <a:srgbClr val="C00000"/>
              </a:solidFill>
              <a:latin typeface="Arial" panose="020B0604020202020204" pitchFamily="34" charset="0"/>
              <a:cs typeface="Arial" panose="020B0604020202020204" pitchFamily="34" charset="0"/>
            </a:endParaRPr>
          </a:p>
        </p:txBody>
      </p:sp>
      <p:cxnSp>
        <p:nvCxnSpPr>
          <p:cNvPr id="10" name="Прямая со стрелкой 9"/>
          <p:cNvCxnSpPr>
            <a:stCxn id="5" idx="2"/>
            <a:endCxn id="7" idx="0"/>
          </p:cNvCxnSpPr>
          <p:nvPr/>
        </p:nvCxnSpPr>
        <p:spPr>
          <a:xfrm flipH="1">
            <a:off x="2282355" y="2558520"/>
            <a:ext cx="2290769" cy="4962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a:stCxn id="5" idx="2"/>
            <a:endCxn id="8" idx="0"/>
          </p:cNvCxnSpPr>
          <p:nvPr/>
        </p:nvCxnSpPr>
        <p:spPr>
          <a:xfrm>
            <a:off x="4573124" y="2558520"/>
            <a:ext cx="2287238" cy="6110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Прямоугольник 12"/>
          <p:cNvSpPr/>
          <p:nvPr/>
        </p:nvSpPr>
        <p:spPr>
          <a:xfrm>
            <a:off x="5495358" y="4008914"/>
            <a:ext cx="3067390" cy="2246769"/>
          </a:xfrm>
          <a:prstGeom prst="rect">
            <a:avLst/>
          </a:prstGeom>
        </p:spPr>
        <p:txBody>
          <a:bodyPr wrap="square">
            <a:spAutoFit/>
          </a:bodyPr>
          <a:lstStyle/>
          <a:p>
            <a:pPr algn="ctr"/>
            <a:r>
              <a:rPr lang="ru-RU" sz="2800" dirty="0">
                <a:latin typeface="Arial" panose="020B0604020202020204" pitchFamily="34" charset="0"/>
                <a:cs typeface="Arial" panose="020B0604020202020204" pitchFamily="34" charset="0"/>
              </a:rPr>
              <a:t>селективное расщепление чужеродной </a:t>
            </a:r>
            <a:r>
              <a:rPr lang="ru-RU" sz="2800" dirty="0" smtClean="0">
                <a:latin typeface="Arial" panose="020B0604020202020204" pitchFamily="34" charset="0"/>
                <a:cs typeface="Arial" panose="020B0604020202020204" pitchFamily="34" charset="0"/>
              </a:rPr>
              <a:t>ДНК под действием </a:t>
            </a:r>
            <a:r>
              <a:rPr lang="ru-RU" sz="2800" dirty="0" err="1" smtClean="0">
                <a:latin typeface="Arial" panose="020B0604020202020204" pitchFamily="34" charset="0"/>
                <a:cs typeface="Arial" panose="020B0604020202020204" pitchFamily="34" charset="0"/>
              </a:rPr>
              <a:t>рестриктаз</a:t>
            </a:r>
            <a:endParaRPr lang="ru-RU" sz="2800" dirty="0">
              <a:latin typeface="Arial" panose="020B0604020202020204" pitchFamily="34" charset="0"/>
              <a:cs typeface="Arial" panose="020B0604020202020204" pitchFamily="34" charset="0"/>
            </a:endParaRPr>
          </a:p>
        </p:txBody>
      </p:sp>
      <p:sp>
        <p:nvSpPr>
          <p:cNvPr id="15" name="TextBox 14"/>
          <p:cNvSpPr txBox="1"/>
          <p:nvPr/>
        </p:nvSpPr>
        <p:spPr>
          <a:xfrm>
            <a:off x="194917" y="4437112"/>
            <a:ext cx="3841255" cy="1815882"/>
          </a:xfrm>
          <a:prstGeom prst="rect">
            <a:avLst/>
          </a:prstGeom>
          <a:noFill/>
        </p:spPr>
        <p:txBody>
          <a:bodyPr wrap="square" rtlCol="0">
            <a:spAutoFit/>
          </a:bodyPr>
          <a:lstStyle/>
          <a:p>
            <a:r>
              <a:rPr lang="ru-RU" sz="2800" dirty="0" smtClean="0">
                <a:latin typeface="Arial" panose="020B0604020202020204" pitchFamily="34" charset="0"/>
                <a:cs typeface="Arial" panose="020B0604020202020204" pitchFamily="34" charset="0"/>
              </a:rPr>
              <a:t>Модификация (</a:t>
            </a:r>
            <a:r>
              <a:rPr lang="ru-RU" sz="2800" dirty="0" err="1" smtClean="0">
                <a:latin typeface="Arial" panose="020B0604020202020204" pitchFamily="34" charset="0"/>
                <a:cs typeface="Arial" panose="020B0604020202020204" pitchFamily="34" charset="0"/>
              </a:rPr>
              <a:t>метилирование</a:t>
            </a:r>
            <a:r>
              <a:rPr lang="ru-RU" sz="2800" dirty="0" smtClean="0">
                <a:latin typeface="Arial" panose="020B0604020202020204" pitchFamily="34" charset="0"/>
                <a:cs typeface="Arial" panose="020B0604020202020204" pitchFamily="34" charset="0"/>
              </a:rPr>
              <a:t>) собственной ДНК под действием </a:t>
            </a:r>
            <a:r>
              <a:rPr lang="ru-RU" sz="2800" dirty="0" err="1" smtClean="0">
                <a:latin typeface="Arial" panose="020B0604020202020204" pitchFamily="34" charset="0"/>
                <a:cs typeface="Arial" panose="020B0604020202020204" pitchFamily="34" charset="0"/>
              </a:rPr>
              <a:t>метилаз</a:t>
            </a:r>
            <a:endParaRPr lang="ru-RU"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350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Картинки по запросу ДНК">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4085"/>
          <a:stretch/>
        </p:blipFill>
        <p:spPr bwMode="auto">
          <a:xfrm rot="8530355">
            <a:off x="7021158" y="3032254"/>
            <a:ext cx="1297625" cy="1449476"/>
          </a:xfrm>
          <a:prstGeom prst="rect">
            <a:avLst/>
          </a:prstGeom>
          <a:noFill/>
          <a:extLst>
            <a:ext uri="{909E8E84-426E-40DD-AFC4-6F175D3DCCD1}">
              <a14:hiddenFill xmlns:a14="http://schemas.microsoft.com/office/drawing/2010/main">
                <a:solidFill>
                  <a:srgbClr val="FFFFFF"/>
                </a:solidFill>
              </a14:hiddenFill>
            </a:ext>
          </a:extLst>
        </p:spPr>
      </p:pic>
      <p:sp>
        <p:nvSpPr>
          <p:cNvPr id="4" name="Номер слайда 3"/>
          <p:cNvSpPr>
            <a:spLocks noGrp="1"/>
          </p:cNvSpPr>
          <p:nvPr>
            <p:ph type="sldNum" sz="quarter" idx="12"/>
          </p:nvPr>
        </p:nvSpPr>
        <p:spPr/>
        <p:txBody>
          <a:bodyPr/>
          <a:lstStyle/>
          <a:p>
            <a:pPr>
              <a:defRPr/>
            </a:pPr>
            <a:fld id="{24086F52-CD87-4F19-B72C-F20AE0FF3ECB}" type="slidenum">
              <a:rPr lang="ru-RU" altLang="ru-RU" smtClean="0"/>
              <a:pPr>
                <a:defRPr/>
              </a:pPr>
              <a:t>16</a:t>
            </a:fld>
            <a:endParaRPr lang="ru-RU" altLang="ru-RU"/>
          </a:p>
        </p:txBody>
      </p:sp>
      <p:sp>
        <p:nvSpPr>
          <p:cNvPr id="5" name="Прямоугольник 4"/>
          <p:cNvSpPr/>
          <p:nvPr/>
        </p:nvSpPr>
        <p:spPr>
          <a:xfrm>
            <a:off x="251520" y="332655"/>
            <a:ext cx="8784976" cy="646331"/>
          </a:xfrm>
          <a:prstGeom prst="rect">
            <a:avLst/>
          </a:prstGeom>
        </p:spPr>
        <p:txBody>
          <a:bodyPr wrap="square">
            <a:spAutoFit/>
          </a:bodyPr>
          <a:lstStyle/>
          <a:p>
            <a:pPr algn="ctr"/>
            <a:r>
              <a:rPr lang="ru-RU" sz="3600" b="1" u="sng" dirty="0">
                <a:solidFill>
                  <a:srgbClr val="C00000"/>
                </a:solidFill>
                <a:latin typeface="Arial" panose="020B0604020202020204" pitchFamily="34" charset="0"/>
                <a:cs typeface="Arial" panose="020B0604020202020204" pitchFamily="34" charset="0"/>
              </a:rPr>
              <a:t>Система рестрикции-модификации</a:t>
            </a:r>
          </a:p>
        </p:txBody>
      </p:sp>
      <p:pic>
        <p:nvPicPr>
          <p:cNvPr id="7" name="Picture 2" descr="Картинки по запросу ДНК">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1875"/>
          <a:stretch/>
        </p:blipFill>
        <p:spPr bwMode="auto">
          <a:xfrm rot="2452467">
            <a:off x="5914908" y="3010624"/>
            <a:ext cx="1297625" cy="150675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Группа 10"/>
          <p:cNvGrpSpPr/>
          <p:nvPr/>
        </p:nvGrpSpPr>
        <p:grpSpPr>
          <a:xfrm>
            <a:off x="1373552" y="2057443"/>
            <a:ext cx="1555562" cy="2592288"/>
            <a:chOff x="1547664" y="2878963"/>
            <a:chExt cx="1555562" cy="2592288"/>
          </a:xfrm>
        </p:grpSpPr>
        <p:pic>
          <p:nvPicPr>
            <p:cNvPr id="4098" name="Picture 2" descr="Картинки по запросу ДНК">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2467">
              <a:off x="1805601" y="2878963"/>
              <a:ext cx="1297625" cy="2592288"/>
            </a:xfrm>
            <a:prstGeom prst="rect">
              <a:avLst/>
            </a:prstGeom>
            <a:noFill/>
            <a:extLst>
              <a:ext uri="{909E8E84-426E-40DD-AFC4-6F175D3DCCD1}">
                <a14:hiddenFill xmlns:a14="http://schemas.microsoft.com/office/drawing/2010/main">
                  <a:solidFill>
                    <a:srgbClr val="FFFFFF"/>
                  </a:solidFill>
                </a14:hiddenFill>
              </a:ext>
            </a:extLst>
          </p:spPr>
        </p:pic>
        <p:sp>
          <p:nvSpPr>
            <p:cNvPr id="6" name="Овал 5"/>
            <p:cNvSpPr/>
            <p:nvPr/>
          </p:nvSpPr>
          <p:spPr>
            <a:xfrm>
              <a:off x="1547664" y="3212976"/>
              <a:ext cx="690725" cy="720080"/>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cxnSp>
          <p:nvCxnSpPr>
            <p:cNvPr id="9" name="Прямая соединительная линия 8"/>
            <p:cNvCxnSpPr>
              <a:endCxn id="6" idx="5"/>
            </p:cNvCxnSpPr>
            <p:nvPr/>
          </p:nvCxnSpPr>
          <p:spPr>
            <a:xfrm flipH="1" flipV="1">
              <a:off x="2137235" y="3827603"/>
              <a:ext cx="101154" cy="10545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7881878">
              <a:off x="1595586" y="3368811"/>
              <a:ext cx="563667" cy="400110"/>
            </a:xfrm>
            <a:prstGeom prst="rect">
              <a:avLst/>
            </a:prstGeom>
            <a:noFill/>
          </p:spPr>
          <p:txBody>
            <a:bodyPr wrap="square" rtlCol="0">
              <a:spAutoFit/>
            </a:bodyPr>
            <a:lstStyle/>
            <a:p>
              <a:r>
                <a:rPr lang="ru-RU" sz="2000" b="1" dirty="0" err="1" smtClean="0"/>
                <a:t>Ме</a:t>
              </a:r>
              <a:endParaRPr lang="ru-RU" sz="2000" b="1" dirty="0"/>
            </a:p>
          </p:txBody>
        </p:sp>
      </p:grpSp>
      <p:pic>
        <p:nvPicPr>
          <p:cNvPr id="4100" name="Picture 4" descr="Картинки по запросу ок">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4230" y="4758246"/>
            <a:ext cx="2616225" cy="173603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Похожее изображение">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3392" y="4601686"/>
            <a:ext cx="2811973" cy="204915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Картинки по запросу ножницы">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800000">
            <a:off x="5799895" y="1237905"/>
            <a:ext cx="2812316" cy="1873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211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24086F52-CD87-4F19-B72C-F20AE0FF3ECB}" type="slidenum">
              <a:rPr lang="ru-RU" altLang="ru-RU" smtClean="0"/>
              <a:pPr>
                <a:defRPr/>
              </a:pPr>
              <a:t>17</a:t>
            </a:fld>
            <a:endParaRPr lang="ru-RU" altLang="ru-RU"/>
          </a:p>
        </p:txBody>
      </p:sp>
      <p:sp>
        <p:nvSpPr>
          <p:cNvPr id="6" name="TextBox 1"/>
          <p:cNvSpPr txBox="1">
            <a:spLocks noChangeArrowheads="1"/>
          </p:cNvSpPr>
          <p:nvPr/>
        </p:nvSpPr>
        <p:spPr bwMode="auto">
          <a:xfrm>
            <a:off x="323528" y="332656"/>
            <a:ext cx="864235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ru-RU" altLang="ru-RU" sz="4000" b="1" u="sng" dirty="0">
                <a:solidFill>
                  <a:srgbClr val="C00000"/>
                </a:solidFill>
                <a:latin typeface="Arial Black" panose="020B0A04020102020204" pitchFamily="34" charset="0"/>
              </a:rPr>
              <a:t>Генетические рекомбинации  </a:t>
            </a:r>
            <a:endParaRPr lang="ru-RU" altLang="ru-RU" sz="4000" b="1" u="sng" dirty="0" smtClean="0">
              <a:solidFill>
                <a:srgbClr val="C00000"/>
              </a:solidFill>
              <a:latin typeface="Arial Black" panose="020B0A04020102020204" pitchFamily="34" charset="0"/>
            </a:endParaRPr>
          </a:p>
          <a:p>
            <a:pPr algn="ctr" eaLnBrk="1" hangingPunct="1">
              <a:spcBef>
                <a:spcPct val="0"/>
              </a:spcBef>
              <a:buFontTx/>
              <a:buNone/>
            </a:pPr>
            <a:endParaRPr lang="ru-RU" altLang="ru-RU" sz="4000" b="1" u="sng" dirty="0">
              <a:solidFill>
                <a:srgbClr val="C00000"/>
              </a:solidFill>
              <a:latin typeface="Arial Black" panose="020B0A04020102020204" pitchFamily="34" charset="0"/>
            </a:endParaRPr>
          </a:p>
          <a:p>
            <a:pPr algn="ctr" eaLnBrk="1" hangingPunct="1">
              <a:spcBef>
                <a:spcPct val="0"/>
              </a:spcBef>
              <a:buFontTx/>
              <a:buNone/>
            </a:pPr>
            <a:r>
              <a:rPr lang="ru-RU" altLang="ru-RU" b="1" dirty="0" smtClean="0">
                <a:latin typeface="Arial Black" pitchFamily="34" charset="0"/>
              </a:rPr>
              <a:t>обмен </a:t>
            </a:r>
            <a:r>
              <a:rPr lang="ru-RU" altLang="ru-RU" b="1" dirty="0">
                <a:latin typeface="Arial Black" pitchFamily="34" charset="0"/>
              </a:rPr>
              <a:t>генетической информацией между микроорганизмами</a:t>
            </a:r>
          </a:p>
        </p:txBody>
      </p:sp>
      <p:pic>
        <p:nvPicPr>
          <p:cNvPr id="4099" name="Picture 3" descr="C:\Users\Anna\Desktop\utytnbrf\M8740557-Antibiotic_resistance-SPL.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14500" y="2636912"/>
            <a:ext cx="5715000" cy="4010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5587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4CFEB13A-E8FC-4021-86B1-2515A4767A70}" type="slidenum">
              <a:rPr lang="ru-RU" altLang="ru-RU" sz="1200">
                <a:solidFill>
                  <a:srgbClr val="898989"/>
                </a:solidFill>
              </a:rPr>
              <a:pPr eaLnBrk="1" hangingPunct="1">
                <a:spcBef>
                  <a:spcPct val="0"/>
                </a:spcBef>
                <a:buFontTx/>
                <a:buNone/>
              </a:pPr>
              <a:t>18</a:t>
            </a:fld>
            <a:endParaRPr lang="ru-RU" altLang="ru-RU" sz="1200">
              <a:solidFill>
                <a:srgbClr val="898989"/>
              </a:solidFill>
            </a:endParaRPr>
          </a:p>
        </p:txBody>
      </p:sp>
      <p:sp>
        <p:nvSpPr>
          <p:cNvPr id="15363" name="TextBox 1"/>
          <p:cNvSpPr txBox="1">
            <a:spLocks noChangeArrowheads="1"/>
          </p:cNvSpPr>
          <p:nvPr/>
        </p:nvSpPr>
        <p:spPr bwMode="auto">
          <a:xfrm>
            <a:off x="0" y="0"/>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ru-RU" altLang="ru-RU" sz="4000" b="1" dirty="0" smtClean="0">
                <a:solidFill>
                  <a:srgbClr val="C00000"/>
                </a:solidFill>
                <a:latin typeface="Arial Black" pitchFamily="34" charset="0"/>
              </a:rPr>
              <a:t>Виды генетических рекомбинации</a:t>
            </a:r>
            <a:endParaRPr lang="ru-RU" altLang="ru-RU" sz="4000" b="1" dirty="0">
              <a:solidFill>
                <a:srgbClr val="C00000"/>
              </a:solidFill>
              <a:latin typeface="Arial Black" pitchFamily="34" charset="0"/>
            </a:endParaRPr>
          </a:p>
        </p:txBody>
      </p:sp>
      <p:sp>
        <p:nvSpPr>
          <p:cNvPr id="15364" name="TextBox 2"/>
          <p:cNvSpPr txBox="1">
            <a:spLocks noChangeArrowheads="1"/>
          </p:cNvSpPr>
          <p:nvPr/>
        </p:nvSpPr>
        <p:spPr bwMode="auto">
          <a:xfrm>
            <a:off x="246063" y="2060575"/>
            <a:ext cx="864711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 typeface="Calibri" pitchFamily="34" charset="0"/>
              <a:buAutoNum type="arabicPeriod"/>
            </a:pPr>
            <a:r>
              <a:rPr lang="ru-RU" altLang="ru-RU" b="1" u="sng" dirty="0">
                <a:solidFill>
                  <a:srgbClr val="C00000"/>
                </a:solidFill>
                <a:latin typeface="Arial Black" panose="020B0A04020102020204" pitchFamily="34" charset="0"/>
                <a:cs typeface="Arial" panose="020B0604020202020204" pitchFamily="34" charset="0"/>
              </a:rPr>
              <a:t>Трансформация</a:t>
            </a:r>
            <a:r>
              <a:rPr lang="ru-RU" altLang="ru-RU" dirty="0">
                <a:solidFill>
                  <a:srgbClr val="C00000"/>
                </a:solidFill>
                <a:latin typeface="Arial Black" panose="020B0A04020102020204" pitchFamily="34" charset="0"/>
                <a:cs typeface="Arial" panose="020B0604020202020204" pitchFamily="34" charset="0"/>
              </a:rPr>
              <a:t> </a:t>
            </a:r>
            <a:r>
              <a:rPr lang="ru-RU" altLang="ru-RU" dirty="0">
                <a:latin typeface="Arial" panose="020B0604020202020204" pitchFamily="34" charset="0"/>
                <a:cs typeface="Arial" panose="020B0604020202020204" pitchFamily="34" charset="0"/>
              </a:rPr>
              <a:t>– поглощение свободной ДНК из внешней среды;</a:t>
            </a:r>
          </a:p>
          <a:p>
            <a:pPr eaLnBrk="1" hangingPunct="1">
              <a:spcBef>
                <a:spcPct val="0"/>
              </a:spcBef>
              <a:buFont typeface="Calibri" pitchFamily="34" charset="0"/>
              <a:buAutoNum type="arabicPeriod"/>
            </a:pPr>
            <a:endParaRPr lang="ru-RU" altLang="ru-RU" dirty="0">
              <a:latin typeface="Arial" panose="020B0604020202020204" pitchFamily="34" charset="0"/>
              <a:cs typeface="Arial" panose="020B0604020202020204" pitchFamily="34" charset="0"/>
            </a:endParaRPr>
          </a:p>
          <a:p>
            <a:pPr eaLnBrk="1" hangingPunct="1">
              <a:spcBef>
                <a:spcPct val="0"/>
              </a:spcBef>
              <a:buFont typeface="Calibri" pitchFamily="34" charset="0"/>
              <a:buAutoNum type="arabicPeriod"/>
            </a:pPr>
            <a:r>
              <a:rPr lang="ru-RU" altLang="ru-RU" b="1" u="sng" dirty="0" err="1">
                <a:solidFill>
                  <a:srgbClr val="C00000"/>
                </a:solidFill>
                <a:latin typeface="Arial Black" panose="020B0A04020102020204" pitchFamily="34" charset="0"/>
                <a:cs typeface="Arial" panose="020B0604020202020204" pitchFamily="34" charset="0"/>
              </a:rPr>
              <a:t>Коньюгация</a:t>
            </a:r>
            <a:r>
              <a:rPr lang="ru-RU" altLang="ru-RU" dirty="0">
                <a:latin typeface="Arial" panose="020B0604020202020204" pitchFamily="34" charset="0"/>
                <a:cs typeface="Arial" panose="020B0604020202020204" pitchFamily="34" charset="0"/>
              </a:rPr>
              <a:t> – внедрение ДНК из бактериальной клетки-донора в клетку-реципиент;</a:t>
            </a:r>
          </a:p>
          <a:p>
            <a:pPr eaLnBrk="1" hangingPunct="1">
              <a:spcBef>
                <a:spcPct val="0"/>
              </a:spcBef>
              <a:buFont typeface="Calibri" pitchFamily="34" charset="0"/>
              <a:buAutoNum type="arabicPeriod"/>
            </a:pPr>
            <a:endParaRPr lang="ru-RU" altLang="ru-RU" dirty="0">
              <a:latin typeface="Arial" panose="020B0604020202020204" pitchFamily="34" charset="0"/>
              <a:cs typeface="Arial" panose="020B0604020202020204" pitchFamily="34" charset="0"/>
            </a:endParaRPr>
          </a:p>
          <a:p>
            <a:pPr eaLnBrk="1" hangingPunct="1">
              <a:spcBef>
                <a:spcPct val="0"/>
              </a:spcBef>
              <a:buFont typeface="Calibri" pitchFamily="34" charset="0"/>
              <a:buAutoNum type="arabicPeriod"/>
            </a:pPr>
            <a:r>
              <a:rPr lang="ru-RU" altLang="ru-RU" u="sng" dirty="0">
                <a:solidFill>
                  <a:srgbClr val="C00000"/>
                </a:solidFill>
                <a:latin typeface="Arial Black" panose="020B0A04020102020204" pitchFamily="34" charset="0"/>
                <a:cs typeface="Arial" panose="020B0604020202020204" pitchFamily="34" charset="0"/>
              </a:rPr>
              <a:t>Трансдукция </a:t>
            </a:r>
            <a:r>
              <a:rPr lang="ru-RU" altLang="ru-RU" dirty="0">
                <a:latin typeface="Arial" panose="020B0604020202020204" pitchFamily="34" charset="0"/>
                <a:cs typeface="Arial" panose="020B0604020202020204" pitchFamily="34" charset="0"/>
              </a:rPr>
              <a:t>– распространение генов бактерий умеренными бактериофагами.</a:t>
            </a:r>
          </a:p>
        </p:txBody>
      </p:sp>
    </p:spTree>
    <p:extLst>
      <p:ext uri="{BB962C8B-B14F-4D97-AF65-F5344CB8AC3E}">
        <p14:creationId xmlns:p14="http://schemas.microsoft.com/office/powerpoint/2010/main" val="11185622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88640"/>
            <a:ext cx="8712968" cy="634082"/>
          </a:xfrm>
        </p:spPr>
        <p:txBody>
          <a:bodyPr>
            <a:normAutofit fontScale="90000"/>
          </a:bodyPr>
          <a:lstStyle/>
          <a:p>
            <a:r>
              <a:rPr lang="ru-RU" b="1" dirty="0" smtClean="0">
                <a:solidFill>
                  <a:srgbClr val="C00000"/>
                </a:solidFill>
                <a:latin typeface="Arial" panose="020B0604020202020204" pitchFamily="34" charset="0"/>
                <a:cs typeface="Arial" panose="020B0604020202020204" pitchFamily="34" charset="0"/>
              </a:rPr>
              <a:t>1. Трансформация</a:t>
            </a:r>
            <a:endParaRPr lang="ru-RU" dirty="0">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292217" y="1916832"/>
            <a:ext cx="8640960" cy="3777283"/>
          </a:xfrm>
        </p:spPr>
        <p:txBody>
          <a:bodyPr>
            <a:normAutofit fontScale="92500" lnSpcReduction="10000"/>
          </a:bodyPr>
          <a:lstStyle/>
          <a:p>
            <a:pPr marL="0" indent="0">
              <a:buNone/>
              <a:defRPr/>
            </a:pPr>
            <a:r>
              <a:rPr lang="ru-RU" altLang="ru-RU" b="1" dirty="0" smtClean="0"/>
              <a:t>Стадии трансформации:</a:t>
            </a:r>
          </a:p>
          <a:p>
            <a:pPr marL="0" indent="0">
              <a:buNone/>
              <a:defRPr/>
            </a:pPr>
            <a:endParaRPr lang="ru-RU" altLang="ru-RU" dirty="0"/>
          </a:p>
          <a:p>
            <a:pPr>
              <a:defRPr/>
            </a:pPr>
            <a:r>
              <a:rPr lang="ru-RU" altLang="ru-RU" b="1" dirty="0"/>
              <a:t>Связывание экзогенной ДНК с поверхностью компетентных </a:t>
            </a:r>
            <a:r>
              <a:rPr lang="ru-RU" altLang="ru-RU" b="1" dirty="0" smtClean="0"/>
              <a:t>клеток</a:t>
            </a:r>
            <a:r>
              <a:rPr lang="ru-RU" altLang="ru-RU" dirty="0" smtClean="0"/>
              <a:t>; </a:t>
            </a:r>
            <a:endParaRPr lang="ru-RU" altLang="ru-RU" sz="1200" dirty="0" smtClean="0"/>
          </a:p>
          <a:p>
            <a:pPr>
              <a:defRPr/>
            </a:pPr>
            <a:endParaRPr lang="ru-RU" altLang="ru-RU" sz="900" dirty="0" smtClean="0"/>
          </a:p>
          <a:p>
            <a:pPr>
              <a:defRPr/>
            </a:pPr>
            <a:r>
              <a:rPr lang="ru-RU" altLang="ru-RU" b="1" dirty="0" smtClean="0"/>
              <a:t>Фрагментация и проникновение </a:t>
            </a:r>
            <a:r>
              <a:rPr lang="ru-RU" altLang="ru-RU" b="1" dirty="0"/>
              <a:t>экзогенной </a:t>
            </a:r>
            <a:r>
              <a:rPr lang="ru-RU" altLang="ru-RU" b="1" dirty="0" smtClean="0"/>
              <a:t>ДНК;</a:t>
            </a:r>
          </a:p>
          <a:p>
            <a:pPr>
              <a:defRPr/>
            </a:pPr>
            <a:endParaRPr lang="ru-RU" altLang="ru-RU" sz="1100" b="1" dirty="0" smtClean="0"/>
          </a:p>
          <a:p>
            <a:pPr>
              <a:defRPr/>
            </a:pPr>
            <a:r>
              <a:rPr lang="ru-RU" altLang="ru-RU" b="1" dirty="0" smtClean="0"/>
              <a:t>Интеграция </a:t>
            </a:r>
            <a:r>
              <a:rPr lang="ru-RU" altLang="ru-RU" b="1" dirty="0"/>
              <a:t>трансформирующей ДНК </a:t>
            </a:r>
            <a:r>
              <a:rPr lang="ru-RU" altLang="ru-RU" dirty="0"/>
              <a:t> </a:t>
            </a:r>
            <a:endParaRPr lang="ru-RU" altLang="ru-RU" dirty="0" smtClean="0"/>
          </a:p>
        </p:txBody>
      </p:sp>
      <p:sp>
        <p:nvSpPr>
          <p:cNvPr id="4" name="Номер слайда 3"/>
          <p:cNvSpPr>
            <a:spLocks noGrp="1"/>
          </p:cNvSpPr>
          <p:nvPr>
            <p:ph type="sldNum" sz="quarter" idx="12"/>
          </p:nvPr>
        </p:nvSpPr>
        <p:spPr/>
        <p:txBody>
          <a:bodyPr/>
          <a:lstStyle/>
          <a:p>
            <a:pPr>
              <a:defRPr/>
            </a:pPr>
            <a:fld id="{24086F52-CD87-4F19-B72C-F20AE0FF3ECB}" type="slidenum">
              <a:rPr lang="ru-RU" altLang="ru-RU" smtClean="0"/>
              <a:pPr>
                <a:defRPr/>
              </a:pPr>
              <a:t>19</a:t>
            </a:fld>
            <a:endParaRPr lang="ru-RU" altLang="ru-RU"/>
          </a:p>
        </p:txBody>
      </p:sp>
      <p:sp>
        <p:nvSpPr>
          <p:cNvPr id="5" name="Прямоугольник 4"/>
          <p:cNvSpPr/>
          <p:nvPr/>
        </p:nvSpPr>
        <p:spPr>
          <a:xfrm>
            <a:off x="323528" y="836712"/>
            <a:ext cx="8424936" cy="523220"/>
          </a:xfrm>
          <a:prstGeom prst="rect">
            <a:avLst/>
          </a:prstGeom>
        </p:spPr>
        <p:txBody>
          <a:bodyPr wrap="square">
            <a:spAutoFit/>
          </a:bodyPr>
          <a:lstStyle/>
          <a:p>
            <a:pPr algn="ctr"/>
            <a:r>
              <a:rPr lang="ru-RU" altLang="ru-RU" sz="2800" b="1" dirty="0" smtClean="0">
                <a:cs typeface="Arial" panose="020B0604020202020204" pitchFamily="34" charset="0"/>
              </a:rPr>
              <a:t>(поглощение </a:t>
            </a:r>
            <a:r>
              <a:rPr lang="ru-RU" altLang="ru-RU" sz="2800" b="1" dirty="0">
                <a:cs typeface="Arial" panose="020B0604020202020204" pitchFamily="34" charset="0"/>
              </a:rPr>
              <a:t>свободной ДНК из внешней </a:t>
            </a:r>
            <a:r>
              <a:rPr lang="ru-RU" altLang="ru-RU" sz="2800" b="1" dirty="0" smtClean="0">
                <a:cs typeface="Arial" panose="020B0604020202020204" pitchFamily="34" charset="0"/>
              </a:rPr>
              <a:t>среды)</a:t>
            </a:r>
            <a:endParaRPr lang="ru-RU" sz="2800" b="1" dirty="0"/>
          </a:p>
        </p:txBody>
      </p:sp>
    </p:spTree>
    <p:extLst>
      <p:ext uri="{BB962C8B-B14F-4D97-AF65-F5344CB8AC3E}">
        <p14:creationId xmlns:p14="http://schemas.microsoft.com/office/powerpoint/2010/main" val="25498487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3EB33E47-5EF9-4175-8F8A-C91BAF10D311}" type="slidenum">
              <a:rPr lang="ru-RU" altLang="ru-RU" sz="1200">
                <a:solidFill>
                  <a:srgbClr val="898989"/>
                </a:solidFill>
              </a:rPr>
              <a:pPr eaLnBrk="1" hangingPunct="1">
                <a:spcBef>
                  <a:spcPct val="0"/>
                </a:spcBef>
                <a:buFontTx/>
                <a:buNone/>
              </a:pPr>
              <a:t>2</a:t>
            </a:fld>
            <a:endParaRPr lang="ru-RU" altLang="ru-RU" sz="1200">
              <a:solidFill>
                <a:srgbClr val="898989"/>
              </a:solidFill>
            </a:endParaRPr>
          </a:p>
        </p:txBody>
      </p:sp>
      <p:sp>
        <p:nvSpPr>
          <p:cNvPr id="7176" name="Заголовок 1"/>
          <p:cNvSpPr>
            <a:spLocks noGrp="1"/>
          </p:cNvSpPr>
          <p:nvPr>
            <p:ph type="title"/>
          </p:nvPr>
        </p:nvSpPr>
        <p:spPr>
          <a:xfrm>
            <a:off x="0" y="260648"/>
            <a:ext cx="9144000" cy="490537"/>
          </a:xfrm>
        </p:spPr>
        <p:txBody>
          <a:bodyPr>
            <a:normAutofit fontScale="90000"/>
          </a:bodyPr>
          <a:lstStyle/>
          <a:p>
            <a:pPr eaLnBrk="1" hangingPunct="1"/>
            <a:r>
              <a:rPr lang="ru-RU" altLang="ru-RU" sz="3200" b="1" dirty="0" smtClean="0">
                <a:solidFill>
                  <a:srgbClr val="FF0000"/>
                </a:solidFill>
                <a:latin typeface="Arial Black" pitchFamily="34" charset="0"/>
              </a:rPr>
              <a:t>Особенности ДНК прокариот</a:t>
            </a:r>
          </a:p>
        </p:txBody>
      </p:sp>
      <p:graphicFrame>
        <p:nvGraphicFramePr>
          <p:cNvPr id="3" name="Таблица 2"/>
          <p:cNvGraphicFramePr>
            <a:graphicFrameLocks noGrp="1"/>
          </p:cNvGraphicFramePr>
          <p:nvPr>
            <p:extLst>
              <p:ext uri="{D42A27DB-BD31-4B8C-83A1-F6EECF244321}">
                <p14:modId xmlns:p14="http://schemas.microsoft.com/office/powerpoint/2010/main" val="162813719"/>
              </p:ext>
            </p:extLst>
          </p:nvPr>
        </p:nvGraphicFramePr>
        <p:xfrm>
          <a:off x="179512" y="980728"/>
          <a:ext cx="8784976" cy="5698976"/>
        </p:xfrm>
        <a:graphic>
          <a:graphicData uri="http://schemas.openxmlformats.org/drawingml/2006/table">
            <a:tbl>
              <a:tblPr firstRow="1" bandRow="1">
                <a:tableStyleId>{C4B1156A-380E-4F78-BDF5-A606A8083BF9}</a:tableStyleId>
              </a:tblPr>
              <a:tblGrid>
                <a:gridCol w="4392488"/>
                <a:gridCol w="4392488"/>
              </a:tblGrid>
              <a:tr h="792088">
                <a:tc>
                  <a:txBody>
                    <a:bodyPr/>
                    <a:lstStyle/>
                    <a:p>
                      <a:pPr algn="l"/>
                      <a:r>
                        <a:rPr lang="ru-RU" sz="2800" b="1" dirty="0" smtClean="0">
                          <a:latin typeface="Arial" panose="020B0604020202020204" pitchFamily="34" charset="0"/>
                          <a:cs typeface="Arial" panose="020B0604020202020204" pitchFamily="34" charset="0"/>
                        </a:rPr>
                        <a:t>1.</a:t>
                      </a:r>
                      <a:r>
                        <a:rPr lang="ru-RU" sz="2800" b="1" baseline="0" dirty="0" smtClean="0">
                          <a:latin typeface="Arial" panose="020B0604020202020204" pitchFamily="34" charset="0"/>
                          <a:cs typeface="Arial" panose="020B0604020202020204" pitchFamily="34" charset="0"/>
                        </a:rPr>
                        <a:t> </a:t>
                      </a:r>
                      <a:r>
                        <a:rPr lang="ru-RU" sz="2800" b="1" dirty="0" smtClean="0">
                          <a:latin typeface="Arial" panose="020B0604020202020204" pitchFamily="34" charset="0"/>
                          <a:cs typeface="Arial" panose="020B0604020202020204" pitchFamily="34" charset="0"/>
                        </a:rPr>
                        <a:t>Локализация ДНК</a:t>
                      </a:r>
                      <a:endParaRPr lang="ru-RU" sz="2800" b="1" dirty="0">
                        <a:latin typeface="Arial" panose="020B0604020202020204" pitchFamily="34" charset="0"/>
                        <a:cs typeface="Arial" panose="020B0604020202020204" pitchFamily="34" charset="0"/>
                      </a:endParaRPr>
                    </a:p>
                  </a:txBody>
                  <a:tcPr anchor="ctr"/>
                </a:tc>
                <a:tc>
                  <a:txBody>
                    <a:bodyPr/>
                    <a:lstStyle/>
                    <a:p>
                      <a:pPr algn="ctr"/>
                      <a:r>
                        <a:rPr lang="ru-RU" sz="2800" b="1" dirty="0" err="1" smtClean="0">
                          <a:latin typeface="Arial" panose="020B0604020202020204" pitchFamily="34" charset="0"/>
                          <a:cs typeface="Arial" panose="020B0604020202020204" pitchFamily="34" charset="0"/>
                        </a:rPr>
                        <a:t>Нуклеоид</a:t>
                      </a:r>
                      <a:r>
                        <a:rPr lang="ru-RU" sz="2800" b="1" dirty="0" smtClean="0">
                          <a:latin typeface="Arial" panose="020B0604020202020204" pitchFamily="34" charset="0"/>
                          <a:cs typeface="Arial" panose="020B0604020202020204" pitchFamily="34" charset="0"/>
                        </a:rPr>
                        <a:t> </a:t>
                      </a:r>
                      <a:endParaRPr lang="ru-RU" sz="2800" b="1" dirty="0">
                        <a:latin typeface="Arial" panose="020B0604020202020204" pitchFamily="34" charset="0"/>
                        <a:cs typeface="Arial" panose="020B0604020202020204" pitchFamily="34" charset="0"/>
                      </a:endParaRPr>
                    </a:p>
                  </a:txBody>
                  <a:tcPr anchor="ctr"/>
                </a:tc>
              </a:tr>
              <a:tr h="792088">
                <a:tc>
                  <a:txBody>
                    <a:bodyPr/>
                    <a:lstStyle/>
                    <a:p>
                      <a:pPr algn="l"/>
                      <a:r>
                        <a:rPr lang="ru-RU" sz="2800" b="1" dirty="0" smtClean="0">
                          <a:latin typeface="Arial" panose="020B0604020202020204" pitchFamily="34" charset="0"/>
                          <a:cs typeface="Arial" panose="020B0604020202020204" pitchFamily="34" charset="0"/>
                        </a:rPr>
                        <a:t>2. Набор хромосом</a:t>
                      </a:r>
                      <a:endParaRPr lang="ru-RU" sz="2800" b="1"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altLang="ru-RU" sz="2800" b="1" dirty="0" smtClean="0">
                          <a:latin typeface="Arial" panose="020B0604020202020204" pitchFamily="34" charset="0"/>
                          <a:cs typeface="Arial" panose="020B0604020202020204" pitchFamily="34" charset="0"/>
                        </a:rPr>
                        <a:t>Гаплоидный </a:t>
                      </a:r>
                    </a:p>
                  </a:txBody>
                  <a:tcPr anchor="ctr"/>
                </a:tc>
              </a:tr>
              <a:tr h="792088">
                <a:tc>
                  <a:txBody>
                    <a:bodyPr/>
                    <a:lstStyle/>
                    <a:p>
                      <a:pPr algn="l"/>
                      <a:r>
                        <a:rPr lang="ru-RU" sz="2800" b="1" dirty="0" smtClean="0">
                          <a:latin typeface="Arial" panose="020B0604020202020204" pitchFamily="34" charset="0"/>
                          <a:cs typeface="Arial" panose="020B0604020202020204" pitchFamily="34" charset="0"/>
                        </a:rPr>
                        <a:t>3. Гистоны </a:t>
                      </a:r>
                      <a:endParaRPr lang="ru-RU" sz="2800" b="1" dirty="0">
                        <a:latin typeface="Arial" panose="020B0604020202020204" pitchFamily="34" charset="0"/>
                        <a:cs typeface="Arial" panose="020B0604020202020204" pitchFamily="34" charset="0"/>
                      </a:endParaRPr>
                    </a:p>
                  </a:txBody>
                  <a:tcPr anchor="ctr"/>
                </a:tc>
                <a:tc>
                  <a:txBody>
                    <a:bodyPr/>
                    <a:lstStyle/>
                    <a:p>
                      <a:pPr algn="ctr"/>
                      <a:r>
                        <a:rPr lang="ru-RU" sz="2800" b="1" dirty="0" smtClean="0">
                          <a:latin typeface="Arial" panose="020B0604020202020204" pitchFamily="34" charset="0"/>
                          <a:cs typeface="Arial" panose="020B0604020202020204" pitchFamily="34" charset="0"/>
                        </a:rPr>
                        <a:t>Нет, НО есть </a:t>
                      </a:r>
                      <a:r>
                        <a:rPr lang="ru-RU" sz="2800" b="1" dirty="0" err="1" smtClean="0">
                          <a:latin typeface="Arial" panose="020B0604020202020204" pitchFamily="34" charset="0"/>
                          <a:cs typeface="Arial" panose="020B0604020202020204" pitchFamily="34" charset="0"/>
                        </a:rPr>
                        <a:t>гистоноподобные</a:t>
                      </a:r>
                      <a:r>
                        <a:rPr lang="ru-RU" sz="2800" b="1" dirty="0" smtClean="0">
                          <a:latin typeface="Arial" panose="020B0604020202020204" pitchFamily="34" charset="0"/>
                          <a:cs typeface="Arial" panose="020B0604020202020204" pitchFamily="34" charset="0"/>
                        </a:rPr>
                        <a:t> белки!</a:t>
                      </a:r>
                      <a:endParaRPr lang="ru-RU" sz="2800" b="1" dirty="0">
                        <a:latin typeface="Arial" panose="020B0604020202020204" pitchFamily="34" charset="0"/>
                        <a:cs typeface="Arial" panose="020B0604020202020204" pitchFamily="34" charset="0"/>
                      </a:endParaRPr>
                    </a:p>
                  </a:txBody>
                  <a:tcPr anchor="ctr"/>
                </a:tc>
              </a:tr>
              <a:tr h="792088">
                <a:tc>
                  <a:txBody>
                    <a:bodyPr/>
                    <a:lstStyle/>
                    <a:p>
                      <a:pPr algn="l"/>
                      <a:r>
                        <a:rPr lang="ru-RU" sz="2800" b="1" dirty="0" smtClean="0">
                          <a:latin typeface="Arial" panose="020B0604020202020204" pitchFamily="34" charset="0"/>
                          <a:cs typeface="Arial" panose="020B0604020202020204" pitchFamily="34" charset="0"/>
                        </a:rPr>
                        <a:t>4. </a:t>
                      </a:r>
                      <a:r>
                        <a:rPr lang="ru-RU" sz="2800" b="1" dirty="0" err="1" smtClean="0">
                          <a:latin typeface="Arial" panose="020B0604020202020204" pitchFamily="34" charset="0"/>
                          <a:cs typeface="Arial" panose="020B0604020202020204" pitchFamily="34" charset="0"/>
                        </a:rPr>
                        <a:t>Внехромосомный</a:t>
                      </a:r>
                      <a:r>
                        <a:rPr lang="ru-RU" sz="2800" b="1" baseline="0" dirty="0" smtClean="0">
                          <a:latin typeface="Arial" panose="020B0604020202020204" pitchFamily="34" charset="0"/>
                          <a:cs typeface="Arial" panose="020B0604020202020204" pitchFamily="34" charset="0"/>
                        </a:rPr>
                        <a:t> генетический материал</a:t>
                      </a:r>
                      <a:endParaRPr lang="ru-RU" sz="2800" b="1"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altLang="ru-RU" sz="2800" b="1" dirty="0" err="1" smtClean="0">
                          <a:latin typeface="Arial" panose="020B0604020202020204" pitchFamily="34" charset="0"/>
                          <a:cs typeface="Arial" panose="020B0604020202020204" pitchFamily="34" charset="0"/>
                        </a:rPr>
                        <a:t>Плазмиды</a:t>
                      </a:r>
                      <a:r>
                        <a:rPr lang="ru-RU" altLang="ru-RU" sz="2800" b="1" dirty="0" smtClean="0">
                          <a:latin typeface="Arial" panose="020B0604020202020204" pitchFamily="34" charset="0"/>
                          <a:cs typeface="Arial" panose="020B0604020202020204" pitchFamily="34" charset="0"/>
                        </a:rPr>
                        <a:t>, </a:t>
                      </a:r>
                      <a:r>
                        <a:rPr lang="ru-RU" altLang="ru-RU" sz="2800" b="1" dirty="0" err="1" smtClean="0">
                          <a:latin typeface="Arial" panose="020B0604020202020204" pitchFamily="34" charset="0"/>
                          <a:cs typeface="Arial" panose="020B0604020202020204" pitchFamily="34" charset="0"/>
                        </a:rPr>
                        <a:t>транспозоны</a:t>
                      </a:r>
                      <a:r>
                        <a:rPr lang="ru-RU" altLang="ru-RU" sz="2800" b="1" dirty="0" smtClean="0">
                          <a:latin typeface="Arial" panose="020B0604020202020204" pitchFamily="34" charset="0"/>
                          <a:cs typeface="Arial" panose="020B0604020202020204" pitchFamily="34" charset="0"/>
                        </a:rPr>
                        <a:t>, </a:t>
                      </a:r>
                      <a:r>
                        <a:rPr lang="en-US" altLang="ru-RU" sz="2800" b="1" dirty="0" smtClean="0">
                          <a:latin typeface="Arial" panose="020B0604020202020204" pitchFamily="34" charset="0"/>
                          <a:cs typeface="Arial" panose="020B0604020202020204" pitchFamily="34" charset="0"/>
                        </a:rPr>
                        <a:t>Is-</a:t>
                      </a:r>
                      <a:r>
                        <a:rPr lang="ru-RU" altLang="ru-RU" sz="2800" b="1" dirty="0" err="1" smtClean="0">
                          <a:latin typeface="Arial" panose="020B0604020202020204" pitchFamily="34" charset="0"/>
                          <a:cs typeface="Arial" panose="020B0604020202020204" pitchFamily="34" charset="0"/>
                        </a:rPr>
                        <a:t>последоваьельности</a:t>
                      </a:r>
                      <a:endParaRPr lang="ru-RU" altLang="ru-RU" sz="2800" b="1" dirty="0" smtClean="0">
                        <a:latin typeface="Arial" panose="020B0604020202020204" pitchFamily="34" charset="0"/>
                        <a:cs typeface="Arial" panose="020B0604020202020204" pitchFamily="34" charset="0"/>
                      </a:endParaRPr>
                    </a:p>
                  </a:txBody>
                  <a:tcPr anchor="ctr"/>
                </a:tc>
              </a:tr>
              <a:tr h="792088">
                <a:tc>
                  <a:txBody>
                    <a:bodyPr/>
                    <a:lstStyle/>
                    <a:p>
                      <a:pPr algn="l"/>
                      <a:r>
                        <a:rPr lang="ru-RU" sz="2800" b="1" dirty="0" smtClean="0">
                          <a:latin typeface="Arial" panose="020B0604020202020204" pitchFamily="34" charset="0"/>
                          <a:cs typeface="Arial" panose="020B0604020202020204" pitchFamily="34" charset="0"/>
                        </a:rPr>
                        <a:t>5. Передача</a:t>
                      </a:r>
                      <a:r>
                        <a:rPr lang="ru-RU" sz="2800" b="1" baseline="0" dirty="0" smtClean="0">
                          <a:latin typeface="Arial" panose="020B0604020202020204" pitchFamily="34" charset="0"/>
                          <a:cs typeface="Arial" panose="020B0604020202020204" pitchFamily="34" charset="0"/>
                        </a:rPr>
                        <a:t> генетический информации</a:t>
                      </a:r>
                      <a:endParaRPr lang="ru-RU" sz="2800" b="1" dirty="0">
                        <a:latin typeface="Arial" panose="020B0604020202020204" pitchFamily="34" charset="0"/>
                        <a:cs typeface="Arial" panose="020B0604020202020204" pitchFamily="34" charset="0"/>
                      </a:endParaRPr>
                    </a:p>
                  </a:txBody>
                  <a:tcPr anchor="ctr"/>
                </a:tc>
                <a:tc>
                  <a:txBody>
                    <a:bodyPr/>
                    <a:lstStyle/>
                    <a:p>
                      <a:pPr algn="ctr"/>
                      <a:r>
                        <a:rPr lang="ru-RU" sz="2800" b="1" dirty="0" smtClean="0">
                          <a:latin typeface="Arial" panose="020B0604020202020204" pitchFamily="34" charset="0"/>
                          <a:cs typeface="Arial" panose="020B0604020202020204" pitchFamily="34" charset="0"/>
                        </a:rPr>
                        <a:t>Вертикально, горизонтально</a:t>
                      </a:r>
                      <a:endParaRPr lang="ru-RU" sz="2800" b="1"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35320474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D73D5C2C-3AF1-45E2-96BC-3A1CC43EEA3D}" type="slidenum">
              <a:rPr lang="ru-RU" altLang="ru-RU" sz="1200">
                <a:solidFill>
                  <a:srgbClr val="898989"/>
                </a:solidFill>
              </a:rPr>
              <a:pPr eaLnBrk="1" hangingPunct="1">
                <a:spcBef>
                  <a:spcPct val="0"/>
                </a:spcBef>
                <a:buFontTx/>
                <a:buNone/>
              </a:pPr>
              <a:t>20</a:t>
            </a:fld>
            <a:endParaRPr lang="ru-RU" altLang="ru-RU" sz="1200">
              <a:solidFill>
                <a:srgbClr val="898989"/>
              </a:solidFill>
            </a:endParaRPr>
          </a:p>
        </p:txBody>
      </p:sp>
      <p:pic>
        <p:nvPicPr>
          <p:cNvPr id="16388" name="Picture 2" descr="F:\РАЗОБРАТЬ\ch9f25.jpg"/>
          <p:cNvPicPr>
            <a:picLocks noChangeAspect="1" noChangeArrowheads="1"/>
          </p:cNvPicPr>
          <p:nvPr/>
        </p:nvPicPr>
        <p:blipFill>
          <a:blip r:embed="rId3">
            <a:extLst>
              <a:ext uri="{28A0092B-C50C-407E-A947-70E740481C1C}">
                <a14:useLocalDpi xmlns:a14="http://schemas.microsoft.com/office/drawing/2010/main" val="0"/>
              </a:ext>
            </a:extLst>
          </a:blip>
          <a:srcRect t="40649" r="65582" b="38039"/>
          <a:stretch>
            <a:fillRect/>
          </a:stretch>
        </p:blipFill>
        <p:spPr bwMode="auto">
          <a:xfrm>
            <a:off x="2484438" y="4292600"/>
            <a:ext cx="4103687"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2" descr="F:\РАЗОБРАТЬ\ch9f25.jpg"/>
          <p:cNvPicPr>
            <a:picLocks noChangeAspect="1" noChangeArrowheads="1"/>
          </p:cNvPicPr>
          <p:nvPr/>
        </p:nvPicPr>
        <p:blipFill>
          <a:blip r:embed="rId4">
            <a:extLst>
              <a:ext uri="{28A0092B-C50C-407E-A947-70E740481C1C}">
                <a14:useLocalDpi xmlns:a14="http://schemas.microsoft.com/office/drawing/2010/main" val="0"/>
              </a:ext>
            </a:extLst>
          </a:blip>
          <a:srcRect t="39268" r="56017" b="30367"/>
          <a:stretch>
            <a:fillRect/>
          </a:stretch>
        </p:blipFill>
        <p:spPr bwMode="auto">
          <a:xfrm>
            <a:off x="0" y="581026"/>
            <a:ext cx="5795963"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2" descr="F:\РАЗОБРАТЬ\ch9f25.jpg"/>
          <p:cNvPicPr>
            <a:picLocks noChangeAspect="1" noChangeArrowheads="1"/>
          </p:cNvPicPr>
          <p:nvPr/>
        </p:nvPicPr>
        <p:blipFill>
          <a:blip r:embed="rId4">
            <a:extLst>
              <a:ext uri="{28A0092B-C50C-407E-A947-70E740481C1C}">
                <a14:useLocalDpi xmlns:a14="http://schemas.microsoft.com/office/drawing/2010/main" val="0"/>
              </a:ext>
            </a:extLst>
          </a:blip>
          <a:srcRect l="42818" t="39268" r="34183" b="30367"/>
          <a:stretch>
            <a:fillRect/>
          </a:stretch>
        </p:blipFill>
        <p:spPr bwMode="auto">
          <a:xfrm>
            <a:off x="4664119" y="817691"/>
            <a:ext cx="2789238"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2" descr="F:\РАЗОБРАТЬ\ch9f25.jpg"/>
          <p:cNvPicPr>
            <a:picLocks noChangeAspect="1" noChangeArrowheads="1"/>
          </p:cNvPicPr>
          <p:nvPr/>
        </p:nvPicPr>
        <p:blipFill>
          <a:blip r:embed="rId5">
            <a:extLst>
              <a:ext uri="{28A0092B-C50C-407E-A947-70E740481C1C}">
                <a14:useLocalDpi xmlns:a14="http://schemas.microsoft.com/office/drawing/2010/main" val="0"/>
              </a:ext>
            </a:extLst>
          </a:blip>
          <a:srcRect l="44363" t="42818" r="51289" b="34183"/>
          <a:stretch>
            <a:fillRect/>
          </a:stretch>
        </p:blipFill>
        <p:spPr bwMode="auto">
          <a:xfrm>
            <a:off x="8121296" y="4612359"/>
            <a:ext cx="423863" cy="79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2" descr="F:\РАЗОБРАТЬ\ch9f25.jpg"/>
          <p:cNvPicPr>
            <a:picLocks noChangeAspect="1" noChangeArrowheads="1"/>
          </p:cNvPicPr>
          <p:nvPr/>
        </p:nvPicPr>
        <p:blipFill>
          <a:blip r:embed="rId6">
            <a:extLst>
              <a:ext uri="{28A0092B-C50C-407E-A947-70E740481C1C}">
                <a14:useLocalDpi xmlns:a14="http://schemas.microsoft.com/office/drawing/2010/main" val="0"/>
              </a:ext>
            </a:extLst>
          </a:blip>
          <a:srcRect l="34183" t="44363" r="42818" b="51289"/>
          <a:stretch>
            <a:fillRect/>
          </a:stretch>
        </p:blipFill>
        <p:spPr bwMode="auto">
          <a:xfrm>
            <a:off x="6588125" y="5372100"/>
            <a:ext cx="1554913"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F:\РАЗОБРАТЬ\ch9f25.jpg"/>
          <p:cNvPicPr>
            <a:picLocks noChangeAspect="1" noChangeArrowheads="1"/>
          </p:cNvPicPr>
          <p:nvPr/>
        </p:nvPicPr>
        <p:blipFill rotWithShape="1">
          <a:blip r:embed="rId4">
            <a:extLst>
              <a:ext uri="{28A0092B-C50C-407E-A947-70E740481C1C}">
                <a14:useLocalDpi xmlns:a14="http://schemas.microsoft.com/office/drawing/2010/main" val="0"/>
              </a:ext>
            </a:extLst>
          </a:blip>
          <a:srcRect l="3470" t="39268" r="56017" b="30367"/>
          <a:stretch/>
        </p:blipFill>
        <p:spPr bwMode="auto">
          <a:xfrm>
            <a:off x="27781" y="758826"/>
            <a:ext cx="5338762"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8197" t="3036" r="72526" b="24344"/>
          <a:stretch/>
        </p:blipFill>
        <p:spPr bwMode="auto">
          <a:xfrm rot="2073946">
            <a:off x="716294" y="2385713"/>
            <a:ext cx="1117600" cy="223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6" name="Заголовок 1"/>
          <p:cNvSpPr>
            <a:spLocks noGrp="1"/>
          </p:cNvSpPr>
          <p:nvPr>
            <p:ph type="title"/>
          </p:nvPr>
        </p:nvSpPr>
        <p:spPr>
          <a:xfrm>
            <a:off x="443087" y="179388"/>
            <a:ext cx="8229600" cy="561975"/>
          </a:xfrm>
        </p:spPr>
        <p:txBody>
          <a:bodyPr>
            <a:normAutofit fontScale="90000"/>
          </a:bodyPr>
          <a:lstStyle/>
          <a:p>
            <a:pPr eaLnBrk="1" hangingPunct="1"/>
            <a:r>
              <a:rPr lang="ru-RU" altLang="ru-RU" sz="3600" b="1" dirty="0" smtClean="0">
                <a:solidFill>
                  <a:srgbClr val="C00000"/>
                </a:solidFill>
                <a:latin typeface="Arial Black" pitchFamily="34" charset="0"/>
              </a:rPr>
              <a:t>Трансформация</a:t>
            </a:r>
          </a:p>
        </p:txBody>
      </p:sp>
      <p:pic>
        <p:nvPicPr>
          <p:cNvPr id="11"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8197" t="3036" r="72526" b="24344"/>
          <a:stretch/>
        </p:blipFill>
        <p:spPr bwMode="auto">
          <a:xfrm rot="2073946">
            <a:off x="7405689" y="2020987"/>
            <a:ext cx="1117600" cy="223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олилиния 1"/>
          <p:cNvSpPr/>
          <p:nvPr/>
        </p:nvSpPr>
        <p:spPr>
          <a:xfrm rot="5400000">
            <a:off x="7752645" y="2116646"/>
            <a:ext cx="304800" cy="165518"/>
          </a:xfrm>
          <a:custGeom>
            <a:avLst/>
            <a:gdLst>
              <a:gd name="connsiteX0" fmla="*/ 0 w 304800"/>
              <a:gd name="connsiteY0" fmla="*/ 0 h 165518"/>
              <a:gd name="connsiteX1" fmla="*/ 152400 w 304800"/>
              <a:gd name="connsiteY1" fmla="*/ 165100 h 165518"/>
              <a:gd name="connsiteX2" fmla="*/ 304800 w 304800"/>
              <a:gd name="connsiteY2" fmla="*/ 50800 h 165518"/>
              <a:gd name="connsiteX3" fmla="*/ 304800 w 304800"/>
              <a:gd name="connsiteY3" fmla="*/ 50800 h 165518"/>
            </a:gdLst>
            <a:ahLst/>
            <a:cxnLst>
              <a:cxn ang="0">
                <a:pos x="connsiteX0" y="connsiteY0"/>
              </a:cxn>
              <a:cxn ang="0">
                <a:pos x="connsiteX1" y="connsiteY1"/>
              </a:cxn>
              <a:cxn ang="0">
                <a:pos x="connsiteX2" y="connsiteY2"/>
              </a:cxn>
              <a:cxn ang="0">
                <a:pos x="connsiteX3" y="connsiteY3"/>
              </a:cxn>
            </a:cxnLst>
            <a:rect l="l" t="t" r="r" b="b"/>
            <a:pathLst>
              <a:path w="304800" h="165518">
                <a:moveTo>
                  <a:pt x="0" y="0"/>
                </a:moveTo>
                <a:cubicBezTo>
                  <a:pt x="50800" y="78316"/>
                  <a:pt x="101600" y="156633"/>
                  <a:pt x="152400" y="165100"/>
                </a:cubicBezTo>
                <a:cubicBezTo>
                  <a:pt x="203200" y="173567"/>
                  <a:pt x="304800" y="50800"/>
                  <a:pt x="304800" y="50800"/>
                </a:cubicBezTo>
                <a:lnTo>
                  <a:pt x="304800" y="50800"/>
                </a:lnTo>
              </a:path>
            </a:pathLst>
          </a:cu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олилиния 12"/>
          <p:cNvSpPr/>
          <p:nvPr/>
        </p:nvSpPr>
        <p:spPr>
          <a:xfrm flipV="1">
            <a:off x="8202570" y="3841751"/>
            <a:ext cx="304800" cy="165518"/>
          </a:xfrm>
          <a:custGeom>
            <a:avLst/>
            <a:gdLst>
              <a:gd name="connsiteX0" fmla="*/ 0 w 304800"/>
              <a:gd name="connsiteY0" fmla="*/ 0 h 165518"/>
              <a:gd name="connsiteX1" fmla="*/ 152400 w 304800"/>
              <a:gd name="connsiteY1" fmla="*/ 165100 h 165518"/>
              <a:gd name="connsiteX2" fmla="*/ 304800 w 304800"/>
              <a:gd name="connsiteY2" fmla="*/ 50800 h 165518"/>
              <a:gd name="connsiteX3" fmla="*/ 304800 w 304800"/>
              <a:gd name="connsiteY3" fmla="*/ 50800 h 165518"/>
            </a:gdLst>
            <a:ahLst/>
            <a:cxnLst>
              <a:cxn ang="0">
                <a:pos x="connsiteX0" y="connsiteY0"/>
              </a:cxn>
              <a:cxn ang="0">
                <a:pos x="connsiteX1" y="connsiteY1"/>
              </a:cxn>
              <a:cxn ang="0">
                <a:pos x="connsiteX2" y="connsiteY2"/>
              </a:cxn>
              <a:cxn ang="0">
                <a:pos x="connsiteX3" y="connsiteY3"/>
              </a:cxn>
            </a:cxnLst>
            <a:rect l="l" t="t" r="r" b="b"/>
            <a:pathLst>
              <a:path w="304800" h="165518">
                <a:moveTo>
                  <a:pt x="0" y="0"/>
                </a:moveTo>
                <a:cubicBezTo>
                  <a:pt x="50800" y="78316"/>
                  <a:pt x="101600" y="156633"/>
                  <a:pt x="152400" y="165100"/>
                </a:cubicBezTo>
                <a:cubicBezTo>
                  <a:pt x="203200" y="173567"/>
                  <a:pt x="304800" y="50800"/>
                  <a:pt x="304800" y="50800"/>
                </a:cubicBezTo>
                <a:lnTo>
                  <a:pt x="304800" y="50800"/>
                </a:lnTo>
              </a:path>
            </a:pathLst>
          </a:cu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олилиния 13"/>
          <p:cNvSpPr/>
          <p:nvPr/>
        </p:nvSpPr>
        <p:spPr>
          <a:xfrm rot="5400000">
            <a:off x="7168312" y="2827064"/>
            <a:ext cx="304800" cy="165518"/>
          </a:xfrm>
          <a:custGeom>
            <a:avLst/>
            <a:gdLst>
              <a:gd name="connsiteX0" fmla="*/ 0 w 304800"/>
              <a:gd name="connsiteY0" fmla="*/ 0 h 165518"/>
              <a:gd name="connsiteX1" fmla="*/ 152400 w 304800"/>
              <a:gd name="connsiteY1" fmla="*/ 165100 h 165518"/>
              <a:gd name="connsiteX2" fmla="*/ 304800 w 304800"/>
              <a:gd name="connsiteY2" fmla="*/ 50800 h 165518"/>
              <a:gd name="connsiteX3" fmla="*/ 304800 w 304800"/>
              <a:gd name="connsiteY3" fmla="*/ 50800 h 165518"/>
            </a:gdLst>
            <a:ahLst/>
            <a:cxnLst>
              <a:cxn ang="0">
                <a:pos x="connsiteX0" y="connsiteY0"/>
              </a:cxn>
              <a:cxn ang="0">
                <a:pos x="connsiteX1" y="connsiteY1"/>
              </a:cxn>
              <a:cxn ang="0">
                <a:pos x="connsiteX2" y="connsiteY2"/>
              </a:cxn>
              <a:cxn ang="0">
                <a:pos x="connsiteX3" y="connsiteY3"/>
              </a:cxn>
            </a:cxnLst>
            <a:rect l="l" t="t" r="r" b="b"/>
            <a:pathLst>
              <a:path w="304800" h="165518">
                <a:moveTo>
                  <a:pt x="0" y="0"/>
                </a:moveTo>
                <a:cubicBezTo>
                  <a:pt x="50800" y="78316"/>
                  <a:pt x="101600" y="156633"/>
                  <a:pt x="152400" y="165100"/>
                </a:cubicBezTo>
                <a:cubicBezTo>
                  <a:pt x="203200" y="173567"/>
                  <a:pt x="304800" y="50800"/>
                  <a:pt x="304800" y="50800"/>
                </a:cubicBezTo>
                <a:lnTo>
                  <a:pt x="304800" y="50800"/>
                </a:lnTo>
              </a:path>
            </a:pathLst>
          </a:cu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олилиния 14"/>
          <p:cNvSpPr/>
          <p:nvPr/>
        </p:nvSpPr>
        <p:spPr>
          <a:xfrm>
            <a:off x="8440738" y="3498433"/>
            <a:ext cx="304800" cy="165518"/>
          </a:xfrm>
          <a:custGeom>
            <a:avLst/>
            <a:gdLst>
              <a:gd name="connsiteX0" fmla="*/ 0 w 304800"/>
              <a:gd name="connsiteY0" fmla="*/ 0 h 165518"/>
              <a:gd name="connsiteX1" fmla="*/ 152400 w 304800"/>
              <a:gd name="connsiteY1" fmla="*/ 165100 h 165518"/>
              <a:gd name="connsiteX2" fmla="*/ 304800 w 304800"/>
              <a:gd name="connsiteY2" fmla="*/ 50800 h 165518"/>
              <a:gd name="connsiteX3" fmla="*/ 304800 w 304800"/>
              <a:gd name="connsiteY3" fmla="*/ 50800 h 165518"/>
            </a:gdLst>
            <a:ahLst/>
            <a:cxnLst>
              <a:cxn ang="0">
                <a:pos x="connsiteX0" y="connsiteY0"/>
              </a:cxn>
              <a:cxn ang="0">
                <a:pos x="connsiteX1" y="connsiteY1"/>
              </a:cxn>
              <a:cxn ang="0">
                <a:pos x="connsiteX2" y="connsiteY2"/>
              </a:cxn>
              <a:cxn ang="0">
                <a:pos x="connsiteX3" y="connsiteY3"/>
              </a:cxn>
            </a:cxnLst>
            <a:rect l="l" t="t" r="r" b="b"/>
            <a:pathLst>
              <a:path w="304800" h="165518">
                <a:moveTo>
                  <a:pt x="0" y="0"/>
                </a:moveTo>
                <a:cubicBezTo>
                  <a:pt x="50800" y="78316"/>
                  <a:pt x="101600" y="156633"/>
                  <a:pt x="152400" y="165100"/>
                </a:cubicBezTo>
                <a:cubicBezTo>
                  <a:pt x="203200" y="173567"/>
                  <a:pt x="304800" y="50800"/>
                  <a:pt x="304800" y="50800"/>
                </a:cubicBezTo>
                <a:lnTo>
                  <a:pt x="304800" y="50800"/>
                </a:lnTo>
              </a:path>
            </a:pathLst>
          </a:cu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олилиния 15"/>
          <p:cNvSpPr/>
          <p:nvPr/>
        </p:nvSpPr>
        <p:spPr>
          <a:xfrm>
            <a:off x="6892222" y="3140968"/>
            <a:ext cx="304800" cy="165518"/>
          </a:xfrm>
          <a:custGeom>
            <a:avLst/>
            <a:gdLst>
              <a:gd name="connsiteX0" fmla="*/ 0 w 304800"/>
              <a:gd name="connsiteY0" fmla="*/ 0 h 165518"/>
              <a:gd name="connsiteX1" fmla="*/ 152400 w 304800"/>
              <a:gd name="connsiteY1" fmla="*/ 165100 h 165518"/>
              <a:gd name="connsiteX2" fmla="*/ 304800 w 304800"/>
              <a:gd name="connsiteY2" fmla="*/ 50800 h 165518"/>
              <a:gd name="connsiteX3" fmla="*/ 304800 w 304800"/>
              <a:gd name="connsiteY3" fmla="*/ 50800 h 165518"/>
            </a:gdLst>
            <a:ahLst/>
            <a:cxnLst>
              <a:cxn ang="0">
                <a:pos x="connsiteX0" y="connsiteY0"/>
              </a:cxn>
              <a:cxn ang="0">
                <a:pos x="connsiteX1" y="connsiteY1"/>
              </a:cxn>
              <a:cxn ang="0">
                <a:pos x="connsiteX2" y="connsiteY2"/>
              </a:cxn>
              <a:cxn ang="0">
                <a:pos x="connsiteX3" y="connsiteY3"/>
              </a:cxn>
            </a:cxnLst>
            <a:rect l="l" t="t" r="r" b="b"/>
            <a:pathLst>
              <a:path w="304800" h="165518">
                <a:moveTo>
                  <a:pt x="0" y="0"/>
                </a:moveTo>
                <a:cubicBezTo>
                  <a:pt x="50800" y="78316"/>
                  <a:pt x="101600" y="156633"/>
                  <a:pt x="152400" y="165100"/>
                </a:cubicBezTo>
                <a:cubicBezTo>
                  <a:pt x="203200" y="173567"/>
                  <a:pt x="304800" y="50800"/>
                  <a:pt x="304800" y="50800"/>
                </a:cubicBezTo>
                <a:lnTo>
                  <a:pt x="304800" y="50800"/>
                </a:lnTo>
              </a:path>
            </a:pathLst>
          </a:cu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олилиния 16"/>
          <p:cNvSpPr/>
          <p:nvPr/>
        </p:nvSpPr>
        <p:spPr>
          <a:xfrm>
            <a:off x="8760242" y="2304302"/>
            <a:ext cx="304800" cy="165518"/>
          </a:xfrm>
          <a:custGeom>
            <a:avLst/>
            <a:gdLst>
              <a:gd name="connsiteX0" fmla="*/ 0 w 304800"/>
              <a:gd name="connsiteY0" fmla="*/ 0 h 165518"/>
              <a:gd name="connsiteX1" fmla="*/ 152400 w 304800"/>
              <a:gd name="connsiteY1" fmla="*/ 165100 h 165518"/>
              <a:gd name="connsiteX2" fmla="*/ 304800 w 304800"/>
              <a:gd name="connsiteY2" fmla="*/ 50800 h 165518"/>
              <a:gd name="connsiteX3" fmla="*/ 304800 w 304800"/>
              <a:gd name="connsiteY3" fmla="*/ 50800 h 165518"/>
            </a:gdLst>
            <a:ahLst/>
            <a:cxnLst>
              <a:cxn ang="0">
                <a:pos x="connsiteX0" y="connsiteY0"/>
              </a:cxn>
              <a:cxn ang="0">
                <a:pos x="connsiteX1" y="connsiteY1"/>
              </a:cxn>
              <a:cxn ang="0">
                <a:pos x="connsiteX2" y="connsiteY2"/>
              </a:cxn>
              <a:cxn ang="0">
                <a:pos x="connsiteX3" y="connsiteY3"/>
              </a:cxn>
            </a:cxnLst>
            <a:rect l="l" t="t" r="r" b="b"/>
            <a:pathLst>
              <a:path w="304800" h="165518">
                <a:moveTo>
                  <a:pt x="0" y="0"/>
                </a:moveTo>
                <a:cubicBezTo>
                  <a:pt x="50800" y="78316"/>
                  <a:pt x="101600" y="156633"/>
                  <a:pt x="152400" y="165100"/>
                </a:cubicBezTo>
                <a:cubicBezTo>
                  <a:pt x="203200" y="173567"/>
                  <a:pt x="304800" y="50800"/>
                  <a:pt x="304800" y="50800"/>
                </a:cubicBezTo>
                <a:lnTo>
                  <a:pt x="304800" y="50800"/>
                </a:lnTo>
              </a:path>
            </a:pathLst>
          </a:cu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олилиния 17"/>
          <p:cNvSpPr/>
          <p:nvPr/>
        </p:nvSpPr>
        <p:spPr>
          <a:xfrm>
            <a:off x="8640971" y="2979464"/>
            <a:ext cx="304800" cy="165518"/>
          </a:xfrm>
          <a:custGeom>
            <a:avLst/>
            <a:gdLst>
              <a:gd name="connsiteX0" fmla="*/ 0 w 304800"/>
              <a:gd name="connsiteY0" fmla="*/ 0 h 165518"/>
              <a:gd name="connsiteX1" fmla="*/ 152400 w 304800"/>
              <a:gd name="connsiteY1" fmla="*/ 165100 h 165518"/>
              <a:gd name="connsiteX2" fmla="*/ 304800 w 304800"/>
              <a:gd name="connsiteY2" fmla="*/ 50800 h 165518"/>
              <a:gd name="connsiteX3" fmla="*/ 304800 w 304800"/>
              <a:gd name="connsiteY3" fmla="*/ 50800 h 165518"/>
            </a:gdLst>
            <a:ahLst/>
            <a:cxnLst>
              <a:cxn ang="0">
                <a:pos x="connsiteX0" y="connsiteY0"/>
              </a:cxn>
              <a:cxn ang="0">
                <a:pos x="connsiteX1" y="connsiteY1"/>
              </a:cxn>
              <a:cxn ang="0">
                <a:pos x="connsiteX2" y="connsiteY2"/>
              </a:cxn>
              <a:cxn ang="0">
                <a:pos x="connsiteX3" y="connsiteY3"/>
              </a:cxn>
            </a:cxnLst>
            <a:rect l="l" t="t" r="r" b="b"/>
            <a:pathLst>
              <a:path w="304800" h="165518">
                <a:moveTo>
                  <a:pt x="0" y="0"/>
                </a:moveTo>
                <a:cubicBezTo>
                  <a:pt x="50800" y="78316"/>
                  <a:pt x="101600" y="156633"/>
                  <a:pt x="152400" y="165100"/>
                </a:cubicBezTo>
                <a:cubicBezTo>
                  <a:pt x="203200" y="173567"/>
                  <a:pt x="304800" y="50800"/>
                  <a:pt x="304800" y="50800"/>
                </a:cubicBezTo>
                <a:lnTo>
                  <a:pt x="304800" y="50800"/>
                </a:lnTo>
              </a:path>
            </a:pathLst>
          </a:cu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олилиния 18"/>
          <p:cNvSpPr/>
          <p:nvPr/>
        </p:nvSpPr>
        <p:spPr>
          <a:xfrm>
            <a:off x="7261015" y="2562001"/>
            <a:ext cx="304800" cy="165518"/>
          </a:xfrm>
          <a:custGeom>
            <a:avLst/>
            <a:gdLst>
              <a:gd name="connsiteX0" fmla="*/ 0 w 304800"/>
              <a:gd name="connsiteY0" fmla="*/ 0 h 165518"/>
              <a:gd name="connsiteX1" fmla="*/ 152400 w 304800"/>
              <a:gd name="connsiteY1" fmla="*/ 165100 h 165518"/>
              <a:gd name="connsiteX2" fmla="*/ 304800 w 304800"/>
              <a:gd name="connsiteY2" fmla="*/ 50800 h 165518"/>
              <a:gd name="connsiteX3" fmla="*/ 304800 w 304800"/>
              <a:gd name="connsiteY3" fmla="*/ 50800 h 165518"/>
            </a:gdLst>
            <a:ahLst/>
            <a:cxnLst>
              <a:cxn ang="0">
                <a:pos x="connsiteX0" y="connsiteY0"/>
              </a:cxn>
              <a:cxn ang="0">
                <a:pos x="connsiteX1" y="connsiteY1"/>
              </a:cxn>
              <a:cxn ang="0">
                <a:pos x="connsiteX2" y="connsiteY2"/>
              </a:cxn>
              <a:cxn ang="0">
                <a:pos x="connsiteX3" y="connsiteY3"/>
              </a:cxn>
            </a:cxnLst>
            <a:rect l="l" t="t" r="r" b="b"/>
            <a:pathLst>
              <a:path w="304800" h="165518">
                <a:moveTo>
                  <a:pt x="0" y="0"/>
                </a:moveTo>
                <a:cubicBezTo>
                  <a:pt x="50800" y="78316"/>
                  <a:pt x="101600" y="156633"/>
                  <a:pt x="152400" y="165100"/>
                </a:cubicBezTo>
                <a:cubicBezTo>
                  <a:pt x="203200" y="173567"/>
                  <a:pt x="304800" y="50800"/>
                  <a:pt x="304800" y="50800"/>
                </a:cubicBezTo>
                <a:lnTo>
                  <a:pt x="304800" y="50800"/>
                </a:lnTo>
              </a:path>
            </a:pathLst>
          </a:cu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олилиния 19"/>
          <p:cNvSpPr/>
          <p:nvPr/>
        </p:nvSpPr>
        <p:spPr>
          <a:xfrm rot="16200000">
            <a:off x="8520488" y="3270535"/>
            <a:ext cx="304800" cy="165518"/>
          </a:xfrm>
          <a:custGeom>
            <a:avLst/>
            <a:gdLst>
              <a:gd name="connsiteX0" fmla="*/ 0 w 304800"/>
              <a:gd name="connsiteY0" fmla="*/ 0 h 165518"/>
              <a:gd name="connsiteX1" fmla="*/ 152400 w 304800"/>
              <a:gd name="connsiteY1" fmla="*/ 165100 h 165518"/>
              <a:gd name="connsiteX2" fmla="*/ 304800 w 304800"/>
              <a:gd name="connsiteY2" fmla="*/ 50800 h 165518"/>
              <a:gd name="connsiteX3" fmla="*/ 304800 w 304800"/>
              <a:gd name="connsiteY3" fmla="*/ 50800 h 165518"/>
            </a:gdLst>
            <a:ahLst/>
            <a:cxnLst>
              <a:cxn ang="0">
                <a:pos x="connsiteX0" y="connsiteY0"/>
              </a:cxn>
              <a:cxn ang="0">
                <a:pos x="connsiteX1" y="connsiteY1"/>
              </a:cxn>
              <a:cxn ang="0">
                <a:pos x="connsiteX2" y="connsiteY2"/>
              </a:cxn>
              <a:cxn ang="0">
                <a:pos x="connsiteX3" y="connsiteY3"/>
              </a:cxn>
            </a:cxnLst>
            <a:rect l="l" t="t" r="r" b="b"/>
            <a:pathLst>
              <a:path w="304800" h="165518">
                <a:moveTo>
                  <a:pt x="0" y="0"/>
                </a:moveTo>
                <a:cubicBezTo>
                  <a:pt x="50800" y="78316"/>
                  <a:pt x="101600" y="156633"/>
                  <a:pt x="152400" y="165100"/>
                </a:cubicBezTo>
                <a:cubicBezTo>
                  <a:pt x="203200" y="173567"/>
                  <a:pt x="304800" y="50800"/>
                  <a:pt x="304800" y="50800"/>
                </a:cubicBezTo>
                <a:lnTo>
                  <a:pt x="304800" y="50800"/>
                </a:lnTo>
              </a:path>
            </a:pathLst>
          </a:cu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олилиния 21"/>
          <p:cNvSpPr/>
          <p:nvPr/>
        </p:nvSpPr>
        <p:spPr>
          <a:xfrm flipV="1">
            <a:off x="7300957" y="4153738"/>
            <a:ext cx="304800" cy="165518"/>
          </a:xfrm>
          <a:custGeom>
            <a:avLst/>
            <a:gdLst>
              <a:gd name="connsiteX0" fmla="*/ 0 w 304800"/>
              <a:gd name="connsiteY0" fmla="*/ 0 h 165518"/>
              <a:gd name="connsiteX1" fmla="*/ 152400 w 304800"/>
              <a:gd name="connsiteY1" fmla="*/ 165100 h 165518"/>
              <a:gd name="connsiteX2" fmla="*/ 304800 w 304800"/>
              <a:gd name="connsiteY2" fmla="*/ 50800 h 165518"/>
              <a:gd name="connsiteX3" fmla="*/ 304800 w 304800"/>
              <a:gd name="connsiteY3" fmla="*/ 50800 h 165518"/>
            </a:gdLst>
            <a:ahLst/>
            <a:cxnLst>
              <a:cxn ang="0">
                <a:pos x="connsiteX0" y="connsiteY0"/>
              </a:cxn>
              <a:cxn ang="0">
                <a:pos x="connsiteX1" y="connsiteY1"/>
              </a:cxn>
              <a:cxn ang="0">
                <a:pos x="connsiteX2" y="connsiteY2"/>
              </a:cxn>
              <a:cxn ang="0">
                <a:pos x="connsiteX3" y="connsiteY3"/>
              </a:cxn>
            </a:cxnLst>
            <a:rect l="l" t="t" r="r" b="b"/>
            <a:pathLst>
              <a:path w="304800" h="165518">
                <a:moveTo>
                  <a:pt x="0" y="0"/>
                </a:moveTo>
                <a:cubicBezTo>
                  <a:pt x="50800" y="78316"/>
                  <a:pt x="101600" y="156633"/>
                  <a:pt x="152400" y="165100"/>
                </a:cubicBezTo>
                <a:cubicBezTo>
                  <a:pt x="203200" y="173567"/>
                  <a:pt x="304800" y="50800"/>
                  <a:pt x="304800" y="50800"/>
                </a:cubicBezTo>
                <a:lnTo>
                  <a:pt x="304800" y="50800"/>
                </a:lnTo>
              </a:path>
            </a:pathLst>
          </a:cu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олилиния 22"/>
          <p:cNvSpPr/>
          <p:nvPr/>
        </p:nvSpPr>
        <p:spPr>
          <a:xfrm>
            <a:off x="7896140" y="4153738"/>
            <a:ext cx="304800" cy="165518"/>
          </a:xfrm>
          <a:custGeom>
            <a:avLst/>
            <a:gdLst>
              <a:gd name="connsiteX0" fmla="*/ 0 w 304800"/>
              <a:gd name="connsiteY0" fmla="*/ 0 h 165518"/>
              <a:gd name="connsiteX1" fmla="*/ 152400 w 304800"/>
              <a:gd name="connsiteY1" fmla="*/ 165100 h 165518"/>
              <a:gd name="connsiteX2" fmla="*/ 304800 w 304800"/>
              <a:gd name="connsiteY2" fmla="*/ 50800 h 165518"/>
              <a:gd name="connsiteX3" fmla="*/ 304800 w 304800"/>
              <a:gd name="connsiteY3" fmla="*/ 50800 h 165518"/>
            </a:gdLst>
            <a:ahLst/>
            <a:cxnLst>
              <a:cxn ang="0">
                <a:pos x="connsiteX0" y="connsiteY0"/>
              </a:cxn>
              <a:cxn ang="0">
                <a:pos x="connsiteX1" y="connsiteY1"/>
              </a:cxn>
              <a:cxn ang="0">
                <a:pos x="connsiteX2" y="connsiteY2"/>
              </a:cxn>
              <a:cxn ang="0">
                <a:pos x="connsiteX3" y="connsiteY3"/>
              </a:cxn>
            </a:cxnLst>
            <a:rect l="l" t="t" r="r" b="b"/>
            <a:pathLst>
              <a:path w="304800" h="165518">
                <a:moveTo>
                  <a:pt x="0" y="0"/>
                </a:moveTo>
                <a:cubicBezTo>
                  <a:pt x="50800" y="78316"/>
                  <a:pt x="101600" y="156633"/>
                  <a:pt x="152400" y="165100"/>
                </a:cubicBezTo>
                <a:cubicBezTo>
                  <a:pt x="203200" y="173567"/>
                  <a:pt x="304800" y="50800"/>
                  <a:pt x="304800" y="50800"/>
                </a:cubicBezTo>
                <a:lnTo>
                  <a:pt x="304800" y="50800"/>
                </a:lnTo>
              </a:path>
            </a:pathLst>
          </a:cu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6" name="Группа 5"/>
          <p:cNvGrpSpPr/>
          <p:nvPr/>
        </p:nvGrpSpPr>
        <p:grpSpPr>
          <a:xfrm>
            <a:off x="8424611" y="1824724"/>
            <a:ext cx="594602" cy="327895"/>
            <a:chOff x="8424611" y="1824724"/>
            <a:chExt cx="594602" cy="327895"/>
          </a:xfrm>
        </p:grpSpPr>
        <p:sp>
          <p:nvSpPr>
            <p:cNvPr id="21" name="Полилиния 20"/>
            <p:cNvSpPr/>
            <p:nvPr/>
          </p:nvSpPr>
          <p:spPr>
            <a:xfrm rot="16200000">
              <a:off x="8354970" y="1917460"/>
              <a:ext cx="304800" cy="165518"/>
            </a:xfrm>
            <a:custGeom>
              <a:avLst/>
              <a:gdLst>
                <a:gd name="connsiteX0" fmla="*/ 0 w 304800"/>
                <a:gd name="connsiteY0" fmla="*/ 0 h 165518"/>
                <a:gd name="connsiteX1" fmla="*/ 152400 w 304800"/>
                <a:gd name="connsiteY1" fmla="*/ 165100 h 165518"/>
                <a:gd name="connsiteX2" fmla="*/ 304800 w 304800"/>
                <a:gd name="connsiteY2" fmla="*/ 50800 h 165518"/>
                <a:gd name="connsiteX3" fmla="*/ 304800 w 304800"/>
                <a:gd name="connsiteY3" fmla="*/ 50800 h 165518"/>
              </a:gdLst>
              <a:ahLst/>
              <a:cxnLst>
                <a:cxn ang="0">
                  <a:pos x="connsiteX0" y="connsiteY0"/>
                </a:cxn>
                <a:cxn ang="0">
                  <a:pos x="connsiteX1" y="connsiteY1"/>
                </a:cxn>
                <a:cxn ang="0">
                  <a:pos x="connsiteX2" y="connsiteY2"/>
                </a:cxn>
                <a:cxn ang="0">
                  <a:pos x="connsiteX3" y="connsiteY3"/>
                </a:cxn>
              </a:cxnLst>
              <a:rect l="l" t="t" r="r" b="b"/>
              <a:pathLst>
                <a:path w="304800" h="165518">
                  <a:moveTo>
                    <a:pt x="0" y="0"/>
                  </a:moveTo>
                  <a:cubicBezTo>
                    <a:pt x="50800" y="78316"/>
                    <a:pt x="101600" y="156633"/>
                    <a:pt x="152400" y="165100"/>
                  </a:cubicBezTo>
                  <a:cubicBezTo>
                    <a:pt x="203200" y="173567"/>
                    <a:pt x="304800" y="50800"/>
                    <a:pt x="304800" y="50800"/>
                  </a:cubicBezTo>
                  <a:lnTo>
                    <a:pt x="304800" y="50800"/>
                  </a:lnTo>
                </a:path>
              </a:pathLst>
            </a:cu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 name="Прямая соединительная линия 3"/>
            <p:cNvCxnSpPr/>
            <p:nvPr/>
          </p:nvCxnSpPr>
          <p:spPr>
            <a:xfrm>
              <a:off x="8507370" y="2000219"/>
              <a:ext cx="16551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rot="5400000">
              <a:off x="8677292" y="1797313"/>
              <a:ext cx="314510" cy="369332"/>
            </a:xfrm>
            <a:prstGeom prst="rect">
              <a:avLst/>
            </a:prstGeom>
            <a:noFill/>
          </p:spPr>
          <p:txBody>
            <a:bodyPr wrap="none" rtlCol="0">
              <a:spAutoFit/>
            </a:bodyPr>
            <a:lstStyle/>
            <a:p>
              <a:r>
                <a:rPr lang="ru-RU" b="1" dirty="0" smtClean="0"/>
                <a:t>В</a:t>
              </a:r>
              <a:endParaRPr lang="ru-RU" b="1" dirty="0"/>
            </a:p>
          </p:txBody>
        </p:sp>
      </p:grpSp>
      <p:grpSp>
        <p:nvGrpSpPr>
          <p:cNvPr id="28" name="Группа 27"/>
          <p:cNvGrpSpPr/>
          <p:nvPr/>
        </p:nvGrpSpPr>
        <p:grpSpPr>
          <a:xfrm rot="16200000">
            <a:off x="6599673" y="3616019"/>
            <a:ext cx="594602" cy="327895"/>
            <a:chOff x="8424611" y="1824724"/>
            <a:chExt cx="594602" cy="327895"/>
          </a:xfrm>
        </p:grpSpPr>
        <p:sp>
          <p:nvSpPr>
            <p:cNvPr id="29" name="Полилиния 28"/>
            <p:cNvSpPr/>
            <p:nvPr/>
          </p:nvSpPr>
          <p:spPr>
            <a:xfrm rot="16200000">
              <a:off x="8354970" y="1917460"/>
              <a:ext cx="304800" cy="165518"/>
            </a:xfrm>
            <a:custGeom>
              <a:avLst/>
              <a:gdLst>
                <a:gd name="connsiteX0" fmla="*/ 0 w 304800"/>
                <a:gd name="connsiteY0" fmla="*/ 0 h 165518"/>
                <a:gd name="connsiteX1" fmla="*/ 152400 w 304800"/>
                <a:gd name="connsiteY1" fmla="*/ 165100 h 165518"/>
                <a:gd name="connsiteX2" fmla="*/ 304800 w 304800"/>
                <a:gd name="connsiteY2" fmla="*/ 50800 h 165518"/>
                <a:gd name="connsiteX3" fmla="*/ 304800 w 304800"/>
                <a:gd name="connsiteY3" fmla="*/ 50800 h 165518"/>
              </a:gdLst>
              <a:ahLst/>
              <a:cxnLst>
                <a:cxn ang="0">
                  <a:pos x="connsiteX0" y="connsiteY0"/>
                </a:cxn>
                <a:cxn ang="0">
                  <a:pos x="connsiteX1" y="connsiteY1"/>
                </a:cxn>
                <a:cxn ang="0">
                  <a:pos x="connsiteX2" y="connsiteY2"/>
                </a:cxn>
                <a:cxn ang="0">
                  <a:pos x="connsiteX3" y="connsiteY3"/>
                </a:cxn>
              </a:cxnLst>
              <a:rect l="l" t="t" r="r" b="b"/>
              <a:pathLst>
                <a:path w="304800" h="165518">
                  <a:moveTo>
                    <a:pt x="0" y="0"/>
                  </a:moveTo>
                  <a:cubicBezTo>
                    <a:pt x="50800" y="78316"/>
                    <a:pt x="101600" y="156633"/>
                    <a:pt x="152400" y="165100"/>
                  </a:cubicBezTo>
                  <a:cubicBezTo>
                    <a:pt x="203200" y="173567"/>
                    <a:pt x="304800" y="50800"/>
                    <a:pt x="304800" y="50800"/>
                  </a:cubicBezTo>
                  <a:lnTo>
                    <a:pt x="304800" y="50800"/>
                  </a:lnTo>
                </a:path>
              </a:pathLst>
            </a:cu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0" name="Прямая соединительная линия 29"/>
            <p:cNvCxnSpPr/>
            <p:nvPr/>
          </p:nvCxnSpPr>
          <p:spPr>
            <a:xfrm>
              <a:off x="8507370" y="2000219"/>
              <a:ext cx="16551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rot="5400000">
              <a:off x="8677292" y="1797313"/>
              <a:ext cx="314510" cy="369332"/>
            </a:xfrm>
            <a:prstGeom prst="rect">
              <a:avLst/>
            </a:prstGeom>
            <a:noFill/>
          </p:spPr>
          <p:txBody>
            <a:bodyPr wrap="none" rtlCol="0">
              <a:spAutoFit/>
            </a:bodyPr>
            <a:lstStyle/>
            <a:p>
              <a:r>
                <a:rPr lang="ru-RU" b="1" dirty="0" smtClean="0"/>
                <a:t>С</a:t>
              </a:r>
              <a:endParaRPr lang="ru-RU" b="1" dirty="0"/>
            </a:p>
          </p:txBody>
        </p:sp>
      </p:grpSp>
      <p:grpSp>
        <p:nvGrpSpPr>
          <p:cNvPr id="32" name="Группа 31"/>
          <p:cNvGrpSpPr/>
          <p:nvPr/>
        </p:nvGrpSpPr>
        <p:grpSpPr>
          <a:xfrm rot="12950877">
            <a:off x="8330599" y="4149867"/>
            <a:ext cx="594602" cy="332704"/>
            <a:chOff x="8424611" y="1819915"/>
            <a:chExt cx="594602" cy="332704"/>
          </a:xfrm>
        </p:grpSpPr>
        <p:sp>
          <p:nvSpPr>
            <p:cNvPr id="33" name="Полилиния 32"/>
            <p:cNvSpPr/>
            <p:nvPr/>
          </p:nvSpPr>
          <p:spPr>
            <a:xfrm rot="16200000">
              <a:off x="8354970" y="1917460"/>
              <a:ext cx="304800" cy="165518"/>
            </a:xfrm>
            <a:custGeom>
              <a:avLst/>
              <a:gdLst>
                <a:gd name="connsiteX0" fmla="*/ 0 w 304800"/>
                <a:gd name="connsiteY0" fmla="*/ 0 h 165518"/>
                <a:gd name="connsiteX1" fmla="*/ 152400 w 304800"/>
                <a:gd name="connsiteY1" fmla="*/ 165100 h 165518"/>
                <a:gd name="connsiteX2" fmla="*/ 304800 w 304800"/>
                <a:gd name="connsiteY2" fmla="*/ 50800 h 165518"/>
                <a:gd name="connsiteX3" fmla="*/ 304800 w 304800"/>
                <a:gd name="connsiteY3" fmla="*/ 50800 h 165518"/>
              </a:gdLst>
              <a:ahLst/>
              <a:cxnLst>
                <a:cxn ang="0">
                  <a:pos x="connsiteX0" y="connsiteY0"/>
                </a:cxn>
                <a:cxn ang="0">
                  <a:pos x="connsiteX1" y="connsiteY1"/>
                </a:cxn>
                <a:cxn ang="0">
                  <a:pos x="connsiteX2" y="connsiteY2"/>
                </a:cxn>
                <a:cxn ang="0">
                  <a:pos x="connsiteX3" y="connsiteY3"/>
                </a:cxn>
              </a:cxnLst>
              <a:rect l="l" t="t" r="r" b="b"/>
              <a:pathLst>
                <a:path w="304800" h="165518">
                  <a:moveTo>
                    <a:pt x="0" y="0"/>
                  </a:moveTo>
                  <a:cubicBezTo>
                    <a:pt x="50800" y="78316"/>
                    <a:pt x="101600" y="156633"/>
                    <a:pt x="152400" y="165100"/>
                  </a:cubicBezTo>
                  <a:cubicBezTo>
                    <a:pt x="203200" y="173567"/>
                    <a:pt x="304800" y="50800"/>
                    <a:pt x="304800" y="50800"/>
                  </a:cubicBezTo>
                  <a:lnTo>
                    <a:pt x="304800" y="50800"/>
                  </a:lnTo>
                </a:path>
              </a:pathLst>
            </a:cu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4" name="Прямая соединительная линия 33"/>
            <p:cNvCxnSpPr/>
            <p:nvPr/>
          </p:nvCxnSpPr>
          <p:spPr>
            <a:xfrm>
              <a:off x="8507370" y="2000219"/>
              <a:ext cx="16551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rot="5400000">
              <a:off x="8672483" y="1797313"/>
              <a:ext cx="324128" cy="369332"/>
            </a:xfrm>
            <a:prstGeom prst="rect">
              <a:avLst/>
            </a:prstGeom>
            <a:noFill/>
          </p:spPr>
          <p:txBody>
            <a:bodyPr wrap="none" rtlCol="0">
              <a:spAutoFit/>
            </a:bodyPr>
            <a:lstStyle/>
            <a:p>
              <a:r>
                <a:rPr lang="ru-RU" b="1" dirty="0" smtClean="0"/>
                <a:t>А</a:t>
              </a:r>
              <a:endParaRPr lang="ru-RU" b="1" dirty="0"/>
            </a:p>
          </p:txBody>
        </p:sp>
      </p:grpSp>
      <p:pic>
        <p:nvPicPr>
          <p:cNvPr id="3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8197" t="3036" r="72526" b="24344"/>
          <a:stretch/>
        </p:blipFill>
        <p:spPr bwMode="auto">
          <a:xfrm rot="2073946">
            <a:off x="4896482" y="2233312"/>
            <a:ext cx="1117600" cy="22399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2125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1268760"/>
            <a:ext cx="8229600" cy="4525963"/>
          </a:xfrm>
        </p:spPr>
        <p:txBody>
          <a:bodyPr>
            <a:normAutofit fontScale="92500"/>
          </a:bodyPr>
          <a:lstStyle/>
          <a:p>
            <a:pPr marL="0" indent="0">
              <a:buNone/>
            </a:pPr>
            <a:r>
              <a:rPr lang="ru-RU" b="1" dirty="0" smtClean="0">
                <a:latin typeface="Arial" panose="020B0604020202020204" pitchFamily="34" charset="0"/>
                <a:cs typeface="Arial" panose="020B0604020202020204" pitchFamily="34" charset="0"/>
              </a:rPr>
              <a:t>Стадии </a:t>
            </a:r>
            <a:r>
              <a:rPr lang="ru-RU" b="1" dirty="0" err="1" smtClean="0">
                <a:latin typeface="Arial" panose="020B0604020202020204" pitchFamily="34" charset="0"/>
                <a:cs typeface="Arial" panose="020B0604020202020204" pitchFamily="34" charset="0"/>
              </a:rPr>
              <a:t>коньюгации</a:t>
            </a:r>
            <a:r>
              <a:rPr lang="ru-RU" b="1" dirty="0" smtClean="0">
                <a:latin typeface="Arial" panose="020B0604020202020204" pitchFamily="34" charset="0"/>
                <a:cs typeface="Arial" panose="020B0604020202020204" pitchFamily="34" charset="0"/>
              </a:rPr>
              <a:t>:</a:t>
            </a:r>
          </a:p>
          <a:p>
            <a:pPr marL="0" indent="0">
              <a:buNone/>
            </a:pPr>
            <a:endParaRPr lang="ru-RU" sz="2000" b="1" dirty="0" smtClean="0">
              <a:latin typeface="Arial" panose="020B0604020202020204" pitchFamily="34" charset="0"/>
              <a:cs typeface="Arial" panose="020B0604020202020204" pitchFamily="34" charset="0"/>
            </a:endParaRPr>
          </a:p>
          <a:p>
            <a:r>
              <a:rPr lang="ru-RU" b="1" dirty="0">
                <a:latin typeface="Arial" panose="020B0604020202020204" pitchFamily="34" charset="0"/>
                <a:cs typeface="Arial" panose="020B0604020202020204" pitchFamily="34" charset="0"/>
              </a:rPr>
              <a:t>образование и стабилизация межклеточного </a:t>
            </a:r>
            <a:r>
              <a:rPr lang="ru-RU" b="1" dirty="0" smtClean="0">
                <a:latin typeface="Arial" panose="020B0604020202020204" pitchFamily="34" charset="0"/>
                <a:cs typeface="Arial" panose="020B0604020202020204" pitchFamily="34" charset="0"/>
              </a:rPr>
              <a:t>контакта</a:t>
            </a:r>
          </a:p>
          <a:p>
            <a:endParaRPr lang="ru-RU" sz="1000" b="1" dirty="0" smtClean="0">
              <a:latin typeface="Arial" panose="020B0604020202020204" pitchFamily="34" charset="0"/>
              <a:cs typeface="Arial" panose="020B0604020202020204" pitchFamily="34" charset="0"/>
            </a:endParaRPr>
          </a:p>
          <a:p>
            <a:r>
              <a:rPr lang="ru-RU" b="1" dirty="0" smtClean="0">
                <a:latin typeface="Arial" panose="020B0604020202020204" pitchFamily="34" charset="0"/>
                <a:cs typeface="Arial" panose="020B0604020202020204" pitchFamily="34" charset="0"/>
              </a:rPr>
              <a:t>Образование </a:t>
            </a:r>
            <a:r>
              <a:rPr lang="ru-RU" b="1" dirty="0" err="1" smtClean="0">
                <a:latin typeface="Arial" panose="020B0604020202020204" pitchFamily="34" charset="0"/>
                <a:cs typeface="Arial" panose="020B0604020202020204" pitchFamily="34" charset="0"/>
              </a:rPr>
              <a:t>коньюгативного</a:t>
            </a:r>
            <a:r>
              <a:rPr lang="ru-RU" b="1" dirty="0" smtClean="0">
                <a:latin typeface="Arial" panose="020B0604020202020204" pitchFamily="34" charset="0"/>
                <a:cs typeface="Arial" panose="020B0604020202020204" pitchFamily="34" charset="0"/>
              </a:rPr>
              <a:t> мостика</a:t>
            </a:r>
          </a:p>
          <a:p>
            <a:endParaRPr lang="ru-RU" sz="1000" b="1" dirty="0" smtClean="0">
              <a:latin typeface="Arial" panose="020B0604020202020204" pitchFamily="34" charset="0"/>
              <a:cs typeface="Arial" panose="020B0604020202020204" pitchFamily="34" charset="0"/>
            </a:endParaRPr>
          </a:p>
          <a:p>
            <a:r>
              <a:rPr lang="ru-RU" b="1" dirty="0" smtClean="0">
                <a:latin typeface="Arial" panose="020B0604020202020204" pitchFamily="34" charset="0"/>
                <a:cs typeface="Arial" panose="020B0604020202020204" pitchFamily="34" charset="0"/>
              </a:rPr>
              <a:t>Передача подвижных генетических элементов</a:t>
            </a:r>
          </a:p>
          <a:p>
            <a:endParaRPr lang="ru-RU" sz="1000" b="1" dirty="0" smtClean="0">
              <a:latin typeface="Arial" panose="020B0604020202020204" pitchFamily="34" charset="0"/>
              <a:cs typeface="Arial" panose="020B0604020202020204" pitchFamily="34" charset="0"/>
            </a:endParaRPr>
          </a:p>
          <a:p>
            <a:r>
              <a:rPr lang="ru-RU" altLang="ru-RU" b="1" dirty="0">
                <a:latin typeface="Arial" panose="020B0604020202020204" pitchFamily="34" charset="0"/>
                <a:cs typeface="Arial" panose="020B0604020202020204" pitchFamily="34" charset="0"/>
              </a:rPr>
              <a:t>Интеграция трансформирующей ДНК  </a:t>
            </a:r>
            <a:endParaRPr lang="ru-RU" b="1" dirty="0" smtClean="0">
              <a:latin typeface="Arial" panose="020B0604020202020204" pitchFamily="34" charset="0"/>
              <a:cs typeface="Arial" panose="020B0604020202020204" pitchFamily="34" charset="0"/>
            </a:endParaRPr>
          </a:p>
          <a:p>
            <a:pPr marL="0" indent="0">
              <a:buNone/>
            </a:pPr>
            <a:endParaRPr lang="ru-RU" dirty="0" smtClean="0">
              <a:latin typeface="Arial" panose="020B0604020202020204" pitchFamily="34" charset="0"/>
              <a:cs typeface="Arial" panose="020B0604020202020204" pitchFamily="34" charset="0"/>
            </a:endParaRPr>
          </a:p>
          <a:p>
            <a:pPr marL="0" indent="0">
              <a:buNone/>
            </a:pPr>
            <a:endParaRPr lang="ru-RU"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2"/>
          </p:nvPr>
        </p:nvSpPr>
        <p:spPr/>
        <p:txBody>
          <a:bodyPr/>
          <a:lstStyle/>
          <a:p>
            <a:pPr>
              <a:defRPr/>
            </a:pPr>
            <a:fld id="{24086F52-CD87-4F19-B72C-F20AE0FF3ECB}" type="slidenum">
              <a:rPr lang="ru-RU" altLang="ru-RU" smtClean="0"/>
              <a:pPr>
                <a:defRPr/>
              </a:pPr>
              <a:t>21</a:t>
            </a:fld>
            <a:endParaRPr lang="ru-RU" altLang="ru-RU"/>
          </a:p>
        </p:txBody>
      </p:sp>
      <p:sp>
        <p:nvSpPr>
          <p:cNvPr id="6" name="Заголовок 1"/>
          <p:cNvSpPr>
            <a:spLocks noGrp="1"/>
          </p:cNvSpPr>
          <p:nvPr>
            <p:ph type="title"/>
          </p:nvPr>
        </p:nvSpPr>
        <p:spPr>
          <a:xfrm>
            <a:off x="457200" y="274638"/>
            <a:ext cx="8229600" cy="634082"/>
          </a:xfrm>
        </p:spPr>
        <p:txBody>
          <a:bodyPr>
            <a:noAutofit/>
          </a:bodyPr>
          <a:lstStyle/>
          <a:p>
            <a:pPr eaLnBrk="1" hangingPunct="1">
              <a:defRPr/>
            </a:pPr>
            <a:r>
              <a:rPr lang="ru-RU" altLang="ru-RU" b="1" dirty="0" smtClean="0">
                <a:solidFill>
                  <a:srgbClr val="C00000"/>
                </a:solidFill>
                <a:latin typeface="Arial" panose="020B0604020202020204" pitchFamily="34" charset="0"/>
                <a:cs typeface="Arial" panose="020B0604020202020204" pitchFamily="34" charset="0"/>
              </a:rPr>
              <a:t>2</a:t>
            </a:r>
            <a:r>
              <a:rPr lang="ru-RU" altLang="ru-RU" dirty="0" smtClean="0">
                <a:latin typeface="Arial" panose="020B0604020202020204" pitchFamily="34" charset="0"/>
                <a:cs typeface="Arial" panose="020B0604020202020204" pitchFamily="34" charset="0"/>
              </a:rPr>
              <a:t>. </a:t>
            </a:r>
            <a:r>
              <a:rPr lang="ru-RU" altLang="ru-RU" b="1" dirty="0" err="1" smtClean="0">
                <a:solidFill>
                  <a:srgbClr val="C00000"/>
                </a:solidFill>
                <a:latin typeface="Arial Black" panose="020B0A04020102020204" pitchFamily="34" charset="0"/>
                <a:cs typeface="Arial" panose="020B0604020202020204" pitchFamily="34" charset="0"/>
              </a:rPr>
              <a:t>Коньюгация</a:t>
            </a:r>
            <a:r>
              <a:rPr lang="ru-RU" altLang="ru-RU" b="1" dirty="0" smtClean="0">
                <a:solidFill>
                  <a:srgbClr val="C00000"/>
                </a:solidFill>
                <a:latin typeface="Arial Black" panose="020B0A04020102020204" pitchFamily="34" charset="0"/>
                <a:cs typeface="Arial" panose="020B0604020202020204" pitchFamily="34" charset="0"/>
              </a:rPr>
              <a:t> </a:t>
            </a:r>
          </a:p>
        </p:txBody>
      </p:sp>
    </p:spTree>
    <p:extLst>
      <p:ext uri="{BB962C8B-B14F-4D97-AF65-F5344CB8AC3E}">
        <p14:creationId xmlns:p14="http://schemas.microsoft.com/office/powerpoint/2010/main" val="5124922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346075"/>
          </a:xfrm>
        </p:spPr>
        <p:txBody>
          <a:bodyPr>
            <a:noAutofit/>
          </a:bodyPr>
          <a:lstStyle/>
          <a:p>
            <a:pPr eaLnBrk="1" hangingPunct="1">
              <a:defRPr/>
            </a:pPr>
            <a:r>
              <a:rPr lang="ru-RU" altLang="ru-RU" b="1" dirty="0" smtClean="0">
                <a:solidFill>
                  <a:srgbClr val="C00000"/>
                </a:solidFill>
                <a:latin typeface="Arial" panose="020B0604020202020204" pitchFamily="34" charset="0"/>
                <a:cs typeface="Arial" panose="020B0604020202020204" pitchFamily="34" charset="0"/>
              </a:rPr>
              <a:t>2</a:t>
            </a:r>
            <a:r>
              <a:rPr lang="ru-RU" altLang="ru-RU" dirty="0" smtClean="0">
                <a:latin typeface="Arial" panose="020B0604020202020204" pitchFamily="34" charset="0"/>
                <a:cs typeface="Arial" panose="020B0604020202020204" pitchFamily="34" charset="0"/>
              </a:rPr>
              <a:t>. </a:t>
            </a:r>
            <a:r>
              <a:rPr lang="ru-RU" altLang="ru-RU" b="1" dirty="0" err="1" smtClean="0">
                <a:solidFill>
                  <a:srgbClr val="C00000"/>
                </a:solidFill>
                <a:latin typeface="Arial Black" panose="020B0A04020102020204" pitchFamily="34" charset="0"/>
                <a:cs typeface="Arial" panose="020B0604020202020204" pitchFamily="34" charset="0"/>
              </a:rPr>
              <a:t>Коньюгация</a:t>
            </a:r>
            <a:r>
              <a:rPr lang="ru-RU" altLang="ru-RU" b="1" dirty="0" smtClean="0">
                <a:solidFill>
                  <a:srgbClr val="C00000"/>
                </a:solidFill>
                <a:latin typeface="Arial Black" panose="020B0A04020102020204" pitchFamily="34" charset="0"/>
                <a:cs typeface="Arial" panose="020B0604020202020204" pitchFamily="34" charset="0"/>
              </a:rPr>
              <a:t> </a:t>
            </a:r>
          </a:p>
        </p:txBody>
      </p:sp>
      <p:sp>
        <p:nvSpPr>
          <p:cNvPr id="20483"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EA0AA83F-C4CF-47CE-92EF-0342CBE94823}" type="slidenum">
              <a:rPr lang="ru-RU" altLang="ru-RU" sz="1200">
                <a:solidFill>
                  <a:srgbClr val="898989"/>
                </a:solidFill>
              </a:rPr>
              <a:pPr eaLnBrk="1" hangingPunct="1">
                <a:spcBef>
                  <a:spcPct val="0"/>
                </a:spcBef>
                <a:buFontTx/>
                <a:buNone/>
              </a:pPr>
              <a:t>22</a:t>
            </a:fld>
            <a:endParaRPr lang="ru-RU" altLang="ru-RU" sz="1200">
              <a:solidFill>
                <a:srgbClr val="898989"/>
              </a:solidFill>
            </a:endParaRPr>
          </a:p>
        </p:txBody>
      </p:sp>
      <p:pic>
        <p:nvPicPr>
          <p:cNvPr id="20484" name="Picture 2" descr="F:\РАЗОБРАТЬ\ch9f25.jpg"/>
          <p:cNvPicPr>
            <a:picLocks noChangeAspect="1" noChangeArrowheads="1"/>
          </p:cNvPicPr>
          <p:nvPr/>
        </p:nvPicPr>
        <p:blipFill>
          <a:blip r:embed="rId3">
            <a:extLst>
              <a:ext uri="{28A0092B-C50C-407E-A947-70E740481C1C}">
                <a14:useLocalDpi xmlns:a14="http://schemas.microsoft.com/office/drawing/2010/main" val="0"/>
              </a:ext>
            </a:extLst>
          </a:blip>
          <a:srcRect t="3345" r="25252" b="66832"/>
          <a:stretch>
            <a:fillRect/>
          </a:stretch>
        </p:blipFill>
        <p:spPr bwMode="auto">
          <a:xfrm>
            <a:off x="149225" y="736600"/>
            <a:ext cx="8820150"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2" descr="F:\РАЗОБРАТЬ\ch9f25.jpg"/>
          <p:cNvPicPr>
            <a:picLocks noChangeAspect="1" noChangeArrowheads="1"/>
          </p:cNvPicPr>
          <p:nvPr/>
        </p:nvPicPr>
        <p:blipFill>
          <a:blip r:embed="rId4">
            <a:extLst>
              <a:ext uri="{28A0092B-C50C-407E-A947-70E740481C1C}">
                <a14:useLocalDpi xmlns:a14="http://schemas.microsoft.com/office/drawing/2010/main" val="0"/>
              </a:ext>
            </a:extLst>
          </a:blip>
          <a:srcRect l="3345" r="66832" b="92767"/>
          <a:stretch>
            <a:fillRect/>
          </a:stretch>
        </p:blipFill>
        <p:spPr bwMode="auto">
          <a:xfrm>
            <a:off x="6432550" y="5229225"/>
            <a:ext cx="271145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2" descr="F:\РАЗОБРАТЬ\ch9f25.jpg"/>
          <p:cNvPicPr>
            <a:picLocks noChangeAspect="1" noChangeArrowheads="1"/>
          </p:cNvPicPr>
          <p:nvPr/>
        </p:nvPicPr>
        <p:blipFill>
          <a:blip r:embed="rId5">
            <a:extLst>
              <a:ext uri="{28A0092B-C50C-407E-A947-70E740481C1C}">
                <a14:useLocalDpi xmlns:a14="http://schemas.microsoft.com/office/drawing/2010/main" val="0"/>
              </a:ext>
            </a:extLst>
          </a:blip>
          <a:srcRect l="76088" t="74748" r="16202" b="7297"/>
          <a:stretch>
            <a:fillRect/>
          </a:stretch>
        </p:blipFill>
        <p:spPr bwMode="auto">
          <a:xfrm>
            <a:off x="7654925" y="2852738"/>
            <a:ext cx="701675"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8058" t="23636" r="39874" b="28034"/>
          <a:stretch/>
        </p:blipFill>
        <p:spPr bwMode="auto">
          <a:xfrm>
            <a:off x="326108" y="3171219"/>
            <a:ext cx="5039069" cy="3256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6486336"/>
            <a:ext cx="8930265" cy="369332"/>
          </a:xfrm>
          <a:prstGeom prst="rect">
            <a:avLst/>
          </a:prstGeom>
          <a:noFill/>
        </p:spPr>
        <p:txBody>
          <a:bodyPr wrap="none" rtlCol="0">
            <a:spAutoFit/>
          </a:bodyPr>
          <a:lstStyle/>
          <a:p>
            <a:r>
              <a:rPr lang="ru-RU" dirty="0" smtClean="0"/>
              <a:t>Реконструкция процесса </a:t>
            </a:r>
            <a:r>
              <a:rPr lang="ru-RU" dirty="0" err="1" smtClean="0"/>
              <a:t>коньюгации</a:t>
            </a:r>
            <a:r>
              <a:rPr lang="ru-RU" dirty="0" smtClean="0"/>
              <a:t> </a:t>
            </a:r>
            <a:r>
              <a:rPr lang="en-US" dirty="0"/>
              <a:t>https://www.youtube.com/watch?v=GNMJBMtKKWU</a:t>
            </a:r>
            <a:endParaRPr lang="ru-RU" dirty="0"/>
          </a:p>
        </p:txBody>
      </p:sp>
    </p:spTree>
    <p:extLst>
      <p:ext uri="{BB962C8B-B14F-4D97-AF65-F5344CB8AC3E}">
        <p14:creationId xmlns:p14="http://schemas.microsoft.com/office/powerpoint/2010/main" val="10046927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sp>
        <p:nvSpPr>
          <p:cNvPr id="4" name="Номер слайда 3"/>
          <p:cNvSpPr>
            <a:spLocks noGrp="1"/>
          </p:cNvSpPr>
          <p:nvPr>
            <p:ph type="sldNum" sz="quarter" idx="12"/>
          </p:nvPr>
        </p:nvSpPr>
        <p:spPr/>
        <p:txBody>
          <a:bodyPr/>
          <a:lstStyle/>
          <a:p>
            <a:pPr>
              <a:defRPr/>
            </a:pPr>
            <a:fld id="{24086F52-CD87-4F19-B72C-F20AE0FF3ECB}" type="slidenum">
              <a:rPr lang="ru-RU" altLang="ru-RU" smtClean="0"/>
              <a:pPr>
                <a:defRPr/>
              </a:pPr>
              <a:t>23</a:t>
            </a:fld>
            <a:endParaRPr lang="ru-RU" altLang="ru-RU"/>
          </a:p>
        </p:txBody>
      </p:sp>
      <p:pic>
        <p:nvPicPr>
          <p:cNvPr id="6" name="Picture 9" descr="Смотреть исходное изображен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35" y="536228"/>
            <a:ext cx="8748972" cy="583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2"/>
          <p:cNvSpPr>
            <a:spLocks noChangeArrowheads="1"/>
          </p:cNvSpPr>
          <p:nvPr/>
        </p:nvSpPr>
        <p:spPr bwMode="auto">
          <a:xfrm>
            <a:off x="4316" y="6550025"/>
            <a:ext cx="8905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400" dirty="0"/>
              <a:t>http://microbak.ru/obshhaya-xarakteristika-mikrobov/bakterii/rost.html</a:t>
            </a:r>
            <a:endParaRPr lang="ru-RU" altLang="ru-RU" sz="1400" dirty="0"/>
          </a:p>
        </p:txBody>
      </p:sp>
    </p:spTree>
    <p:extLst>
      <p:ext uri="{BB962C8B-B14F-4D97-AF65-F5344CB8AC3E}">
        <p14:creationId xmlns:p14="http://schemas.microsoft.com/office/powerpoint/2010/main" val="18787279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24086F52-CD87-4F19-B72C-F20AE0FF3ECB}" type="slidenum">
              <a:rPr lang="ru-RU" altLang="ru-RU" smtClean="0"/>
              <a:pPr>
                <a:defRPr/>
              </a:pPr>
              <a:t>24</a:t>
            </a:fld>
            <a:endParaRPr lang="ru-RU" altLang="ru-RU"/>
          </a:p>
        </p:txBody>
      </p:sp>
      <p:sp>
        <p:nvSpPr>
          <p:cNvPr id="5" name="Заголовок 4"/>
          <p:cNvSpPr txBox="1">
            <a:spLocks noGrp="1" noChangeArrowheads="1"/>
          </p:cNvSpPr>
          <p:nvPr>
            <p:ph type="title"/>
          </p:nvPr>
        </p:nvSpPr>
        <p:spPr bwMode="auto">
          <a:xfrm>
            <a:off x="2051720" y="1700808"/>
            <a:ext cx="50978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4400" dirty="0">
                <a:solidFill>
                  <a:srgbClr val="C00000"/>
                </a:solidFill>
                <a:latin typeface="Arial Black" pitchFamily="34" charset="0"/>
              </a:rPr>
              <a:t>3. Трансдукция</a:t>
            </a:r>
          </a:p>
        </p:txBody>
      </p:sp>
      <p:sp>
        <p:nvSpPr>
          <p:cNvPr id="6" name="Прямоугольник 1"/>
          <p:cNvSpPr>
            <a:spLocks noGrp="1" noChangeArrowheads="1"/>
          </p:cNvSpPr>
          <p:nvPr>
            <p:ph idx="1"/>
          </p:nvPr>
        </p:nvSpPr>
        <p:spPr bwMode="auto">
          <a:xfrm>
            <a:off x="323528" y="3573016"/>
            <a:ext cx="8496944"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indent="0" algn="ctr" eaLnBrk="1" hangingPunct="1">
              <a:buNone/>
            </a:pPr>
            <a:r>
              <a:rPr lang="ru-RU" altLang="ru-RU" sz="3100" b="1" dirty="0" smtClean="0">
                <a:latin typeface="Arial Black" panose="020B0A04020102020204" pitchFamily="34" charset="0"/>
                <a:cs typeface="Arial" panose="020B0604020202020204" pitchFamily="34" charset="0"/>
              </a:rPr>
              <a:t>Осуществляется умеренными бактериофагами</a:t>
            </a:r>
            <a:endParaRPr lang="ru-RU" altLang="ru-RU" sz="3100" b="1" dirty="0">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4836579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24086F52-CD87-4F19-B72C-F20AE0FF3ECB}" type="slidenum">
              <a:rPr lang="ru-RU" altLang="ru-RU" smtClean="0"/>
              <a:pPr>
                <a:defRPr/>
              </a:pPr>
              <a:t>25</a:t>
            </a:fld>
            <a:endParaRPr lang="ru-RU" altLang="ru-RU"/>
          </a:p>
        </p:txBody>
      </p:sp>
      <p:sp>
        <p:nvSpPr>
          <p:cNvPr id="5" name="Заголовок 4"/>
          <p:cNvSpPr txBox="1">
            <a:spLocks noGrp="1" noChangeArrowheads="1"/>
          </p:cNvSpPr>
          <p:nvPr>
            <p:ph type="title"/>
          </p:nvPr>
        </p:nvSpPr>
        <p:spPr bwMode="auto">
          <a:xfrm>
            <a:off x="1907704" y="0"/>
            <a:ext cx="50978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4400" dirty="0">
                <a:solidFill>
                  <a:srgbClr val="C00000"/>
                </a:solidFill>
                <a:latin typeface="Arial Black" pitchFamily="34" charset="0"/>
              </a:rPr>
              <a:t>3</a:t>
            </a:r>
            <a:r>
              <a:rPr lang="ru-RU" altLang="ru-RU" sz="4400">
                <a:solidFill>
                  <a:srgbClr val="C00000"/>
                </a:solidFill>
                <a:latin typeface="Arial Black" pitchFamily="34" charset="0"/>
              </a:rPr>
              <a:t>. </a:t>
            </a:r>
            <a:r>
              <a:rPr lang="ru-RU" altLang="ru-RU" sz="4400" smtClean="0">
                <a:solidFill>
                  <a:srgbClr val="C00000"/>
                </a:solidFill>
                <a:latin typeface="Arial Black" pitchFamily="34" charset="0"/>
              </a:rPr>
              <a:t>Трансдукция</a:t>
            </a:r>
            <a:endParaRPr lang="ru-RU" altLang="ru-RU" sz="4400" dirty="0">
              <a:solidFill>
                <a:srgbClr val="C00000"/>
              </a:solidFill>
              <a:latin typeface="Arial Black" pitchFamily="34" charset="0"/>
            </a:endParaRPr>
          </a:p>
        </p:txBody>
      </p:sp>
      <p:sp>
        <p:nvSpPr>
          <p:cNvPr id="6" name="Прямоугольник 1"/>
          <p:cNvSpPr>
            <a:spLocks noGrp="1" noChangeArrowheads="1"/>
          </p:cNvSpPr>
          <p:nvPr>
            <p:ph idx="1"/>
          </p:nvPr>
        </p:nvSpPr>
        <p:spPr bwMode="auto">
          <a:xfrm>
            <a:off x="0" y="836712"/>
            <a:ext cx="9144000" cy="610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indent="0" eaLnBrk="1" hangingPunct="1">
              <a:buNone/>
            </a:pPr>
            <a:r>
              <a:rPr lang="ru-RU" altLang="ru-RU" sz="3100" b="1" dirty="0">
                <a:latin typeface="Arial Black" panose="020B0A04020102020204" pitchFamily="34" charset="0"/>
                <a:cs typeface="Arial" panose="020B0604020202020204" pitchFamily="34" charset="0"/>
              </a:rPr>
              <a:t>Типы трансдукции: </a:t>
            </a:r>
            <a:endParaRPr lang="ru-RU" altLang="ru-RU" sz="3100" b="1" dirty="0" smtClean="0">
              <a:latin typeface="Arial Black" panose="020B0A04020102020204" pitchFamily="34" charset="0"/>
              <a:cs typeface="Arial" panose="020B0604020202020204" pitchFamily="34" charset="0"/>
            </a:endParaRPr>
          </a:p>
          <a:p>
            <a:pPr eaLnBrk="1" hangingPunct="1"/>
            <a:r>
              <a:rPr lang="ru-RU" altLang="ru-RU" sz="3100" b="1" u="sng" dirty="0" smtClean="0">
                <a:solidFill>
                  <a:srgbClr val="C00000"/>
                </a:solidFill>
                <a:latin typeface="Arial" panose="020B0604020202020204" pitchFamily="34" charset="0"/>
                <a:cs typeface="Arial" panose="020B0604020202020204" pitchFamily="34" charset="0"/>
              </a:rPr>
              <a:t>Неспецифическая - </a:t>
            </a:r>
            <a:r>
              <a:rPr lang="ru-RU" altLang="ru-RU" sz="3100" b="1" dirty="0" smtClean="0">
                <a:latin typeface="Arial" panose="020B0604020202020204" pitchFamily="34" charset="0"/>
                <a:cs typeface="Arial" panose="020B0604020202020204" pitchFamily="34" charset="0"/>
              </a:rPr>
              <a:t>перенос </a:t>
            </a:r>
            <a:r>
              <a:rPr lang="ru-RU" altLang="ru-RU" sz="3100" b="1" dirty="0">
                <a:latin typeface="Arial" panose="020B0604020202020204" pitchFamily="34" charset="0"/>
                <a:cs typeface="Arial" panose="020B0604020202020204" pitchFamily="34" charset="0"/>
              </a:rPr>
              <a:t>разнообразных генов хозяина, расположенных в различных участках генома </a:t>
            </a:r>
            <a:r>
              <a:rPr lang="ru-RU" altLang="ru-RU" sz="3100" b="1" dirty="0" smtClean="0">
                <a:latin typeface="Arial" panose="020B0604020202020204" pitchFamily="34" charset="0"/>
                <a:cs typeface="Arial" panose="020B0604020202020204" pitchFamily="34" charset="0"/>
              </a:rPr>
              <a:t>бактерии</a:t>
            </a:r>
          </a:p>
          <a:p>
            <a:pPr eaLnBrk="1" hangingPunct="1"/>
            <a:r>
              <a:rPr lang="ru-RU" altLang="ru-RU" sz="3100" b="1" u="sng" dirty="0" smtClean="0">
                <a:solidFill>
                  <a:srgbClr val="C00000"/>
                </a:solidFill>
                <a:latin typeface="Arial" panose="020B0604020202020204" pitchFamily="34" charset="0"/>
                <a:cs typeface="Arial" panose="020B0604020202020204" pitchFamily="34" charset="0"/>
              </a:rPr>
              <a:t>Специфическая - </a:t>
            </a:r>
            <a:r>
              <a:rPr lang="ru-RU" altLang="ru-RU" sz="3100" b="1" dirty="0" smtClean="0">
                <a:latin typeface="Arial" panose="020B0604020202020204" pitchFamily="34" charset="0"/>
                <a:cs typeface="Arial" panose="020B0604020202020204" pitchFamily="34" charset="0"/>
              </a:rPr>
              <a:t>для </a:t>
            </a:r>
            <a:r>
              <a:rPr lang="ru-RU" altLang="ru-RU" sz="3100" b="1" dirty="0">
                <a:latin typeface="Arial" panose="020B0604020202020204" pitchFamily="34" charset="0"/>
                <a:cs typeface="Arial" panose="020B0604020202020204" pitchFamily="34" charset="0"/>
              </a:rPr>
              <a:t>каждого специфически </a:t>
            </a:r>
            <a:r>
              <a:rPr lang="ru-RU" altLang="ru-RU" sz="3100" b="1" dirty="0" err="1">
                <a:latin typeface="Arial" panose="020B0604020202020204" pitchFamily="34" charset="0"/>
                <a:cs typeface="Arial" panose="020B0604020202020204" pitchFamily="34" charset="0"/>
              </a:rPr>
              <a:t>встраивающегося</a:t>
            </a:r>
            <a:r>
              <a:rPr lang="ru-RU" altLang="ru-RU" sz="3100" b="1" dirty="0">
                <a:latin typeface="Arial" panose="020B0604020202020204" pitchFamily="34" charset="0"/>
                <a:cs typeface="Arial" panose="020B0604020202020204" pitchFamily="34" charset="0"/>
              </a:rPr>
              <a:t> в хромосому умеренного фага характерен свой сайт </a:t>
            </a:r>
          </a:p>
          <a:p>
            <a:pPr eaLnBrk="1" hangingPunct="1"/>
            <a:r>
              <a:rPr lang="ru-RU" altLang="ru-RU" sz="3100" b="1" u="sng" dirty="0" smtClean="0">
                <a:solidFill>
                  <a:srgbClr val="C00000"/>
                </a:solidFill>
                <a:latin typeface="Arial" panose="020B0604020202020204" pitchFamily="34" charset="0"/>
                <a:cs typeface="Arial" panose="020B0604020202020204" pitchFamily="34" charset="0"/>
              </a:rPr>
              <a:t>Абортивная</a:t>
            </a:r>
            <a:r>
              <a:rPr lang="ru-RU" altLang="ru-RU" sz="3100" b="1" u="sng" dirty="0">
                <a:solidFill>
                  <a:srgbClr val="C00000"/>
                </a:solidFill>
                <a:latin typeface="Arial" panose="020B0604020202020204" pitchFamily="34" charset="0"/>
                <a:cs typeface="Arial" panose="020B0604020202020204" pitchFamily="34" charset="0"/>
              </a:rPr>
              <a:t> </a:t>
            </a:r>
            <a:r>
              <a:rPr lang="ru-RU" altLang="ru-RU" sz="3100" b="1" u="sng" dirty="0" smtClean="0">
                <a:solidFill>
                  <a:srgbClr val="C00000"/>
                </a:solidFill>
                <a:latin typeface="Arial" panose="020B0604020202020204" pitchFamily="34" charset="0"/>
                <a:cs typeface="Arial" panose="020B0604020202020204" pitchFamily="34" charset="0"/>
              </a:rPr>
              <a:t>– </a:t>
            </a:r>
            <a:r>
              <a:rPr lang="ru-RU" altLang="ru-RU" sz="3100" b="1" dirty="0" smtClean="0">
                <a:latin typeface="Arial" panose="020B0604020202020204" pitchFamily="34" charset="0"/>
                <a:cs typeface="Arial" panose="020B0604020202020204" pitchFamily="34" charset="0"/>
              </a:rPr>
              <a:t>включение фага </a:t>
            </a:r>
            <a:r>
              <a:rPr lang="ru-RU" altLang="ru-RU" sz="3100" b="1" dirty="0">
                <a:latin typeface="Arial" panose="020B0604020202020204" pitchFamily="34" charset="0"/>
                <a:cs typeface="Arial" panose="020B0604020202020204" pitchFamily="34" charset="0"/>
              </a:rPr>
              <a:t>в хромосому бактерии-</a:t>
            </a:r>
            <a:r>
              <a:rPr lang="ru-RU" altLang="ru-RU" sz="3100" b="1" dirty="0" err="1">
                <a:latin typeface="Arial" panose="020B0604020202020204" pitchFamily="34" charset="0"/>
                <a:cs typeface="Arial" panose="020B0604020202020204" pitchFamily="34" charset="0"/>
              </a:rPr>
              <a:t>рецепиента</a:t>
            </a:r>
            <a:r>
              <a:rPr lang="ru-RU" altLang="ru-RU" sz="3100" b="1" dirty="0">
                <a:latin typeface="Arial" panose="020B0604020202020204" pitchFamily="34" charset="0"/>
                <a:cs typeface="Arial" panose="020B0604020202020204" pitchFamily="34" charset="0"/>
              </a:rPr>
              <a:t> </a:t>
            </a:r>
            <a:r>
              <a:rPr lang="ru-RU" altLang="ru-RU" sz="3100" b="1" dirty="0" smtClean="0">
                <a:latin typeface="Arial" panose="020B0604020202020204" pitchFamily="34" charset="0"/>
                <a:cs typeface="Arial" panose="020B0604020202020204" pitchFamily="34" charset="0"/>
              </a:rPr>
              <a:t>не происходит</a:t>
            </a:r>
            <a:endParaRPr lang="ru-RU" altLang="ru-RU" sz="3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73232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1052736"/>
            <a:ext cx="8784976" cy="4813995"/>
          </a:xfrm>
        </p:spPr>
        <p:txBody>
          <a:bodyPr>
            <a:normAutofit lnSpcReduction="10000"/>
          </a:bodyPr>
          <a:lstStyle/>
          <a:p>
            <a:pPr marL="0" indent="0">
              <a:buNone/>
            </a:pPr>
            <a:r>
              <a:rPr lang="ru-RU" sz="2400" b="1" u="sng" dirty="0">
                <a:latin typeface="Arial" panose="020B0604020202020204" pitchFamily="34" charset="0"/>
                <a:cs typeface="Arial" panose="020B0604020202020204" pitchFamily="34" charset="0"/>
              </a:rPr>
              <a:t>Стадии </a:t>
            </a:r>
            <a:r>
              <a:rPr lang="ru-RU" sz="2400" b="1" u="sng" dirty="0" smtClean="0">
                <a:latin typeface="Arial" panose="020B0604020202020204" pitchFamily="34" charset="0"/>
                <a:cs typeface="Arial" panose="020B0604020202020204" pitchFamily="34" charset="0"/>
              </a:rPr>
              <a:t>трансдукции </a:t>
            </a:r>
            <a:r>
              <a:rPr lang="ru-RU" sz="2400" b="1" dirty="0" smtClean="0">
                <a:latin typeface="Arial" panose="020B0604020202020204" pitchFamily="34" charset="0"/>
                <a:cs typeface="Arial" panose="020B0604020202020204" pitchFamily="34" charset="0"/>
              </a:rPr>
              <a:t>(умеренный бактериофаг):</a:t>
            </a:r>
          </a:p>
          <a:p>
            <a:pPr marL="0" indent="0">
              <a:buNone/>
            </a:pPr>
            <a:endParaRPr lang="ru-RU" sz="1000" b="1" dirty="0" smtClean="0">
              <a:latin typeface="Arial" panose="020B0604020202020204" pitchFamily="34" charset="0"/>
              <a:cs typeface="Arial" panose="020B0604020202020204" pitchFamily="34" charset="0"/>
            </a:endParaRPr>
          </a:p>
          <a:p>
            <a:pPr>
              <a:spcAft>
                <a:spcPts val="1200"/>
              </a:spcAft>
            </a:pPr>
            <a:r>
              <a:rPr lang="ru-RU" sz="2400" b="1" i="1" u="sng" dirty="0" smtClean="0">
                <a:solidFill>
                  <a:srgbClr val="FF0000"/>
                </a:solidFill>
                <a:latin typeface="Arial" panose="020B0604020202020204" pitchFamily="34" charset="0"/>
                <a:cs typeface="Arial" panose="020B0604020202020204" pitchFamily="34" charset="0"/>
              </a:rPr>
              <a:t>Адгезия</a:t>
            </a:r>
            <a:r>
              <a:rPr lang="ru-RU" sz="2400" b="1" dirty="0" smtClean="0">
                <a:latin typeface="Arial" panose="020B0604020202020204" pitchFamily="34" charset="0"/>
                <a:cs typeface="Arial" panose="020B0604020202020204" pitchFamily="34" charset="0"/>
              </a:rPr>
              <a:t> бактериофага на поверхности бактерии-донора;</a:t>
            </a:r>
          </a:p>
          <a:p>
            <a:pPr>
              <a:spcAft>
                <a:spcPts val="1200"/>
              </a:spcAft>
            </a:pPr>
            <a:r>
              <a:rPr lang="ru-RU" sz="2400" b="1" i="1" u="sng" dirty="0" smtClean="0">
                <a:solidFill>
                  <a:srgbClr val="FF0000"/>
                </a:solidFill>
                <a:latin typeface="Arial" panose="020B0604020202020204" pitchFamily="34" charset="0"/>
                <a:cs typeface="Arial" panose="020B0604020202020204" pitchFamily="34" charset="0"/>
              </a:rPr>
              <a:t>Репликация</a:t>
            </a:r>
            <a:r>
              <a:rPr lang="ru-RU" sz="2400" b="1" dirty="0" smtClean="0">
                <a:latin typeface="Arial" panose="020B0604020202020204" pitchFamily="34" charset="0"/>
                <a:cs typeface="Arial" panose="020B0604020202020204" pitchFamily="34" charset="0"/>
              </a:rPr>
              <a:t> бактериофага внутри  клетки;</a:t>
            </a:r>
          </a:p>
          <a:p>
            <a:pPr>
              <a:spcAft>
                <a:spcPts val="1200"/>
              </a:spcAft>
            </a:pPr>
            <a:r>
              <a:rPr lang="ru-RU" sz="2400" b="1" i="1" u="sng" dirty="0" err="1" smtClean="0">
                <a:solidFill>
                  <a:srgbClr val="FF0000"/>
                </a:solidFill>
                <a:latin typeface="Arial" panose="020B0604020202020204" pitchFamily="34" charset="0"/>
                <a:cs typeface="Arial" panose="020B0604020202020204" pitchFamily="34" charset="0"/>
              </a:rPr>
              <a:t>Самосборка</a:t>
            </a:r>
            <a:r>
              <a:rPr lang="ru-RU" sz="2400" b="1" i="1" u="sng" dirty="0" smtClean="0">
                <a:solidFill>
                  <a:srgbClr val="FF0000"/>
                </a:solidFill>
                <a:latin typeface="Arial" panose="020B0604020202020204" pitchFamily="34" charset="0"/>
                <a:cs typeface="Arial" panose="020B0604020202020204" pitchFamily="34" charset="0"/>
              </a:rPr>
              <a:t> </a:t>
            </a:r>
            <a:r>
              <a:rPr lang="ru-RU" sz="2400" b="1" i="1" u="sng" dirty="0" err="1" smtClean="0">
                <a:solidFill>
                  <a:srgbClr val="FF0000"/>
                </a:solidFill>
                <a:latin typeface="Arial" panose="020B0604020202020204" pitchFamily="34" charset="0"/>
                <a:cs typeface="Arial" panose="020B0604020202020204" pitchFamily="34" charset="0"/>
              </a:rPr>
              <a:t>фаговых</a:t>
            </a:r>
            <a:r>
              <a:rPr lang="ru-RU" sz="2400" b="1" i="1" u="sng" dirty="0" smtClean="0">
                <a:solidFill>
                  <a:srgbClr val="FF0000"/>
                </a:solidFill>
                <a:latin typeface="Arial" panose="020B0604020202020204" pitchFamily="34" charset="0"/>
                <a:cs typeface="Arial" panose="020B0604020202020204" pitchFamily="34" charset="0"/>
              </a:rPr>
              <a:t> частиц</a:t>
            </a:r>
            <a:r>
              <a:rPr lang="ru-RU" sz="2400" b="1" dirty="0" smtClean="0">
                <a:latin typeface="Arial" panose="020B0604020202020204" pitchFamily="34" charset="0"/>
                <a:cs typeface="Arial" panose="020B0604020202020204" pitchFamily="34" charset="0"/>
              </a:rPr>
              <a:t>, образование дефектного бактериофага (сохраняет инфекционные свойства и содержит фрагмент ДНК донора);</a:t>
            </a:r>
          </a:p>
          <a:p>
            <a:pPr>
              <a:spcAft>
                <a:spcPts val="1200"/>
              </a:spcAft>
            </a:pPr>
            <a:r>
              <a:rPr lang="ru-RU" sz="2400" b="1" i="1" u="sng" dirty="0" smtClean="0">
                <a:solidFill>
                  <a:srgbClr val="FF0000"/>
                </a:solidFill>
                <a:latin typeface="Arial" panose="020B0604020202020204" pitchFamily="34" charset="0"/>
                <a:cs typeface="Arial" panose="020B0604020202020204" pitchFamily="34" charset="0"/>
              </a:rPr>
              <a:t>Заражение дефектным фагом клетки-реципиента </a:t>
            </a:r>
          </a:p>
          <a:p>
            <a:pPr>
              <a:spcAft>
                <a:spcPts val="1200"/>
              </a:spcAft>
            </a:pPr>
            <a:r>
              <a:rPr lang="ru-RU" sz="2400" b="1" i="1" u="sng" dirty="0" smtClean="0">
                <a:solidFill>
                  <a:srgbClr val="FF0000"/>
                </a:solidFill>
                <a:latin typeface="Arial" panose="020B0604020202020204" pitchFamily="34" charset="0"/>
                <a:cs typeface="Arial" panose="020B0604020202020204" pitchFamily="34" charset="0"/>
              </a:rPr>
              <a:t>Рекомбинация и интеграция </a:t>
            </a:r>
            <a:r>
              <a:rPr lang="ru-RU" sz="2400" b="1" dirty="0" smtClean="0">
                <a:latin typeface="Arial" panose="020B0604020202020204" pitchFamily="34" charset="0"/>
                <a:cs typeface="Arial" panose="020B0604020202020204" pitchFamily="34" charset="0"/>
              </a:rPr>
              <a:t>перенесённой ДНК </a:t>
            </a:r>
            <a:r>
              <a:rPr lang="ru-RU" sz="2400" b="1" dirty="0">
                <a:latin typeface="Arial" panose="020B0604020202020204" pitchFamily="34" charset="0"/>
                <a:cs typeface="Arial" panose="020B0604020202020204" pitchFamily="34" charset="0"/>
              </a:rPr>
              <a:t>в </a:t>
            </a:r>
            <a:r>
              <a:rPr lang="ru-RU" sz="2400" b="1" dirty="0" smtClean="0">
                <a:latin typeface="Arial" panose="020B0604020202020204" pitchFamily="34" charset="0"/>
                <a:cs typeface="Arial" panose="020B0604020202020204" pitchFamily="34" charset="0"/>
              </a:rPr>
              <a:t>геном бактерии-реципиента</a:t>
            </a:r>
            <a:endParaRPr lang="ru-RU" sz="2400" b="1" dirty="0">
              <a:latin typeface="Arial" panose="020B0604020202020204" pitchFamily="34" charset="0"/>
              <a:cs typeface="Arial" panose="020B0604020202020204" pitchFamily="34" charset="0"/>
            </a:endParaRPr>
          </a:p>
          <a:p>
            <a:endParaRPr lang="ru-RU" sz="2400" dirty="0"/>
          </a:p>
        </p:txBody>
      </p:sp>
      <p:sp>
        <p:nvSpPr>
          <p:cNvPr id="4" name="Номер слайда 3"/>
          <p:cNvSpPr>
            <a:spLocks noGrp="1"/>
          </p:cNvSpPr>
          <p:nvPr>
            <p:ph type="sldNum" sz="quarter" idx="12"/>
          </p:nvPr>
        </p:nvSpPr>
        <p:spPr/>
        <p:txBody>
          <a:bodyPr/>
          <a:lstStyle/>
          <a:p>
            <a:pPr>
              <a:defRPr/>
            </a:pPr>
            <a:fld id="{24086F52-CD87-4F19-B72C-F20AE0FF3ECB}" type="slidenum">
              <a:rPr lang="ru-RU" altLang="ru-RU" smtClean="0"/>
              <a:pPr>
                <a:defRPr/>
              </a:pPr>
              <a:t>26</a:t>
            </a:fld>
            <a:endParaRPr lang="ru-RU" altLang="ru-RU" dirty="0"/>
          </a:p>
        </p:txBody>
      </p:sp>
      <p:sp>
        <p:nvSpPr>
          <p:cNvPr id="5" name="Заголовок 4"/>
          <p:cNvSpPr txBox="1">
            <a:spLocks noGrp="1" noChangeArrowheads="1"/>
          </p:cNvSpPr>
          <p:nvPr>
            <p:ph type="title"/>
          </p:nvPr>
        </p:nvSpPr>
        <p:spPr bwMode="auto">
          <a:xfrm>
            <a:off x="457200" y="19911"/>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4400" dirty="0">
                <a:solidFill>
                  <a:srgbClr val="C00000"/>
                </a:solidFill>
                <a:latin typeface="Arial Black" pitchFamily="34" charset="0"/>
              </a:rPr>
              <a:t>3. Трансдукция</a:t>
            </a:r>
          </a:p>
        </p:txBody>
      </p:sp>
      <p:sp>
        <p:nvSpPr>
          <p:cNvPr id="2" name="Стрелка вправо 1"/>
          <p:cNvSpPr/>
          <p:nvPr/>
        </p:nvSpPr>
        <p:spPr>
          <a:xfrm rot="5400000">
            <a:off x="4230640" y="6008117"/>
            <a:ext cx="432048" cy="360040"/>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1655675" y="6379283"/>
            <a:ext cx="5581977" cy="461665"/>
          </a:xfrm>
          <a:prstGeom prst="rect">
            <a:avLst/>
          </a:prstGeom>
          <a:noFill/>
        </p:spPr>
        <p:txBody>
          <a:bodyPr wrap="none" rtlCol="0">
            <a:spAutoFit/>
          </a:bodyPr>
          <a:lstStyle/>
          <a:p>
            <a:r>
              <a:rPr lang="ru-RU" sz="2400" b="1" u="sng" dirty="0" smtClean="0">
                <a:solidFill>
                  <a:srgbClr val="FF0000"/>
                </a:solidFill>
                <a:latin typeface="Arial" panose="020B0604020202020204" pitchFamily="34" charset="0"/>
                <a:cs typeface="Arial" panose="020B0604020202020204" pitchFamily="34" charset="0"/>
              </a:rPr>
              <a:t>Изменение свойств клетки-донора </a:t>
            </a:r>
            <a:endParaRPr lang="ru-RU" sz="2400" b="1" u="sng"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09388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sp>
        <p:nvSpPr>
          <p:cNvPr id="4" name="Номер слайда 3"/>
          <p:cNvSpPr>
            <a:spLocks noGrp="1"/>
          </p:cNvSpPr>
          <p:nvPr>
            <p:ph type="sldNum" sz="quarter" idx="12"/>
          </p:nvPr>
        </p:nvSpPr>
        <p:spPr/>
        <p:txBody>
          <a:bodyPr/>
          <a:lstStyle/>
          <a:p>
            <a:pPr>
              <a:defRPr/>
            </a:pPr>
            <a:fld id="{24086F52-CD87-4F19-B72C-F20AE0FF3ECB}" type="slidenum">
              <a:rPr lang="ru-RU" altLang="ru-RU" smtClean="0"/>
              <a:pPr>
                <a:defRPr/>
              </a:pPr>
              <a:t>27</a:t>
            </a:fld>
            <a:endParaRPr lang="ru-RU" altLang="ru-RU"/>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084" t="18889" r="3889" b="4445"/>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264" y="-531440"/>
            <a:ext cx="5827713" cy="758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00772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24086F52-CD87-4F19-B72C-F20AE0FF3ECB}" type="slidenum">
              <a:rPr lang="ru-RU" altLang="ru-RU" smtClean="0"/>
              <a:pPr>
                <a:defRPr/>
              </a:pPr>
              <a:t>28</a:t>
            </a:fld>
            <a:endParaRPr lang="ru-RU" altLang="ru-RU"/>
          </a:p>
        </p:txBody>
      </p:sp>
      <p:sp>
        <p:nvSpPr>
          <p:cNvPr id="5" name="TextBox 4"/>
          <p:cNvSpPr txBox="1"/>
          <p:nvPr/>
        </p:nvSpPr>
        <p:spPr>
          <a:xfrm>
            <a:off x="374924" y="4007849"/>
            <a:ext cx="5310980" cy="646331"/>
          </a:xfrm>
          <a:prstGeom prst="rect">
            <a:avLst/>
          </a:prstGeom>
          <a:noFill/>
        </p:spPr>
        <p:txBody>
          <a:bodyPr wrap="square" rtlCol="0">
            <a:spAutoFit/>
          </a:bodyPr>
          <a:lstStyle/>
          <a:p>
            <a:pPr algn="ctr"/>
            <a:r>
              <a:rPr lang="ru-RU" sz="3600" b="1" u="sng" dirty="0" err="1" smtClean="0">
                <a:solidFill>
                  <a:srgbClr val="C00000"/>
                </a:solidFill>
                <a:latin typeface="Arial Black" panose="020B0A04020102020204" pitchFamily="34" charset="0"/>
              </a:rPr>
              <a:t>Фаговая</a:t>
            </a:r>
            <a:r>
              <a:rPr lang="ru-RU" sz="3600" b="1" u="sng" dirty="0" smtClean="0">
                <a:solidFill>
                  <a:srgbClr val="C00000"/>
                </a:solidFill>
                <a:latin typeface="Arial Black" panose="020B0A04020102020204" pitchFamily="34" charset="0"/>
              </a:rPr>
              <a:t> конверсия </a:t>
            </a:r>
            <a:endParaRPr lang="ru-RU" sz="3600" b="1" u="sng" dirty="0">
              <a:solidFill>
                <a:srgbClr val="C00000"/>
              </a:solidFill>
              <a:latin typeface="Arial Black" panose="020B0A04020102020204" pitchFamily="34" charset="0"/>
            </a:endParaRPr>
          </a:p>
        </p:txBody>
      </p:sp>
      <p:sp>
        <p:nvSpPr>
          <p:cNvPr id="6" name="TextBox 5"/>
          <p:cNvSpPr txBox="1"/>
          <p:nvPr/>
        </p:nvSpPr>
        <p:spPr>
          <a:xfrm>
            <a:off x="323528" y="344850"/>
            <a:ext cx="3962944" cy="707886"/>
          </a:xfrm>
          <a:prstGeom prst="rect">
            <a:avLst/>
          </a:prstGeom>
          <a:noFill/>
        </p:spPr>
        <p:txBody>
          <a:bodyPr wrap="none" rtlCol="0">
            <a:spAutoFit/>
          </a:bodyPr>
          <a:lstStyle/>
          <a:p>
            <a:r>
              <a:rPr lang="ru-RU" sz="4000" b="1" u="sng" dirty="0">
                <a:solidFill>
                  <a:srgbClr val="C00000"/>
                </a:solidFill>
                <a:latin typeface="Arial Black" panose="020B0A04020102020204" pitchFamily="34" charset="0"/>
              </a:rPr>
              <a:t>Т</a:t>
            </a:r>
            <a:r>
              <a:rPr lang="ru-RU" sz="4000" b="1" u="sng" dirty="0" smtClean="0">
                <a:solidFill>
                  <a:srgbClr val="C00000"/>
                </a:solidFill>
                <a:latin typeface="Arial Black" panose="020B0A04020102020204" pitchFamily="34" charset="0"/>
              </a:rPr>
              <a:t>рансдукция</a:t>
            </a:r>
            <a:endParaRPr lang="ru-RU" sz="4000" b="1" u="sng" dirty="0">
              <a:solidFill>
                <a:srgbClr val="C00000"/>
              </a:solidFill>
              <a:latin typeface="Arial Black" panose="020B0A04020102020204" pitchFamily="34" charset="0"/>
            </a:endParaRPr>
          </a:p>
        </p:txBody>
      </p:sp>
      <p:sp>
        <p:nvSpPr>
          <p:cNvPr id="8" name="Прямоугольник 7"/>
          <p:cNvSpPr/>
          <p:nvPr/>
        </p:nvSpPr>
        <p:spPr>
          <a:xfrm>
            <a:off x="257384" y="4676560"/>
            <a:ext cx="8697584" cy="1384995"/>
          </a:xfrm>
          <a:prstGeom prst="rect">
            <a:avLst/>
          </a:prstGeom>
        </p:spPr>
        <p:txBody>
          <a:bodyPr wrap="square">
            <a:spAutoFit/>
          </a:bodyPr>
          <a:lstStyle/>
          <a:p>
            <a:r>
              <a:rPr lang="ru-RU" sz="2800" dirty="0" smtClean="0">
                <a:latin typeface="Arial" panose="020B0604020202020204" pitchFamily="34" charset="0"/>
                <a:cs typeface="Arial" panose="020B0604020202020204" pitchFamily="34" charset="0"/>
              </a:rPr>
              <a:t>добавление </a:t>
            </a:r>
            <a:r>
              <a:rPr lang="ru-RU" sz="2800" dirty="0">
                <a:latin typeface="Arial" panose="020B0604020202020204" pitchFamily="34" charset="0"/>
                <a:cs typeface="Arial" panose="020B0604020202020204" pitchFamily="34" charset="0"/>
              </a:rPr>
              <a:t>к бактериальному геному новой генетической информации, которая вносится в клетку бактерии геномом фага</a:t>
            </a:r>
          </a:p>
        </p:txBody>
      </p:sp>
      <p:sp>
        <p:nvSpPr>
          <p:cNvPr id="10" name="Прямоугольник 9"/>
          <p:cNvSpPr/>
          <p:nvPr/>
        </p:nvSpPr>
        <p:spPr>
          <a:xfrm>
            <a:off x="290548" y="1091311"/>
            <a:ext cx="8805088" cy="1384995"/>
          </a:xfrm>
          <a:prstGeom prst="rect">
            <a:avLst/>
          </a:prstGeom>
        </p:spPr>
        <p:txBody>
          <a:bodyPr wrap="square">
            <a:spAutoFit/>
          </a:bodyPr>
          <a:lstStyle/>
          <a:p>
            <a:r>
              <a:rPr lang="ru-RU" sz="2800" dirty="0">
                <a:latin typeface="Arial" panose="020B0604020202020204" pitchFamily="34" charset="0"/>
                <a:cs typeface="Arial" panose="020B0604020202020204" pitchFamily="34" charset="0"/>
              </a:rPr>
              <a:t>передача генетической информации от клетки–донора клетке-реципиенту с помощью умеренного бактериофага клетки-донора</a:t>
            </a:r>
          </a:p>
        </p:txBody>
      </p:sp>
    </p:spTree>
    <p:extLst>
      <p:ext uri="{BB962C8B-B14F-4D97-AF65-F5344CB8AC3E}">
        <p14:creationId xmlns:p14="http://schemas.microsoft.com/office/powerpoint/2010/main" val="33470161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24086F52-CD87-4F19-B72C-F20AE0FF3ECB}" type="slidenum">
              <a:rPr lang="ru-RU" altLang="ru-RU" smtClean="0"/>
              <a:pPr>
                <a:defRPr/>
              </a:pPr>
              <a:t>29</a:t>
            </a:fld>
            <a:endParaRPr lang="ru-RU" altLang="ru-RU"/>
          </a:p>
        </p:txBody>
      </p:sp>
      <p:sp>
        <p:nvSpPr>
          <p:cNvPr id="5" name="Заголовок 4"/>
          <p:cNvSpPr txBox="1">
            <a:spLocks noGrp="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ctr" anchorCtr="0" compatLnSpc="1">
            <a:prstTxWarp prst="textNoShape">
              <a:avLst/>
            </a:prstTxWarp>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3600" dirty="0" smtClean="0">
                <a:latin typeface="Arial Black" panose="020B0A04020102020204" pitchFamily="34" charset="0"/>
              </a:rPr>
              <a:t>Бактериофаги – вирусы бактерий </a:t>
            </a:r>
            <a:endParaRPr lang="ru-RU" sz="3600" dirty="0">
              <a:latin typeface="Arial Black" panose="020B0A04020102020204" pitchFamily="34" charset="0"/>
            </a:endParaRPr>
          </a:p>
        </p:txBody>
      </p:sp>
      <p:pic>
        <p:nvPicPr>
          <p:cNvPr id="6"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6301"/>
          <a:stretch/>
        </p:blipFill>
        <p:spPr bwMode="auto">
          <a:xfrm>
            <a:off x="1115616" y="1988840"/>
            <a:ext cx="691647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9507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24086F52-CD87-4F19-B72C-F20AE0FF3ECB}" type="slidenum">
              <a:rPr lang="ru-RU" altLang="ru-RU" smtClean="0"/>
              <a:pPr>
                <a:defRPr/>
              </a:pPr>
              <a:t>3</a:t>
            </a:fld>
            <a:endParaRPr lang="ru-RU" altLang="ru-RU"/>
          </a:p>
        </p:txBody>
      </p:sp>
      <p:sp>
        <p:nvSpPr>
          <p:cNvPr id="5" name="Прямоугольник 4"/>
          <p:cNvSpPr/>
          <p:nvPr/>
        </p:nvSpPr>
        <p:spPr>
          <a:xfrm>
            <a:off x="179512" y="332656"/>
            <a:ext cx="6861494" cy="646331"/>
          </a:xfrm>
          <a:prstGeom prst="rect">
            <a:avLst/>
          </a:prstGeom>
        </p:spPr>
        <p:txBody>
          <a:bodyPr wrap="none">
            <a:spAutoFit/>
          </a:bodyPr>
          <a:lstStyle/>
          <a:p>
            <a:r>
              <a:rPr lang="ru-RU" sz="3600" b="1" dirty="0" smtClean="0">
                <a:latin typeface="Arial" panose="020B0604020202020204" pitchFamily="34" charset="0"/>
                <a:cs typeface="Arial" panose="020B0604020202020204" pitchFamily="34" charset="0"/>
              </a:rPr>
              <a:t>Локализация ДНК у бактерий</a:t>
            </a:r>
            <a:endParaRPr lang="ru-RU" sz="3600" b="1" dirty="0">
              <a:latin typeface="Arial" panose="020B0604020202020204" pitchFamily="34" charset="0"/>
              <a:cs typeface="Arial" panose="020B0604020202020204" pitchFamily="34" charset="0"/>
            </a:endParaRPr>
          </a:p>
        </p:txBody>
      </p:sp>
      <p:cxnSp>
        <p:nvCxnSpPr>
          <p:cNvPr id="7" name="Прямая соединительная линия 6"/>
          <p:cNvCxnSpPr/>
          <p:nvPr/>
        </p:nvCxnSpPr>
        <p:spPr>
          <a:xfrm>
            <a:off x="0" y="1015957"/>
            <a:ext cx="781236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6" name="Picture 2" descr="C:\Users\SavitskayaAG\Desktop\procaryote.jpg"/>
          <p:cNvPicPr>
            <a:picLocks noChangeAspect="1" noChangeArrowheads="1"/>
          </p:cNvPicPr>
          <p:nvPr/>
        </p:nvPicPr>
        <p:blipFill rotWithShape="1">
          <a:blip r:embed="rId2">
            <a:extLst>
              <a:ext uri="{28A0092B-C50C-407E-A947-70E740481C1C}">
                <a14:useLocalDpi xmlns:a14="http://schemas.microsoft.com/office/drawing/2010/main" val="0"/>
              </a:ext>
            </a:extLst>
          </a:blip>
          <a:srcRect t="3464"/>
          <a:stretch/>
        </p:blipFill>
        <p:spPr bwMode="auto">
          <a:xfrm>
            <a:off x="2346602" y="1093267"/>
            <a:ext cx="5179322" cy="573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600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24086F52-CD87-4F19-B72C-F20AE0FF3ECB}" type="slidenum">
              <a:rPr lang="ru-RU" altLang="ru-RU" smtClean="0"/>
              <a:pPr>
                <a:defRPr/>
              </a:pPr>
              <a:t>30</a:t>
            </a:fld>
            <a:endParaRPr lang="ru-RU" altLang="ru-RU"/>
          </a:p>
        </p:txBody>
      </p:sp>
      <p:pic>
        <p:nvPicPr>
          <p:cNvPr id="8194" name="Picture 2" descr="C:\Users\Anna\Desktop\utytnbrf\image0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4091" y="2473350"/>
            <a:ext cx="6690410" cy="338437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Прямая со стрелкой 8"/>
          <p:cNvCxnSpPr/>
          <p:nvPr/>
        </p:nvCxnSpPr>
        <p:spPr>
          <a:xfrm>
            <a:off x="1634091" y="4633590"/>
            <a:ext cx="936104" cy="64807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5631" y="3708951"/>
            <a:ext cx="2440092" cy="954107"/>
          </a:xfrm>
          <a:prstGeom prst="rect">
            <a:avLst/>
          </a:prstGeom>
          <a:noFill/>
        </p:spPr>
        <p:txBody>
          <a:bodyPr wrap="none" rtlCol="0">
            <a:spAutoFit/>
          </a:bodyPr>
          <a:lstStyle/>
          <a:p>
            <a:r>
              <a:rPr lang="ru-RU" sz="2800" dirty="0" smtClean="0">
                <a:latin typeface="Arial Black" panose="020B0A04020102020204" pitchFamily="34" charset="0"/>
              </a:rPr>
              <a:t>Базальная</a:t>
            </a:r>
          </a:p>
          <a:p>
            <a:r>
              <a:rPr lang="ru-RU" sz="2800" dirty="0" smtClean="0">
                <a:latin typeface="Arial Black" panose="020B0A04020102020204" pitchFamily="34" charset="0"/>
              </a:rPr>
              <a:t> пластинка</a:t>
            </a:r>
            <a:endParaRPr lang="ru-RU" sz="2800" dirty="0">
              <a:latin typeface="Arial Black" panose="020B0A04020102020204" pitchFamily="34" charset="0"/>
            </a:endParaRPr>
          </a:p>
        </p:txBody>
      </p:sp>
      <p:cxnSp>
        <p:nvCxnSpPr>
          <p:cNvPr id="12" name="Прямая со стрелкой 11"/>
          <p:cNvCxnSpPr/>
          <p:nvPr/>
        </p:nvCxnSpPr>
        <p:spPr>
          <a:xfrm flipV="1">
            <a:off x="2102143" y="5461682"/>
            <a:ext cx="1200414" cy="87309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419" y="5857726"/>
            <a:ext cx="2335896" cy="954107"/>
          </a:xfrm>
          <a:prstGeom prst="rect">
            <a:avLst/>
          </a:prstGeom>
          <a:noFill/>
        </p:spPr>
        <p:txBody>
          <a:bodyPr wrap="none" rtlCol="0">
            <a:spAutoFit/>
          </a:bodyPr>
          <a:lstStyle/>
          <a:p>
            <a:pPr algn="ctr"/>
            <a:r>
              <a:rPr lang="ru-RU" sz="2800" dirty="0" smtClean="0">
                <a:latin typeface="Arial Black" panose="020B0A04020102020204" pitchFamily="34" charset="0"/>
              </a:rPr>
              <a:t>Белковые </a:t>
            </a:r>
          </a:p>
          <a:p>
            <a:pPr algn="ctr"/>
            <a:r>
              <a:rPr lang="ru-RU" sz="2800" dirty="0" smtClean="0">
                <a:latin typeface="Arial Black" panose="020B0A04020102020204" pitchFamily="34" charset="0"/>
              </a:rPr>
              <a:t>нити</a:t>
            </a:r>
            <a:endParaRPr lang="ru-RU" sz="2800" dirty="0">
              <a:latin typeface="Arial Black" panose="020B0A04020102020204" pitchFamily="34" charset="0"/>
            </a:endParaRPr>
          </a:p>
        </p:txBody>
      </p:sp>
      <p:cxnSp>
        <p:nvCxnSpPr>
          <p:cNvPr id="15" name="Прямая со стрелкой 14"/>
          <p:cNvCxnSpPr/>
          <p:nvPr/>
        </p:nvCxnSpPr>
        <p:spPr>
          <a:xfrm flipH="1" flipV="1">
            <a:off x="2858227" y="4633590"/>
            <a:ext cx="2232248" cy="165618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586419" y="6270228"/>
            <a:ext cx="1345240" cy="523220"/>
          </a:xfrm>
          <a:prstGeom prst="rect">
            <a:avLst/>
          </a:prstGeom>
          <a:noFill/>
        </p:spPr>
        <p:txBody>
          <a:bodyPr wrap="none" rtlCol="0">
            <a:spAutoFit/>
          </a:bodyPr>
          <a:lstStyle/>
          <a:p>
            <a:r>
              <a:rPr lang="ru-RU" sz="2800" dirty="0" smtClean="0">
                <a:latin typeface="Arial Black" panose="020B0A04020102020204" pitchFamily="34" charset="0"/>
              </a:rPr>
              <a:t>Хвост</a:t>
            </a:r>
            <a:endParaRPr lang="ru-RU" sz="2800" dirty="0">
              <a:latin typeface="Arial Black" panose="020B0A04020102020204" pitchFamily="34" charset="0"/>
            </a:endParaRPr>
          </a:p>
        </p:txBody>
      </p:sp>
      <p:cxnSp>
        <p:nvCxnSpPr>
          <p:cNvPr id="18" name="Прямая со стрелкой 17"/>
          <p:cNvCxnSpPr/>
          <p:nvPr/>
        </p:nvCxnSpPr>
        <p:spPr>
          <a:xfrm>
            <a:off x="1732406" y="2567179"/>
            <a:ext cx="943180" cy="64807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flipH="1">
            <a:off x="3073548" y="2256569"/>
            <a:ext cx="900803" cy="48375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779912" y="1741332"/>
            <a:ext cx="1968809" cy="523220"/>
          </a:xfrm>
          <a:prstGeom prst="rect">
            <a:avLst/>
          </a:prstGeom>
          <a:noFill/>
        </p:spPr>
        <p:txBody>
          <a:bodyPr wrap="none" rtlCol="0">
            <a:spAutoFit/>
          </a:bodyPr>
          <a:lstStyle/>
          <a:p>
            <a:r>
              <a:rPr lang="ru-RU" sz="2800" dirty="0" smtClean="0">
                <a:latin typeface="Arial Black" panose="020B0A04020102020204" pitchFamily="34" charset="0"/>
              </a:rPr>
              <a:t>Головка </a:t>
            </a:r>
            <a:endParaRPr lang="ru-RU" sz="2800" dirty="0">
              <a:latin typeface="Arial Black" panose="020B0A04020102020204" pitchFamily="34" charset="0"/>
            </a:endParaRPr>
          </a:p>
        </p:txBody>
      </p:sp>
      <p:sp>
        <p:nvSpPr>
          <p:cNvPr id="23" name="TextBox 22"/>
          <p:cNvSpPr txBox="1"/>
          <p:nvPr/>
        </p:nvSpPr>
        <p:spPr>
          <a:xfrm>
            <a:off x="17356" y="1662097"/>
            <a:ext cx="3166251" cy="954107"/>
          </a:xfrm>
          <a:prstGeom prst="rect">
            <a:avLst/>
          </a:prstGeom>
          <a:noFill/>
        </p:spPr>
        <p:txBody>
          <a:bodyPr wrap="none" rtlCol="0">
            <a:spAutoFit/>
          </a:bodyPr>
          <a:lstStyle/>
          <a:p>
            <a:pPr algn="ctr"/>
            <a:r>
              <a:rPr lang="ru-RU" sz="2800" dirty="0" smtClean="0">
                <a:latin typeface="Arial Black" panose="020B0A04020102020204" pitchFamily="34" charset="0"/>
              </a:rPr>
              <a:t>Генетический </a:t>
            </a:r>
          </a:p>
          <a:p>
            <a:pPr algn="ctr"/>
            <a:r>
              <a:rPr lang="ru-RU" sz="2800" dirty="0" smtClean="0">
                <a:latin typeface="Arial Black" panose="020B0A04020102020204" pitchFamily="34" charset="0"/>
              </a:rPr>
              <a:t>материал</a:t>
            </a:r>
            <a:endParaRPr lang="ru-RU" sz="2800" dirty="0">
              <a:latin typeface="Arial Black" panose="020B0A04020102020204" pitchFamily="34" charset="0"/>
            </a:endParaRPr>
          </a:p>
        </p:txBody>
      </p:sp>
      <p:sp>
        <p:nvSpPr>
          <p:cNvPr id="27" name="TextBox 26"/>
          <p:cNvSpPr txBox="1"/>
          <p:nvPr/>
        </p:nvSpPr>
        <p:spPr>
          <a:xfrm>
            <a:off x="1499640" y="260647"/>
            <a:ext cx="6529352" cy="646331"/>
          </a:xfrm>
          <a:prstGeom prst="rect">
            <a:avLst/>
          </a:prstGeom>
          <a:noFill/>
        </p:spPr>
        <p:txBody>
          <a:bodyPr wrap="none" rtlCol="0">
            <a:spAutoFit/>
          </a:bodyPr>
          <a:lstStyle/>
          <a:p>
            <a:r>
              <a:rPr lang="ru-RU" sz="3600" b="1" u="sng" dirty="0" smtClean="0">
                <a:solidFill>
                  <a:srgbClr val="C00000"/>
                </a:solidFill>
                <a:latin typeface="Arial Black" panose="020B0A04020102020204" pitchFamily="34" charset="0"/>
              </a:rPr>
              <a:t>Строение бактериофага</a:t>
            </a:r>
            <a:endParaRPr lang="ru-RU" sz="3600" b="1" u="sng" dirty="0">
              <a:solidFill>
                <a:srgbClr val="C00000"/>
              </a:solidFill>
              <a:latin typeface="Arial Black" panose="020B0A04020102020204" pitchFamily="34" charset="0"/>
            </a:endParaRPr>
          </a:p>
        </p:txBody>
      </p:sp>
    </p:spTree>
    <p:extLst>
      <p:ext uri="{BB962C8B-B14F-4D97-AF65-F5344CB8AC3E}">
        <p14:creationId xmlns:p14="http://schemas.microsoft.com/office/powerpoint/2010/main" val="11331977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sp>
        <p:nvSpPr>
          <p:cNvPr id="4" name="Номер слайда 3"/>
          <p:cNvSpPr>
            <a:spLocks noGrp="1"/>
          </p:cNvSpPr>
          <p:nvPr>
            <p:ph type="sldNum" sz="quarter" idx="12"/>
          </p:nvPr>
        </p:nvSpPr>
        <p:spPr/>
        <p:txBody>
          <a:bodyPr/>
          <a:lstStyle/>
          <a:p>
            <a:pPr>
              <a:defRPr/>
            </a:pPr>
            <a:fld id="{24086F52-CD87-4F19-B72C-F20AE0FF3ECB}" type="slidenum">
              <a:rPr lang="ru-RU" altLang="ru-RU" smtClean="0"/>
              <a:pPr>
                <a:defRPr/>
              </a:pPr>
              <a:t>31</a:t>
            </a:fld>
            <a:endParaRPr lang="ru-RU" altLang="ru-RU"/>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8979" t="25851" r="8834" b="14149"/>
          <a:stretch/>
        </p:blipFill>
        <p:spPr bwMode="auto">
          <a:xfrm>
            <a:off x="0" y="3073062"/>
            <a:ext cx="9144000" cy="3784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9271" t="35556" r="30521" b="40370"/>
          <a:stretch/>
        </p:blipFill>
        <p:spPr bwMode="auto">
          <a:xfrm>
            <a:off x="216867" y="188640"/>
            <a:ext cx="8522497" cy="2870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0398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04664"/>
            <a:ext cx="8229600" cy="1143000"/>
          </a:xfrm>
        </p:spPr>
        <p:txBody>
          <a:bodyPr>
            <a:normAutofit fontScale="90000"/>
          </a:bodyPr>
          <a:lstStyle/>
          <a:p>
            <a:r>
              <a:rPr lang="ru-RU" dirty="0" smtClean="0">
                <a:latin typeface="Arial Black" panose="020B0A04020102020204" pitchFamily="34" charset="0"/>
              </a:rPr>
              <a:t>Типы взаимодействия бактериофага с клеткой </a:t>
            </a:r>
            <a:endParaRPr lang="ru-RU" dirty="0">
              <a:latin typeface="Arial Black" panose="020B0A04020102020204" pitchFamily="34" charset="0"/>
            </a:endParaRPr>
          </a:p>
        </p:txBody>
      </p:sp>
      <p:sp>
        <p:nvSpPr>
          <p:cNvPr id="3" name="Объект 2"/>
          <p:cNvSpPr>
            <a:spLocks noGrp="1"/>
          </p:cNvSpPr>
          <p:nvPr>
            <p:ph idx="1"/>
          </p:nvPr>
        </p:nvSpPr>
        <p:spPr>
          <a:xfrm>
            <a:off x="457200" y="2564904"/>
            <a:ext cx="8229600" cy="3561259"/>
          </a:xfrm>
        </p:spPr>
        <p:txBody>
          <a:bodyPr/>
          <a:lstStyle/>
          <a:p>
            <a:pPr>
              <a:lnSpc>
                <a:spcPct val="150000"/>
              </a:lnSpc>
            </a:pPr>
            <a:r>
              <a:rPr lang="ru-RU" sz="3600" b="1" dirty="0" smtClean="0">
                <a:latin typeface="Arial" panose="020B0604020202020204" pitchFamily="34" charset="0"/>
                <a:cs typeface="Arial" panose="020B0604020202020204" pitchFamily="34" charset="0"/>
              </a:rPr>
              <a:t>Продуктивный (литический) </a:t>
            </a:r>
          </a:p>
          <a:p>
            <a:pPr>
              <a:lnSpc>
                <a:spcPct val="150000"/>
              </a:lnSpc>
            </a:pPr>
            <a:r>
              <a:rPr lang="ru-RU" sz="3600" b="1" dirty="0" smtClean="0">
                <a:latin typeface="Arial" panose="020B0604020202020204" pitchFamily="34" charset="0"/>
                <a:cs typeface="Arial" panose="020B0604020202020204" pitchFamily="34" charset="0"/>
              </a:rPr>
              <a:t>Интегративный (лизогенный)</a:t>
            </a:r>
          </a:p>
          <a:p>
            <a:pPr>
              <a:lnSpc>
                <a:spcPct val="150000"/>
              </a:lnSpc>
            </a:pPr>
            <a:r>
              <a:rPr lang="ru-RU" sz="3600" b="1" dirty="0" smtClean="0">
                <a:latin typeface="Arial" panose="020B0604020202020204" pitchFamily="34" charset="0"/>
                <a:cs typeface="Arial" panose="020B0604020202020204" pitchFamily="34" charset="0"/>
              </a:rPr>
              <a:t>Абортивный </a:t>
            </a:r>
            <a:endParaRPr lang="ru-RU" sz="3600" b="1"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2"/>
          </p:nvPr>
        </p:nvSpPr>
        <p:spPr/>
        <p:txBody>
          <a:bodyPr/>
          <a:lstStyle/>
          <a:p>
            <a:pPr>
              <a:defRPr/>
            </a:pPr>
            <a:fld id="{24086F52-CD87-4F19-B72C-F20AE0FF3ECB}" type="slidenum">
              <a:rPr lang="ru-RU" altLang="ru-RU" smtClean="0"/>
              <a:pPr>
                <a:defRPr/>
              </a:pPr>
              <a:t>32</a:t>
            </a:fld>
            <a:endParaRPr lang="ru-RU" altLang="ru-RU"/>
          </a:p>
        </p:txBody>
      </p:sp>
    </p:spTree>
    <p:extLst>
      <p:ext uri="{BB962C8B-B14F-4D97-AF65-F5344CB8AC3E}">
        <p14:creationId xmlns:p14="http://schemas.microsoft.com/office/powerpoint/2010/main" val="13760978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51" y="201522"/>
            <a:ext cx="9036496" cy="1143000"/>
          </a:xfrm>
        </p:spPr>
        <p:txBody>
          <a:bodyPr>
            <a:normAutofit fontScale="90000"/>
          </a:bodyPr>
          <a:lstStyle/>
          <a:p>
            <a:r>
              <a:rPr lang="ru-RU" sz="3200" b="1" dirty="0" smtClean="0">
                <a:latin typeface="Arial Black" panose="020B0A04020102020204" pitchFamily="34" charset="0"/>
              </a:rPr>
              <a:t>При </a:t>
            </a:r>
            <a:r>
              <a:rPr lang="ru-RU" sz="3200" b="1" dirty="0" smtClean="0">
                <a:solidFill>
                  <a:srgbClr val="C00000"/>
                </a:solidFill>
                <a:latin typeface="Arial Black" panose="020B0A04020102020204" pitchFamily="34" charset="0"/>
              </a:rPr>
              <a:t>продуктивном</a:t>
            </a:r>
            <a:r>
              <a:rPr lang="ru-RU" sz="3200" b="1" dirty="0" smtClean="0">
                <a:latin typeface="Arial Black" panose="020B0A04020102020204" pitchFamily="34" charset="0"/>
              </a:rPr>
              <a:t> типе взаимодействия происходит лизис бактериальных клеток</a:t>
            </a:r>
            <a:endParaRPr lang="ru-RU" sz="3200" b="1" dirty="0">
              <a:latin typeface="Arial Black" panose="020B0A04020102020204" pitchFamily="34" charset="0"/>
            </a:endParaRPr>
          </a:p>
        </p:txBody>
      </p:sp>
      <p:sp>
        <p:nvSpPr>
          <p:cNvPr id="4" name="Номер слайда 3"/>
          <p:cNvSpPr>
            <a:spLocks noGrp="1"/>
          </p:cNvSpPr>
          <p:nvPr>
            <p:ph type="sldNum" sz="quarter" idx="12"/>
          </p:nvPr>
        </p:nvSpPr>
        <p:spPr>
          <a:xfrm>
            <a:off x="6576508" y="6527579"/>
            <a:ext cx="2133600" cy="365125"/>
          </a:xfrm>
        </p:spPr>
        <p:txBody>
          <a:bodyPr/>
          <a:lstStyle/>
          <a:p>
            <a:pPr>
              <a:defRPr/>
            </a:pPr>
            <a:fld id="{24086F52-CD87-4F19-B72C-F20AE0FF3ECB}" type="slidenum">
              <a:rPr lang="ru-RU" altLang="ru-RU" smtClean="0"/>
              <a:pPr>
                <a:defRPr/>
              </a:pPr>
              <a:t>33</a:t>
            </a:fld>
            <a:endParaRPr lang="ru-RU" altLang="ru-RU"/>
          </a:p>
        </p:txBody>
      </p:sp>
      <p:pic>
        <p:nvPicPr>
          <p:cNvPr id="8" name="Picture 4" descr="ÐÐ°ÑÑÐ¸Ð½ÐºÐ¸ Ð¿Ð¾ Ð·Ð°Ð¿ÑÐ¾ÑÑ Ð»Ð¸Ð·Ð¾Ð³ÐµÐ½Ð½ÑÐ¹ ÑÐ¸ÐºÐ»"/>
          <p:cNvPicPr>
            <a:picLocks noChangeAspect="1" noChangeArrowheads="1"/>
          </p:cNvPicPr>
          <p:nvPr/>
        </p:nvPicPr>
        <p:blipFill rotWithShape="1">
          <a:blip r:embed="rId2">
            <a:extLst>
              <a:ext uri="{28A0092B-C50C-407E-A947-70E740481C1C}">
                <a14:useLocalDpi xmlns:a14="http://schemas.microsoft.com/office/drawing/2010/main" val="0"/>
              </a:ext>
            </a:extLst>
          </a:blip>
          <a:srcRect t="9274"/>
          <a:stretch/>
        </p:blipFill>
        <p:spPr bwMode="auto">
          <a:xfrm>
            <a:off x="23308" y="1879203"/>
            <a:ext cx="9074798" cy="4466504"/>
          </a:xfrm>
          <a:prstGeom prst="rect">
            <a:avLst/>
          </a:prstGeom>
          <a:noFill/>
          <a:extLst>
            <a:ext uri="{909E8E84-426E-40DD-AFC4-6F175D3DCCD1}">
              <a14:hiddenFill xmlns:a14="http://schemas.microsoft.com/office/drawing/2010/main">
                <a:solidFill>
                  <a:srgbClr val="FFFFFF"/>
                </a:solidFill>
              </a14:hiddenFill>
            </a:ext>
          </a:extLst>
        </p:spPr>
      </p:pic>
      <p:sp>
        <p:nvSpPr>
          <p:cNvPr id="9" name="Полилиния 8"/>
          <p:cNvSpPr/>
          <p:nvPr/>
        </p:nvSpPr>
        <p:spPr>
          <a:xfrm>
            <a:off x="4915942" y="1511068"/>
            <a:ext cx="4251366" cy="5296395"/>
          </a:xfrm>
          <a:custGeom>
            <a:avLst/>
            <a:gdLst>
              <a:gd name="connsiteX0" fmla="*/ 59376 w 4251366"/>
              <a:gd name="connsiteY0" fmla="*/ 5284519 h 5296395"/>
              <a:gd name="connsiteX1" fmla="*/ 4239491 w 4251366"/>
              <a:gd name="connsiteY1" fmla="*/ 5296395 h 5296395"/>
              <a:gd name="connsiteX2" fmla="*/ 4251366 w 4251366"/>
              <a:gd name="connsiteY2" fmla="*/ 35626 h 5296395"/>
              <a:gd name="connsiteX3" fmla="*/ 332509 w 4251366"/>
              <a:gd name="connsiteY3" fmla="*/ 0 h 5296395"/>
              <a:gd name="connsiteX4" fmla="*/ 0 w 4251366"/>
              <a:gd name="connsiteY4" fmla="*/ 2244436 h 5296395"/>
              <a:gd name="connsiteX5" fmla="*/ 712519 w 4251366"/>
              <a:gd name="connsiteY5" fmla="*/ 2256311 h 5296395"/>
              <a:gd name="connsiteX6" fmla="*/ 771896 w 4251366"/>
              <a:gd name="connsiteY6" fmla="*/ 2719449 h 5296395"/>
              <a:gd name="connsiteX7" fmla="*/ 783771 w 4251366"/>
              <a:gd name="connsiteY7" fmla="*/ 3408218 h 5296395"/>
              <a:gd name="connsiteX8" fmla="*/ 570015 w 4251366"/>
              <a:gd name="connsiteY8" fmla="*/ 3550722 h 5296395"/>
              <a:gd name="connsiteX9" fmla="*/ 23750 w 4251366"/>
              <a:gd name="connsiteY9" fmla="*/ 3562597 h 5296395"/>
              <a:gd name="connsiteX10" fmla="*/ 59376 w 4251366"/>
              <a:gd name="connsiteY10" fmla="*/ 5284519 h 529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1366" h="5296395">
                <a:moveTo>
                  <a:pt x="59376" y="5284519"/>
                </a:moveTo>
                <a:lnTo>
                  <a:pt x="4239491" y="5296395"/>
                </a:lnTo>
                <a:cubicBezTo>
                  <a:pt x="4243449" y="3542805"/>
                  <a:pt x="4247408" y="1789216"/>
                  <a:pt x="4251366" y="35626"/>
                </a:cubicBezTo>
                <a:lnTo>
                  <a:pt x="332509" y="0"/>
                </a:lnTo>
                <a:lnTo>
                  <a:pt x="0" y="2244436"/>
                </a:lnTo>
                <a:lnTo>
                  <a:pt x="712519" y="2256311"/>
                </a:lnTo>
                <a:lnTo>
                  <a:pt x="771896" y="2719449"/>
                </a:lnTo>
                <a:lnTo>
                  <a:pt x="783771" y="3408218"/>
                </a:lnTo>
                <a:lnTo>
                  <a:pt x="570015" y="3550722"/>
                </a:lnTo>
                <a:lnTo>
                  <a:pt x="23750" y="3562597"/>
                </a:lnTo>
                <a:lnTo>
                  <a:pt x="59376" y="5284519"/>
                </a:lnTo>
                <a:close/>
              </a:path>
            </a:pathLst>
          </a:custGeom>
          <a:solidFill>
            <a:srgbClr val="FFFFFF">
              <a:alpha val="6902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15842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8"/>
            <a:ext cx="8229600" cy="1872208"/>
          </a:xfrm>
        </p:spPr>
        <p:txBody>
          <a:bodyPr>
            <a:normAutofit fontScale="90000"/>
          </a:bodyPr>
          <a:lstStyle/>
          <a:p>
            <a:r>
              <a:rPr lang="ru-RU" sz="3200" b="1" dirty="0">
                <a:solidFill>
                  <a:prstClr val="black"/>
                </a:solidFill>
                <a:latin typeface="Arial Black" panose="020B0A04020102020204" pitchFamily="34" charset="0"/>
              </a:rPr>
              <a:t>При </a:t>
            </a:r>
            <a:r>
              <a:rPr lang="ru-RU" sz="3200" b="1" dirty="0" smtClean="0">
                <a:solidFill>
                  <a:srgbClr val="C00000"/>
                </a:solidFill>
                <a:latin typeface="Arial Black" panose="020B0A04020102020204" pitchFamily="34" charset="0"/>
              </a:rPr>
              <a:t>интегративном</a:t>
            </a:r>
            <a:r>
              <a:rPr lang="ru-RU" sz="3200" b="1" dirty="0" smtClean="0">
                <a:solidFill>
                  <a:prstClr val="black"/>
                </a:solidFill>
                <a:latin typeface="Arial Black" panose="020B0A04020102020204" pitchFamily="34" charset="0"/>
              </a:rPr>
              <a:t> </a:t>
            </a:r>
            <a:r>
              <a:rPr lang="ru-RU" sz="3200" b="1" dirty="0">
                <a:solidFill>
                  <a:prstClr val="black"/>
                </a:solidFill>
                <a:latin typeface="Arial Black" panose="020B0A04020102020204" pitchFamily="34" charset="0"/>
              </a:rPr>
              <a:t>типе взаимодействия </a:t>
            </a:r>
            <a:r>
              <a:rPr lang="ru-RU" sz="3200" b="1" dirty="0" smtClean="0">
                <a:solidFill>
                  <a:prstClr val="black"/>
                </a:solidFill>
                <a:latin typeface="Arial Black" panose="020B0A04020102020204" pitchFamily="34" charset="0"/>
              </a:rPr>
              <a:t>бактериальные происходит интеграция НК фага в хромосому бактерии с образованием </a:t>
            </a:r>
            <a:r>
              <a:rPr lang="ru-RU" sz="3200" b="1" dirty="0" err="1" smtClean="0">
                <a:solidFill>
                  <a:prstClr val="black"/>
                </a:solidFill>
                <a:latin typeface="Arial Black" panose="020B0A04020102020204" pitchFamily="34" charset="0"/>
              </a:rPr>
              <a:t>профага</a:t>
            </a:r>
            <a:r>
              <a:rPr lang="ru-RU" sz="3200" b="1" dirty="0" smtClean="0">
                <a:solidFill>
                  <a:prstClr val="black"/>
                </a:solidFill>
                <a:latin typeface="Arial Black" panose="020B0A04020102020204" pitchFamily="34" charset="0"/>
              </a:rPr>
              <a:t>.</a:t>
            </a:r>
            <a:endParaRPr lang="ru-RU" dirty="0"/>
          </a:p>
        </p:txBody>
      </p:sp>
      <p:sp>
        <p:nvSpPr>
          <p:cNvPr id="4" name="Номер слайда 3"/>
          <p:cNvSpPr>
            <a:spLocks noGrp="1"/>
          </p:cNvSpPr>
          <p:nvPr>
            <p:ph type="sldNum" sz="quarter" idx="12"/>
          </p:nvPr>
        </p:nvSpPr>
        <p:spPr/>
        <p:txBody>
          <a:bodyPr/>
          <a:lstStyle/>
          <a:p>
            <a:pPr>
              <a:defRPr/>
            </a:pPr>
            <a:fld id="{24086F52-CD87-4F19-B72C-F20AE0FF3ECB}" type="slidenum">
              <a:rPr lang="ru-RU" altLang="ru-RU" smtClean="0"/>
              <a:pPr>
                <a:defRPr/>
              </a:pPr>
              <a:t>34</a:t>
            </a:fld>
            <a:endParaRPr lang="ru-RU" altLang="ru-RU"/>
          </a:p>
        </p:txBody>
      </p:sp>
      <p:pic>
        <p:nvPicPr>
          <p:cNvPr id="5" name="Picture 4" descr="ÐÐ°ÑÑÐ¸Ð½ÐºÐ¸ Ð¿Ð¾ Ð·Ð°Ð¿ÑÐ¾ÑÑ Ð»Ð¸Ð·Ð¾Ð³ÐµÐ½Ð½ÑÐ¹ ÑÐ¸ÐºÐ»"/>
          <p:cNvPicPr>
            <a:picLocks noChangeAspect="1" noChangeArrowheads="1"/>
          </p:cNvPicPr>
          <p:nvPr/>
        </p:nvPicPr>
        <p:blipFill rotWithShape="1">
          <a:blip r:embed="rId2">
            <a:extLst>
              <a:ext uri="{28A0092B-C50C-407E-A947-70E740481C1C}">
                <a14:useLocalDpi xmlns:a14="http://schemas.microsoft.com/office/drawing/2010/main" val="0"/>
              </a:ext>
            </a:extLst>
          </a:blip>
          <a:srcRect t="8801"/>
          <a:stretch/>
        </p:blipFill>
        <p:spPr bwMode="auto">
          <a:xfrm>
            <a:off x="107504" y="2530966"/>
            <a:ext cx="8821231" cy="4364342"/>
          </a:xfrm>
          <a:prstGeom prst="rect">
            <a:avLst/>
          </a:prstGeom>
          <a:noFill/>
          <a:extLst>
            <a:ext uri="{909E8E84-426E-40DD-AFC4-6F175D3DCCD1}">
              <a14:hiddenFill xmlns:a14="http://schemas.microsoft.com/office/drawing/2010/main">
                <a:solidFill>
                  <a:srgbClr val="FFFFFF"/>
                </a:solidFill>
              </a14:hiddenFill>
            </a:ext>
          </a:extLst>
        </p:spPr>
      </p:pic>
      <p:sp>
        <p:nvSpPr>
          <p:cNvPr id="7" name="Полилиния 6"/>
          <p:cNvSpPr/>
          <p:nvPr/>
        </p:nvSpPr>
        <p:spPr>
          <a:xfrm>
            <a:off x="130629" y="2897579"/>
            <a:ext cx="4108862" cy="4001985"/>
          </a:xfrm>
          <a:custGeom>
            <a:avLst/>
            <a:gdLst>
              <a:gd name="connsiteX0" fmla="*/ 11875 w 4108862"/>
              <a:gd name="connsiteY0" fmla="*/ 973777 h 4001985"/>
              <a:gd name="connsiteX1" fmla="*/ 0 w 4108862"/>
              <a:gd name="connsiteY1" fmla="*/ 4001985 h 4001985"/>
              <a:gd name="connsiteX2" fmla="*/ 3871355 w 4108862"/>
              <a:gd name="connsiteY2" fmla="*/ 3990109 h 4001985"/>
              <a:gd name="connsiteX3" fmla="*/ 4108862 w 4108862"/>
              <a:gd name="connsiteY3" fmla="*/ 2778826 h 4001985"/>
              <a:gd name="connsiteX4" fmla="*/ 3408218 w 4108862"/>
              <a:gd name="connsiteY4" fmla="*/ 2766951 h 4001985"/>
              <a:gd name="connsiteX5" fmla="*/ 3455719 w 4108862"/>
              <a:gd name="connsiteY5" fmla="*/ 1163782 h 4001985"/>
              <a:gd name="connsiteX6" fmla="*/ 1888176 w 4108862"/>
              <a:gd name="connsiteY6" fmla="*/ 1151907 h 4001985"/>
              <a:gd name="connsiteX7" fmla="*/ 2006929 w 4108862"/>
              <a:gd name="connsiteY7" fmla="*/ 403761 h 4001985"/>
              <a:gd name="connsiteX8" fmla="*/ 2505693 w 4108862"/>
              <a:gd name="connsiteY8" fmla="*/ 332509 h 4001985"/>
              <a:gd name="connsiteX9" fmla="*/ 2541319 w 4108862"/>
              <a:gd name="connsiteY9" fmla="*/ 0 h 4001985"/>
              <a:gd name="connsiteX10" fmla="*/ 11875 w 4108862"/>
              <a:gd name="connsiteY10" fmla="*/ 973777 h 400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8862" h="4001985">
                <a:moveTo>
                  <a:pt x="11875" y="973777"/>
                </a:moveTo>
                <a:cubicBezTo>
                  <a:pt x="7917" y="1983180"/>
                  <a:pt x="3958" y="2992582"/>
                  <a:pt x="0" y="4001985"/>
                </a:cubicBezTo>
                <a:lnTo>
                  <a:pt x="3871355" y="3990109"/>
                </a:lnTo>
                <a:lnTo>
                  <a:pt x="4108862" y="2778826"/>
                </a:lnTo>
                <a:lnTo>
                  <a:pt x="3408218" y="2766951"/>
                </a:lnTo>
                <a:lnTo>
                  <a:pt x="3455719" y="1163782"/>
                </a:lnTo>
                <a:lnTo>
                  <a:pt x="1888176" y="1151907"/>
                </a:lnTo>
                <a:lnTo>
                  <a:pt x="2006929" y="403761"/>
                </a:lnTo>
                <a:lnTo>
                  <a:pt x="2505693" y="332509"/>
                </a:lnTo>
                <a:lnTo>
                  <a:pt x="2541319" y="0"/>
                </a:lnTo>
                <a:lnTo>
                  <a:pt x="11875" y="973777"/>
                </a:lnTo>
                <a:close/>
              </a:path>
            </a:pathLst>
          </a:custGeom>
          <a:solidFill>
            <a:srgbClr val="FFFFFF">
              <a:alpha val="6509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051435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Реакция </a:t>
            </a:r>
            <a:r>
              <a:rPr lang="ru-RU" dirty="0" err="1" smtClean="0"/>
              <a:t>фаголизиса</a:t>
            </a:r>
            <a:endParaRPr lang="ru-RU" dirty="0"/>
          </a:p>
        </p:txBody>
      </p:sp>
      <p:sp>
        <p:nvSpPr>
          <p:cNvPr id="4" name="Номер слайда 3"/>
          <p:cNvSpPr>
            <a:spLocks noGrp="1"/>
          </p:cNvSpPr>
          <p:nvPr>
            <p:ph type="sldNum" sz="quarter" idx="12"/>
          </p:nvPr>
        </p:nvSpPr>
        <p:spPr/>
        <p:txBody>
          <a:bodyPr/>
          <a:lstStyle/>
          <a:p>
            <a:pPr>
              <a:defRPr/>
            </a:pPr>
            <a:fld id="{24086F52-CD87-4F19-B72C-F20AE0FF3ECB}" type="slidenum">
              <a:rPr lang="ru-RU" altLang="ru-RU" smtClean="0"/>
              <a:pPr>
                <a:defRPr/>
              </a:pPr>
              <a:t>35</a:t>
            </a:fld>
            <a:endParaRPr lang="ru-RU" altLang="ru-RU"/>
          </a:p>
        </p:txBody>
      </p:sp>
      <p:pic>
        <p:nvPicPr>
          <p:cNvPr id="5" name="Объект 4"/>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700808"/>
            <a:ext cx="5976664" cy="4608512"/>
          </a:xfrm>
          <a:prstGeom prst="rect">
            <a:avLst/>
          </a:prstGeom>
          <a:noFill/>
        </p:spPr>
      </p:pic>
      <p:sp>
        <p:nvSpPr>
          <p:cNvPr id="6" name="TextBox 5"/>
          <p:cNvSpPr txBox="1"/>
          <p:nvPr/>
        </p:nvSpPr>
        <p:spPr>
          <a:xfrm>
            <a:off x="6856533" y="2358172"/>
            <a:ext cx="1659813" cy="369332"/>
          </a:xfrm>
          <a:prstGeom prst="rect">
            <a:avLst/>
          </a:prstGeom>
          <a:noFill/>
        </p:spPr>
        <p:txBody>
          <a:bodyPr wrap="none" rtlCol="0">
            <a:spAutoFit/>
          </a:bodyPr>
          <a:lstStyle/>
          <a:p>
            <a:r>
              <a:rPr lang="en-US" dirty="0" err="1" smtClean="0"/>
              <a:t>V.cholerae</a:t>
            </a:r>
            <a:r>
              <a:rPr lang="en-US" dirty="0" smtClean="0"/>
              <a:t> </a:t>
            </a:r>
            <a:r>
              <a:rPr lang="en-US" dirty="0" err="1" smtClean="0"/>
              <a:t>eltor</a:t>
            </a:r>
            <a:endParaRPr lang="ru-RU" dirty="0"/>
          </a:p>
        </p:txBody>
      </p:sp>
      <p:sp>
        <p:nvSpPr>
          <p:cNvPr id="7" name="TextBox 6"/>
          <p:cNvSpPr txBox="1"/>
          <p:nvPr/>
        </p:nvSpPr>
        <p:spPr>
          <a:xfrm>
            <a:off x="6662763" y="3164652"/>
            <a:ext cx="2047355" cy="369332"/>
          </a:xfrm>
          <a:prstGeom prst="rect">
            <a:avLst/>
          </a:prstGeom>
          <a:noFill/>
        </p:spPr>
        <p:txBody>
          <a:bodyPr wrap="none" rtlCol="0">
            <a:spAutoFit/>
          </a:bodyPr>
          <a:lstStyle/>
          <a:p>
            <a:r>
              <a:rPr lang="en-US" dirty="0" err="1" smtClean="0"/>
              <a:t>V.Cholerae</a:t>
            </a:r>
            <a:r>
              <a:rPr lang="en-US" dirty="0" smtClean="0"/>
              <a:t> </a:t>
            </a:r>
            <a:r>
              <a:rPr lang="en-US" dirty="0" err="1" smtClean="0"/>
              <a:t>cholerae</a:t>
            </a:r>
            <a:endParaRPr lang="ru-RU" dirty="0"/>
          </a:p>
        </p:txBody>
      </p:sp>
    </p:spTree>
    <p:extLst>
      <p:ext uri="{BB962C8B-B14F-4D97-AF65-F5344CB8AC3E}">
        <p14:creationId xmlns:p14="http://schemas.microsoft.com/office/powerpoint/2010/main" val="36287029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3363"/>
            <a:ext cx="8229600" cy="1143000"/>
          </a:xfrm>
        </p:spPr>
        <p:txBody>
          <a:bodyPr/>
          <a:lstStyle/>
          <a:p>
            <a:r>
              <a:rPr lang="ru-RU" sz="3600" dirty="0" smtClean="0">
                <a:latin typeface="Arial Black" panose="020B0A04020102020204" pitchFamily="34" charset="0"/>
              </a:rPr>
              <a:t>Препараты бактериофагов:</a:t>
            </a:r>
            <a:endParaRPr lang="ru-RU" sz="3600" dirty="0">
              <a:latin typeface="Arial Black" panose="020B0A04020102020204" pitchFamily="34" charset="0"/>
            </a:endParaRPr>
          </a:p>
        </p:txBody>
      </p:sp>
      <p:sp>
        <p:nvSpPr>
          <p:cNvPr id="3" name="Объект 2"/>
          <p:cNvSpPr>
            <a:spLocks noGrp="1"/>
          </p:cNvSpPr>
          <p:nvPr>
            <p:ph idx="1"/>
          </p:nvPr>
        </p:nvSpPr>
        <p:spPr>
          <a:xfrm>
            <a:off x="0" y="1196752"/>
            <a:ext cx="9144000" cy="4824536"/>
          </a:xfrm>
        </p:spPr>
        <p:txBody>
          <a:bodyPr/>
          <a:lstStyle/>
          <a:p>
            <a:r>
              <a:rPr lang="ru-RU" b="1" dirty="0">
                <a:solidFill>
                  <a:srgbClr val="FF0000"/>
                </a:solidFill>
              </a:rPr>
              <a:t>Бактериофаг </a:t>
            </a:r>
            <a:r>
              <a:rPr lang="ru-RU" b="1" dirty="0" err="1" smtClean="0">
                <a:solidFill>
                  <a:srgbClr val="FF0000"/>
                </a:solidFill>
              </a:rPr>
              <a:t>сальмонеллезный</a:t>
            </a:r>
            <a:r>
              <a:rPr lang="ru-RU" b="1" dirty="0" smtClean="0">
                <a:solidFill>
                  <a:srgbClr val="FF0000"/>
                </a:solidFill>
              </a:rPr>
              <a:t> </a:t>
            </a:r>
            <a:r>
              <a:rPr lang="ru-RU" dirty="0"/>
              <a:t>Смесь </a:t>
            </a:r>
            <a:r>
              <a:rPr lang="ru-RU" dirty="0" err="1"/>
              <a:t>лиофилизированного</a:t>
            </a:r>
            <a:r>
              <a:rPr lang="ru-RU" dirty="0"/>
              <a:t> концентрата </a:t>
            </a:r>
            <a:r>
              <a:rPr lang="ru-RU" dirty="0" err="1"/>
              <a:t>фаголизатов</a:t>
            </a:r>
            <a:r>
              <a:rPr lang="ru-RU" dirty="0"/>
              <a:t> наиболее распространенных </a:t>
            </a:r>
            <a:r>
              <a:rPr lang="ru-RU" dirty="0" err="1" smtClean="0"/>
              <a:t>сальмонел</a:t>
            </a:r>
            <a:endParaRPr lang="ru-RU" dirty="0" smtClean="0"/>
          </a:p>
          <a:p>
            <a:r>
              <a:rPr lang="ru-RU" b="1" dirty="0" smtClean="0">
                <a:solidFill>
                  <a:srgbClr val="FF0000"/>
                </a:solidFill>
              </a:rPr>
              <a:t>Бактериофаг </a:t>
            </a:r>
            <a:r>
              <a:rPr lang="ru-RU" b="1" dirty="0">
                <a:solidFill>
                  <a:srgbClr val="FF0000"/>
                </a:solidFill>
              </a:rPr>
              <a:t>синегнойной палочки </a:t>
            </a:r>
            <a:r>
              <a:rPr lang="ru-RU" dirty="0"/>
              <a:t>Обладает способностью специфически </a:t>
            </a:r>
            <a:r>
              <a:rPr lang="ru-RU" dirty="0" err="1"/>
              <a:t>лизировать</a:t>
            </a:r>
            <a:r>
              <a:rPr lang="ru-RU" dirty="0"/>
              <a:t> бактерии синегнойной палочки.</a:t>
            </a:r>
            <a:endParaRPr lang="ru-RU" dirty="0" smtClean="0"/>
          </a:p>
          <a:p>
            <a:r>
              <a:rPr lang="ru-RU" b="1" dirty="0">
                <a:solidFill>
                  <a:srgbClr val="FF0000"/>
                </a:solidFill>
              </a:rPr>
              <a:t>Бактериофаг </a:t>
            </a:r>
            <a:r>
              <a:rPr lang="ru-RU" b="1" dirty="0" smtClean="0">
                <a:solidFill>
                  <a:srgbClr val="FF0000"/>
                </a:solidFill>
              </a:rPr>
              <a:t>дизентерийный </a:t>
            </a:r>
            <a:r>
              <a:rPr lang="ru-RU" dirty="0"/>
              <a:t>Бактериальная дизентерия, вызванная </a:t>
            </a:r>
            <a:r>
              <a:rPr lang="ru-RU" i="1" dirty="0" err="1"/>
              <a:t>S.flexneri</a:t>
            </a:r>
            <a:r>
              <a:rPr lang="ru-RU" dirty="0"/>
              <a:t> I, II, III, IV и VI типов (лечение и профилактика)</a:t>
            </a:r>
            <a:endParaRPr lang="ru-RU" b="1" dirty="0"/>
          </a:p>
          <a:p>
            <a:endParaRPr lang="ru-RU" dirty="0"/>
          </a:p>
        </p:txBody>
      </p:sp>
      <p:sp>
        <p:nvSpPr>
          <p:cNvPr id="4" name="Номер слайда 3"/>
          <p:cNvSpPr>
            <a:spLocks noGrp="1"/>
          </p:cNvSpPr>
          <p:nvPr>
            <p:ph type="sldNum" sz="quarter" idx="12"/>
          </p:nvPr>
        </p:nvSpPr>
        <p:spPr/>
        <p:txBody>
          <a:bodyPr/>
          <a:lstStyle/>
          <a:p>
            <a:pPr>
              <a:defRPr/>
            </a:pPr>
            <a:fld id="{24086F52-CD87-4F19-B72C-F20AE0FF3ECB}" type="slidenum">
              <a:rPr lang="ru-RU" altLang="ru-RU" smtClean="0"/>
              <a:pPr>
                <a:defRPr/>
              </a:pPr>
              <a:t>36</a:t>
            </a:fld>
            <a:endParaRPr lang="ru-RU" altLang="ru-RU"/>
          </a:p>
        </p:txBody>
      </p:sp>
      <p:pic>
        <p:nvPicPr>
          <p:cNvPr id="5" name="Picture 2" descr="ÐÐ¾ÑÐ¾Ð¶ÐµÐµ Ð¸Ð·Ð¾Ð±ÑÐ°Ð¶ÐµÐ½Ð¸Ðµ"/>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5533478"/>
            <a:ext cx="1734018" cy="1300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3983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74638"/>
            <a:ext cx="8856984" cy="1354162"/>
          </a:xfrm>
        </p:spPr>
        <p:txBody>
          <a:bodyPr>
            <a:noAutofit/>
          </a:bodyPr>
          <a:lstStyle/>
          <a:p>
            <a:r>
              <a:rPr lang="ru-RU" altLang="ru-RU" sz="3600" b="1" dirty="0">
                <a:latin typeface="Arial" panose="020B0604020202020204" pitchFamily="34" charset="0"/>
                <a:cs typeface="Arial" panose="020B0604020202020204" pitchFamily="34" charset="0"/>
              </a:rPr>
              <a:t>Полимеразная цепная реакция, ПЦР </a:t>
            </a:r>
            <a:br>
              <a:rPr lang="ru-RU" altLang="ru-RU" sz="3600" b="1" dirty="0">
                <a:latin typeface="Arial" panose="020B0604020202020204" pitchFamily="34" charset="0"/>
                <a:cs typeface="Arial" panose="020B0604020202020204" pitchFamily="34" charset="0"/>
              </a:rPr>
            </a:br>
            <a:r>
              <a:rPr lang="ru-RU" altLang="ru-RU" sz="3600" b="1" dirty="0">
                <a:latin typeface="Arial" panose="020B0604020202020204" pitchFamily="34" charset="0"/>
                <a:cs typeface="Arial" panose="020B0604020202020204" pitchFamily="34" charset="0"/>
              </a:rPr>
              <a:t>(</a:t>
            </a:r>
            <a:r>
              <a:rPr lang="ru-RU" altLang="ru-RU" sz="3600" b="1" dirty="0" err="1">
                <a:latin typeface="Arial" panose="020B0604020202020204" pitchFamily="34" charset="0"/>
                <a:cs typeface="Arial" panose="020B0604020202020204" pitchFamily="34" charset="0"/>
              </a:rPr>
              <a:t>polymerase</a:t>
            </a:r>
            <a:r>
              <a:rPr lang="ru-RU" altLang="ru-RU" sz="3600" b="1" dirty="0">
                <a:latin typeface="Arial" panose="020B0604020202020204" pitchFamily="34" charset="0"/>
                <a:cs typeface="Arial" panose="020B0604020202020204" pitchFamily="34" charset="0"/>
              </a:rPr>
              <a:t> </a:t>
            </a:r>
            <a:r>
              <a:rPr lang="ru-RU" altLang="ru-RU" sz="3600" b="1" dirty="0" err="1">
                <a:latin typeface="Arial" panose="020B0604020202020204" pitchFamily="34" charset="0"/>
                <a:cs typeface="Arial" panose="020B0604020202020204" pitchFamily="34" charset="0"/>
              </a:rPr>
              <a:t>chain</a:t>
            </a:r>
            <a:r>
              <a:rPr lang="ru-RU" altLang="ru-RU" sz="3600" b="1" dirty="0">
                <a:latin typeface="Arial" panose="020B0604020202020204" pitchFamily="34" charset="0"/>
                <a:cs typeface="Arial" panose="020B0604020202020204" pitchFamily="34" charset="0"/>
              </a:rPr>
              <a:t> </a:t>
            </a:r>
            <a:r>
              <a:rPr lang="ru-RU" altLang="ru-RU" sz="3600" b="1" dirty="0" err="1">
                <a:latin typeface="Arial" panose="020B0604020202020204" pitchFamily="34" charset="0"/>
                <a:cs typeface="Arial" panose="020B0604020202020204" pitchFamily="34" charset="0"/>
              </a:rPr>
              <a:t>reaction</a:t>
            </a:r>
            <a:r>
              <a:rPr lang="ru-RU" altLang="ru-RU" sz="3600" b="1" dirty="0">
                <a:latin typeface="Arial" panose="020B0604020202020204" pitchFamily="34" charset="0"/>
                <a:cs typeface="Arial" panose="020B0604020202020204" pitchFamily="34" charset="0"/>
              </a:rPr>
              <a:t>, PCR) </a:t>
            </a:r>
            <a:endParaRPr lang="ru-RU" sz="3600" dirty="0"/>
          </a:p>
        </p:txBody>
      </p:sp>
      <p:sp>
        <p:nvSpPr>
          <p:cNvPr id="3" name="Объект 2"/>
          <p:cNvSpPr>
            <a:spLocks noGrp="1"/>
          </p:cNvSpPr>
          <p:nvPr>
            <p:ph idx="1"/>
          </p:nvPr>
        </p:nvSpPr>
        <p:spPr>
          <a:xfrm>
            <a:off x="467544" y="2132856"/>
            <a:ext cx="8229600" cy="1656184"/>
          </a:xfrm>
        </p:spPr>
        <p:txBody>
          <a:bodyPr/>
          <a:lstStyle/>
          <a:p>
            <a:pPr marL="0" indent="0" algn="ctr">
              <a:buNone/>
            </a:pPr>
            <a:r>
              <a:rPr lang="ru-RU" altLang="ru-RU" dirty="0">
                <a:latin typeface="Arial" panose="020B0604020202020204" pitchFamily="34" charset="0"/>
                <a:cs typeface="Arial" panose="020B0604020202020204" pitchFamily="34" charset="0"/>
              </a:rPr>
              <a:t>метод получения множества копий определенных фрагментов ДНК (генов) в биологическом образце</a:t>
            </a:r>
            <a:r>
              <a:rPr lang="ru-RU" altLang="ru-RU" dirty="0" smtClean="0">
                <a:latin typeface="Arial" panose="020B0604020202020204" pitchFamily="34" charset="0"/>
                <a:cs typeface="Arial" panose="020B0604020202020204" pitchFamily="34" charset="0"/>
              </a:rPr>
              <a:t>.</a:t>
            </a:r>
            <a:endParaRPr lang="ru-RU" altLang="ru-RU" dirty="0">
              <a:latin typeface="Arial" panose="020B0604020202020204" pitchFamily="34" charset="0"/>
              <a:cs typeface="Arial" panose="020B0604020202020204" pitchFamily="34" charset="0"/>
            </a:endParaRPr>
          </a:p>
        </p:txBody>
      </p:sp>
      <p:pic>
        <p:nvPicPr>
          <p:cNvPr id="4" name="Picture 2" descr="C:\Users\Анна\Desktop\DNA_Overview_uk.png"/>
          <p:cNvPicPr>
            <a:picLocks noChangeAspect="1" noChangeArrowheads="1"/>
          </p:cNvPicPr>
          <p:nvPr/>
        </p:nvPicPr>
        <p:blipFill>
          <a:blip r:embed="rId2" cstate="print">
            <a:extLst>
              <a:ext uri="{28A0092B-C50C-407E-A947-70E740481C1C}">
                <a14:useLocalDpi xmlns:a14="http://schemas.microsoft.com/office/drawing/2010/main" val="0"/>
              </a:ext>
            </a:extLst>
          </a:blip>
          <a:srcRect l="7373" t="3041" r="7988"/>
          <a:stretch>
            <a:fillRect/>
          </a:stretch>
        </p:blipFill>
        <p:spPr>
          <a:xfrm>
            <a:off x="1223882" y="4826506"/>
            <a:ext cx="376875" cy="1080120"/>
          </a:xfrm>
          <a:prstGeom prst="rect">
            <a:avLst/>
          </a:prstGeom>
          <a:noFill/>
        </p:spPr>
      </p:pic>
      <p:pic>
        <p:nvPicPr>
          <p:cNvPr id="5" name="Picture 2" descr="C:\Users\Анна\Desktop\DNA_Overview_uk.png"/>
          <p:cNvPicPr>
            <a:picLocks noChangeAspect="1" noChangeArrowheads="1"/>
          </p:cNvPicPr>
          <p:nvPr/>
        </p:nvPicPr>
        <p:blipFill>
          <a:blip r:embed="rId2" cstate="print">
            <a:extLst>
              <a:ext uri="{28A0092B-C50C-407E-A947-70E740481C1C}">
                <a14:useLocalDpi xmlns:a14="http://schemas.microsoft.com/office/drawing/2010/main" val="0"/>
              </a:ext>
            </a:extLst>
          </a:blip>
          <a:srcRect l="7373" t="3041" r="7988"/>
          <a:stretch>
            <a:fillRect/>
          </a:stretch>
        </p:blipFill>
        <p:spPr>
          <a:xfrm>
            <a:off x="6311010" y="4263409"/>
            <a:ext cx="376875" cy="1080120"/>
          </a:xfrm>
          <a:prstGeom prst="rect">
            <a:avLst/>
          </a:prstGeom>
          <a:noFill/>
        </p:spPr>
      </p:pic>
      <p:pic>
        <p:nvPicPr>
          <p:cNvPr id="6" name="Picture 2" descr="C:\Users\Анна\Desktop\DNA_Overview_uk.png"/>
          <p:cNvPicPr>
            <a:picLocks noChangeAspect="1" noChangeArrowheads="1"/>
          </p:cNvPicPr>
          <p:nvPr/>
        </p:nvPicPr>
        <p:blipFill>
          <a:blip r:embed="rId2" cstate="print">
            <a:extLst>
              <a:ext uri="{28A0092B-C50C-407E-A947-70E740481C1C}">
                <a14:useLocalDpi xmlns:a14="http://schemas.microsoft.com/office/drawing/2010/main" val="0"/>
              </a:ext>
            </a:extLst>
          </a:blip>
          <a:srcRect l="7373" t="3041" r="7988"/>
          <a:stretch>
            <a:fillRect/>
          </a:stretch>
        </p:blipFill>
        <p:spPr>
          <a:xfrm>
            <a:off x="6548112" y="5173960"/>
            <a:ext cx="376875" cy="1080120"/>
          </a:xfrm>
          <a:prstGeom prst="rect">
            <a:avLst/>
          </a:prstGeom>
          <a:noFill/>
        </p:spPr>
      </p:pic>
      <p:pic>
        <p:nvPicPr>
          <p:cNvPr id="7" name="Picture 2" descr="C:\Users\Анна\Desktop\DNA_Overview_uk.png"/>
          <p:cNvPicPr>
            <a:picLocks noChangeAspect="1" noChangeArrowheads="1"/>
          </p:cNvPicPr>
          <p:nvPr/>
        </p:nvPicPr>
        <p:blipFill>
          <a:blip r:embed="rId2" cstate="print">
            <a:extLst>
              <a:ext uri="{28A0092B-C50C-407E-A947-70E740481C1C}">
                <a14:useLocalDpi xmlns:a14="http://schemas.microsoft.com/office/drawing/2010/main" val="0"/>
              </a:ext>
            </a:extLst>
          </a:blip>
          <a:srcRect l="7373" t="3041" r="7988"/>
          <a:stretch>
            <a:fillRect/>
          </a:stretch>
        </p:blipFill>
        <p:spPr>
          <a:xfrm>
            <a:off x="7028723" y="4786300"/>
            <a:ext cx="376875" cy="1080120"/>
          </a:xfrm>
          <a:prstGeom prst="rect">
            <a:avLst/>
          </a:prstGeom>
          <a:noFill/>
        </p:spPr>
      </p:pic>
      <p:pic>
        <p:nvPicPr>
          <p:cNvPr id="8" name="Picture 2" descr="C:\Users\Анна\Desktop\DNA_Overview_uk.png"/>
          <p:cNvPicPr>
            <a:picLocks noChangeAspect="1" noChangeArrowheads="1"/>
          </p:cNvPicPr>
          <p:nvPr/>
        </p:nvPicPr>
        <p:blipFill>
          <a:blip r:embed="rId2" cstate="print">
            <a:extLst>
              <a:ext uri="{28A0092B-C50C-407E-A947-70E740481C1C}">
                <a14:useLocalDpi xmlns:a14="http://schemas.microsoft.com/office/drawing/2010/main" val="0"/>
              </a:ext>
            </a:extLst>
          </a:blip>
          <a:srcRect l="7373" t="3041" r="7988"/>
          <a:stretch>
            <a:fillRect/>
          </a:stretch>
        </p:blipFill>
        <p:spPr>
          <a:xfrm>
            <a:off x="4898300" y="5254373"/>
            <a:ext cx="376875" cy="1080120"/>
          </a:xfrm>
          <a:prstGeom prst="rect">
            <a:avLst/>
          </a:prstGeom>
          <a:noFill/>
        </p:spPr>
      </p:pic>
      <p:pic>
        <p:nvPicPr>
          <p:cNvPr id="9" name="Picture 2" descr="C:\Users\Анна\Desktop\DNA_Overview_uk.png"/>
          <p:cNvPicPr>
            <a:picLocks noChangeAspect="1" noChangeArrowheads="1"/>
          </p:cNvPicPr>
          <p:nvPr/>
        </p:nvPicPr>
        <p:blipFill>
          <a:blip r:embed="rId2" cstate="print">
            <a:extLst>
              <a:ext uri="{28A0092B-C50C-407E-A947-70E740481C1C}">
                <a14:useLocalDpi xmlns:a14="http://schemas.microsoft.com/office/drawing/2010/main" val="0"/>
              </a:ext>
            </a:extLst>
          </a:blip>
          <a:srcRect l="7373" t="3041" r="7988"/>
          <a:stretch>
            <a:fillRect/>
          </a:stretch>
        </p:blipFill>
        <p:spPr>
          <a:xfrm>
            <a:off x="5338936" y="4786300"/>
            <a:ext cx="376875" cy="1080120"/>
          </a:xfrm>
          <a:prstGeom prst="rect">
            <a:avLst/>
          </a:prstGeom>
          <a:noFill/>
        </p:spPr>
      </p:pic>
      <p:pic>
        <p:nvPicPr>
          <p:cNvPr id="10" name="Picture 2" descr="C:\Users\Анна\Desktop\DNA_Overview_uk.png"/>
          <p:cNvPicPr>
            <a:picLocks noChangeAspect="1" noChangeArrowheads="1"/>
          </p:cNvPicPr>
          <p:nvPr/>
        </p:nvPicPr>
        <p:blipFill>
          <a:blip r:embed="rId2" cstate="print">
            <a:extLst>
              <a:ext uri="{28A0092B-C50C-407E-A947-70E740481C1C}">
                <a14:useLocalDpi xmlns:a14="http://schemas.microsoft.com/office/drawing/2010/main" val="0"/>
              </a:ext>
            </a:extLst>
          </a:blip>
          <a:srcRect l="7373" t="3041" r="7988"/>
          <a:stretch>
            <a:fillRect/>
          </a:stretch>
        </p:blipFill>
        <p:spPr>
          <a:xfrm>
            <a:off x="5795769" y="4263409"/>
            <a:ext cx="376875" cy="1080120"/>
          </a:xfrm>
          <a:prstGeom prst="rect">
            <a:avLst/>
          </a:prstGeom>
          <a:noFill/>
        </p:spPr>
      </p:pic>
      <p:pic>
        <p:nvPicPr>
          <p:cNvPr id="11" name="Picture 2" descr="C:\Users\Анна\Desktop\DNA_Overview_uk.png"/>
          <p:cNvPicPr>
            <a:picLocks noChangeAspect="1" noChangeArrowheads="1"/>
          </p:cNvPicPr>
          <p:nvPr/>
        </p:nvPicPr>
        <p:blipFill>
          <a:blip r:embed="rId2" cstate="print">
            <a:extLst>
              <a:ext uri="{28A0092B-C50C-407E-A947-70E740481C1C}">
                <a14:useLocalDpi xmlns:a14="http://schemas.microsoft.com/office/drawing/2010/main" val="0"/>
              </a:ext>
            </a:extLst>
          </a:blip>
          <a:srcRect l="7373" t="3041" r="7988"/>
          <a:stretch>
            <a:fillRect/>
          </a:stretch>
        </p:blipFill>
        <p:spPr>
          <a:xfrm>
            <a:off x="5643735" y="5194673"/>
            <a:ext cx="376875" cy="1080120"/>
          </a:xfrm>
          <a:prstGeom prst="rect">
            <a:avLst/>
          </a:prstGeom>
          <a:noFill/>
        </p:spPr>
      </p:pic>
      <p:pic>
        <p:nvPicPr>
          <p:cNvPr id="12" name="Picture 2" descr="C:\Users\Анна\Desktop\DNA_Overview_uk.png"/>
          <p:cNvPicPr>
            <a:picLocks noChangeAspect="1" noChangeArrowheads="1"/>
          </p:cNvPicPr>
          <p:nvPr/>
        </p:nvPicPr>
        <p:blipFill>
          <a:blip r:embed="rId2" cstate="print">
            <a:extLst>
              <a:ext uri="{28A0092B-C50C-407E-A947-70E740481C1C}">
                <a14:useLocalDpi xmlns:a14="http://schemas.microsoft.com/office/drawing/2010/main" val="0"/>
              </a:ext>
            </a:extLst>
          </a:blip>
          <a:srcRect l="7373" t="3041" r="7988"/>
          <a:stretch>
            <a:fillRect/>
          </a:stretch>
        </p:blipFill>
        <p:spPr>
          <a:xfrm>
            <a:off x="6135789" y="5478760"/>
            <a:ext cx="376875" cy="1080120"/>
          </a:xfrm>
          <a:prstGeom prst="rect">
            <a:avLst/>
          </a:prstGeom>
          <a:noFill/>
        </p:spPr>
      </p:pic>
      <p:sp>
        <p:nvSpPr>
          <p:cNvPr id="13" name="Стрелка вправо 12"/>
          <p:cNvSpPr/>
          <p:nvPr/>
        </p:nvSpPr>
        <p:spPr>
          <a:xfrm>
            <a:off x="1835696" y="5254373"/>
            <a:ext cx="2808312" cy="224387"/>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6591806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88640"/>
            <a:ext cx="8928992" cy="1143000"/>
          </a:xfrm>
        </p:spPr>
        <p:txBody>
          <a:bodyPr>
            <a:noAutofit/>
          </a:bodyPr>
          <a:lstStyle/>
          <a:p>
            <a:r>
              <a:rPr lang="ru-RU" sz="3800" dirty="0" smtClean="0">
                <a:latin typeface="Arial Black" panose="020B0A04020102020204" pitchFamily="34" charset="0"/>
              </a:rPr>
              <a:t>История развития методов ПЦР</a:t>
            </a:r>
            <a:endParaRPr lang="ru-RU" sz="3800" dirty="0">
              <a:latin typeface="Arial Black" panose="020B0A04020102020204" pitchFamily="34" charset="0"/>
            </a:endParaRPr>
          </a:p>
        </p:txBody>
      </p:sp>
      <p:pic>
        <p:nvPicPr>
          <p:cNvPr id="1026" name="Picture 2" descr="C:\Users\SavitskayaAG\Downloads\01_istorija-PCR.png"/>
          <p:cNvPicPr>
            <a:picLocks noChangeAspect="1" noChangeArrowheads="1"/>
          </p:cNvPicPr>
          <p:nvPr/>
        </p:nvPicPr>
        <p:blipFill rotWithShape="1">
          <a:blip r:embed="rId3">
            <a:extLst>
              <a:ext uri="{28A0092B-C50C-407E-A947-70E740481C1C}">
                <a14:useLocalDpi xmlns:a14="http://schemas.microsoft.com/office/drawing/2010/main" val="0"/>
              </a:ext>
            </a:extLst>
          </a:blip>
          <a:srcRect r="1785"/>
          <a:stretch/>
        </p:blipFill>
        <p:spPr bwMode="auto">
          <a:xfrm>
            <a:off x="0" y="1844824"/>
            <a:ext cx="9144000" cy="4859898"/>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0" y="6550223"/>
            <a:ext cx="9217024" cy="307777"/>
          </a:xfrm>
          <a:prstGeom prst="rect">
            <a:avLst/>
          </a:prstGeom>
        </p:spPr>
        <p:txBody>
          <a:bodyPr wrap="square">
            <a:spAutoFit/>
          </a:bodyPr>
          <a:lstStyle/>
          <a:p>
            <a:r>
              <a:rPr lang="en-US" sz="1400" dirty="0"/>
              <a:t>https://biomolecula.ru/articles/metody-v-kartinkakh-polimeraznaia-tsepnaia-reaktsiia</a:t>
            </a:r>
            <a:endParaRPr lang="ru-RU" sz="1400" dirty="0"/>
          </a:p>
        </p:txBody>
      </p:sp>
    </p:spTree>
    <p:extLst>
      <p:ext uri="{BB962C8B-B14F-4D97-AF65-F5344CB8AC3E}">
        <p14:creationId xmlns:p14="http://schemas.microsoft.com/office/powerpoint/2010/main" val="649279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18058"/>
          </a:xfrm>
        </p:spPr>
        <p:txBody>
          <a:bodyPr>
            <a:normAutofit fontScale="90000"/>
          </a:bodyPr>
          <a:lstStyle/>
          <a:p>
            <a:r>
              <a:rPr lang="ru-RU" dirty="0" err="1" smtClean="0">
                <a:latin typeface="Arial Black" panose="020B0A04020102020204" pitchFamily="34" charset="0"/>
              </a:rPr>
              <a:t>Термосайклер</a:t>
            </a:r>
            <a:endParaRPr lang="ru-RU" dirty="0">
              <a:latin typeface="Arial Black" panose="020B0A04020102020204" pitchFamily="34" charset="0"/>
            </a:endParaRPr>
          </a:p>
        </p:txBody>
      </p:sp>
      <p:pic>
        <p:nvPicPr>
          <p:cNvPr id="2050" name="Picture 2" descr="C:\Users\SavitskayaAG\Downloads\04_Mr_Cycle-1985-prototi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4" y="2420888"/>
            <a:ext cx="3586552" cy="266429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Картинки по запросу термоциклер">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7757" y="2132856"/>
            <a:ext cx="2403661" cy="26199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Похожее изображение">
            <a:hlinkClick r:id="rId5"/>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2772"/>
          <a:stretch/>
        </p:blipFill>
        <p:spPr bwMode="auto">
          <a:xfrm>
            <a:off x="4963532" y="908720"/>
            <a:ext cx="2581275" cy="22515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Картинки по запросу термоциклер">
            <a:hlinkClick r:id="rId7"/>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2493" b="10650"/>
          <a:stretch/>
        </p:blipFill>
        <p:spPr bwMode="auto">
          <a:xfrm>
            <a:off x="5364088" y="4719789"/>
            <a:ext cx="2808312" cy="2158410"/>
          </a:xfrm>
          <a:prstGeom prst="rect">
            <a:avLst/>
          </a:prstGeom>
          <a:noFill/>
          <a:extLst>
            <a:ext uri="{909E8E84-426E-40DD-AFC4-6F175D3DCCD1}">
              <a14:hiddenFill xmlns:a14="http://schemas.microsoft.com/office/drawing/2010/main">
                <a:solidFill>
                  <a:srgbClr val="FFFFFF"/>
                </a:solidFill>
              </a14:hiddenFill>
            </a:ext>
          </a:extLst>
        </p:spPr>
      </p:pic>
      <p:sp>
        <p:nvSpPr>
          <p:cNvPr id="4" name="Стрелка вправо 3"/>
          <p:cNvSpPr/>
          <p:nvPr/>
        </p:nvSpPr>
        <p:spPr>
          <a:xfrm>
            <a:off x="3923928" y="3753036"/>
            <a:ext cx="1440160" cy="324036"/>
          </a:xfrm>
          <a:prstGeom prst="rightArrow">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9604" y="5085184"/>
            <a:ext cx="3586552" cy="369332"/>
          </a:xfrm>
          <a:prstGeom prst="rect">
            <a:avLst/>
          </a:prstGeom>
        </p:spPr>
        <p:txBody>
          <a:bodyPr wrap="square">
            <a:spAutoFit/>
          </a:bodyPr>
          <a:lstStyle/>
          <a:p>
            <a:r>
              <a:rPr lang="en-US" sz="900" dirty="0"/>
              <a:t>https://www.the-scientist.com/foundations-old/mr-cycle-an-automated-pcr-prototype-47003</a:t>
            </a:r>
            <a:endParaRPr lang="ru-RU" sz="900" dirty="0"/>
          </a:p>
        </p:txBody>
      </p:sp>
    </p:spTree>
    <p:extLst>
      <p:ext uri="{BB962C8B-B14F-4D97-AF65-F5344CB8AC3E}">
        <p14:creationId xmlns:p14="http://schemas.microsoft.com/office/powerpoint/2010/main" val="3219235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B5229E5F-88A8-41FA-B459-34AC5E71D32E}" type="slidenum">
              <a:rPr lang="ru-RU" altLang="ru-RU" sz="1200">
                <a:solidFill>
                  <a:srgbClr val="898989"/>
                </a:solidFill>
              </a:rPr>
              <a:pPr eaLnBrk="1" hangingPunct="1">
                <a:spcBef>
                  <a:spcPct val="0"/>
                </a:spcBef>
                <a:buFontTx/>
                <a:buNone/>
              </a:pPr>
              <a:t>4</a:t>
            </a:fld>
            <a:endParaRPr lang="ru-RU" altLang="ru-RU" sz="1200">
              <a:solidFill>
                <a:srgbClr val="898989"/>
              </a:solidFill>
            </a:endParaRPr>
          </a:p>
        </p:txBody>
      </p:sp>
      <p:pic>
        <p:nvPicPr>
          <p:cNvPr id="921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8878" b="8044"/>
          <a:stretch>
            <a:fillRect/>
          </a:stretch>
        </p:blipFill>
        <p:spPr>
          <a:xfrm>
            <a:off x="0" y="1916832"/>
            <a:ext cx="9070100" cy="407245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0" name="TextBox 2"/>
          <p:cNvSpPr txBox="1">
            <a:spLocks noChangeArrowheads="1"/>
          </p:cNvSpPr>
          <p:nvPr/>
        </p:nvSpPr>
        <p:spPr bwMode="auto">
          <a:xfrm>
            <a:off x="0" y="19050"/>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31825"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ru-RU" altLang="ru-RU" b="1" dirty="0">
                <a:solidFill>
                  <a:srgbClr val="FF0000"/>
                </a:solidFill>
                <a:latin typeface="Arial Black" pitchFamily="34" charset="0"/>
              </a:rPr>
              <a:t>Бактериальная </a:t>
            </a:r>
            <a:r>
              <a:rPr lang="ru-RU" altLang="ru-RU" b="1" dirty="0" smtClean="0">
                <a:solidFill>
                  <a:srgbClr val="FF0000"/>
                </a:solidFill>
                <a:latin typeface="Arial Black" pitchFamily="34" charset="0"/>
              </a:rPr>
              <a:t>хромосома </a:t>
            </a:r>
            <a:r>
              <a:rPr lang="ru-RU" altLang="ru-RU" b="1" dirty="0" smtClean="0">
                <a:latin typeface="Arial Black" pitchFamily="34" charset="0"/>
              </a:rPr>
              <a:t>-</a:t>
            </a:r>
            <a:r>
              <a:rPr lang="en-US" altLang="ru-RU" b="1" dirty="0" smtClean="0">
                <a:latin typeface="Arial Black" pitchFamily="34" charset="0"/>
              </a:rPr>
              <a:t> </a:t>
            </a:r>
            <a:endParaRPr lang="ru-RU" altLang="ru-RU" dirty="0">
              <a:latin typeface="Arial Black" pitchFamily="34" charset="0"/>
            </a:endParaRPr>
          </a:p>
          <a:p>
            <a:pPr algn="ctr" eaLnBrk="1" hangingPunct="1">
              <a:spcBef>
                <a:spcPct val="0"/>
              </a:spcBef>
              <a:buFontTx/>
              <a:buNone/>
            </a:pPr>
            <a:r>
              <a:rPr lang="ru-RU" altLang="ru-RU" dirty="0" smtClean="0"/>
              <a:t>ДНК</a:t>
            </a:r>
            <a:r>
              <a:rPr lang="ru-RU" altLang="ru-RU" dirty="0"/>
              <a:t>, замкнутая в кольцо </a:t>
            </a:r>
            <a:endParaRPr lang="ru-RU" altLang="ru-RU" dirty="0" smtClean="0"/>
          </a:p>
          <a:p>
            <a:pPr algn="ctr" eaLnBrk="1" hangingPunct="1">
              <a:spcBef>
                <a:spcPct val="0"/>
              </a:spcBef>
              <a:buFontTx/>
              <a:buNone/>
            </a:pPr>
            <a:r>
              <a:rPr lang="ru-RU" altLang="ru-RU" dirty="0" smtClean="0"/>
              <a:t>(</a:t>
            </a:r>
            <a:r>
              <a:rPr lang="ru-RU" altLang="ru-RU" b="1" dirty="0" err="1"/>
              <a:t>сссДНК</a:t>
            </a:r>
            <a:r>
              <a:rPr lang="ru-RU" altLang="ru-RU" dirty="0"/>
              <a:t>, от</a:t>
            </a:r>
            <a:r>
              <a:rPr lang="en-US" altLang="ru-RU" dirty="0"/>
              <a:t> </a:t>
            </a:r>
            <a:r>
              <a:rPr lang="en-US" altLang="ru-RU" b="1" dirty="0"/>
              <a:t>c</a:t>
            </a:r>
            <a:r>
              <a:rPr lang="en-US" altLang="ru-RU" dirty="0"/>
              <a:t>ovalently </a:t>
            </a:r>
            <a:r>
              <a:rPr lang="en-US" altLang="ru-RU" b="1" dirty="0"/>
              <a:t>c</a:t>
            </a:r>
            <a:r>
              <a:rPr lang="en-US" altLang="ru-RU" dirty="0"/>
              <a:t>losed </a:t>
            </a:r>
            <a:r>
              <a:rPr lang="en-US" altLang="ru-RU" b="1" dirty="0"/>
              <a:t>c</a:t>
            </a:r>
            <a:r>
              <a:rPr lang="en-US" altLang="ru-RU" dirty="0"/>
              <a:t>ircles</a:t>
            </a:r>
            <a:r>
              <a:rPr lang="ru-RU" altLang="ru-RU" dirty="0" smtClean="0"/>
              <a:t>) </a:t>
            </a:r>
            <a:endParaRPr lang="ru-RU" altLang="ru-RU" dirty="0"/>
          </a:p>
        </p:txBody>
      </p:sp>
      <p:sp>
        <p:nvSpPr>
          <p:cNvPr id="9221" name="TextBox 1"/>
          <p:cNvSpPr txBox="1">
            <a:spLocks noChangeArrowheads="1"/>
          </p:cNvSpPr>
          <p:nvPr/>
        </p:nvSpPr>
        <p:spPr bwMode="auto">
          <a:xfrm>
            <a:off x="379570" y="6237312"/>
            <a:ext cx="83848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2400" dirty="0">
                <a:latin typeface="Arial" panose="020B0604020202020204" pitchFamily="34" charset="0"/>
                <a:cs typeface="Arial" panose="020B0604020202020204" pitchFamily="34" charset="0"/>
              </a:rPr>
              <a:t>ДНК </a:t>
            </a:r>
            <a:r>
              <a:rPr lang="en-US" altLang="ru-RU" sz="2400" i="1" dirty="0">
                <a:latin typeface="Arial" panose="020B0604020202020204" pitchFamily="34" charset="0"/>
                <a:cs typeface="Arial" panose="020B0604020202020204" pitchFamily="34" charset="0"/>
              </a:rPr>
              <a:t>E.coli </a:t>
            </a:r>
            <a:r>
              <a:rPr lang="ru-RU" altLang="ru-RU" sz="2400" i="1" dirty="0">
                <a:latin typeface="Arial" panose="020B0604020202020204" pitchFamily="34" charset="0"/>
                <a:cs typeface="Arial" panose="020B0604020202020204" pitchFamily="34" charset="0"/>
              </a:rPr>
              <a:t> </a:t>
            </a:r>
            <a:r>
              <a:rPr lang="ru-RU" altLang="ru-RU" sz="2400" dirty="0">
                <a:latin typeface="Arial" panose="020B0604020202020204" pitchFamily="34" charset="0"/>
                <a:cs typeface="Arial" panose="020B0604020202020204" pitchFamily="34" charset="0"/>
              </a:rPr>
              <a:t>относительно размера бактериальной клетки</a:t>
            </a:r>
            <a:r>
              <a:rPr lang="en-US" altLang="ru-RU" sz="2400" dirty="0">
                <a:latin typeface="Arial" panose="020B0604020202020204" pitchFamily="34" charset="0"/>
                <a:cs typeface="Arial" panose="020B0604020202020204" pitchFamily="34" charset="0"/>
              </a:rPr>
              <a:t> </a:t>
            </a:r>
            <a:endParaRPr lang="ru-RU" altLang="ru-RU" sz="2400" dirty="0">
              <a:latin typeface="Arial" panose="020B0604020202020204" pitchFamily="34" charset="0"/>
              <a:cs typeface="Arial" panose="020B0604020202020204" pitchFamily="34" charset="0"/>
            </a:endParaRPr>
          </a:p>
        </p:txBody>
      </p:sp>
      <p:pic>
        <p:nvPicPr>
          <p:cNvPr id="1026" name="Picture 2" descr="Coloured TEM of DNA from E. coli bacteri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5184" y="19050"/>
            <a:ext cx="4968552" cy="6484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7306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5025" t="7636" r="24232" b="11785"/>
          <a:stretch/>
        </p:blipFill>
        <p:spPr bwMode="auto">
          <a:xfrm>
            <a:off x="1259632" y="940589"/>
            <a:ext cx="6624736" cy="5917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827584" y="173890"/>
            <a:ext cx="7957628" cy="584775"/>
          </a:xfrm>
          <a:prstGeom prst="rect">
            <a:avLst/>
          </a:prstGeom>
          <a:noFill/>
        </p:spPr>
        <p:txBody>
          <a:bodyPr wrap="none" rtlCol="0">
            <a:spAutoFit/>
          </a:bodyPr>
          <a:lstStyle/>
          <a:p>
            <a:r>
              <a:rPr lang="ru-RU" sz="3200" dirty="0" smtClean="0">
                <a:latin typeface="Arial Black" panose="020B0A04020102020204" pitchFamily="34" charset="0"/>
              </a:rPr>
              <a:t>Разновидности стандартной ПЦР</a:t>
            </a:r>
            <a:endParaRPr lang="ru-RU" sz="3200" dirty="0">
              <a:latin typeface="Arial Black" panose="020B0A04020102020204" pitchFamily="34" charset="0"/>
            </a:endParaRPr>
          </a:p>
        </p:txBody>
      </p:sp>
    </p:spTree>
    <p:extLst>
      <p:ext uri="{BB962C8B-B14F-4D97-AF65-F5344CB8AC3E}">
        <p14:creationId xmlns:p14="http://schemas.microsoft.com/office/powerpoint/2010/main" val="3102077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8197" y="286437"/>
            <a:ext cx="8231741" cy="769441"/>
          </a:xfrm>
          <a:prstGeom prst="rect">
            <a:avLst/>
          </a:prstGeom>
          <a:noFill/>
        </p:spPr>
        <p:txBody>
          <a:bodyPr wrap="none" rtlCol="0">
            <a:spAutoFit/>
          </a:bodyPr>
          <a:lstStyle/>
          <a:p>
            <a:r>
              <a:rPr lang="ru-RU" sz="4400" b="1" dirty="0" smtClean="0">
                <a:latin typeface="Arial Black" panose="020B0A04020102020204" pitchFamily="34" charset="0"/>
              </a:rPr>
              <a:t>Стадии стандартной ПЦР</a:t>
            </a:r>
            <a:endParaRPr lang="ru-RU" sz="4400" b="1" dirty="0">
              <a:latin typeface="Arial Black" panose="020B0A04020102020204" pitchFamily="34" charset="0"/>
            </a:endParaRPr>
          </a:p>
        </p:txBody>
      </p:sp>
      <p:sp>
        <p:nvSpPr>
          <p:cNvPr id="5" name="TextBox 4"/>
          <p:cNvSpPr txBox="1"/>
          <p:nvPr/>
        </p:nvSpPr>
        <p:spPr>
          <a:xfrm>
            <a:off x="302286" y="1700808"/>
            <a:ext cx="3905172" cy="646331"/>
          </a:xfrm>
          <a:prstGeom prst="rect">
            <a:avLst/>
          </a:prstGeom>
          <a:noFill/>
        </p:spPr>
        <p:txBody>
          <a:bodyPr wrap="none" rtlCol="0">
            <a:spAutoFit/>
          </a:bodyPr>
          <a:lstStyle/>
          <a:p>
            <a:r>
              <a:rPr lang="ru-RU" sz="3600" b="1" u="sng" dirty="0" smtClean="0"/>
              <a:t>1. Выделение ДНК</a:t>
            </a:r>
            <a:endParaRPr lang="ru-RU" sz="3600" b="1" u="sng" dirty="0"/>
          </a:p>
        </p:txBody>
      </p:sp>
      <p:grpSp>
        <p:nvGrpSpPr>
          <p:cNvPr id="19" name="Группа 18"/>
          <p:cNvGrpSpPr/>
          <p:nvPr/>
        </p:nvGrpSpPr>
        <p:grpSpPr>
          <a:xfrm>
            <a:off x="318197" y="3037461"/>
            <a:ext cx="8629552" cy="2819401"/>
            <a:chOff x="108640" y="2636912"/>
            <a:chExt cx="8629552" cy="2819401"/>
          </a:xfrm>
        </p:grpSpPr>
        <p:pic>
          <p:nvPicPr>
            <p:cNvPr id="2050" name="Picture 2" descr="ÐÐ°ÑÑÐ¸Ð½ÐºÐ¸ Ð¿Ð¾ Ð·Ð°Ð¿ÑÐ¾ÑÑ Ð²ÑÐ´ÐµÐ»ÐµÐ½Ð¸Ðµ Ð´Ð½Ð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640" y="2636912"/>
              <a:ext cx="6667500" cy="28194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ÐÐ°ÑÑÐ¸Ð½ÐºÐ¸ Ð¿Ð¾ Ð·Ð°Ð¿ÑÐ¾ÑÑ Ð²ÑÐ´ÐµÐ»ÐµÐ½Ð¸Ðµ Ð´Ð½Ðº"/>
            <p:cNvPicPr>
              <a:picLocks noChangeAspect="1" noChangeArrowheads="1"/>
            </p:cNvPicPr>
            <p:nvPr/>
          </p:nvPicPr>
          <p:blipFill rotWithShape="1">
            <a:blip r:embed="rId2">
              <a:extLst>
                <a:ext uri="{28A0092B-C50C-407E-A947-70E740481C1C}">
                  <a14:useLocalDpi xmlns:a14="http://schemas.microsoft.com/office/drawing/2010/main" val="0"/>
                </a:ext>
              </a:extLst>
            </a:blip>
            <a:srcRect l="6023" r="77932" b="21527"/>
            <a:stretch/>
          </p:blipFill>
          <p:spPr bwMode="auto">
            <a:xfrm>
              <a:off x="7668344" y="2717142"/>
              <a:ext cx="1069848" cy="2212456"/>
            </a:xfrm>
            <a:prstGeom prst="rect">
              <a:avLst/>
            </a:prstGeom>
            <a:noFill/>
            <a:extLst>
              <a:ext uri="{909E8E84-426E-40DD-AFC4-6F175D3DCCD1}">
                <a14:hiddenFill xmlns:a14="http://schemas.microsoft.com/office/drawing/2010/main">
                  <a:solidFill>
                    <a:srgbClr val="FFFFFF"/>
                  </a:solidFill>
                </a14:hiddenFill>
              </a:ext>
            </a:extLst>
          </p:spPr>
        </p:pic>
        <p:sp>
          <p:nvSpPr>
            <p:cNvPr id="8" name="Овал 7"/>
            <p:cNvSpPr/>
            <p:nvPr/>
          </p:nvSpPr>
          <p:spPr>
            <a:xfrm rot="19255936">
              <a:off x="7910145" y="4506929"/>
              <a:ext cx="202135" cy="37066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7202754" y="4899852"/>
              <a:ext cx="609462" cy="369332"/>
            </a:xfrm>
            <a:prstGeom prst="rect">
              <a:avLst/>
            </a:prstGeom>
            <a:noFill/>
          </p:spPr>
          <p:txBody>
            <a:bodyPr wrap="none" rtlCol="0">
              <a:spAutoFit/>
            </a:bodyPr>
            <a:lstStyle/>
            <a:p>
              <a:r>
                <a:rPr lang="en-US" dirty="0" smtClean="0"/>
                <a:t>DNA</a:t>
              </a:r>
              <a:endParaRPr lang="ru-RU" dirty="0"/>
            </a:p>
          </p:txBody>
        </p:sp>
        <p:cxnSp>
          <p:nvCxnSpPr>
            <p:cNvPr id="10" name="Прямая со стрелкой 9"/>
            <p:cNvCxnSpPr>
              <a:endCxn id="8" idx="2"/>
            </p:cNvCxnSpPr>
            <p:nvPr/>
          </p:nvCxnSpPr>
          <p:spPr>
            <a:xfrm flipV="1">
              <a:off x="7740352" y="4755960"/>
              <a:ext cx="192392" cy="18520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a:off x="6444208" y="3938081"/>
              <a:ext cx="122413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052" name="Picture 4" descr="ÐÐ¾ÑÐ¾Ð¶ÐµÐµ Ð¸Ð·Ð¾Ð±ÑÐ°Ð¶ÐµÐ½Ð¸Ðµ"/>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3956" y="3429000"/>
              <a:ext cx="883529" cy="101816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902731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9911"/>
            <a:ext cx="8229600" cy="1143000"/>
          </a:xfrm>
        </p:spPr>
        <p:txBody>
          <a:bodyPr/>
          <a:lstStyle/>
          <a:p>
            <a:r>
              <a:rPr lang="ru-RU" dirty="0" smtClean="0">
                <a:latin typeface="Arial Black" panose="020B0A04020102020204" pitchFamily="34" charset="0"/>
                <a:cs typeface="Arial" panose="020B0604020202020204" pitchFamily="34" charset="0"/>
              </a:rPr>
              <a:t>Компоненты ПЦР</a:t>
            </a:r>
            <a:endParaRPr lang="ru-RU" dirty="0">
              <a:latin typeface="Arial Black" panose="020B0A04020102020204" pitchFamily="34" charset="0"/>
              <a:cs typeface="Arial" panose="020B0604020202020204" pitchFamily="34" charset="0"/>
            </a:endParaRPr>
          </a:p>
        </p:txBody>
      </p:sp>
      <p:sp>
        <p:nvSpPr>
          <p:cNvPr id="3" name="Объект 2"/>
          <p:cNvSpPr>
            <a:spLocks noGrp="1"/>
          </p:cNvSpPr>
          <p:nvPr>
            <p:ph idx="1"/>
          </p:nvPr>
        </p:nvSpPr>
        <p:spPr>
          <a:xfrm>
            <a:off x="755576" y="1340768"/>
            <a:ext cx="8229600" cy="4525963"/>
          </a:xfrm>
        </p:spPr>
        <p:txBody>
          <a:bodyPr/>
          <a:lstStyle/>
          <a:p>
            <a:r>
              <a:rPr lang="ru-RU" b="1" dirty="0" smtClean="0">
                <a:latin typeface="Arial" panose="020B0604020202020204" pitchFamily="34" charset="0"/>
                <a:cs typeface="Arial" panose="020B0604020202020204" pitchFamily="34" charset="0"/>
              </a:rPr>
              <a:t>Анализируемая ДНК</a:t>
            </a:r>
            <a:r>
              <a:rPr lang="ru-RU" dirty="0" smtClean="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r>
              <a:rPr lang="ru-RU" b="1" dirty="0" err="1" smtClean="0">
                <a:latin typeface="Arial" panose="020B0604020202020204" pitchFamily="34" charset="0"/>
                <a:cs typeface="Arial" panose="020B0604020202020204" pitchFamily="34" charset="0"/>
              </a:rPr>
              <a:t>Праймеры</a:t>
            </a:r>
            <a:r>
              <a:rPr lang="ru-RU" dirty="0" smtClean="0">
                <a:latin typeface="Arial" panose="020B0604020202020204" pitchFamily="34" charset="0"/>
                <a:cs typeface="Arial" panose="020B0604020202020204" pitchFamily="34" charset="0"/>
              </a:rPr>
              <a:t> (</a:t>
            </a:r>
            <a:r>
              <a:rPr lang="ru-RU" dirty="0" err="1" smtClean="0">
                <a:latin typeface="Arial" panose="020B0604020202020204" pitchFamily="34" charset="0"/>
                <a:cs typeface="Arial" panose="020B0604020202020204" pitchFamily="34" charset="0"/>
              </a:rPr>
              <a:t>олигонуклеотидные</a:t>
            </a:r>
            <a:r>
              <a:rPr lang="ru-RU" dirty="0" smtClean="0">
                <a:latin typeface="Arial" panose="020B0604020202020204" pitchFamily="34" charset="0"/>
                <a:cs typeface="Arial" panose="020B0604020202020204" pitchFamily="34" charset="0"/>
              </a:rPr>
              <a:t> затравки) </a:t>
            </a:r>
            <a:r>
              <a:rPr lang="ru-RU" b="1" dirty="0" smtClean="0">
                <a:latin typeface="Arial" panose="020B0604020202020204" pitchFamily="34" charset="0"/>
                <a:cs typeface="Arial" panose="020B0604020202020204" pitchFamily="34" charset="0"/>
              </a:rPr>
              <a:t>прямой и обратный</a:t>
            </a:r>
          </a:p>
          <a:p>
            <a:r>
              <a:rPr lang="ru-RU" b="1" dirty="0" smtClean="0">
                <a:latin typeface="Arial" panose="020B0604020202020204" pitchFamily="34" charset="0"/>
                <a:cs typeface="Arial" panose="020B0604020202020204" pitchFamily="34" charset="0"/>
              </a:rPr>
              <a:t>Полимераза</a:t>
            </a:r>
          </a:p>
          <a:p>
            <a:r>
              <a:rPr lang="ru-RU" b="1" dirty="0" smtClean="0">
                <a:latin typeface="Arial" panose="020B0604020202020204" pitchFamily="34" charset="0"/>
                <a:cs typeface="Arial" panose="020B0604020202020204" pitchFamily="34" charset="0"/>
              </a:rPr>
              <a:t>Нуклеотиды (</a:t>
            </a:r>
            <a:r>
              <a:rPr lang="ru-RU" b="1" dirty="0" err="1" smtClean="0">
                <a:latin typeface="Arial" panose="020B0604020202020204" pitchFamily="34" charset="0"/>
                <a:cs typeface="Arial" panose="020B0604020202020204" pitchFamily="34" charset="0"/>
              </a:rPr>
              <a:t>Дезоксинуклеозид-трифосфаты</a:t>
            </a:r>
            <a:r>
              <a:rPr lang="ru-RU" b="1" dirty="0" smtClean="0">
                <a:latin typeface="Arial" panose="020B0604020202020204" pitchFamily="34" charset="0"/>
                <a:cs typeface="Arial" panose="020B0604020202020204" pitchFamily="34" charset="0"/>
              </a:rPr>
              <a:t>) </a:t>
            </a:r>
            <a:r>
              <a:rPr lang="ru-RU"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dNTPs</a:t>
            </a:r>
            <a:r>
              <a:rPr lang="ru-RU" dirty="0" smtClean="0">
                <a:latin typeface="Arial" panose="020B0604020202020204" pitchFamily="34" charset="0"/>
                <a:cs typeface="Arial" panose="020B0604020202020204" pitchFamily="34" charset="0"/>
              </a:rPr>
              <a:t>) </a:t>
            </a:r>
          </a:p>
          <a:p>
            <a:r>
              <a:rPr lang="ru-RU" b="1" dirty="0" smtClean="0">
                <a:latin typeface="Arial" panose="020B0604020202020204" pitchFamily="34" charset="0"/>
                <a:cs typeface="Arial" panose="020B0604020202020204" pitchFamily="34" charset="0"/>
              </a:rPr>
              <a:t>ПЦР буфер </a:t>
            </a:r>
            <a:r>
              <a:rPr lang="ru-RU"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Mg</a:t>
            </a:r>
            <a:r>
              <a:rPr lang="ru-RU" dirty="0" smtClean="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pPr marL="0" indent="0">
              <a:buNone/>
            </a:pPr>
            <a:r>
              <a:rPr lang="en-US" dirty="0" smtClean="0">
                <a:latin typeface="Arial" panose="020B0604020202020204" pitchFamily="34" charset="0"/>
                <a:cs typeface="Arial" panose="020B0604020202020204" pitchFamily="34" charset="0"/>
              </a:rPr>
              <a:t>Tween 20, BSA</a:t>
            </a:r>
            <a:r>
              <a:rPr lang="ru-RU" dirty="0" smtClean="0">
                <a:latin typeface="Arial" panose="020B0604020202020204" pitchFamily="34" charset="0"/>
                <a:cs typeface="Arial" panose="020B0604020202020204" pitchFamily="34" charset="0"/>
              </a:rPr>
              <a:t>)</a:t>
            </a:r>
            <a:endParaRPr lang="ru-RU" dirty="0">
              <a:latin typeface="Arial" panose="020B0604020202020204" pitchFamily="34" charset="0"/>
              <a:cs typeface="Arial" panose="020B0604020202020204" pitchFamily="34" charset="0"/>
            </a:endParaRPr>
          </a:p>
        </p:txBody>
      </p:sp>
      <p:pic>
        <p:nvPicPr>
          <p:cNvPr id="3074" name="Picture 2" descr="Похожее изображение">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7752" y="4509120"/>
            <a:ext cx="3526248" cy="2348879"/>
          </a:xfrm>
          <a:prstGeom prst="rect">
            <a:avLst/>
          </a:prstGeom>
          <a:noFill/>
          <a:extLst>
            <a:ext uri="{909E8E84-426E-40DD-AFC4-6F175D3DCCD1}">
              <a14:hiddenFill xmlns:a14="http://schemas.microsoft.com/office/drawing/2010/main">
                <a:solidFill>
                  <a:srgbClr val="FFFFFF"/>
                </a:solidFill>
              </a14:hiddenFill>
            </a:ext>
          </a:extLst>
        </p:spPr>
      </p:pic>
      <p:sp>
        <p:nvSpPr>
          <p:cNvPr id="4" name="Левая фигурная скобка 3"/>
          <p:cNvSpPr/>
          <p:nvPr/>
        </p:nvSpPr>
        <p:spPr>
          <a:xfrm>
            <a:off x="323528" y="1484784"/>
            <a:ext cx="432048" cy="3672408"/>
          </a:xfrm>
          <a:prstGeom prst="lef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6" name="Соединительная линия уступом 5"/>
          <p:cNvCxnSpPr>
            <a:stCxn id="4" idx="1"/>
          </p:cNvCxnSpPr>
          <p:nvPr/>
        </p:nvCxnSpPr>
        <p:spPr>
          <a:xfrm rot="10800000" flipH="1" flipV="1">
            <a:off x="323528" y="3320988"/>
            <a:ext cx="5311238" cy="3118656"/>
          </a:xfrm>
          <a:prstGeom prst="bentConnector3">
            <a:avLst>
              <a:gd name="adj1" fmla="val -4304"/>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02352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1036" y="138943"/>
            <a:ext cx="8229600" cy="1143000"/>
          </a:xfrm>
        </p:spPr>
        <p:txBody>
          <a:bodyPr/>
          <a:lstStyle/>
          <a:p>
            <a:r>
              <a:rPr lang="ru-RU" dirty="0" smtClean="0">
                <a:latin typeface="Arial Black" panose="020B0A04020102020204" pitchFamily="34" charset="0"/>
              </a:rPr>
              <a:t>ПЦР с горячим стартом</a:t>
            </a:r>
            <a:endParaRPr lang="ru-RU" dirty="0">
              <a:latin typeface="Arial Black" panose="020B0A04020102020204" pitchFamily="34" charset="0"/>
            </a:endParaRPr>
          </a:p>
        </p:txBody>
      </p:sp>
      <p:pic>
        <p:nvPicPr>
          <p:cNvPr id="5122" name="Picture 2" descr="Antibody-based hot-start DNA polymerase and its activation in PCR to enhance specific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074" y="1124744"/>
            <a:ext cx="7388091" cy="5703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5287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ÐÐ°ÑÑÐ¸Ð½ÐºÐ¸ Ð¿Ð¾ Ð·Ð°Ð¿ÑÐ¾ÑÑ Ð°Ð¼Ð¿Ð»Ð¸ÑÐ¸ÐºÐ°ÑÐ¾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628800"/>
            <a:ext cx="4286250" cy="42195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ÐÐ°ÑÑÐ¸Ð½ÐºÐ¸ Ð¿Ð¾ Ð·Ð°Ð¿ÑÐ¾ÑÑ Ð°Ð¼Ð¿Ð»Ð¸ÑÐ¸ÐºÐ°ÑÐ¸Ñ ÑÐ¸Ðº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836712"/>
            <a:ext cx="3114675" cy="214312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Прямая соединительная линия 4"/>
          <p:cNvCxnSpPr/>
          <p:nvPr/>
        </p:nvCxnSpPr>
        <p:spPr>
          <a:xfrm>
            <a:off x="5220072" y="476672"/>
            <a:ext cx="0" cy="2503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flipH="1">
            <a:off x="5220072" y="2979837"/>
            <a:ext cx="33843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6200000">
            <a:off x="4075267" y="1709188"/>
            <a:ext cx="1488613" cy="369332"/>
          </a:xfrm>
          <a:prstGeom prst="rect">
            <a:avLst/>
          </a:prstGeom>
          <a:noFill/>
        </p:spPr>
        <p:txBody>
          <a:bodyPr wrap="none" rtlCol="0">
            <a:spAutoFit/>
          </a:bodyPr>
          <a:lstStyle/>
          <a:p>
            <a:r>
              <a:rPr lang="ru-RU" dirty="0" smtClean="0"/>
              <a:t>Температура </a:t>
            </a:r>
            <a:endParaRPr lang="ru-RU" dirty="0"/>
          </a:p>
        </p:txBody>
      </p:sp>
      <p:sp>
        <p:nvSpPr>
          <p:cNvPr id="10" name="TextBox 9"/>
          <p:cNvSpPr txBox="1"/>
          <p:nvPr/>
        </p:nvSpPr>
        <p:spPr>
          <a:xfrm>
            <a:off x="6673960" y="3199552"/>
            <a:ext cx="810094" cy="369332"/>
          </a:xfrm>
          <a:prstGeom prst="rect">
            <a:avLst/>
          </a:prstGeom>
          <a:noFill/>
        </p:spPr>
        <p:txBody>
          <a:bodyPr wrap="none" rtlCol="0">
            <a:spAutoFit/>
          </a:bodyPr>
          <a:lstStyle/>
          <a:p>
            <a:r>
              <a:rPr lang="ru-RU" dirty="0" smtClean="0"/>
              <a:t>Время</a:t>
            </a:r>
            <a:endParaRPr lang="ru-RU" dirty="0"/>
          </a:p>
        </p:txBody>
      </p:sp>
      <p:pic>
        <p:nvPicPr>
          <p:cNvPr id="3078" name="Picture 6" descr="ÐÐ°ÑÑÐ¸Ð½ÐºÐ¸ Ð¿Ð¾ Ð·Ð°Ð¿ÑÐ¾ÑÑ Ð°Ð¼Ð¿Ð»Ð¸ÑÐ¸ÐºÐ°ÑÐ¸Ñ ÐºÑÐ¸Ð²Ð°Ñ Ð´Ð½Ðº ÐºÐ¾Ð½ÑÐµÐ½ÑÑÐ°ÑÐ¸Ð¹"/>
          <p:cNvPicPr>
            <a:picLocks noChangeAspect="1" noChangeArrowheads="1"/>
          </p:cNvPicPr>
          <p:nvPr/>
        </p:nvPicPr>
        <p:blipFill rotWithShape="1">
          <a:blip r:embed="rId4">
            <a:extLst>
              <a:ext uri="{28A0092B-C50C-407E-A947-70E740481C1C}">
                <a14:useLocalDpi xmlns:a14="http://schemas.microsoft.com/office/drawing/2010/main" val="0"/>
              </a:ext>
            </a:extLst>
          </a:blip>
          <a:srcRect l="50553"/>
          <a:stretch/>
        </p:blipFill>
        <p:spPr bwMode="auto">
          <a:xfrm>
            <a:off x="4412407" y="3568884"/>
            <a:ext cx="4731593" cy="320313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55363" y="181818"/>
            <a:ext cx="3763146" cy="646331"/>
          </a:xfrm>
          <a:prstGeom prst="rect">
            <a:avLst/>
          </a:prstGeom>
          <a:noFill/>
        </p:spPr>
        <p:txBody>
          <a:bodyPr wrap="none" rtlCol="0">
            <a:spAutoFit/>
          </a:bodyPr>
          <a:lstStyle/>
          <a:p>
            <a:r>
              <a:rPr lang="ru-RU" sz="3600" b="1" u="sng" dirty="0" smtClean="0"/>
              <a:t>2. Амплификация</a:t>
            </a:r>
            <a:endParaRPr lang="ru-RU" sz="3600" b="1" u="sng" dirty="0"/>
          </a:p>
        </p:txBody>
      </p:sp>
    </p:spTree>
    <p:extLst>
      <p:ext uri="{BB962C8B-B14F-4D97-AF65-F5344CB8AC3E}">
        <p14:creationId xmlns:p14="http://schemas.microsoft.com/office/powerpoint/2010/main" val="29044588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17308B69-2B89-456B-999F-AB9D9C05869F}" type="slidenum">
              <a:rPr lang="ru-RU" altLang="ru-RU" sz="1200">
                <a:solidFill>
                  <a:srgbClr val="898989"/>
                </a:solidFill>
              </a:rPr>
              <a:pPr eaLnBrk="1" hangingPunct="1">
                <a:spcBef>
                  <a:spcPct val="0"/>
                </a:spcBef>
                <a:buFontTx/>
                <a:buNone/>
              </a:pPr>
              <a:t>45</a:t>
            </a:fld>
            <a:endParaRPr lang="ru-RU" altLang="ru-RU" sz="1200">
              <a:solidFill>
                <a:srgbClr val="898989"/>
              </a:solidFill>
            </a:endParaRPr>
          </a:p>
        </p:txBody>
      </p:sp>
      <p:pic>
        <p:nvPicPr>
          <p:cNvPr id="30723" name="Picture 2" descr="ÐÐ°ÑÑÐ¸Ð½ÐºÐ¸ Ð¿Ð¾ Ð·Ð°Ð¿ÑÐ¾ÑÑ Ð¿ÑÑ Ð¿ÑÐ¸Ð½ÑÐ¸Ð¿ Ð¼ÐµÑÐ¾Ð´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5064" y="1214755"/>
            <a:ext cx="5419536" cy="554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755576" y="260648"/>
            <a:ext cx="7818512" cy="954107"/>
          </a:xfrm>
          <a:prstGeom prst="rect">
            <a:avLst/>
          </a:prstGeom>
        </p:spPr>
        <p:txBody>
          <a:bodyPr wrap="square">
            <a:spAutoFit/>
          </a:bodyPr>
          <a:lstStyle/>
          <a:p>
            <a:pPr algn="ctr"/>
            <a:r>
              <a:rPr lang="ru-RU" sz="2800" b="1" dirty="0" smtClean="0">
                <a:latin typeface="Arial Black" panose="020B0A04020102020204" pitchFamily="34" charset="0"/>
              </a:rPr>
              <a:t>Что происходит с </a:t>
            </a:r>
            <a:r>
              <a:rPr lang="ru-RU" sz="2800" b="1" dirty="0" err="1" smtClean="0">
                <a:latin typeface="Arial Black" panose="020B0A04020102020204" pitchFamily="34" charset="0"/>
              </a:rPr>
              <a:t>таргетным</a:t>
            </a:r>
            <a:r>
              <a:rPr lang="ru-RU" sz="2800" b="1" dirty="0" smtClean="0">
                <a:latin typeface="Arial Black" panose="020B0A04020102020204" pitchFamily="34" charset="0"/>
              </a:rPr>
              <a:t> геном при амплификации?</a:t>
            </a:r>
            <a:endParaRPr lang="ru-RU" sz="2800" b="1" dirty="0">
              <a:latin typeface="Arial Black" panose="020B0A04020102020204" pitchFamily="34" charset="0"/>
            </a:endParaRPr>
          </a:p>
        </p:txBody>
      </p:sp>
    </p:spTree>
    <p:extLst>
      <p:ext uri="{BB962C8B-B14F-4D97-AF65-F5344CB8AC3E}">
        <p14:creationId xmlns:p14="http://schemas.microsoft.com/office/powerpoint/2010/main" val="37715154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ÐÐ¾ÑÐ¾Ð¶ÐµÐµ Ð¸Ð·Ð¾Ð±ÑÐ°Ð¶ÐµÐ½Ð¸Ðµ"/>
          <p:cNvPicPr>
            <a:picLocks noChangeAspect="1" noChangeArrowheads="1"/>
          </p:cNvPicPr>
          <p:nvPr/>
        </p:nvPicPr>
        <p:blipFill rotWithShape="1">
          <a:blip r:embed="rId2">
            <a:extLst>
              <a:ext uri="{28A0092B-C50C-407E-A947-70E740481C1C}">
                <a14:useLocalDpi xmlns:a14="http://schemas.microsoft.com/office/drawing/2010/main" val="0"/>
              </a:ext>
            </a:extLst>
          </a:blip>
          <a:srcRect b="12021"/>
          <a:stretch/>
        </p:blipFill>
        <p:spPr bwMode="auto">
          <a:xfrm>
            <a:off x="1043608" y="620688"/>
            <a:ext cx="6840760" cy="59080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7544" y="160873"/>
            <a:ext cx="6105710" cy="646331"/>
          </a:xfrm>
          <a:prstGeom prst="rect">
            <a:avLst/>
          </a:prstGeom>
          <a:noFill/>
        </p:spPr>
        <p:txBody>
          <a:bodyPr wrap="none" rtlCol="0">
            <a:spAutoFit/>
          </a:bodyPr>
          <a:lstStyle/>
          <a:p>
            <a:r>
              <a:rPr lang="ru-RU" sz="3600" b="1" u="sng" dirty="0" smtClean="0"/>
              <a:t>3. </a:t>
            </a:r>
            <a:r>
              <a:rPr lang="ru-RU" sz="3600" b="1" u="sng" dirty="0" err="1" smtClean="0"/>
              <a:t>Детекция</a:t>
            </a:r>
            <a:r>
              <a:rPr lang="ru-RU" sz="3600" b="1" u="sng" dirty="0" smtClean="0"/>
              <a:t> в </a:t>
            </a:r>
            <a:r>
              <a:rPr lang="ru-RU" sz="3600" b="1" u="sng" dirty="0" err="1" smtClean="0"/>
              <a:t>агарозном</a:t>
            </a:r>
            <a:r>
              <a:rPr lang="ru-RU" sz="3600" b="1" u="sng" dirty="0" smtClean="0"/>
              <a:t> геле</a:t>
            </a:r>
            <a:endParaRPr lang="ru-RU" sz="3600" b="1" u="sng" dirty="0"/>
          </a:p>
        </p:txBody>
      </p:sp>
    </p:spTree>
    <p:extLst>
      <p:ext uri="{BB962C8B-B14F-4D97-AF65-F5344CB8AC3E}">
        <p14:creationId xmlns:p14="http://schemas.microsoft.com/office/powerpoint/2010/main" val="10782918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ÐÐ°ÑÑÐ¸Ð½ÐºÐ¸ Ð¿Ð¾ Ð·Ð°Ð¿ÑÐ¾ÑÑ Ð°Ð¼Ð¿Ð»Ð¸ÑÐ¸ÐºÐ°ÑÐ¸Ñ ÑÐ¸ÐºÐ»"/>
          <p:cNvPicPr>
            <a:picLocks noChangeAspect="1" noChangeArrowheads="1"/>
          </p:cNvPicPr>
          <p:nvPr/>
        </p:nvPicPr>
        <p:blipFill rotWithShape="1">
          <a:blip r:embed="rId3">
            <a:extLst>
              <a:ext uri="{28A0092B-C50C-407E-A947-70E740481C1C}">
                <a14:useLocalDpi xmlns:a14="http://schemas.microsoft.com/office/drawing/2010/main" val="0"/>
              </a:ext>
            </a:extLst>
          </a:blip>
          <a:srcRect t="42319" b="7226"/>
          <a:stretch/>
        </p:blipFill>
        <p:spPr bwMode="auto">
          <a:xfrm>
            <a:off x="552889" y="2465276"/>
            <a:ext cx="7920880" cy="29935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5536" y="548680"/>
            <a:ext cx="8425308" cy="1200329"/>
          </a:xfrm>
          <a:prstGeom prst="rect">
            <a:avLst/>
          </a:prstGeom>
          <a:noFill/>
        </p:spPr>
        <p:txBody>
          <a:bodyPr wrap="square" rtlCol="0">
            <a:spAutoFit/>
          </a:bodyPr>
          <a:lstStyle/>
          <a:p>
            <a:pPr algn="ctr"/>
            <a:r>
              <a:rPr lang="ru-RU" sz="3600" b="1" u="sng" dirty="0" smtClean="0">
                <a:latin typeface="Arial Black" panose="020B0A04020102020204" pitchFamily="34" charset="0"/>
              </a:rPr>
              <a:t>Каким образом происходит распределение продукта ПЦР</a:t>
            </a:r>
            <a:endParaRPr lang="ru-RU" sz="3600" b="1" u="sng" dirty="0">
              <a:latin typeface="Arial Black" panose="020B0A04020102020204" pitchFamily="34" charset="0"/>
            </a:endParaRPr>
          </a:p>
        </p:txBody>
      </p:sp>
      <p:sp>
        <p:nvSpPr>
          <p:cNvPr id="3" name="Минус 2"/>
          <p:cNvSpPr/>
          <p:nvPr/>
        </p:nvSpPr>
        <p:spPr>
          <a:xfrm>
            <a:off x="3667869" y="2105236"/>
            <a:ext cx="504056" cy="360040"/>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Минус 9"/>
          <p:cNvSpPr/>
          <p:nvPr/>
        </p:nvSpPr>
        <p:spPr>
          <a:xfrm>
            <a:off x="4354022" y="2105236"/>
            <a:ext cx="504056" cy="360040"/>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Минус 10"/>
          <p:cNvSpPr/>
          <p:nvPr/>
        </p:nvSpPr>
        <p:spPr>
          <a:xfrm>
            <a:off x="5004048" y="2105236"/>
            <a:ext cx="504056" cy="360040"/>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Минус 11"/>
          <p:cNvSpPr/>
          <p:nvPr/>
        </p:nvSpPr>
        <p:spPr>
          <a:xfrm>
            <a:off x="5724128" y="2105236"/>
            <a:ext cx="504056" cy="360040"/>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Минус 12"/>
          <p:cNvSpPr/>
          <p:nvPr/>
        </p:nvSpPr>
        <p:spPr>
          <a:xfrm>
            <a:off x="6516216" y="2105236"/>
            <a:ext cx="504056" cy="360040"/>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люс 3"/>
          <p:cNvSpPr/>
          <p:nvPr/>
        </p:nvSpPr>
        <p:spPr>
          <a:xfrm>
            <a:off x="1226186" y="4869160"/>
            <a:ext cx="457200" cy="457200"/>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люс 14"/>
          <p:cNvSpPr/>
          <p:nvPr/>
        </p:nvSpPr>
        <p:spPr>
          <a:xfrm>
            <a:off x="4335867" y="4869160"/>
            <a:ext cx="457200" cy="457200"/>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люс 15"/>
          <p:cNvSpPr/>
          <p:nvPr/>
        </p:nvSpPr>
        <p:spPr>
          <a:xfrm>
            <a:off x="3527820" y="4869160"/>
            <a:ext cx="457200" cy="457200"/>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люс 16"/>
          <p:cNvSpPr/>
          <p:nvPr/>
        </p:nvSpPr>
        <p:spPr>
          <a:xfrm>
            <a:off x="2822938" y="4869160"/>
            <a:ext cx="457200" cy="457200"/>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люс 17"/>
          <p:cNvSpPr/>
          <p:nvPr/>
        </p:nvSpPr>
        <p:spPr>
          <a:xfrm>
            <a:off x="2018274" y="4869160"/>
            <a:ext cx="457200" cy="457200"/>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8519716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ÐÐ°ÑÑÐ¸Ð½ÐºÐ¸ Ð¿Ð¾ Ð·Ð°Ð¿ÑÐ¾ÑÑ ÑÐ»ÐµÐºÑÑÐ¾ÑÐ¾ÑÐµÐ· Ð¿Ñ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241" y="2636912"/>
            <a:ext cx="5334000" cy="39909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16200000">
            <a:off x="954106" y="1698564"/>
            <a:ext cx="1316964" cy="523220"/>
          </a:xfrm>
          <a:prstGeom prst="rect">
            <a:avLst/>
          </a:prstGeom>
          <a:noFill/>
        </p:spPr>
        <p:txBody>
          <a:bodyPr wrap="none" rtlCol="0">
            <a:spAutoFit/>
          </a:bodyPr>
          <a:lstStyle/>
          <a:p>
            <a:r>
              <a:rPr lang="ru-RU" sz="2800" dirty="0" smtClean="0"/>
              <a:t>маркер</a:t>
            </a:r>
            <a:endParaRPr lang="ru-RU" sz="2800" dirty="0"/>
          </a:p>
        </p:txBody>
      </p:sp>
      <p:sp>
        <p:nvSpPr>
          <p:cNvPr id="5" name="TextBox 4"/>
          <p:cNvSpPr txBox="1"/>
          <p:nvPr/>
        </p:nvSpPr>
        <p:spPr>
          <a:xfrm>
            <a:off x="3280481" y="1960174"/>
            <a:ext cx="1558440" cy="523220"/>
          </a:xfrm>
          <a:prstGeom prst="rect">
            <a:avLst/>
          </a:prstGeom>
          <a:noFill/>
        </p:spPr>
        <p:txBody>
          <a:bodyPr wrap="none" rtlCol="0">
            <a:spAutoFit/>
          </a:bodyPr>
          <a:lstStyle/>
          <a:p>
            <a:r>
              <a:rPr lang="ru-RU" sz="2800" dirty="0" smtClean="0"/>
              <a:t>Образцы</a:t>
            </a:r>
            <a:endParaRPr lang="ru-RU" sz="2800" dirty="0"/>
          </a:p>
        </p:txBody>
      </p:sp>
      <p:sp>
        <p:nvSpPr>
          <p:cNvPr id="2" name="TextBox 1"/>
          <p:cNvSpPr txBox="1"/>
          <p:nvPr/>
        </p:nvSpPr>
        <p:spPr>
          <a:xfrm>
            <a:off x="2544331" y="188640"/>
            <a:ext cx="4517583" cy="707886"/>
          </a:xfrm>
          <a:prstGeom prst="rect">
            <a:avLst/>
          </a:prstGeom>
          <a:noFill/>
        </p:spPr>
        <p:txBody>
          <a:bodyPr wrap="none" rtlCol="0">
            <a:spAutoFit/>
          </a:bodyPr>
          <a:lstStyle/>
          <a:p>
            <a:r>
              <a:rPr lang="ru-RU" sz="4000" dirty="0" smtClean="0">
                <a:latin typeface="Arial Black" panose="020B0A04020102020204" pitchFamily="34" charset="0"/>
              </a:rPr>
              <a:t>Результат ПЦР</a:t>
            </a:r>
            <a:endParaRPr lang="ru-RU" sz="4000" dirty="0">
              <a:latin typeface="Arial Black" panose="020B0A04020102020204" pitchFamily="34" charset="0"/>
            </a:endParaRPr>
          </a:p>
        </p:txBody>
      </p:sp>
      <p:pic>
        <p:nvPicPr>
          <p:cNvPr id="4098" name="Picture 2" descr="Картинки по запросу аплодисменты">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766" r="21589"/>
          <a:stretch/>
        </p:blipFill>
        <p:spPr bwMode="auto">
          <a:xfrm>
            <a:off x="6759736" y="1131087"/>
            <a:ext cx="1924493" cy="1963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1316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4139C117-B84D-4871-9DDE-0EFEECDE504A}" type="slidenum">
              <a:rPr lang="ru-RU" altLang="ru-RU" sz="1200">
                <a:solidFill>
                  <a:srgbClr val="898989"/>
                </a:solidFill>
              </a:rPr>
              <a:pPr eaLnBrk="1" hangingPunct="1">
                <a:spcBef>
                  <a:spcPct val="0"/>
                </a:spcBef>
                <a:buFontTx/>
                <a:buNone/>
              </a:pPr>
              <a:t>49</a:t>
            </a:fld>
            <a:endParaRPr lang="ru-RU" altLang="ru-RU" sz="1200" dirty="0">
              <a:solidFill>
                <a:srgbClr val="898989"/>
              </a:solidFill>
            </a:endParaRPr>
          </a:p>
        </p:txBody>
      </p:sp>
      <p:sp>
        <p:nvSpPr>
          <p:cNvPr id="32771" name="Прямоугольник 4"/>
          <p:cNvSpPr>
            <a:spLocks noChangeArrowheads="1"/>
          </p:cNvSpPr>
          <p:nvPr/>
        </p:nvSpPr>
        <p:spPr bwMode="auto">
          <a:xfrm>
            <a:off x="107504" y="332656"/>
            <a:ext cx="8856984"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dirty="0">
                <a:latin typeface="Arial Black" panose="020B0A04020102020204" pitchFamily="34" charset="0"/>
                <a:cs typeface="Arial" panose="020B0604020202020204" pitchFamily="34" charset="0"/>
              </a:rPr>
              <a:t>Биотехнология </a:t>
            </a:r>
            <a:r>
              <a:rPr lang="ru-RU" altLang="ru-RU" dirty="0">
                <a:latin typeface="Arial" panose="020B0604020202020204" pitchFamily="34" charset="0"/>
                <a:cs typeface="Arial" panose="020B0604020202020204" pitchFamily="34" charset="0"/>
              </a:rPr>
              <a:t>- это наука о методах и технологиях производства различных ценных веществ и продуктов с использованием природных биологических объектов (микроорганизмов, растительных и животных клеток), частей клеток (клеточных мембран, рибосом, митохондрий, хлоропластов</a:t>
            </a:r>
            <a:r>
              <a:rPr lang="ru-RU" altLang="ru-RU" dirty="0" smtClean="0">
                <a:latin typeface="Arial" panose="020B0604020202020204" pitchFamily="34" charset="0"/>
                <a:cs typeface="Arial" panose="020B0604020202020204" pitchFamily="34" charset="0"/>
              </a:rPr>
              <a:t>).</a:t>
            </a:r>
            <a:endParaRPr lang="ru-RU" altLang="ru-RU" dirty="0">
              <a:latin typeface="Arial" panose="020B0604020202020204" pitchFamily="34" charset="0"/>
              <a:cs typeface="Arial" panose="020B0604020202020204" pitchFamily="34" charset="0"/>
            </a:endParaRPr>
          </a:p>
        </p:txBody>
      </p:sp>
      <p:sp>
        <p:nvSpPr>
          <p:cNvPr id="2" name="Прямоугольник 1"/>
          <p:cNvSpPr/>
          <p:nvPr/>
        </p:nvSpPr>
        <p:spPr>
          <a:xfrm>
            <a:off x="107504" y="4293096"/>
            <a:ext cx="8856984" cy="2062103"/>
          </a:xfrm>
          <a:prstGeom prst="rect">
            <a:avLst/>
          </a:prstGeom>
        </p:spPr>
        <p:txBody>
          <a:bodyPr wrap="square">
            <a:spAutoFit/>
          </a:bodyPr>
          <a:lstStyle/>
          <a:p>
            <a:r>
              <a:rPr lang="ru-RU" altLang="ru-RU" sz="3200" dirty="0">
                <a:latin typeface="Arial Black" panose="020B0A04020102020204" pitchFamily="34" charset="0"/>
                <a:cs typeface="Arial" panose="020B0604020202020204" pitchFamily="34" charset="0"/>
              </a:rPr>
              <a:t>Биотехнология </a:t>
            </a:r>
            <a:r>
              <a:rPr lang="ru-RU" altLang="ru-RU" sz="3200" dirty="0" smtClean="0">
                <a:latin typeface="Arial" panose="020B0604020202020204" pitchFamily="34" charset="0"/>
                <a:cs typeface="Arial" panose="020B0604020202020204" pitchFamily="34" charset="0"/>
              </a:rPr>
              <a:t>— производственное </a:t>
            </a:r>
            <a:r>
              <a:rPr lang="ru-RU" altLang="ru-RU" sz="3200" dirty="0">
                <a:latin typeface="Arial" panose="020B0604020202020204" pitchFamily="34" charset="0"/>
                <a:cs typeface="Arial" panose="020B0604020202020204" pitchFamily="34" charset="0"/>
              </a:rPr>
              <a:t>использование биологических агентов или их систем для получения ценных продуктов и осуществления целевых превращений. </a:t>
            </a:r>
          </a:p>
        </p:txBody>
      </p:sp>
    </p:spTree>
    <p:extLst>
      <p:ext uri="{BB962C8B-B14F-4D97-AF65-F5344CB8AC3E}">
        <p14:creationId xmlns:p14="http://schemas.microsoft.com/office/powerpoint/2010/main" val="5054317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600" dirty="0" smtClean="0">
                <a:latin typeface="Arial Black" panose="020B0A04020102020204" pitchFamily="34" charset="0"/>
              </a:rPr>
              <a:t>Генетический материал бактерий представлен:</a:t>
            </a:r>
            <a:endParaRPr lang="ru-RU" sz="3600" dirty="0">
              <a:latin typeface="Arial Black" panose="020B0A04020102020204" pitchFamily="34" charset="0"/>
            </a:endParaRPr>
          </a:p>
        </p:txBody>
      </p:sp>
      <p:sp>
        <p:nvSpPr>
          <p:cNvPr id="3" name="Объект 2"/>
          <p:cNvSpPr>
            <a:spLocks noGrp="1"/>
          </p:cNvSpPr>
          <p:nvPr>
            <p:ph idx="1"/>
          </p:nvPr>
        </p:nvSpPr>
        <p:spPr>
          <a:xfrm>
            <a:off x="395536" y="2348880"/>
            <a:ext cx="8229600" cy="3993307"/>
          </a:xfrm>
        </p:spPr>
        <p:txBody>
          <a:bodyPr>
            <a:normAutofit lnSpcReduction="10000"/>
          </a:bodyPr>
          <a:lstStyle/>
          <a:p>
            <a:pPr marL="514350" indent="-514350">
              <a:buAutoNum type="arabicPeriod"/>
            </a:pPr>
            <a:r>
              <a:rPr lang="ru-RU" sz="3600" b="1" dirty="0" smtClean="0">
                <a:solidFill>
                  <a:srgbClr val="FF0000"/>
                </a:solidFill>
                <a:latin typeface="Arial Black" panose="020B0A04020102020204" pitchFamily="34" charset="0"/>
                <a:cs typeface="Arial" panose="020B0604020202020204" pitchFamily="34" charset="0"/>
              </a:rPr>
              <a:t>Хромосома</a:t>
            </a:r>
          </a:p>
          <a:p>
            <a:pPr marL="514350" indent="-514350">
              <a:buAutoNum type="arabicPeriod"/>
            </a:pPr>
            <a:endParaRPr lang="ru-RU" b="1" dirty="0" smtClean="0">
              <a:latin typeface="Arial Black" panose="020B0A04020102020204" pitchFamily="34" charset="0"/>
              <a:cs typeface="Arial" panose="020B0604020202020204" pitchFamily="34" charset="0"/>
            </a:endParaRPr>
          </a:p>
          <a:p>
            <a:pPr marL="0" indent="0">
              <a:buNone/>
            </a:pPr>
            <a:r>
              <a:rPr lang="ru-RU" b="1" dirty="0" smtClean="0">
                <a:solidFill>
                  <a:srgbClr val="FF0000"/>
                </a:solidFill>
                <a:latin typeface="Arial Black" panose="020B0A04020102020204" pitchFamily="34" charset="0"/>
                <a:cs typeface="Arial" panose="020B0604020202020204" pitchFamily="34" charset="0"/>
              </a:rPr>
              <a:t>2. </a:t>
            </a:r>
            <a:r>
              <a:rPr lang="ru-RU" sz="3600" b="1" dirty="0" err="1" smtClean="0">
                <a:solidFill>
                  <a:srgbClr val="FF0000"/>
                </a:solidFill>
                <a:latin typeface="Arial Black" panose="020B0A04020102020204" pitchFamily="34" charset="0"/>
                <a:cs typeface="Arial" panose="020B0604020202020204" pitchFamily="34" charset="0"/>
              </a:rPr>
              <a:t>Внехромосомные</a:t>
            </a:r>
            <a:r>
              <a:rPr lang="ru-RU" sz="3600" b="1" dirty="0" smtClean="0">
                <a:solidFill>
                  <a:srgbClr val="FF0000"/>
                </a:solidFill>
                <a:latin typeface="Arial Black" panose="020B0A04020102020204" pitchFamily="34" charset="0"/>
                <a:cs typeface="Arial" panose="020B0604020202020204" pitchFamily="34" charset="0"/>
              </a:rPr>
              <a:t> генетические элементы:</a:t>
            </a:r>
          </a:p>
          <a:p>
            <a:pPr>
              <a:buFont typeface="Wingdings" panose="05000000000000000000" pitchFamily="2" charset="2"/>
              <a:buChar char="Ø"/>
            </a:pPr>
            <a:r>
              <a:rPr lang="ru-RU" b="1" dirty="0" err="1" smtClean="0">
                <a:latin typeface="Arial" panose="020B0604020202020204" pitchFamily="34" charset="0"/>
                <a:cs typeface="Arial" panose="020B0604020202020204" pitchFamily="34" charset="0"/>
              </a:rPr>
              <a:t>Плазмиды</a:t>
            </a:r>
            <a:endParaRPr lang="ru-RU" b="1" dirty="0" smtClean="0">
              <a:latin typeface="Arial" panose="020B0604020202020204" pitchFamily="34" charset="0"/>
              <a:cs typeface="Arial" panose="020B0604020202020204" pitchFamily="34" charset="0"/>
            </a:endParaRPr>
          </a:p>
          <a:p>
            <a:pPr>
              <a:buFont typeface="Wingdings" panose="05000000000000000000" pitchFamily="2" charset="2"/>
              <a:buChar char="Ø"/>
            </a:pPr>
            <a:r>
              <a:rPr lang="ru-RU" b="1" dirty="0" err="1" smtClean="0">
                <a:latin typeface="Arial" panose="020B0604020202020204" pitchFamily="34" charset="0"/>
                <a:cs typeface="Arial" panose="020B0604020202020204" pitchFamily="34" charset="0"/>
              </a:rPr>
              <a:t>Транспозоны</a:t>
            </a:r>
            <a:endParaRPr lang="ru-RU" b="1" dirty="0" smtClean="0">
              <a:latin typeface="Arial" panose="020B0604020202020204" pitchFamily="34" charset="0"/>
              <a:cs typeface="Arial" panose="020B0604020202020204" pitchFamily="34" charset="0"/>
            </a:endParaRPr>
          </a:p>
          <a:p>
            <a:pPr>
              <a:buFont typeface="Wingdings" panose="05000000000000000000" pitchFamily="2" charset="2"/>
              <a:buChar char="Ø"/>
            </a:pPr>
            <a:r>
              <a:rPr lang="en-US" b="1" dirty="0" smtClean="0">
                <a:latin typeface="Arial" panose="020B0604020202020204" pitchFamily="34" charset="0"/>
                <a:cs typeface="Arial" panose="020B0604020202020204" pitchFamily="34" charset="0"/>
              </a:rPr>
              <a:t>Is-</a:t>
            </a:r>
            <a:r>
              <a:rPr lang="ru-RU" b="1" dirty="0" smtClean="0">
                <a:latin typeface="Arial" panose="020B0604020202020204" pitchFamily="34" charset="0"/>
                <a:cs typeface="Arial" panose="020B0604020202020204" pitchFamily="34" charset="0"/>
              </a:rPr>
              <a:t>последовательности</a:t>
            </a:r>
          </a:p>
          <a:p>
            <a:endParaRPr lang="ru-RU" dirty="0"/>
          </a:p>
        </p:txBody>
      </p:sp>
      <p:sp>
        <p:nvSpPr>
          <p:cNvPr id="4" name="Номер слайда 3"/>
          <p:cNvSpPr>
            <a:spLocks noGrp="1"/>
          </p:cNvSpPr>
          <p:nvPr>
            <p:ph type="sldNum" sz="quarter" idx="12"/>
          </p:nvPr>
        </p:nvSpPr>
        <p:spPr/>
        <p:txBody>
          <a:bodyPr/>
          <a:lstStyle/>
          <a:p>
            <a:pPr>
              <a:defRPr/>
            </a:pPr>
            <a:fld id="{24086F52-CD87-4F19-B72C-F20AE0FF3ECB}" type="slidenum">
              <a:rPr lang="ru-RU" altLang="ru-RU" smtClean="0"/>
              <a:pPr>
                <a:defRPr/>
              </a:pPr>
              <a:t>5</a:t>
            </a:fld>
            <a:endParaRPr lang="ru-RU" altLang="ru-RU"/>
          </a:p>
        </p:txBody>
      </p:sp>
      <p:cxnSp>
        <p:nvCxnSpPr>
          <p:cNvPr id="5" name="Прямая соединительная линия 4"/>
          <p:cNvCxnSpPr/>
          <p:nvPr/>
        </p:nvCxnSpPr>
        <p:spPr>
          <a:xfrm>
            <a:off x="0" y="1628800"/>
            <a:ext cx="781236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70612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dirty="0" smtClean="0">
                <a:solidFill>
                  <a:srgbClr val="FF0000"/>
                </a:solidFill>
                <a:latin typeface="Arial Black" panose="020B0A04020102020204" pitchFamily="34" charset="0"/>
              </a:rPr>
              <a:t>Медицинская биотехнология</a:t>
            </a:r>
            <a:endParaRPr lang="ru-RU" sz="3600" dirty="0">
              <a:solidFill>
                <a:srgbClr val="FF0000"/>
              </a:solidFill>
              <a:latin typeface="Arial Black" panose="020B0A04020102020204" pitchFamily="34" charset="0"/>
            </a:endParaRPr>
          </a:p>
        </p:txBody>
      </p:sp>
      <p:sp>
        <p:nvSpPr>
          <p:cNvPr id="4" name="Номер слайда 3"/>
          <p:cNvSpPr>
            <a:spLocks noGrp="1"/>
          </p:cNvSpPr>
          <p:nvPr>
            <p:ph type="sldNum" sz="quarter" idx="12"/>
          </p:nvPr>
        </p:nvSpPr>
        <p:spPr/>
        <p:txBody>
          <a:bodyPr/>
          <a:lstStyle/>
          <a:p>
            <a:pPr>
              <a:defRPr/>
            </a:pPr>
            <a:fld id="{24086F52-CD87-4F19-B72C-F20AE0FF3ECB}" type="slidenum">
              <a:rPr lang="ru-RU" altLang="ru-RU" smtClean="0"/>
              <a:pPr>
                <a:defRPr/>
              </a:pPr>
              <a:t>50</a:t>
            </a:fld>
            <a:endParaRPr lang="ru-RU" altLang="ru-RU"/>
          </a:p>
        </p:txBody>
      </p:sp>
      <p:cxnSp>
        <p:nvCxnSpPr>
          <p:cNvPr id="6" name="Прямая со стрелкой 5"/>
          <p:cNvCxnSpPr>
            <a:stCxn id="2" idx="2"/>
            <a:endCxn id="12" idx="0"/>
          </p:cNvCxnSpPr>
          <p:nvPr/>
        </p:nvCxnSpPr>
        <p:spPr>
          <a:xfrm flipH="1">
            <a:off x="2303779" y="1417638"/>
            <a:ext cx="2268221" cy="1271379"/>
          </a:xfrm>
          <a:prstGeom prst="straightConnector1">
            <a:avLst/>
          </a:prstGeom>
          <a:ln w="57150">
            <a:solidFill>
              <a:srgbClr val="003300"/>
            </a:solidFill>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a:stCxn id="2" idx="2"/>
            <a:endCxn id="14" idx="0"/>
          </p:cNvCxnSpPr>
          <p:nvPr/>
        </p:nvCxnSpPr>
        <p:spPr>
          <a:xfrm>
            <a:off x="4572000" y="1417638"/>
            <a:ext cx="2509103" cy="1302286"/>
          </a:xfrm>
          <a:prstGeom prst="straightConnector1">
            <a:avLst/>
          </a:prstGeom>
          <a:ln w="57150">
            <a:solidFill>
              <a:srgbClr val="0033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7504" y="2689017"/>
            <a:ext cx="4392549" cy="584775"/>
          </a:xfrm>
          <a:prstGeom prst="rect">
            <a:avLst/>
          </a:prstGeom>
          <a:noFill/>
        </p:spPr>
        <p:txBody>
          <a:bodyPr wrap="none" rtlCol="0">
            <a:spAutoFit/>
          </a:bodyPr>
          <a:lstStyle/>
          <a:p>
            <a:r>
              <a:rPr lang="ru-RU" sz="3200" dirty="0" smtClean="0">
                <a:solidFill>
                  <a:srgbClr val="FF0000"/>
                </a:solidFill>
                <a:latin typeface="Arial Black" panose="020B0A04020102020204" pitchFamily="34" charset="0"/>
              </a:rPr>
              <a:t>Диагностическая </a:t>
            </a:r>
            <a:endParaRPr lang="ru-RU" sz="3200" dirty="0">
              <a:solidFill>
                <a:srgbClr val="FF0000"/>
              </a:solidFill>
              <a:latin typeface="Arial Black" panose="020B0A04020102020204" pitchFamily="34" charset="0"/>
            </a:endParaRPr>
          </a:p>
        </p:txBody>
      </p:sp>
      <p:sp>
        <p:nvSpPr>
          <p:cNvPr id="14" name="TextBox 13"/>
          <p:cNvSpPr txBox="1"/>
          <p:nvPr/>
        </p:nvSpPr>
        <p:spPr>
          <a:xfrm>
            <a:off x="5796136" y="2719924"/>
            <a:ext cx="2569934" cy="584775"/>
          </a:xfrm>
          <a:prstGeom prst="rect">
            <a:avLst/>
          </a:prstGeom>
          <a:noFill/>
        </p:spPr>
        <p:txBody>
          <a:bodyPr wrap="none" rtlCol="0">
            <a:spAutoFit/>
          </a:bodyPr>
          <a:lstStyle/>
          <a:p>
            <a:r>
              <a:rPr lang="ru-RU" sz="3200" dirty="0" smtClean="0">
                <a:solidFill>
                  <a:srgbClr val="FF0000"/>
                </a:solidFill>
                <a:latin typeface="Arial Black" panose="020B0A04020102020204" pitchFamily="34" charset="0"/>
              </a:rPr>
              <a:t>Лечебная </a:t>
            </a:r>
            <a:endParaRPr lang="ru-RU" sz="3200" dirty="0">
              <a:solidFill>
                <a:srgbClr val="FF0000"/>
              </a:solidFill>
              <a:latin typeface="Arial Black" panose="020B0A04020102020204" pitchFamily="34" charset="0"/>
            </a:endParaRPr>
          </a:p>
        </p:txBody>
      </p:sp>
      <p:sp>
        <p:nvSpPr>
          <p:cNvPr id="16" name="Прямоугольник 15"/>
          <p:cNvSpPr/>
          <p:nvPr/>
        </p:nvSpPr>
        <p:spPr>
          <a:xfrm>
            <a:off x="143508" y="4365104"/>
            <a:ext cx="8856984" cy="1938992"/>
          </a:xfrm>
          <a:prstGeom prst="rect">
            <a:avLst/>
          </a:prstGeom>
        </p:spPr>
        <p:txBody>
          <a:bodyPr wrap="square">
            <a:spAutoFit/>
          </a:bodyPr>
          <a:lstStyle/>
          <a:p>
            <a:pPr algn="ctr"/>
            <a:r>
              <a:rPr lang="ru-RU" sz="2400" b="1" dirty="0" smtClean="0">
                <a:latin typeface="Arial" panose="020B0604020202020204" pitchFamily="34" charset="0"/>
                <a:cs typeface="Arial" panose="020B0604020202020204" pitchFamily="34" charset="0"/>
              </a:rPr>
              <a:t>Методы </a:t>
            </a:r>
            <a:r>
              <a:rPr lang="ru-RU" sz="2400" b="1" dirty="0">
                <a:latin typeface="Arial" panose="020B0604020202020204" pitchFamily="34" charset="0"/>
                <a:cs typeface="Arial" panose="020B0604020202020204" pitchFamily="34" charset="0"/>
              </a:rPr>
              <a:t>биотехнологий применяются</a:t>
            </a:r>
            <a:r>
              <a:rPr lang="ru-RU" sz="2400" b="1" dirty="0" smtClean="0">
                <a:latin typeface="Arial" panose="020B0604020202020204" pitchFamily="34" charset="0"/>
                <a:cs typeface="Arial" panose="020B0604020202020204" pitchFamily="34" charset="0"/>
              </a:rPr>
              <a:t>:</a:t>
            </a:r>
          </a:p>
          <a:p>
            <a:pPr algn="ctr"/>
            <a:endParaRPr lang="ru-RU" sz="2400" dirty="0">
              <a:latin typeface="Arial" panose="020B0604020202020204" pitchFamily="34" charset="0"/>
              <a:cs typeface="Arial" panose="020B0604020202020204" pitchFamily="34" charset="0"/>
            </a:endParaRPr>
          </a:p>
          <a:p>
            <a:pPr algn="ctr"/>
            <a:r>
              <a:rPr lang="ru-RU" sz="2400" dirty="0">
                <a:latin typeface="Arial" panose="020B0604020202020204" pitchFamily="34" charset="0"/>
                <a:cs typeface="Arial" panose="020B0604020202020204" pitchFamily="34" charset="0"/>
              </a:rPr>
              <a:t>•для производства человеческого инсулина путем использования генно-модифицированных бактерий;</a:t>
            </a:r>
          </a:p>
          <a:p>
            <a:pPr algn="ctr"/>
            <a:r>
              <a:rPr lang="ru-RU" sz="2400" dirty="0">
                <a:latin typeface="Arial" panose="020B0604020202020204" pitchFamily="34" charset="0"/>
                <a:cs typeface="Arial" panose="020B0604020202020204" pitchFamily="34" charset="0"/>
              </a:rPr>
              <a:t>•для </a:t>
            </a:r>
            <a:r>
              <a:rPr lang="ru-RU" sz="2400" dirty="0" smtClean="0">
                <a:latin typeface="Arial" panose="020B0604020202020204" pitchFamily="34" charset="0"/>
                <a:cs typeface="Arial" panose="020B0604020202020204" pitchFamily="34" charset="0"/>
              </a:rPr>
              <a:t>получения ферментов, витаминов, антибиотиков .</a:t>
            </a:r>
            <a:endParaRPr lang="ru-R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44729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24086F52-CD87-4F19-B72C-F20AE0FF3ECB}" type="slidenum">
              <a:rPr lang="ru-RU" altLang="ru-RU" smtClean="0"/>
              <a:pPr>
                <a:defRPr/>
              </a:pPr>
              <a:t>51</a:t>
            </a:fld>
            <a:endParaRPr lang="ru-RU" altLang="ru-RU"/>
          </a:p>
        </p:txBody>
      </p:sp>
      <p:sp>
        <p:nvSpPr>
          <p:cNvPr id="5" name="Прямоугольник 4"/>
          <p:cNvSpPr/>
          <p:nvPr/>
        </p:nvSpPr>
        <p:spPr>
          <a:xfrm>
            <a:off x="153492" y="332656"/>
            <a:ext cx="8856984" cy="6255559"/>
          </a:xfrm>
          <a:prstGeom prst="rect">
            <a:avLst/>
          </a:prstGeom>
        </p:spPr>
        <p:txBody>
          <a:bodyPr wrap="square">
            <a:spAutoFit/>
          </a:bodyPr>
          <a:lstStyle/>
          <a:p>
            <a:pPr>
              <a:lnSpc>
                <a:spcPct val="150000"/>
              </a:lnSpc>
              <a:defRPr/>
            </a:pPr>
            <a:r>
              <a:rPr lang="ru-RU" sz="3200" dirty="0">
                <a:solidFill>
                  <a:srgbClr val="C00000"/>
                </a:solidFill>
                <a:latin typeface="Arial Black" panose="020B0A04020102020204" pitchFamily="34" charset="0"/>
                <a:cs typeface="Arial" panose="020B0604020202020204" pitchFamily="34" charset="0"/>
              </a:rPr>
              <a:t>Этапы биотехнологического процесса:</a:t>
            </a:r>
          </a:p>
          <a:p>
            <a:pPr>
              <a:lnSpc>
                <a:spcPct val="150000"/>
              </a:lnSpc>
              <a:defRPr/>
            </a:pPr>
            <a:endParaRPr lang="ru-RU" sz="11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defRPr/>
            </a:pPr>
            <a:r>
              <a:rPr lang="ru-RU" sz="3200" dirty="0">
                <a:latin typeface="Arial" panose="020B0604020202020204" pitchFamily="34" charset="0"/>
                <a:cs typeface="Arial" panose="020B0604020202020204" pitchFamily="34" charset="0"/>
              </a:rPr>
              <a:t>Подготовка биообъекта, </a:t>
            </a:r>
          </a:p>
          <a:p>
            <a:pPr marL="342900" indent="-342900">
              <a:lnSpc>
                <a:spcPct val="150000"/>
              </a:lnSpc>
              <a:buFont typeface="Arial" panose="020B0604020202020204" pitchFamily="34" charset="0"/>
              <a:buChar char="•"/>
              <a:defRPr/>
            </a:pPr>
            <a:r>
              <a:rPr lang="ru-RU" sz="3200" dirty="0">
                <a:latin typeface="Arial" panose="020B0604020202020204" pitchFamily="34" charset="0"/>
                <a:cs typeface="Arial" panose="020B0604020202020204" pitchFamily="34" charset="0"/>
              </a:rPr>
              <a:t>Культивирование биообъекта</a:t>
            </a:r>
          </a:p>
          <a:p>
            <a:pPr marL="342900" indent="-342900">
              <a:lnSpc>
                <a:spcPct val="150000"/>
              </a:lnSpc>
              <a:buFont typeface="Arial" panose="020B0604020202020204" pitchFamily="34" charset="0"/>
              <a:buChar char="•"/>
              <a:defRPr/>
            </a:pPr>
            <a:r>
              <a:rPr lang="ru-RU" sz="3200" dirty="0">
                <a:latin typeface="Arial" panose="020B0604020202020204" pitchFamily="34" charset="0"/>
                <a:cs typeface="Arial" panose="020B0604020202020204" pitchFamily="34" charset="0"/>
              </a:rPr>
              <a:t>Выделение</a:t>
            </a:r>
          </a:p>
          <a:p>
            <a:pPr marL="342900" indent="-342900">
              <a:lnSpc>
                <a:spcPct val="150000"/>
              </a:lnSpc>
              <a:buFont typeface="Arial" panose="020B0604020202020204" pitchFamily="34" charset="0"/>
              <a:buChar char="•"/>
              <a:defRPr/>
            </a:pPr>
            <a:r>
              <a:rPr lang="ru-RU" sz="3200" dirty="0">
                <a:latin typeface="Arial" panose="020B0604020202020204" pitchFamily="34" charset="0"/>
                <a:cs typeface="Arial" panose="020B0604020202020204" pitchFamily="34" charset="0"/>
              </a:rPr>
              <a:t>Очистка</a:t>
            </a:r>
          </a:p>
          <a:p>
            <a:pPr marL="342900" indent="-342900">
              <a:lnSpc>
                <a:spcPct val="150000"/>
              </a:lnSpc>
              <a:buFont typeface="Arial" panose="020B0604020202020204" pitchFamily="34" charset="0"/>
              <a:buChar char="•"/>
              <a:defRPr/>
            </a:pPr>
            <a:r>
              <a:rPr lang="ru-RU" sz="3200" dirty="0" smtClean="0">
                <a:latin typeface="Arial" panose="020B0604020202020204" pitchFamily="34" charset="0"/>
                <a:cs typeface="Arial" panose="020B0604020202020204" pitchFamily="34" charset="0"/>
              </a:rPr>
              <a:t>Модификация и/или  </a:t>
            </a:r>
            <a:r>
              <a:rPr lang="ru-RU" sz="3200" dirty="0">
                <a:latin typeface="Arial" panose="020B0604020202020204" pitchFamily="34" charset="0"/>
                <a:cs typeface="Arial" panose="020B0604020202020204" pitchFamily="34" charset="0"/>
              </a:rPr>
              <a:t>использование продуктов.</a:t>
            </a:r>
          </a:p>
        </p:txBody>
      </p:sp>
    </p:spTree>
    <p:extLst>
      <p:ext uri="{BB962C8B-B14F-4D97-AF65-F5344CB8AC3E}">
        <p14:creationId xmlns:p14="http://schemas.microsoft.com/office/powerpoint/2010/main" val="11241712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FF84183A-C890-42EB-B40C-94937B77A082}" type="slidenum">
              <a:rPr lang="ru-RU" altLang="ru-RU" smtClean="0"/>
              <a:pPr>
                <a:defRPr/>
              </a:pPr>
              <a:t>52</a:t>
            </a:fld>
            <a:endParaRPr lang="ru-RU" altLang="ru-RU"/>
          </a:p>
        </p:txBody>
      </p:sp>
      <p:pic>
        <p:nvPicPr>
          <p:cNvPr id="1026" name="Picture 2" descr="Картинки по запросу трансформация бактерий этапы">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337"/>
          <a:stretch/>
        </p:blipFill>
        <p:spPr bwMode="auto">
          <a:xfrm>
            <a:off x="3707904" y="116632"/>
            <a:ext cx="4496931" cy="67413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7504" y="1398108"/>
            <a:ext cx="4464496" cy="1569660"/>
          </a:xfrm>
          <a:prstGeom prst="rect">
            <a:avLst/>
          </a:prstGeom>
          <a:noFill/>
        </p:spPr>
        <p:txBody>
          <a:bodyPr wrap="square" rtlCol="0">
            <a:spAutoFit/>
          </a:bodyPr>
          <a:lstStyle/>
          <a:p>
            <a:r>
              <a:rPr lang="ru-RU" sz="3200" dirty="0" smtClean="0">
                <a:solidFill>
                  <a:srgbClr val="FF0000"/>
                </a:solidFill>
                <a:latin typeface="Arial Black" panose="020B0A04020102020204" pitchFamily="34" charset="0"/>
                <a:cs typeface="Arial" panose="020B0604020202020204" pitchFamily="34" charset="0"/>
              </a:rPr>
              <a:t>Генетическая модификация микроорганизмов</a:t>
            </a:r>
            <a:endParaRPr lang="ru-RU" sz="3200" dirty="0">
              <a:solidFill>
                <a:srgbClr val="FF00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3458368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46E16CFC-EFE5-450F-9ACE-6F8742A91BCC}" type="slidenum">
              <a:rPr lang="ru-RU" altLang="ru-RU">
                <a:solidFill>
                  <a:srgbClr val="898989"/>
                </a:solidFill>
              </a:rPr>
              <a:pPr eaLnBrk="1" hangingPunct="1"/>
              <a:t>53</a:t>
            </a:fld>
            <a:endParaRPr lang="ru-RU" altLang="ru-RU">
              <a:solidFill>
                <a:srgbClr val="898989"/>
              </a:solidFill>
            </a:endParaRPr>
          </a:p>
        </p:txBody>
      </p:sp>
      <p:sp>
        <p:nvSpPr>
          <p:cNvPr id="35844" name="Прямоугольник 5"/>
          <p:cNvSpPr>
            <a:spLocks noChangeArrowheads="1"/>
          </p:cNvSpPr>
          <p:nvPr/>
        </p:nvSpPr>
        <p:spPr bwMode="auto">
          <a:xfrm>
            <a:off x="584945" y="5445224"/>
            <a:ext cx="802012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ru-RU" altLang="ru-RU" sz="2800" b="1" i="1" dirty="0">
                <a:solidFill>
                  <a:srgbClr val="C00000"/>
                </a:solidFill>
                <a:latin typeface="Arial" panose="020B0604020202020204" pitchFamily="34" charset="0"/>
                <a:cs typeface="Arial" panose="020B0604020202020204" pitchFamily="34" charset="0"/>
              </a:rPr>
              <a:t>Функция биообъекта </a:t>
            </a:r>
            <a:r>
              <a:rPr lang="ru-RU" altLang="ru-RU" sz="2800" i="1" dirty="0">
                <a:latin typeface="Arial" panose="020B0604020202020204" pitchFamily="34" charset="0"/>
                <a:cs typeface="Arial" panose="020B0604020202020204" pitchFamily="34" charset="0"/>
              </a:rPr>
              <a:t>— </a:t>
            </a:r>
            <a:r>
              <a:rPr lang="ru-RU" altLang="ru-RU" sz="2800" dirty="0">
                <a:latin typeface="Arial" panose="020B0604020202020204" pitchFamily="34" charset="0"/>
                <a:cs typeface="Arial" panose="020B0604020202020204" pitchFamily="34" charset="0"/>
              </a:rPr>
              <a:t>полный биосинтез целевого продукта </a:t>
            </a:r>
          </a:p>
        </p:txBody>
      </p:sp>
      <p:sp>
        <p:nvSpPr>
          <p:cNvPr id="7" name="Прямоугольник 6"/>
          <p:cNvSpPr/>
          <p:nvPr/>
        </p:nvSpPr>
        <p:spPr>
          <a:xfrm>
            <a:off x="467544" y="676275"/>
            <a:ext cx="8137525" cy="3970318"/>
          </a:xfrm>
          <a:prstGeom prst="rect">
            <a:avLst/>
          </a:prstGeom>
        </p:spPr>
        <p:txBody>
          <a:bodyPr>
            <a:spAutoFit/>
          </a:bodyPr>
          <a:lstStyle/>
          <a:p>
            <a:pPr>
              <a:defRPr/>
            </a:pPr>
            <a:r>
              <a:rPr lang="ru-RU" sz="2800" b="1" dirty="0">
                <a:solidFill>
                  <a:srgbClr val="C00000"/>
                </a:solidFill>
                <a:latin typeface="Arial" panose="020B0604020202020204" pitchFamily="34" charset="0"/>
                <a:cs typeface="Arial" panose="020B0604020202020204" pitchFamily="34" charset="0"/>
              </a:rPr>
              <a:t>Биообъект:</a:t>
            </a:r>
          </a:p>
          <a:p>
            <a:pPr>
              <a:defRPr/>
            </a:pPr>
            <a:endParaRPr lang="ru-RU" sz="28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ru-RU" sz="2800" dirty="0">
                <a:latin typeface="Arial" panose="020B0604020202020204" pitchFamily="34" charset="0"/>
                <a:cs typeface="Arial" panose="020B0604020202020204" pitchFamily="34" charset="0"/>
              </a:rPr>
              <a:t>целостный многоклеточный или одноклеточный организм</a:t>
            </a:r>
          </a:p>
          <a:p>
            <a:pPr marL="342900" indent="-342900">
              <a:buFont typeface="Arial" panose="020B0604020202020204" pitchFamily="34" charset="0"/>
              <a:buChar char="•"/>
              <a:defRPr/>
            </a:pPr>
            <a:r>
              <a:rPr lang="ru-RU" sz="2800" dirty="0">
                <a:latin typeface="Arial" panose="020B0604020202020204" pitchFamily="34" charset="0"/>
                <a:cs typeface="Arial" panose="020B0604020202020204" pitchFamily="34" charset="0"/>
              </a:rPr>
              <a:t>изолированные клетки многоклеточного организма, вирусы и выделенные из клеток </a:t>
            </a:r>
          </a:p>
          <a:p>
            <a:pPr marL="342900" indent="-342900">
              <a:buFont typeface="Arial" panose="020B0604020202020204" pitchFamily="34" charset="0"/>
              <a:buChar char="•"/>
              <a:defRPr/>
            </a:pPr>
            <a:r>
              <a:rPr lang="ru-RU" sz="2800" dirty="0" err="1">
                <a:latin typeface="Arial" panose="020B0604020202020204" pitchFamily="34" charset="0"/>
                <a:cs typeface="Arial" panose="020B0604020202020204" pitchFamily="34" charset="0"/>
              </a:rPr>
              <a:t>мультиферментные</a:t>
            </a:r>
            <a:r>
              <a:rPr lang="ru-RU" sz="2800" dirty="0">
                <a:latin typeface="Arial" panose="020B0604020202020204" pitchFamily="34" charset="0"/>
                <a:cs typeface="Arial" panose="020B0604020202020204" pitchFamily="34" charset="0"/>
              </a:rPr>
              <a:t> комплексы, включенные в определенный метаболический процесс,  индивидуальный изолированный фермент</a:t>
            </a:r>
          </a:p>
        </p:txBody>
      </p:sp>
    </p:spTree>
    <p:extLst>
      <p:ext uri="{BB962C8B-B14F-4D97-AF65-F5344CB8AC3E}">
        <p14:creationId xmlns:p14="http://schemas.microsoft.com/office/powerpoint/2010/main" val="27288537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Номер слайда 3"/>
          <p:cNvSpPr>
            <a:spLocks noGrp="1"/>
          </p:cNvSpPr>
          <p:nvPr>
            <p:ph type="sldNum" sz="quarter" idx="12"/>
          </p:nvPr>
        </p:nvSpPr>
        <p:spPr bwMode="auto">
          <a:xfrm>
            <a:off x="6935788"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45F72034-CDA1-4D36-9EE1-B9E28BEDF6BA}" type="slidenum">
              <a:rPr lang="ru-RU" altLang="ru-RU" sz="1200">
                <a:solidFill>
                  <a:srgbClr val="898989"/>
                </a:solidFill>
              </a:rPr>
              <a:pPr eaLnBrk="1" hangingPunct="1">
                <a:spcBef>
                  <a:spcPct val="0"/>
                </a:spcBef>
                <a:buFontTx/>
                <a:buNone/>
              </a:pPr>
              <a:t>54</a:t>
            </a:fld>
            <a:endParaRPr lang="ru-RU" altLang="ru-RU" sz="1200">
              <a:solidFill>
                <a:srgbClr val="898989"/>
              </a:solidFill>
            </a:endParaRPr>
          </a:p>
        </p:txBody>
      </p:sp>
      <p:sp>
        <p:nvSpPr>
          <p:cNvPr id="36867" name="Прямоугольник 4"/>
          <p:cNvSpPr>
            <a:spLocks noChangeArrowheads="1"/>
          </p:cNvSpPr>
          <p:nvPr/>
        </p:nvSpPr>
        <p:spPr bwMode="auto">
          <a:xfrm>
            <a:off x="107950" y="306693"/>
            <a:ext cx="89281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2400" dirty="0">
                <a:solidFill>
                  <a:srgbClr val="C00000"/>
                </a:solidFill>
                <a:latin typeface="Arial Black" panose="020B0A04020102020204" pitchFamily="34" charset="0"/>
                <a:cs typeface="Arial" panose="020B0604020202020204" pitchFamily="34" charset="0"/>
              </a:rPr>
              <a:t>Генно-инженерные вакцины </a:t>
            </a:r>
            <a:r>
              <a:rPr lang="ru-RU" altLang="ru-RU" sz="2400" dirty="0">
                <a:latin typeface="Arial" panose="020B0604020202020204" pitchFamily="34" charset="0"/>
                <a:cs typeface="Arial" panose="020B0604020202020204" pitchFamily="34" charset="0"/>
              </a:rPr>
              <a:t>содержат </a:t>
            </a:r>
            <a:r>
              <a:rPr lang="ru-RU" altLang="ru-RU" sz="2400" dirty="0" err="1">
                <a:latin typeface="Arial" panose="020B0604020202020204" pitchFamily="34" charset="0"/>
                <a:cs typeface="Arial" panose="020B0604020202020204" pitchFamily="34" charset="0"/>
              </a:rPr>
              <a:t>Аг</a:t>
            </a:r>
            <a:r>
              <a:rPr lang="ru-RU" altLang="ru-RU" sz="2400" dirty="0">
                <a:latin typeface="Arial" panose="020B0604020202020204" pitchFamily="34" charset="0"/>
                <a:cs typeface="Arial" panose="020B0604020202020204" pitchFamily="34" charset="0"/>
              </a:rPr>
              <a:t> возбудителей, полученные с использованием методов генной инженерии, и включают только </a:t>
            </a:r>
            <a:r>
              <a:rPr lang="ru-RU" altLang="ru-RU" sz="2400" dirty="0" err="1">
                <a:latin typeface="Arial" panose="020B0604020202020204" pitchFamily="34" charset="0"/>
                <a:cs typeface="Arial" panose="020B0604020202020204" pitchFamily="34" charset="0"/>
              </a:rPr>
              <a:t>высокоиммуногенные</a:t>
            </a:r>
            <a:r>
              <a:rPr lang="ru-RU" altLang="ru-RU" sz="2400" dirty="0">
                <a:latin typeface="Arial" panose="020B0604020202020204" pitchFamily="34" charset="0"/>
                <a:cs typeface="Arial" panose="020B0604020202020204" pitchFamily="34" charset="0"/>
              </a:rPr>
              <a:t> компоненты, способствующие формированию защитного иммунитета. </a:t>
            </a:r>
          </a:p>
          <a:p>
            <a:pPr eaLnBrk="1" hangingPunct="1">
              <a:spcBef>
                <a:spcPct val="0"/>
              </a:spcBef>
              <a:buFontTx/>
              <a:buNone/>
            </a:pPr>
            <a:endParaRPr lang="ru-RU" altLang="ru-RU" sz="2400" dirty="0">
              <a:latin typeface="Arial" panose="020B0604020202020204" pitchFamily="34" charset="0"/>
              <a:cs typeface="Arial" panose="020B0604020202020204" pitchFamily="34" charset="0"/>
            </a:endParaRPr>
          </a:p>
          <a:p>
            <a:pPr eaLnBrk="1" hangingPunct="1">
              <a:spcBef>
                <a:spcPct val="0"/>
              </a:spcBef>
              <a:buFontTx/>
              <a:buNone/>
            </a:pPr>
            <a:endParaRPr lang="ru-RU" altLang="ru-RU" sz="2400" dirty="0">
              <a:latin typeface="Arial" panose="020B0604020202020204" pitchFamily="34" charset="0"/>
              <a:cs typeface="Arial" panose="020B0604020202020204" pitchFamily="34" charset="0"/>
            </a:endParaRPr>
          </a:p>
        </p:txBody>
      </p:sp>
      <p:pic>
        <p:nvPicPr>
          <p:cNvPr id="36868" name="Picture 6" descr="ÐÐ°ÑÑÐ¸Ð½ÐºÐ¸ Ð¿Ð¾ Ð·Ð°Ð¿ÑÐ¾ÑÑ Ð­Ð½Ð´Ð¶ÐµÑÐ¸ÐºÑ ÐÂ®"/>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213100"/>
            <a:ext cx="30956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Прямоугольник 1"/>
          <p:cNvSpPr>
            <a:spLocks noChangeArrowheads="1"/>
          </p:cNvSpPr>
          <p:nvPr/>
        </p:nvSpPr>
        <p:spPr bwMode="auto">
          <a:xfrm>
            <a:off x="1603880" y="2625038"/>
            <a:ext cx="59362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2800" b="1" dirty="0" err="1">
                <a:latin typeface="Arial Black" panose="020B0A04020102020204" pitchFamily="34" charset="0"/>
              </a:rPr>
              <a:t>Энджерикс</a:t>
            </a:r>
            <a:r>
              <a:rPr lang="ru-RU" altLang="ru-RU" sz="2800" b="1" dirty="0">
                <a:latin typeface="Arial Black" panose="020B0A04020102020204" pitchFamily="34" charset="0"/>
              </a:rPr>
              <a:t> В® (</a:t>
            </a:r>
            <a:r>
              <a:rPr lang="en-US" altLang="ru-RU" sz="2800" b="1" dirty="0" err="1">
                <a:latin typeface="Arial Black" panose="020B0A04020102020204" pitchFamily="34" charset="0"/>
              </a:rPr>
              <a:t>Engerix</a:t>
            </a:r>
            <a:r>
              <a:rPr lang="en-US" altLang="ru-RU" sz="2800" b="1" dirty="0">
                <a:latin typeface="Arial Black" panose="020B0A04020102020204" pitchFamily="34" charset="0"/>
              </a:rPr>
              <a:t> B™)</a:t>
            </a:r>
            <a:r>
              <a:rPr lang="ru-RU" altLang="ru-RU" sz="2800" b="1" dirty="0">
                <a:latin typeface="Arial Black" panose="020B0A04020102020204" pitchFamily="34" charset="0"/>
              </a:rPr>
              <a:t> </a:t>
            </a:r>
          </a:p>
        </p:txBody>
      </p:sp>
      <p:sp>
        <p:nvSpPr>
          <p:cNvPr id="36870" name="Прямоугольник 2"/>
          <p:cNvSpPr>
            <a:spLocks noChangeArrowheads="1"/>
          </p:cNvSpPr>
          <p:nvPr/>
        </p:nvSpPr>
        <p:spPr bwMode="auto">
          <a:xfrm>
            <a:off x="3670920" y="4068414"/>
            <a:ext cx="486131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2800" dirty="0">
                <a:latin typeface="Arial" panose="020B0604020202020204" pitchFamily="34" charset="0"/>
                <a:cs typeface="Arial" panose="020B0604020202020204" pitchFamily="34" charset="0"/>
              </a:rPr>
              <a:t>вакцина против гепатита В </a:t>
            </a:r>
            <a:endParaRPr lang="ru-RU" altLang="ru-RU" sz="2800" dirty="0" smtClean="0">
              <a:latin typeface="Arial" panose="020B0604020202020204" pitchFamily="34" charset="0"/>
              <a:cs typeface="Arial" panose="020B0604020202020204" pitchFamily="34" charset="0"/>
            </a:endParaRPr>
          </a:p>
          <a:p>
            <a:pPr eaLnBrk="1" hangingPunct="1">
              <a:spcBef>
                <a:spcPct val="0"/>
              </a:spcBef>
              <a:buFontTx/>
              <a:buNone/>
            </a:pPr>
            <a:r>
              <a:rPr lang="ru-RU" altLang="ru-RU" sz="2800" dirty="0" smtClean="0">
                <a:latin typeface="Arial" panose="020B0604020202020204" pitchFamily="34" charset="0"/>
                <a:cs typeface="Arial" panose="020B0604020202020204" pitchFamily="34" charset="0"/>
              </a:rPr>
              <a:t>(содержит поверхностный </a:t>
            </a:r>
            <a:r>
              <a:rPr lang="ru-RU" altLang="ru-RU" sz="2800" dirty="0">
                <a:latin typeface="Arial" panose="020B0604020202020204" pitchFamily="34" charset="0"/>
                <a:cs typeface="Arial" panose="020B0604020202020204" pitchFamily="34" charset="0"/>
              </a:rPr>
              <a:t>антиген вируса гепатита B)</a:t>
            </a:r>
          </a:p>
        </p:txBody>
      </p:sp>
    </p:spTree>
    <p:extLst>
      <p:ext uri="{BB962C8B-B14F-4D97-AF65-F5344CB8AC3E}">
        <p14:creationId xmlns:p14="http://schemas.microsoft.com/office/powerpoint/2010/main" val="7085852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4308A3C9-E4C5-4B62-9E46-DAD6C77B6782}" type="slidenum">
              <a:rPr lang="ru-RU" altLang="ru-RU" sz="1200">
                <a:solidFill>
                  <a:srgbClr val="898989"/>
                </a:solidFill>
              </a:rPr>
              <a:pPr eaLnBrk="1" hangingPunct="1">
                <a:spcBef>
                  <a:spcPct val="0"/>
                </a:spcBef>
                <a:buFontTx/>
                <a:buNone/>
              </a:pPr>
              <a:t>55</a:t>
            </a:fld>
            <a:endParaRPr lang="ru-RU" altLang="ru-RU" sz="1200">
              <a:solidFill>
                <a:srgbClr val="898989"/>
              </a:solidFill>
            </a:endParaRPr>
          </a:p>
        </p:txBody>
      </p:sp>
      <p:pic>
        <p:nvPicPr>
          <p:cNvPr id="37891" name="Picture 2" descr="C:\Users\Анна\Desktop\Разобрать\antibodies-antibody-anticancer-treatment-monoclonal-anticuerpos-popcorn-AB-therapy-cover.jpg"/>
          <p:cNvPicPr>
            <a:picLocks noChangeAspect="1" noChangeArrowheads="1"/>
          </p:cNvPicPr>
          <p:nvPr/>
        </p:nvPicPr>
        <p:blipFill>
          <a:blip r:embed="rId3">
            <a:extLst>
              <a:ext uri="{28A0092B-C50C-407E-A947-70E740481C1C}">
                <a14:useLocalDpi xmlns:a14="http://schemas.microsoft.com/office/drawing/2010/main" val="0"/>
              </a:ext>
            </a:extLst>
          </a:blip>
          <a:srcRect l="22401" t="26274" r="6635"/>
          <a:stretch>
            <a:fillRect/>
          </a:stretch>
        </p:blipFill>
        <p:spPr bwMode="auto">
          <a:xfrm>
            <a:off x="5003800" y="692150"/>
            <a:ext cx="3948113" cy="546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Прямоугольник 4"/>
          <p:cNvSpPr>
            <a:spLocks noChangeArrowheads="1"/>
          </p:cNvSpPr>
          <p:nvPr/>
        </p:nvSpPr>
        <p:spPr bwMode="auto">
          <a:xfrm>
            <a:off x="98425" y="711200"/>
            <a:ext cx="4916488"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ru-RU" altLang="ru-RU" sz="2000">
                <a:latin typeface="Arial Black" pitchFamily="34" charset="0"/>
              </a:rPr>
              <a:t>Моноклональные антитела </a:t>
            </a:r>
            <a:r>
              <a:rPr lang="ru-RU" altLang="ru-RU" sz="2000"/>
              <a:t>(МКА) - антитела, однородные по структуре и специфичности вырабатываемые иммунными клетками, принадлежащими к одному клеточному клону, то есть произошедшими из одной плазматической клетки-предшественницы.</a:t>
            </a:r>
          </a:p>
        </p:txBody>
      </p:sp>
    </p:spTree>
    <p:extLst>
      <p:ext uri="{BB962C8B-B14F-4D97-AF65-F5344CB8AC3E}">
        <p14:creationId xmlns:p14="http://schemas.microsoft.com/office/powerpoint/2010/main" val="25040295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Номер слайда 3"/>
          <p:cNvSpPr>
            <a:spLocks noGrp="1"/>
          </p:cNvSpPr>
          <p:nvPr>
            <p:ph type="sldNum" sz="quarter" idx="12"/>
          </p:nvPr>
        </p:nvSpPr>
        <p:spPr bwMode="auto">
          <a:xfrm>
            <a:off x="6875463" y="64547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4954E1F9-A803-40F5-BFEE-3ADC7263981F}" type="slidenum">
              <a:rPr lang="ru-RU" altLang="ru-RU" sz="1200">
                <a:solidFill>
                  <a:srgbClr val="898989"/>
                </a:solidFill>
              </a:rPr>
              <a:pPr eaLnBrk="1" hangingPunct="1">
                <a:spcBef>
                  <a:spcPct val="0"/>
                </a:spcBef>
                <a:buFontTx/>
                <a:buNone/>
              </a:pPr>
              <a:t>56</a:t>
            </a:fld>
            <a:endParaRPr lang="ru-RU" altLang="ru-RU" sz="1200">
              <a:solidFill>
                <a:srgbClr val="898989"/>
              </a:solidFill>
            </a:endParaRPr>
          </a:p>
        </p:txBody>
      </p:sp>
      <p:sp>
        <p:nvSpPr>
          <p:cNvPr id="38915" name="Прямоугольник 5"/>
          <p:cNvSpPr>
            <a:spLocks noChangeArrowheads="1"/>
          </p:cNvSpPr>
          <p:nvPr/>
        </p:nvSpPr>
        <p:spPr bwMode="auto">
          <a:xfrm>
            <a:off x="147638" y="2565400"/>
            <a:ext cx="457200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800" b="1" dirty="0">
                <a:solidFill>
                  <a:srgbClr val="632523"/>
                </a:solidFill>
              </a:rPr>
              <a:t>Получение </a:t>
            </a:r>
            <a:r>
              <a:rPr lang="ru-RU" altLang="ru-RU" sz="1800" b="1" dirty="0" err="1">
                <a:solidFill>
                  <a:srgbClr val="632523"/>
                </a:solidFill>
              </a:rPr>
              <a:t>моноклональных</a:t>
            </a:r>
            <a:r>
              <a:rPr lang="ru-RU" altLang="ru-RU" sz="1800" b="1" dirty="0">
                <a:solidFill>
                  <a:srgbClr val="632523"/>
                </a:solidFill>
              </a:rPr>
              <a:t> антител:</a:t>
            </a:r>
          </a:p>
          <a:p>
            <a:pPr eaLnBrk="1" hangingPunct="1">
              <a:spcBef>
                <a:spcPct val="0"/>
              </a:spcBef>
              <a:buFontTx/>
              <a:buNone/>
            </a:pPr>
            <a:endParaRPr lang="ru-RU" altLang="ru-RU" sz="1800" dirty="0"/>
          </a:p>
          <a:p>
            <a:pPr eaLnBrk="1" hangingPunct="1">
              <a:spcBef>
                <a:spcPct val="0"/>
              </a:spcBef>
              <a:buFontTx/>
              <a:buNone/>
            </a:pPr>
            <a:r>
              <a:rPr lang="ru-RU" altLang="ru-RU" sz="1800" b="1" dirty="0"/>
              <a:t>1.</a:t>
            </a:r>
            <a:r>
              <a:rPr lang="ru-RU" altLang="ru-RU" sz="1800" dirty="0"/>
              <a:t> иммунизация животных;</a:t>
            </a:r>
          </a:p>
          <a:p>
            <a:pPr eaLnBrk="1" hangingPunct="1">
              <a:spcBef>
                <a:spcPct val="0"/>
              </a:spcBef>
              <a:buFontTx/>
              <a:buNone/>
            </a:pPr>
            <a:r>
              <a:rPr lang="ru-RU" altLang="ru-RU" sz="1800" b="1" dirty="0"/>
              <a:t>2. </a:t>
            </a:r>
            <a:r>
              <a:rPr lang="ru-RU" altLang="ru-RU" sz="1800" dirty="0"/>
              <a:t>выделение В-лимфоцитов из селезенки;</a:t>
            </a:r>
          </a:p>
          <a:p>
            <a:pPr eaLnBrk="1" hangingPunct="1">
              <a:spcBef>
                <a:spcPct val="0"/>
              </a:spcBef>
              <a:buFontTx/>
              <a:buNone/>
            </a:pPr>
            <a:r>
              <a:rPr lang="ru-RU" altLang="ru-RU" sz="1800" b="1" dirty="0"/>
              <a:t>3. </a:t>
            </a:r>
            <a:r>
              <a:rPr lang="ru-RU" altLang="ru-RU" sz="1800" dirty="0"/>
              <a:t>культура клеток миеломы;</a:t>
            </a:r>
          </a:p>
          <a:p>
            <a:pPr eaLnBrk="1" hangingPunct="1">
              <a:spcBef>
                <a:spcPct val="0"/>
              </a:spcBef>
              <a:buFontTx/>
              <a:buNone/>
            </a:pPr>
            <a:r>
              <a:rPr lang="ru-RU" altLang="ru-RU" sz="1800" b="1" dirty="0"/>
              <a:t>4. </a:t>
            </a:r>
            <a:r>
              <a:rPr lang="ru-RU" altLang="ru-RU" sz="1800" dirty="0"/>
              <a:t>слияние В-лимфоцитов и клеток миеломы;</a:t>
            </a:r>
          </a:p>
          <a:p>
            <a:pPr eaLnBrk="1" hangingPunct="1">
              <a:spcBef>
                <a:spcPct val="0"/>
              </a:spcBef>
              <a:buFontTx/>
              <a:buNone/>
            </a:pPr>
            <a:r>
              <a:rPr lang="ru-RU" altLang="ru-RU" sz="1800" b="1" dirty="0"/>
              <a:t>5. </a:t>
            </a:r>
            <a:r>
              <a:rPr lang="ru-RU" altLang="ru-RU" sz="1800" dirty="0"/>
              <a:t>сегрегация клеточных линий;</a:t>
            </a:r>
          </a:p>
          <a:p>
            <a:pPr eaLnBrk="1" hangingPunct="1">
              <a:spcBef>
                <a:spcPct val="0"/>
              </a:spcBef>
              <a:buFontTx/>
              <a:buNone/>
            </a:pPr>
            <a:r>
              <a:rPr lang="ru-RU" altLang="ru-RU" sz="1800" b="1" dirty="0"/>
              <a:t>6. </a:t>
            </a:r>
            <a:r>
              <a:rPr lang="ru-RU" altLang="ru-RU" sz="1800" dirty="0"/>
              <a:t>скрининг и селекция линий, производящих антитела;</a:t>
            </a:r>
          </a:p>
          <a:p>
            <a:pPr eaLnBrk="1" hangingPunct="1">
              <a:spcBef>
                <a:spcPct val="0"/>
              </a:spcBef>
              <a:buFontTx/>
              <a:buNone/>
            </a:pPr>
            <a:r>
              <a:rPr lang="ru-RU" altLang="ru-RU" sz="1800" b="1" dirty="0"/>
              <a:t>7. размножение </a:t>
            </a:r>
            <a:r>
              <a:rPr lang="ru-RU" altLang="ru-RU" sz="1800" b="1" dirty="0" err="1"/>
              <a:t>гибридомы</a:t>
            </a:r>
            <a:r>
              <a:rPr lang="ru-RU" altLang="ru-RU" sz="1800" b="1" dirty="0"/>
              <a:t> </a:t>
            </a:r>
            <a:r>
              <a:rPr lang="ru-RU" altLang="ru-RU" sz="1800" b="1" dirty="0" err="1"/>
              <a:t>in</a:t>
            </a:r>
            <a:r>
              <a:rPr lang="ru-RU" altLang="ru-RU" sz="1800" b="1" dirty="0"/>
              <a:t> </a:t>
            </a:r>
            <a:r>
              <a:rPr lang="ru-RU" altLang="ru-RU" sz="1800" b="1" dirty="0" err="1"/>
              <a:t>vitro</a:t>
            </a:r>
            <a:r>
              <a:rPr lang="ru-RU" altLang="ru-RU" sz="1800" b="1" dirty="0"/>
              <a:t> </a:t>
            </a:r>
            <a:r>
              <a:rPr lang="ru-RU" altLang="ru-RU" sz="1800" dirty="0"/>
              <a:t>(a) или </a:t>
            </a:r>
            <a:r>
              <a:rPr lang="ru-RU" altLang="ru-RU" sz="1800" dirty="0" err="1"/>
              <a:t>in</a:t>
            </a:r>
            <a:r>
              <a:rPr lang="ru-RU" altLang="ru-RU" sz="1800" dirty="0"/>
              <a:t> </a:t>
            </a:r>
            <a:r>
              <a:rPr lang="ru-RU" altLang="ru-RU" sz="1800" dirty="0" err="1"/>
              <a:t>vivo</a:t>
            </a:r>
            <a:r>
              <a:rPr lang="ru-RU" altLang="ru-RU" sz="1800" dirty="0"/>
              <a:t> (b);</a:t>
            </a:r>
          </a:p>
          <a:p>
            <a:pPr eaLnBrk="1" hangingPunct="1">
              <a:spcBef>
                <a:spcPct val="0"/>
              </a:spcBef>
              <a:buFontTx/>
              <a:buNone/>
            </a:pPr>
            <a:r>
              <a:rPr lang="ru-RU" altLang="ru-RU" sz="1800" b="1" dirty="0"/>
              <a:t>8. </a:t>
            </a:r>
            <a:r>
              <a:rPr lang="ru-RU" altLang="ru-RU" sz="1800" dirty="0"/>
              <a:t>получение антител.</a:t>
            </a:r>
          </a:p>
        </p:txBody>
      </p:sp>
      <p:sp>
        <p:nvSpPr>
          <p:cNvPr id="38916" name="Прямоугольник 6"/>
          <p:cNvSpPr>
            <a:spLocks noChangeArrowheads="1"/>
          </p:cNvSpPr>
          <p:nvPr/>
        </p:nvSpPr>
        <p:spPr bwMode="auto">
          <a:xfrm>
            <a:off x="147638" y="188913"/>
            <a:ext cx="4329112"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ru-RU" altLang="ru-RU" sz="1800" b="1"/>
              <a:t>Гибридома</a:t>
            </a:r>
            <a:r>
              <a:rPr lang="ru-RU" altLang="ru-RU" sz="1800"/>
              <a:t> - гибридная клеточная линия, полученная в результате слияния клеток двух видов: способных к образованию антител B-лимфоцитов, полученных из селезёнки иммунизированного животного (чаще всего мыши), и раковых клеток миеломы. </a:t>
            </a:r>
          </a:p>
        </p:txBody>
      </p:sp>
      <p:sp>
        <p:nvSpPr>
          <p:cNvPr id="38917" name="Прямоугольник 7"/>
          <p:cNvSpPr>
            <a:spLocks noChangeArrowheads="1"/>
          </p:cNvSpPr>
          <p:nvPr/>
        </p:nvSpPr>
        <p:spPr bwMode="auto">
          <a:xfrm>
            <a:off x="0" y="6577013"/>
            <a:ext cx="85328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200">
                <a:solidFill>
                  <a:srgbClr val="7F7F7F"/>
                </a:solidFill>
              </a:rPr>
              <a:t>http://ru.wikipedia.org/wiki/%D0%93%D0%B8%D0%B1%D1%80%D0%B8%D0%B4%D0%BE%D0%BC%D0%B0</a:t>
            </a:r>
            <a:endParaRPr lang="ru-RU" altLang="ru-RU" sz="1200">
              <a:solidFill>
                <a:srgbClr val="7F7F7F"/>
              </a:solidFill>
            </a:endParaRPr>
          </a:p>
        </p:txBody>
      </p:sp>
      <p:pic>
        <p:nvPicPr>
          <p:cNvPr id="38918" name="Picture 2" descr="C:\Users\Анна\Desktop\300px-Hybridoma_technology.png"/>
          <p:cNvPicPr>
            <a:picLocks noChangeAspect="1" noChangeArrowheads="1"/>
          </p:cNvPicPr>
          <p:nvPr/>
        </p:nvPicPr>
        <p:blipFill>
          <a:blip r:embed="rId2">
            <a:extLst>
              <a:ext uri="{28A0092B-C50C-407E-A947-70E740481C1C}">
                <a14:useLocalDpi xmlns:a14="http://schemas.microsoft.com/office/drawing/2010/main" val="0"/>
              </a:ext>
            </a:extLst>
          </a:blip>
          <a:srcRect t="938"/>
          <a:stretch>
            <a:fillRect/>
          </a:stretch>
        </p:blipFill>
        <p:spPr bwMode="auto">
          <a:xfrm>
            <a:off x="4751388" y="0"/>
            <a:ext cx="3816350" cy="683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06837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14C5C206-312F-47E4-8462-FB960EB60C2E}" type="slidenum">
              <a:rPr lang="ru-RU" altLang="ru-RU" sz="1200">
                <a:solidFill>
                  <a:srgbClr val="898989"/>
                </a:solidFill>
              </a:rPr>
              <a:pPr eaLnBrk="1" hangingPunct="1">
                <a:spcBef>
                  <a:spcPct val="0"/>
                </a:spcBef>
                <a:buFontTx/>
                <a:buNone/>
              </a:pPr>
              <a:t>57</a:t>
            </a:fld>
            <a:endParaRPr lang="ru-RU" altLang="ru-RU" sz="1200">
              <a:solidFill>
                <a:srgbClr val="898989"/>
              </a:solidFill>
            </a:endParaRPr>
          </a:p>
        </p:txBody>
      </p:sp>
      <p:sp>
        <p:nvSpPr>
          <p:cNvPr id="39939" name="Прямоугольник 4"/>
          <p:cNvSpPr>
            <a:spLocks noChangeArrowheads="1"/>
          </p:cNvSpPr>
          <p:nvPr/>
        </p:nvSpPr>
        <p:spPr bwMode="auto">
          <a:xfrm>
            <a:off x="250825" y="373063"/>
            <a:ext cx="87137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ru-RU" altLang="ru-RU" sz="2000"/>
              <a:t> В случае их использования в качестве лекарства его название оканчивается на -</a:t>
            </a:r>
            <a:r>
              <a:rPr lang="ru-RU" altLang="ru-RU" sz="2000" b="1">
                <a:latin typeface="Arial Black" pitchFamily="34" charset="0"/>
              </a:rPr>
              <a:t>mab</a:t>
            </a:r>
            <a:r>
              <a:rPr lang="ru-RU" altLang="ru-RU" sz="2000">
                <a:latin typeface="Arial Black" pitchFamily="34" charset="0"/>
              </a:rPr>
              <a:t> </a:t>
            </a:r>
            <a:r>
              <a:rPr lang="ru-RU" altLang="ru-RU" sz="2000"/>
              <a:t>(от английского «</a:t>
            </a:r>
            <a:r>
              <a:rPr lang="ru-RU" altLang="ru-RU" sz="2000" b="1">
                <a:latin typeface="Arial Black" pitchFamily="34" charset="0"/>
              </a:rPr>
              <a:t>m</a:t>
            </a:r>
            <a:r>
              <a:rPr lang="ru-RU" altLang="ru-RU" sz="2000"/>
              <a:t>onoclonal </a:t>
            </a:r>
            <a:r>
              <a:rPr lang="ru-RU" altLang="ru-RU" sz="2000" b="1">
                <a:latin typeface="Arial Black" pitchFamily="34" charset="0"/>
              </a:rPr>
              <a:t>an</a:t>
            </a:r>
            <a:r>
              <a:rPr lang="ru-RU" altLang="ru-RU" sz="2000"/>
              <a:t>tibody»)</a:t>
            </a:r>
          </a:p>
        </p:txBody>
      </p:sp>
      <p:pic>
        <p:nvPicPr>
          <p:cNvPr id="39940" name="Picture 2" descr="C:\Users\Анна\Desktop\Разобрать\60_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63" y="1341438"/>
            <a:ext cx="2298700"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3" descr="C:\Users\Анна\Desktop\Разобрать\383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1196975"/>
            <a:ext cx="215106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4" descr="C:\Users\Анна\Desktop\Разобрать\96204950404de34b44a26fab9955f87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7175" y="1081088"/>
            <a:ext cx="2808288"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5" descr="C:\Users\Анна\Desktop\Разобрать\c1d3d6fa9ff00ae76fe796c36c3b86e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50" y="3844925"/>
            <a:ext cx="197167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7" descr="C:\Users\Анна\Desktop\Разобрать\image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875" y="4292600"/>
            <a:ext cx="2271713"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8" descr="C:\Users\Анна\Desktop\Разобрать\2220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05463" y="4403725"/>
            <a:ext cx="3049587"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70324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6EBE6976-D123-46DC-9859-A9D5712706C4}" type="slidenum">
              <a:rPr lang="ru-RU" altLang="ru-RU" sz="1200">
                <a:solidFill>
                  <a:srgbClr val="898989"/>
                </a:solidFill>
              </a:rPr>
              <a:pPr eaLnBrk="1" hangingPunct="1">
                <a:spcBef>
                  <a:spcPct val="0"/>
                </a:spcBef>
                <a:buFontTx/>
                <a:buNone/>
              </a:pPr>
              <a:t>58</a:t>
            </a:fld>
            <a:endParaRPr lang="ru-RU" altLang="ru-RU" sz="1200">
              <a:solidFill>
                <a:srgbClr val="898989"/>
              </a:solidFill>
            </a:endParaRPr>
          </a:p>
        </p:txBody>
      </p:sp>
      <p:pic>
        <p:nvPicPr>
          <p:cNvPr id="40963" name="Picture 2" descr="C:\Users\Анна\Desktop\0500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8475" y="4652963"/>
            <a:ext cx="4008438"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3" descr="C:\Users\Анна\Desktop\050503a_image0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089025"/>
            <a:ext cx="36195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4" descr="C:\Users\Анна\Desktop\423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8238" y="3876675"/>
            <a:ext cx="1873250"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5" descr="C:\Users\Анна\Desktop\325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67175" y="933450"/>
            <a:ext cx="2017713" cy="276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6" descr="C:\Users\Анна\Desktop\423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16688" y="935038"/>
            <a:ext cx="1979612"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Прямоугольник 4"/>
          <p:cNvSpPr>
            <a:spLocks noChangeArrowheads="1"/>
          </p:cNvSpPr>
          <p:nvPr/>
        </p:nvSpPr>
        <p:spPr bwMode="auto">
          <a:xfrm>
            <a:off x="187325" y="260350"/>
            <a:ext cx="86407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2000">
                <a:latin typeface="Arial Black" pitchFamily="34" charset="0"/>
              </a:rPr>
              <a:t>Препараты инсулина человеческого генно-инженерного</a:t>
            </a:r>
          </a:p>
        </p:txBody>
      </p:sp>
    </p:spTree>
    <p:extLst>
      <p:ext uri="{BB962C8B-B14F-4D97-AF65-F5344CB8AC3E}">
        <p14:creationId xmlns:p14="http://schemas.microsoft.com/office/powerpoint/2010/main" val="8241022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Нормальная микрофлора </a:t>
            </a:r>
            <a:endParaRPr lang="ru-RU" dirty="0"/>
          </a:p>
        </p:txBody>
      </p:sp>
      <p:sp>
        <p:nvSpPr>
          <p:cNvPr id="3" name="Подзаголовок 2"/>
          <p:cNvSpPr>
            <a:spLocks noGrp="1"/>
          </p:cNvSpPr>
          <p:nvPr>
            <p:ph type="subTitle" idx="1"/>
          </p:nvPr>
        </p:nvSpPr>
        <p:spPr/>
        <p:txBody>
          <a:bodyPr/>
          <a:lstStyle/>
          <a:p>
            <a:r>
              <a:rPr lang="ru-RU" dirty="0" smtClean="0"/>
              <a:t>Блок тем №2</a:t>
            </a:r>
            <a:endParaRPr lang="ru-RU" dirty="0"/>
          </a:p>
        </p:txBody>
      </p:sp>
    </p:spTree>
    <p:extLst>
      <p:ext uri="{BB962C8B-B14F-4D97-AF65-F5344CB8AC3E}">
        <p14:creationId xmlns:p14="http://schemas.microsoft.com/office/powerpoint/2010/main" val="485798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132856"/>
            <a:ext cx="8507288" cy="2626702"/>
          </a:xfrm>
        </p:spPr>
        <p:txBody>
          <a:bodyPr/>
          <a:lstStyle/>
          <a:p>
            <a:r>
              <a:rPr lang="ru-RU" altLang="ru-RU" sz="3600" b="1" u="sng" dirty="0" err="1">
                <a:latin typeface="Arial Black" panose="020B0A04020102020204" pitchFamily="34" charset="0"/>
                <a:cs typeface="Arial" panose="020B0604020202020204" pitchFamily="34" charset="0"/>
              </a:rPr>
              <a:t>Плазмиды</a:t>
            </a:r>
            <a:r>
              <a:rPr lang="ru-RU" altLang="ru-RU" sz="3600" dirty="0">
                <a:latin typeface="Arial Black" panose="020B0A04020102020204" pitchFamily="34" charset="0"/>
                <a:cs typeface="Arial" panose="020B0604020202020204" pitchFamily="34" charset="0"/>
              </a:rPr>
              <a:t> </a:t>
            </a:r>
            <a:r>
              <a:rPr lang="ru-RU" altLang="ru-RU" sz="3600" dirty="0">
                <a:latin typeface="Arial" panose="020B0604020202020204" pitchFamily="34" charset="0"/>
                <a:cs typeface="Arial" panose="020B0604020202020204" pitchFamily="34" charset="0"/>
              </a:rPr>
              <a:t>– </a:t>
            </a:r>
            <a:r>
              <a:rPr lang="ru-RU" altLang="ru-RU" sz="3600" dirty="0" smtClean="0">
                <a:latin typeface="Arial" panose="020B0604020202020204" pitchFamily="34" charset="0"/>
                <a:cs typeface="Arial" panose="020B0604020202020204" pitchFamily="34" charset="0"/>
              </a:rPr>
              <a:t> </a:t>
            </a:r>
            <a:r>
              <a:rPr lang="ru-RU" altLang="ru-RU" sz="3600" dirty="0" err="1" smtClean="0">
                <a:latin typeface="Arial" panose="020B0604020202020204" pitchFamily="34" charset="0"/>
                <a:cs typeface="Arial" panose="020B0604020202020204" pitchFamily="34" charset="0"/>
              </a:rPr>
              <a:t>внехромосомные</a:t>
            </a:r>
            <a:r>
              <a:rPr lang="ru-RU" altLang="ru-RU" sz="3600" dirty="0" smtClean="0">
                <a:latin typeface="Arial" panose="020B0604020202020204" pitchFamily="34" charset="0"/>
                <a:cs typeface="Arial" panose="020B0604020202020204" pitchFamily="34" charset="0"/>
              </a:rPr>
              <a:t> фрагменты ДНК  содержащие </a:t>
            </a:r>
            <a:r>
              <a:rPr lang="ru-RU" altLang="ru-RU" sz="3600" dirty="0">
                <a:latin typeface="Arial" panose="020B0604020202020204" pitchFamily="34" charset="0"/>
                <a:cs typeface="Arial" panose="020B0604020202020204" pitchFamily="34" charset="0"/>
              </a:rPr>
              <a:t>дополнительные </a:t>
            </a:r>
            <a:r>
              <a:rPr lang="ru-RU" altLang="ru-RU" sz="3600" dirty="0" smtClean="0">
                <a:latin typeface="Arial" panose="020B0604020202020204" pitchFamily="34" charset="0"/>
                <a:cs typeface="Arial" panose="020B0604020202020204" pitchFamily="34" charset="0"/>
              </a:rPr>
              <a:t>гены.</a:t>
            </a:r>
            <a:r>
              <a:rPr lang="ru-RU" altLang="ru-RU" sz="3600" dirty="0">
                <a:latin typeface="Arial" panose="020B0604020202020204" pitchFamily="34" charset="0"/>
                <a:cs typeface="Arial" panose="020B0604020202020204" pitchFamily="34" charset="0"/>
              </a:rPr>
              <a:t/>
            </a:r>
            <a:br>
              <a:rPr lang="ru-RU" altLang="ru-RU" sz="3600" dirty="0">
                <a:latin typeface="Arial" panose="020B0604020202020204" pitchFamily="34" charset="0"/>
                <a:cs typeface="Arial" panose="020B0604020202020204" pitchFamily="34" charset="0"/>
              </a:rPr>
            </a:br>
            <a:endParaRPr lang="ru-RU" sz="3600" dirty="0"/>
          </a:p>
        </p:txBody>
      </p:sp>
      <p:sp>
        <p:nvSpPr>
          <p:cNvPr id="4" name="Номер слайда 3"/>
          <p:cNvSpPr>
            <a:spLocks noGrp="1"/>
          </p:cNvSpPr>
          <p:nvPr>
            <p:ph type="sldNum" sz="quarter" idx="12"/>
          </p:nvPr>
        </p:nvSpPr>
        <p:spPr/>
        <p:txBody>
          <a:bodyPr/>
          <a:lstStyle/>
          <a:p>
            <a:pPr>
              <a:defRPr/>
            </a:pPr>
            <a:fld id="{24086F52-CD87-4F19-B72C-F20AE0FF3ECB}" type="slidenum">
              <a:rPr lang="ru-RU" altLang="ru-RU" smtClean="0"/>
              <a:pPr>
                <a:defRPr/>
              </a:pPr>
              <a:t>6</a:t>
            </a:fld>
            <a:endParaRPr lang="ru-RU" altLang="ru-RU"/>
          </a:p>
        </p:txBody>
      </p:sp>
      <p:grpSp>
        <p:nvGrpSpPr>
          <p:cNvPr id="3" name="Группа 2"/>
          <p:cNvGrpSpPr/>
          <p:nvPr/>
        </p:nvGrpSpPr>
        <p:grpSpPr>
          <a:xfrm>
            <a:off x="2559968" y="4459435"/>
            <a:ext cx="3717045" cy="2368106"/>
            <a:chOff x="1922780" y="3437158"/>
            <a:chExt cx="4953476" cy="3291508"/>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213" r="14760" b="52716"/>
            <a:stretch/>
          </p:blipFill>
          <p:spPr bwMode="auto">
            <a:xfrm>
              <a:off x="1922780" y="3437158"/>
              <a:ext cx="4953476" cy="329150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Прямая со стрелкой 5"/>
            <p:cNvCxnSpPr/>
            <p:nvPr/>
          </p:nvCxnSpPr>
          <p:spPr>
            <a:xfrm flipV="1">
              <a:off x="1922780" y="5733256"/>
              <a:ext cx="1311221" cy="144016"/>
            </a:xfrm>
            <a:prstGeom prst="straightConnector1">
              <a:avLst/>
            </a:prstGeom>
            <a:ln w="571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7" name="Прямая со стрелкой 6"/>
            <p:cNvCxnSpPr/>
            <p:nvPr/>
          </p:nvCxnSpPr>
          <p:spPr>
            <a:xfrm flipH="1" flipV="1">
              <a:off x="4441419" y="5264635"/>
              <a:ext cx="1198406" cy="194542"/>
            </a:xfrm>
            <a:prstGeom prst="straightConnector1">
              <a:avLst/>
            </a:prstGeom>
            <a:ln w="57150">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0" y="0"/>
            <a:ext cx="9144000" cy="1938992"/>
          </a:xfrm>
          <a:prstGeom prst="rect">
            <a:avLst/>
          </a:prstGeom>
          <a:noFill/>
        </p:spPr>
        <p:txBody>
          <a:bodyPr wrap="square" rtlCol="0">
            <a:spAutoFit/>
          </a:bodyPr>
          <a:lstStyle/>
          <a:p>
            <a:pPr algn="ctr"/>
            <a:r>
              <a:rPr lang="ru-RU" sz="4000" dirty="0" err="1" smtClean="0">
                <a:solidFill>
                  <a:srgbClr val="C00000"/>
                </a:solidFill>
                <a:latin typeface="Arial Black" panose="020B0A04020102020204" pitchFamily="34" charset="0"/>
              </a:rPr>
              <a:t>Внехромосомные</a:t>
            </a:r>
            <a:r>
              <a:rPr lang="ru-RU" sz="4000" dirty="0" smtClean="0">
                <a:solidFill>
                  <a:srgbClr val="C00000"/>
                </a:solidFill>
                <a:latin typeface="Arial Black" panose="020B0A04020102020204" pitchFamily="34" charset="0"/>
              </a:rPr>
              <a:t> генетические элементы бактерий: </a:t>
            </a:r>
            <a:endParaRPr lang="ru-RU" sz="4000" dirty="0">
              <a:solidFill>
                <a:srgbClr val="C00000"/>
              </a:solidFill>
              <a:latin typeface="Arial Black" panose="020B0A04020102020204" pitchFamily="34" charset="0"/>
            </a:endParaRPr>
          </a:p>
        </p:txBody>
      </p:sp>
    </p:spTree>
    <p:extLst>
      <p:ext uri="{BB962C8B-B14F-4D97-AF65-F5344CB8AC3E}">
        <p14:creationId xmlns:p14="http://schemas.microsoft.com/office/powerpoint/2010/main" val="19865801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332656"/>
            <a:ext cx="8229600" cy="5976664"/>
          </a:xfrm>
        </p:spPr>
        <p:txBody>
          <a:bodyPr>
            <a:normAutofit lnSpcReduction="10000"/>
          </a:bodyPr>
          <a:lstStyle/>
          <a:p>
            <a:pPr marL="0" indent="0">
              <a:buNone/>
            </a:pPr>
            <a:r>
              <a:rPr lang="ru-RU" b="1" dirty="0" err="1" smtClean="0">
                <a:latin typeface="Arial" panose="020B0604020202020204" pitchFamily="34" charset="0"/>
                <a:cs typeface="Arial" panose="020B0604020202020204" pitchFamily="34" charset="0"/>
              </a:rPr>
              <a:t>Микробиом</a:t>
            </a:r>
            <a:r>
              <a:rPr lang="ru-RU" b="1" dirty="0" smtClean="0">
                <a:latin typeface="Arial" panose="020B0604020202020204" pitchFamily="34" charset="0"/>
                <a:cs typeface="Arial" panose="020B0604020202020204" pitchFamily="34" charset="0"/>
              </a:rPr>
              <a:t> (нормальная микрофлора) - </a:t>
            </a:r>
            <a:r>
              <a:rPr lang="ru-RU" dirty="0">
                <a:latin typeface="Arial" panose="020B0604020202020204" pitchFamily="34" charset="0"/>
                <a:cs typeface="Arial" panose="020B0604020202020204" pitchFamily="34" charset="0"/>
              </a:rPr>
              <a:t>многовидовой </a:t>
            </a:r>
            <a:r>
              <a:rPr lang="ru-RU" dirty="0" smtClean="0">
                <a:latin typeface="Arial" panose="020B0604020202020204" pitchFamily="34" charset="0"/>
                <a:cs typeface="Arial" panose="020B0604020202020204" pitchFamily="34" charset="0"/>
              </a:rPr>
              <a:t>комплекс микроорганизмов</a:t>
            </a:r>
            <a:r>
              <a:rPr lang="ru-RU" dirty="0">
                <a:latin typeface="Arial" panose="020B0604020202020204" pitchFamily="34" charset="0"/>
                <a:cs typeface="Arial" panose="020B0604020202020204" pitchFamily="34" charset="0"/>
              </a:rPr>
              <a:t>, населяющих биотопы человека в </a:t>
            </a:r>
            <a:r>
              <a:rPr lang="ru-RU" dirty="0" err="1" smtClean="0">
                <a:latin typeface="Arial" panose="020B0604020202020204" pitchFamily="34" charset="0"/>
                <a:cs typeface="Arial" panose="020B0604020202020204" pitchFamily="34" charset="0"/>
              </a:rPr>
              <a:t>нормофизиологичних</a:t>
            </a:r>
            <a:r>
              <a:rPr lang="ru-RU" dirty="0" smtClean="0">
                <a:latin typeface="Arial" panose="020B0604020202020204" pitchFamily="34" charset="0"/>
                <a:cs typeface="Arial" panose="020B0604020202020204" pitchFamily="34" charset="0"/>
              </a:rPr>
              <a:t> условиях:</a:t>
            </a:r>
          </a:p>
          <a:p>
            <a:pPr marL="0" indent="0">
              <a:buNone/>
            </a:pPr>
            <a:endParaRPr lang="ru-RU" dirty="0">
              <a:latin typeface="Arial" panose="020B0604020202020204" pitchFamily="34" charset="0"/>
              <a:cs typeface="Arial" panose="020B0604020202020204" pitchFamily="34" charset="0"/>
            </a:endParaRPr>
          </a:p>
          <a:p>
            <a:pPr>
              <a:buFontTx/>
              <a:buChar char="-"/>
            </a:pPr>
            <a:r>
              <a:rPr lang="ru-RU" dirty="0" smtClean="0">
                <a:latin typeface="Arial" panose="020B0604020202020204" pitchFamily="34" charset="0"/>
                <a:cs typeface="Arial" panose="020B0604020202020204" pitchFamily="34" charset="0"/>
              </a:rPr>
              <a:t>Кожи</a:t>
            </a:r>
          </a:p>
          <a:p>
            <a:pPr>
              <a:buFontTx/>
              <a:buChar char="-"/>
            </a:pPr>
            <a:r>
              <a:rPr lang="ru-RU" dirty="0" smtClean="0">
                <a:latin typeface="Arial" panose="020B0604020202020204" pitchFamily="34" charset="0"/>
                <a:cs typeface="Arial" panose="020B0604020202020204" pitchFamily="34" charset="0"/>
              </a:rPr>
              <a:t>пищеварительного тракта</a:t>
            </a:r>
          </a:p>
          <a:p>
            <a:pPr>
              <a:buFontTx/>
              <a:buChar char="-"/>
            </a:pPr>
            <a:r>
              <a:rPr lang="ru-RU" dirty="0" smtClean="0">
                <a:latin typeface="Arial" panose="020B0604020202020204" pitchFamily="34" charset="0"/>
                <a:cs typeface="Arial" panose="020B0604020202020204" pitchFamily="34" charset="0"/>
              </a:rPr>
              <a:t>Слизистых оболочек</a:t>
            </a:r>
          </a:p>
          <a:p>
            <a:pPr>
              <a:buFontTx/>
              <a:buChar char="-"/>
            </a:pPr>
            <a:r>
              <a:rPr lang="ru-RU" dirty="0" smtClean="0">
                <a:latin typeface="Arial" panose="020B0604020202020204" pitchFamily="34" charset="0"/>
                <a:cs typeface="Arial" panose="020B0604020202020204" pitchFamily="34" charset="0"/>
              </a:rPr>
              <a:t>Верхних дыхательных путей</a:t>
            </a:r>
          </a:p>
          <a:p>
            <a:pPr>
              <a:buFontTx/>
              <a:buChar char="-"/>
            </a:pPr>
            <a:r>
              <a:rPr lang="ru-RU" dirty="0" smtClean="0">
                <a:latin typeface="Arial" panose="020B0604020202020204" pitchFamily="34" charset="0"/>
                <a:cs typeface="Arial" panose="020B0604020202020204" pitchFamily="34" charset="0"/>
              </a:rPr>
              <a:t>Мочеполовой системы</a:t>
            </a:r>
            <a:endParaRPr lang="ru-RU" dirty="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57125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6856" y="269776"/>
            <a:ext cx="8229600" cy="1143000"/>
          </a:xfrm>
        </p:spPr>
        <p:txBody>
          <a:bodyPr/>
          <a:lstStyle/>
          <a:p>
            <a:r>
              <a:rPr lang="ru-RU" dirty="0" smtClean="0"/>
              <a:t>Микрофлора</a:t>
            </a:r>
            <a:endParaRPr lang="ru-RU" dirty="0"/>
          </a:p>
        </p:txBody>
      </p:sp>
      <p:sp>
        <p:nvSpPr>
          <p:cNvPr id="5" name="TextBox 4"/>
          <p:cNvSpPr txBox="1"/>
          <p:nvPr/>
        </p:nvSpPr>
        <p:spPr>
          <a:xfrm>
            <a:off x="291695" y="1916832"/>
            <a:ext cx="3724609" cy="4154984"/>
          </a:xfrm>
          <a:prstGeom prst="rect">
            <a:avLst/>
          </a:prstGeom>
          <a:noFill/>
        </p:spPr>
        <p:txBody>
          <a:bodyPr wrap="square" rtlCol="0">
            <a:spAutoFit/>
          </a:bodyPr>
          <a:lstStyle/>
          <a:p>
            <a:pPr algn="ctr"/>
            <a:r>
              <a:rPr lang="ru-RU" sz="2400" b="1" dirty="0" smtClean="0">
                <a:latin typeface="Arial" panose="020B0604020202020204" pitchFamily="34" charset="0"/>
                <a:cs typeface="Arial" panose="020B0604020202020204" pitchFamily="34" charset="0"/>
              </a:rPr>
              <a:t>Постоянная</a:t>
            </a:r>
          </a:p>
          <a:p>
            <a:pPr algn="ctr"/>
            <a:endParaRPr lang="ru-RU" sz="2400" dirty="0" smtClean="0">
              <a:latin typeface="Arial" panose="020B0604020202020204" pitchFamily="34" charset="0"/>
              <a:cs typeface="Arial" panose="020B0604020202020204" pitchFamily="34" charset="0"/>
            </a:endParaRPr>
          </a:p>
          <a:p>
            <a:pPr algn="ctr"/>
            <a:r>
              <a:rPr lang="ru-RU" sz="2400" dirty="0" smtClean="0">
                <a:latin typeface="Arial" panose="020B0604020202020204" pitchFamily="34" charset="0"/>
                <a:cs typeface="Arial" panose="020B0604020202020204" pitchFamily="34" charset="0"/>
              </a:rPr>
              <a:t> </a:t>
            </a:r>
            <a:r>
              <a:rPr lang="ru-RU" sz="2400" dirty="0" smtClean="0">
                <a:latin typeface="Arial" panose="020B0604020202020204" pitchFamily="34" charset="0"/>
                <a:cs typeface="Arial" panose="020B0604020202020204" pitchFamily="34" charset="0"/>
              </a:rPr>
              <a:t>(резидентная, </a:t>
            </a:r>
            <a:r>
              <a:rPr lang="ru-RU" sz="2400" dirty="0" err="1" smtClean="0">
                <a:latin typeface="Arial" panose="020B0604020202020204" pitchFamily="34" charset="0"/>
                <a:cs typeface="Arial" panose="020B0604020202020204" pitchFamily="34" charset="0"/>
              </a:rPr>
              <a:t>индигенная</a:t>
            </a:r>
            <a:r>
              <a:rPr lang="ru-RU" sz="2400" dirty="0" smtClean="0">
                <a:latin typeface="Arial" panose="020B0604020202020204" pitchFamily="34" charset="0"/>
                <a:cs typeface="Arial" panose="020B0604020202020204" pitchFamily="34" charset="0"/>
              </a:rPr>
              <a:t>, или  автохтонная) </a:t>
            </a:r>
            <a:r>
              <a:rPr lang="ru-RU" sz="2400" dirty="0" smtClean="0"/>
              <a:t>постоянная микрофлора определенного биотопа. </a:t>
            </a:r>
            <a:r>
              <a:rPr lang="ru-RU" sz="2400" dirty="0" smtClean="0">
                <a:latin typeface="Arial" panose="020B0604020202020204" pitchFamily="34" charset="0"/>
                <a:cs typeface="Arial" panose="020B0604020202020204" pitchFamily="34" charset="0"/>
              </a:rPr>
              <a:t> </a:t>
            </a:r>
          </a:p>
          <a:p>
            <a:pPr algn="ctr"/>
            <a:endParaRPr lang="ru-RU" sz="2400" dirty="0">
              <a:latin typeface="Arial" panose="020B0604020202020204" pitchFamily="34" charset="0"/>
              <a:cs typeface="Arial" panose="020B0604020202020204" pitchFamily="34" charset="0"/>
            </a:endParaRPr>
          </a:p>
          <a:p>
            <a:pPr algn="ctr"/>
            <a:r>
              <a:rPr lang="ru-RU" sz="2400" dirty="0" smtClean="0"/>
              <a:t>Представлена непатогенными и условно-патогенными м/о (УПМ).</a:t>
            </a:r>
            <a:endParaRPr lang="ru-RU" sz="2400" dirty="0">
              <a:latin typeface="Arial" panose="020B0604020202020204" pitchFamily="34" charset="0"/>
              <a:cs typeface="Arial" panose="020B0604020202020204" pitchFamily="34" charset="0"/>
            </a:endParaRPr>
          </a:p>
        </p:txBody>
      </p:sp>
      <p:sp>
        <p:nvSpPr>
          <p:cNvPr id="6" name="TextBox 5"/>
          <p:cNvSpPr txBox="1"/>
          <p:nvPr/>
        </p:nvSpPr>
        <p:spPr>
          <a:xfrm>
            <a:off x="4788024" y="2101498"/>
            <a:ext cx="4176464" cy="3785652"/>
          </a:xfrm>
          <a:prstGeom prst="rect">
            <a:avLst/>
          </a:prstGeom>
          <a:noFill/>
        </p:spPr>
        <p:txBody>
          <a:bodyPr wrap="square" rtlCol="0">
            <a:spAutoFit/>
          </a:bodyPr>
          <a:lstStyle/>
          <a:p>
            <a:pPr algn="ctr"/>
            <a:r>
              <a:rPr lang="ru-RU" sz="2400" b="1" dirty="0" smtClean="0">
                <a:latin typeface="Arial" panose="020B0604020202020204" pitchFamily="34" charset="0"/>
                <a:cs typeface="Arial" panose="020B0604020202020204" pitchFamily="34" charset="0"/>
              </a:rPr>
              <a:t>Транзиторная</a:t>
            </a:r>
          </a:p>
          <a:p>
            <a:pPr algn="ctr"/>
            <a:endParaRPr lang="ru-RU" sz="2400" dirty="0" smtClean="0">
              <a:latin typeface="Arial" panose="020B0604020202020204" pitchFamily="34" charset="0"/>
              <a:cs typeface="Arial" panose="020B0604020202020204" pitchFamily="34" charset="0"/>
            </a:endParaRPr>
          </a:p>
          <a:p>
            <a:pPr algn="ctr"/>
            <a:r>
              <a:rPr lang="ru-RU" sz="2400" dirty="0" smtClean="0">
                <a:latin typeface="Arial" panose="020B0604020202020204" pitchFamily="34" charset="0"/>
                <a:cs typeface="Arial" panose="020B0604020202020204" pitchFamily="34" charset="0"/>
              </a:rPr>
              <a:t>(</a:t>
            </a:r>
            <a:r>
              <a:rPr lang="ru-RU" sz="2400" dirty="0" smtClean="0">
                <a:latin typeface="Arial" panose="020B0604020202020204" pitchFamily="34" charset="0"/>
                <a:cs typeface="Arial" panose="020B0604020202020204" pitchFamily="34" charset="0"/>
              </a:rPr>
              <a:t>факультативная или аллохтонная) микрофлора не способна к длительному существованию </a:t>
            </a:r>
          </a:p>
          <a:p>
            <a:pPr algn="ctr"/>
            <a:r>
              <a:rPr lang="ru-RU" sz="2400" dirty="0" smtClean="0">
                <a:latin typeface="Arial" panose="020B0604020202020204" pitchFamily="34" charset="0"/>
                <a:cs typeface="Arial" panose="020B0604020202020204" pitchFamily="34" charset="0"/>
              </a:rPr>
              <a:t>в организме. </a:t>
            </a:r>
          </a:p>
          <a:p>
            <a:pPr algn="ctr"/>
            <a:endParaRPr lang="ru-RU" sz="2400" dirty="0">
              <a:latin typeface="Arial" panose="020B0604020202020204" pitchFamily="34" charset="0"/>
              <a:cs typeface="Arial" panose="020B0604020202020204" pitchFamily="34" charset="0"/>
            </a:endParaRPr>
          </a:p>
          <a:p>
            <a:pPr algn="ctr"/>
            <a:r>
              <a:rPr lang="ru-RU" sz="2400" dirty="0" smtClean="0"/>
              <a:t>Представлена непатогенными и УПМ.</a:t>
            </a:r>
            <a:r>
              <a:rPr lang="ru-RU" sz="2400" dirty="0" smtClean="0">
                <a:latin typeface="Arial" panose="020B0604020202020204" pitchFamily="34" charset="0"/>
                <a:cs typeface="Arial" panose="020B0604020202020204" pitchFamily="34" charset="0"/>
              </a:rPr>
              <a:t> </a:t>
            </a:r>
            <a:endParaRPr lang="ru-RU" sz="2400" dirty="0">
              <a:latin typeface="Arial" panose="020B0604020202020204" pitchFamily="34" charset="0"/>
              <a:cs typeface="Arial" panose="020B0604020202020204" pitchFamily="34" charset="0"/>
            </a:endParaRPr>
          </a:p>
        </p:txBody>
      </p:sp>
      <p:cxnSp>
        <p:nvCxnSpPr>
          <p:cNvPr id="8" name="Прямая со стрелкой 7"/>
          <p:cNvCxnSpPr>
            <a:endCxn id="5" idx="0"/>
          </p:cNvCxnSpPr>
          <p:nvPr/>
        </p:nvCxnSpPr>
        <p:spPr>
          <a:xfrm flipH="1">
            <a:off x="2154000" y="1412776"/>
            <a:ext cx="2273984"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a:endCxn id="6" idx="0"/>
          </p:cNvCxnSpPr>
          <p:nvPr/>
        </p:nvCxnSpPr>
        <p:spPr>
          <a:xfrm>
            <a:off x="4788024" y="1562315"/>
            <a:ext cx="2088232" cy="5391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32052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smtClean="0"/>
              <a:t>Три фазы развития нормальной микрофлоры новорожденных.</a:t>
            </a:r>
            <a:endParaRPr lang="ru-RU" sz="2800" dirty="0"/>
          </a:p>
        </p:txBody>
      </p:sp>
      <p:sp>
        <p:nvSpPr>
          <p:cNvPr id="3" name="Объект 2"/>
          <p:cNvSpPr>
            <a:spLocks noGrp="1"/>
          </p:cNvSpPr>
          <p:nvPr>
            <p:ph idx="1"/>
          </p:nvPr>
        </p:nvSpPr>
        <p:spPr>
          <a:xfrm>
            <a:off x="467544" y="1844824"/>
            <a:ext cx="8229600" cy="4525963"/>
          </a:xfrm>
        </p:spPr>
        <p:txBody>
          <a:bodyPr>
            <a:normAutofit fontScale="85000" lnSpcReduction="20000"/>
          </a:bodyPr>
          <a:lstStyle/>
          <a:p>
            <a:pPr marL="514350" indent="-514350">
              <a:buAutoNum type="arabicPeriod"/>
            </a:pPr>
            <a:r>
              <a:rPr lang="ru-RU" dirty="0" smtClean="0"/>
              <a:t>асептическая(первые часы после рождения). При бактериоскопии </a:t>
            </a:r>
            <a:r>
              <a:rPr lang="ru-RU" dirty="0" err="1" smtClean="0"/>
              <a:t>мекония</a:t>
            </a:r>
            <a:r>
              <a:rPr lang="ru-RU" dirty="0" smtClean="0"/>
              <a:t> бактерии не выявляются вмазке видны </a:t>
            </a:r>
            <a:r>
              <a:rPr lang="ru-RU" dirty="0" err="1" smtClean="0"/>
              <a:t>слущёные</a:t>
            </a:r>
            <a:r>
              <a:rPr lang="ru-RU" dirty="0" smtClean="0"/>
              <a:t> клетки эпителия кишечника.</a:t>
            </a:r>
          </a:p>
          <a:p>
            <a:pPr marL="514350" indent="-514350">
              <a:buAutoNum type="arabicPeriod"/>
            </a:pPr>
            <a:r>
              <a:rPr lang="ru-RU" dirty="0" smtClean="0"/>
              <a:t>Фаза обсеменения микрофлорой(</a:t>
            </a:r>
            <a:r>
              <a:rPr lang="ru-RU" dirty="0" err="1" smtClean="0"/>
              <a:t>первыетри</a:t>
            </a:r>
            <a:r>
              <a:rPr lang="ru-RU" dirty="0" smtClean="0"/>
              <a:t> </a:t>
            </a:r>
            <a:r>
              <a:rPr lang="ru-RU" dirty="0" err="1" smtClean="0"/>
              <a:t>дняжизни</a:t>
            </a:r>
            <a:r>
              <a:rPr lang="ru-RU" dirty="0" smtClean="0"/>
              <a:t>). В мазке видно грамположительные и </a:t>
            </a:r>
            <a:r>
              <a:rPr lang="ru-RU" dirty="0" err="1" smtClean="0"/>
              <a:t>грамнегативные</a:t>
            </a:r>
            <a:r>
              <a:rPr lang="ru-RU" dirty="0" smtClean="0"/>
              <a:t> бактерии, грамположительные коки.</a:t>
            </a:r>
          </a:p>
          <a:p>
            <a:pPr marL="514350" indent="-514350">
              <a:buAutoNum type="arabicPeriod"/>
            </a:pPr>
            <a:r>
              <a:rPr lang="ru-RU" dirty="0" smtClean="0"/>
              <a:t>фаза трансформации флоры кишечника(4-6-й дни жизни), устанавливается молочнокислая флора:</a:t>
            </a:r>
            <a:r>
              <a:rPr lang="en-US" i="1" dirty="0" smtClean="0"/>
              <a:t>Bifidobacterium</a:t>
            </a:r>
            <a:r>
              <a:rPr lang="ru-RU" i="1" dirty="0" smtClean="0"/>
              <a:t> </a:t>
            </a:r>
            <a:r>
              <a:rPr lang="en-US" i="1" dirty="0" err="1" smtClean="0"/>
              <a:t>bifidum</a:t>
            </a:r>
            <a:r>
              <a:rPr lang="en-US" dirty="0" smtClean="0"/>
              <a:t>, </a:t>
            </a:r>
            <a:r>
              <a:rPr lang="ru-RU" dirty="0" smtClean="0"/>
              <a:t> ацидофильные бактерии. </a:t>
            </a:r>
            <a:endParaRPr lang="ru-RU" dirty="0"/>
          </a:p>
        </p:txBody>
      </p:sp>
    </p:spTree>
    <p:extLst>
      <p:ext uri="{BB962C8B-B14F-4D97-AF65-F5344CB8AC3E}">
        <p14:creationId xmlns:p14="http://schemas.microsoft.com/office/powerpoint/2010/main" val="32473784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066130"/>
          </a:xfrm>
        </p:spPr>
        <p:txBody>
          <a:bodyPr>
            <a:normAutofit fontScale="90000"/>
          </a:bodyPr>
          <a:lstStyle/>
          <a:p>
            <a:r>
              <a:rPr lang="ru-RU" dirty="0"/>
              <a:t>Микрофлора разных участков тела </a:t>
            </a:r>
            <a:r>
              <a:rPr lang="ru-RU" dirty="0" smtClean="0"/>
              <a:t>человека:</a:t>
            </a:r>
            <a:endParaRPr lang="ru-RU" dirty="0"/>
          </a:p>
        </p:txBody>
      </p:sp>
      <p:sp>
        <p:nvSpPr>
          <p:cNvPr id="3" name="Объект 2"/>
          <p:cNvSpPr>
            <a:spLocks noGrp="1"/>
          </p:cNvSpPr>
          <p:nvPr>
            <p:ph idx="1"/>
          </p:nvPr>
        </p:nvSpPr>
        <p:spPr>
          <a:xfrm>
            <a:off x="457200" y="1600200"/>
            <a:ext cx="8229600" cy="5069160"/>
          </a:xfrm>
        </p:spPr>
        <p:txBody>
          <a:bodyPr>
            <a:normAutofit fontScale="92500" lnSpcReduction="10000"/>
          </a:bodyPr>
          <a:lstStyle/>
          <a:p>
            <a:pPr marL="0" indent="0">
              <a:buNone/>
            </a:pPr>
            <a:r>
              <a:rPr lang="ru-RU" b="1" dirty="0">
                <a:latin typeface="Arial" panose="020B0604020202020204" pitchFamily="34" charset="0"/>
                <a:cs typeface="Arial" panose="020B0604020202020204" pitchFamily="34" charset="0"/>
              </a:rPr>
              <a:t>Микрофлора </a:t>
            </a:r>
            <a:r>
              <a:rPr lang="ru-RU" b="1" dirty="0" smtClean="0">
                <a:latin typeface="Arial" panose="020B0604020202020204" pitchFamily="34" charset="0"/>
                <a:cs typeface="Arial" panose="020B0604020202020204" pitchFamily="34" charset="0"/>
              </a:rPr>
              <a:t>кожи</a:t>
            </a:r>
          </a:p>
          <a:p>
            <a:pPr marL="0" indent="0">
              <a:buNone/>
            </a:pPr>
            <a:endParaRPr lang="ru-RU" b="1" dirty="0">
              <a:latin typeface="Arial" panose="020B0604020202020204" pitchFamily="34" charset="0"/>
              <a:cs typeface="Arial" panose="020B0604020202020204" pitchFamily="34" charset="0"/>
            </a:endParaRPr>
          </a:p>
          <a:p>
            <a:pPr>
              <a:buFontTx/>
              <a:buChar char="-"/>
            </a:pPr>
            <a:r>
              <a:rPr lang="ru-RU" dirty="0" smtClean="0">
                <a:latin typeface="Arial" panose="020B0604020202020204" pitchFamily="34" charset="0"/>
                <a:cs typeface="Arial" panose="020B0604020202020204" pitchFamily="34" charset="0"/>
              </a:rPr>
              <a:t>грамположительные  бактерии  (</a:t>
            </a:r>
            <a:r>
              <a:rPr lang="ru-RU" dirty="0" err="1" smtClean="0">
                <a:latin typeface="Arial" panose="020B0604020202020204" pitchFamily="34" charset="0"/>
                <a:cs typeface="Arial" panose="020B0604020202020204" pitchFamily="34" charset="0"/>
              </a:rPr>
              <a:t>пропионибактерии</a:t>
            </a:r>
            <a:r>
              <a:rPr lang="ru-RU" dirty="0" smtClean="0">
                <a:latin typeface="Arial" panose="020B0604020202020204" pitchFamily="34" charset="0"/>
                <a:cs typeface="Arial" panose="020B0604020202020204" pitchFamily="34" charset="0"/>
              </a:rPr>
              <a:t>,  </a:t>
            </a:r>
            <a:r>
              <a:rPr lang="ru-RU" dirty="0" err="1" smtClean="0">
                <a:latin typeface="Arial" panose="020B0604020202020204" pitchFamily="34" charset="0"/>
                <a:cs typeface="Arial" panose="020B0604020202020204" pitchFamily="34" charset="0"/>
              </a:rPr>
              <a:t>коринеформные</a:t>
            </a:r>
            <a:r>
              <a:rPr lang="ru-RU" dirty="0" smtClean="0">
                <a:latin typeface="Arial" panose="020B0604020202020204" pitchFamily="34" charset="0"/>
                <a:cs typeface="Arial" panose="020B0604020202020204" pitchFamily="34" charset="0"/>
              </a:rPr>
              <a:t> бактерии, </a:t>
            </a:r>
            <a:r>
              <a:rPr lang="ru-RU" dirty="0" err="1" smtClean="0">
                <a:latin typeface="Arial" panose="020B0604020202020204" pitchFamily="34" charset="0"/>
                <a:cs typeface="Arial" panose="020B0604020202020204" pitchFamily="34" charset="0"/>
              </a:rPr>
              <a:t>эпидермальные</a:t>
            </a:r>
            <a:r>
              <a:rPr lang="ru-RU" dirty="0" smtClean="0">
                <a:latin typeface="Arial" panose="020B0604020202020204" pitchFamily="34" charset="0"/>
                <a:cs typeface="Arial" panose="020B0604020202020204" pitchFamily="34" charset="0"/>
              </a:rPr>
              <a:t> стафилококки и другие </a:t>
            </a:r>
            <a:r>
              <a:rPr lang="ru-RU" dirty="0" err="1" smtClean="0">
                <a:latin typeface="Arial" panose="020B0604020202020204" pitchFamily="34" charset="0"/>
                <a:cs typeface="Arial" panose="020B0604020202020204" pitchFamily="34" charset="0"/>
              </a:rPr>
              <a:t>коагулаза</a:t>
            </a:r>
            <a:r>
              <a:rPr lang="ru-RU" dirty="0" smtClean="0">
                <a:latin typeface="Arial" panose="020B0604020202020204" pitchFamily="34" charset="0"/>
                <a:cs typeface="Arial" panose="020B0604020202020204" pitchFamily="34" charset="0"/>
              </a:rPr>
              <a:t> отрицательные стафилококки, микрококки, </a:t>
            </a:r>
            <a:r>
              <a:rPr lang="ru-RU" dirty="0" err="1" smtClean="0">
                <a:latin typeface="Arial" panose="020B0604020202020204" pitchFamily="34" charset="0"/>
                <a:cs typeface="Arial" panose="020B0604020202020204" pitchFamily="34" charset="0"/>
              </a:rPr>
              <a:t>пептострептококки</a:t>
            </a:r>
            <a:r>
              <a:rPr lang="ru-RU" dirty="0" smtClean="0">
                <a:latin typeface="Arial" panose="020B0604020202020204" pitchFamily="34" charset="0"/>
                <a:cs typeface="Arial" panose="020B0604020202020204" pitchFamily="34" charset="0"/>
              </a:rPr>
              <a:t>, стрептококки</a:t>
            </a:r>
            <a:r>
              <a:rPr lang="en-US" dirty="0" smtClean="0">
                <a:latin typeface="Arial" panose="020B0604020202020204" pitchFamily="34" charset="0"/>
                <a:cs typeface="Arial" panose="020B0604020202020204" pitchFamily="34" charset="0"/>
              </a:rPr>
              <a:t>)</a:t>
            </a:r>
            <a:endParaRPr lang="ru-RU" dirty="0">
              <a:latin typeface="Arial" panose="020B0604020202020204" pitchFamily="34" charset="0"/>
              <a:cs typeface="Arial" panose="020B0604020202020204" pitchFamily="34" charset="0"/>
            </a:endParaRPr>
          </a:p>
          <a:p>
            <a:pPr>
              <a:buFontTx/>
              <a:buChar char="-"/>
            </a:pPr>
            <a:r>
              <a:rPr lang="ru-RU" dirty="0" smtClean="0">
                <a:latin typeface="Arial" panose="020B0604020202020204" pitchFamily="34" charset="0"/>
                <a:cs typeface="Arial" panose="020B0604020202020204" pitchFamily="34" charset="0"/>
              </a:rPr>
              <a:t>дрожжеподобные грибы рода </a:t>
            </a:r>
            <a:r>
              <a:rPr lang="en-US" dirty="0" err="1" smtClean="0">
                <a:latin typeface="Arial" panose="020B0604020202020204" pitchFamily="34" charset="0"/>
                <a:cs typeface="Arial" panose="020B0604020202020204" pitchFamily="34" charset="0"/>
              </a:rPr>
              <a:t>Malassezia</a:t>
            </a:r>
            <a:endParaRPr lang="ru-RU" dirty="0" smtClean="0">
              <a:latin typeface="Arial" panose="020B0604020202020204" pitchFamily="34" charset="0"/>
              <a:cs typeface="Arial" panose="020B0604020202020204" pitchFamily="34" charset="0"/>
            </a:endParaRPr>
          </a:p>
          <a:p>
            <a:pPr>
              <a:buFontTx/>
              <a:buChar char="-"/>
            </a:pPr>
            <a:r>
              <a:rPr lang="ru-RU" dirty="0" smtClean="0">
                <a:latin typeface="Arial" panose="020B0604020202020204" pitchFamily="34" charset="0"/>
                <a:cs typeface="Arial" panose="020B0604020202020204" pitchFamily="34" charset="0"/>
              </a:rPr>
              <a:t>транзиторная микрофлора (</a:t>
            </a:r>
            <a:r>
              <a:rPr lang="en-US" i="1" dirty="0" smtClean="0">
                <a:latin typeface="Arial" panose="020B0604020202020204" pitchFamily="34" charset="0"/>
                <a:cs typeface="Arial" panose="020B0604020202020204" pitchFamily="34" charset="0"/>
              </a:rPr>
              <a:t>Staphylococcus</a:t>
            </a:r>
            <a:r>
              <a:rPr lang="ru-RU" i="1" dirty="0" smtClean="0">
                <a:latin typeface="Arial" panose="020B0604020202020204" pitchFamily="34" charset="0"/>
                <a:cs typeface="Arial" panose="020B0604020202020204" pitchFamily="34" charset="0"/>
              </a:rPr>
              <a:t> </a:t>
            </a:r>
            <a:r>
              <a:rPr lang="en-US" i="1" dirty="0" smtClean="0">
                <a:latin typeface="Arial" panose="020B0604020202020204" pitchFamily="34" charset="0"/>
                <a:cs typeface="Arial" panose="020B0604020202020204" pitchFamily="34" charset="0"/>
              </a:rPr>
              <a:t>aureus, </a:t>
            </a:r>
            <a:r>
              <a:rPr lang="en-US" i="1" dirty="0" err="1" smtClean="0">
                <a:latin typeface="Arial" panose="020B0604020202020204" pitchFamily="34" charset="0"/>
                <a:cs typeface="Arial" panose="020B0604020202020204" pitchFamily="34" charset="0"/>
              </a:rPr>
              <a:t>Strepto</a:t>
            </a:r>
            <a:r>
              <a:rPr lang="ru-RU" i="1" dirty="0" err="1" smtClean="0">
                <a:latin typeface="Arial" panose="020B0604020202020204" pitchFamily="34" charset="0"/>
                <a:cs typeface="Arial" panose="020B0604020202020204" pitchFamily="34" charset="0"/>
              </a:rPr>
              <a:t>сосс</a:t>
            </a:r>
            <a:r>
              <a:rPr lang="en-US" i="1" dirty="0" smtClean="0">
                <a:latin typeface="Arial" panose="020B0604020202020204" pitchFamily="34" charset="0"/>
                <a:cs typeface="Arial" panose="020B0604020202020204" pitchFamily="34" charset="0"/>
              </a:rPr>
              <a:t>us</a:t>
            </a:r>
            <a:r>
              <a:rPr lang="ru-RU" i="1" dirty="0" smtClean="0">
                <a:latin typeface="Arial" panose="020B0604020202020204" pitchFamily="34" charset="0"/>
                <a:cs typeface="Arial" panose="020B0604020202020204" pitchFamily="34" charset="0"/>
              </a:rPr>
              <a:t> </a:t>
            </a:r>
            <a:r>
              <a:rPr lang="en-US" i="1" dirty="0" smtClean="0">
                <a:latin typeface="Arial" panose="020B0604020202020204" pitchFamily="34" charset="0"/>
                <a:cs typeface="Arial" panose="020B0604020202020204" pitchFamily="34" charset="0"/>
              </a:rPr>
              <a:t>pyogenes</a:t>
            </a:r>
            <a:r>
              <a:rPr lang="ru-RU" i="1" dirty="0" smtClean="0">
                <a:latin typeface="Arial" panose="020B0604020202020204" pitchFamily="34" charset="0"/>
                <a:cs typeface="Arial" panose="020B0604020202020204" pitchFamily="34" charset="0"/>
              </a:rPr>
              <a:t> </a:t>
            </a:r>
            <a:r>
              <a:rPr lang="ru-RU" dirty="0" smtClean="0">
                <a:latin typeface="Arial" panose="020B0604020202020204" pitchFamily="34" charset="0"/>
                <a:cs typeface="Arial" panose="020B0604020202020204" pitchFamily="34" charset="0"/>
              </a:rPr>
              <a:t>и  др.).</a:t>
            </a:r>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92332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76672"/>
            <a:ext cx="8229600" cy="6048672"/>
          </a:xfrm>
        </p:spPr>
        <p:txBody>
          <a:bodyPr>
            <a:normAutofit/>
          </a:bodyPr>
          <a:lstStyle/>
          <a:p>
            <a:pPr marL="0" indent="0">
              <a:buNone/>
            </a:pPr>
            <a:r>
              <a:rPr lang="ru-RU" b="1" dirty="0" smtClean="0">
                <a:latin typeface="Arial" panose="020B0604020202020204" pitchFamily="34" charset="0"/>
                <a:cs typeface="Arial" panose="020B0604020202020204" pitchFamily="34" charset="0"/>
              </a:rPr>
              <a:t>Микрофлора верхних дыхательных путей</a:t>
            </a:r>
          </a:p>
          <a:p>
            <a:pPr marL="0" indent="0">
              <a:buNone/>
            </a:pPr>
            <a:endParaRPr lang="ru-RU" dirty="0">
              <a:latin typeface="Arial" panose="020B0604020202020204" pitchFamily="34" charset="0"/>
              <a:cs typeface="Arial" panose="020B0604020202020204" pitchFamily="34" charset="0"/>
            </a:endParaRPr>
          </a:p>
          <a:p>
            <a:pPr marL="0" indent="0" algn="just">
              <a:buNone/>
            </a:pPr>
            <a:r>
              <a:rPr lang="ru-RU" dirty="0" smtClean="0">
                <a:latin typeface="Arial" panose="020B0604020202020204" pitchFamily="34" charset="0"/>
                <a:cs typeface="Arial" panose="020B0604020202020204" pitchFamily="34" charset="0"/>
              </a:rPr>
              <a:t>бактероиды, </a:t>
            </a:r>
            <a:r>
              <a:rPr lang="ru-RU" dirty="0" err="1" smtClean="0">
                <a:latin typeface="Arial" panose="020B0604020202020204" pitchFamily="34" charset="0"/>
                <a:cs typeface="Arial" panose="020B0604020202020204" pitchFamily="34" charset="0"/>
              </a:rPr>
              <a:t>коринеформные</a:t>
            </a:r>
            <a:r>
              <a:rPr lang="ru-RU" dirty="0" smtClean="0">
                <a:latin typeface="Arial" panose="020B0604020202020204" pitchFamily="34" charset="0"/>
                <a:cs typeface="Arial" panose="020B0604020202020204" pitchFamily="34" charset="0"/>
              </a:rPr>
              <a:t> бактерии, гемофильные палочки, </a:t>
            </a:r>
            <a:r>
              <a:rPr lang="ru-RU" dirty="0" err="1" smtClean="0">
                <a:latin typeface="Arial" panose="020B0604020202020204" pitchFamily="34" charset="0"/>
                <a:cs typeface="Arial" panose="020B0604020202020204" pitchFamily="34" charset="0"/>
              </a:rPr>
              <a:t>лактобактерии</a:t>
            </a:r>
            <a:r>
              <a:rPr lang="ru-RU" dirty="0" smtClean="0">
                <a:latin typeface="Arial" panose="020B0604020202020204" pitchFamily="34" charset="0"/>
                <a:cs typeface="Arial" panose="020B0604020202020204" pitchFamily="34" charset="0"/>
              </a:rPr>
              <a:t>, стафилококки, стрептококки, </a:t>
            </a:r>
            <a:r>
              <a:rPr lang="ru-RU" dirty="0" err="1" smtClean="0">
                <a:latin typeface="Arial" panose="020B0604020202020204" pitchFamily="34" charset="0"/>
                <a:cs typeface="Arial" panose="020B0604020202020204" pitchFamily="34" charset="0"/>
              </a:rPr>
              <a:t>нейссерии</a:t>
            </a:r>
            <a:r>
              <a:rPr lang="ru-RU" dirty="0" smtClean="0">
                <a:latin typeface="Arial" panose="020B0604020202020204" pitchFamily="34" charset="0"/>
                <a:cs typeface="Arial" panose="020B0604020202020204" pitchFamily="34" charset="0"/>
              </a:rPr>
              <a:t>, </a:t>
            </a:r>
            <a:r>
              <a:rPr lang="ru-RU" dirty="0" err="1" smtClean="0">
                <a:latin typeface="Arial" panose="020B0604020202020204" pitchFamily="34" charset="0"/>
                <a:cs typeface="Arial" panose="020B0604020202020204" pitchFamily="34" charset="0"/>
              </a:rPr>
              <a:t>пептококки</a:t>
            </a:r>
            <a:r>
              <a:rPr lang="ru-RU" dirty="0" smtClean="0">
                <a:latin typeface="Arial" panose="020B0604020202020204" pitchFamily="34" charset="0"/>
                <a:cs typeface="Arial" panose="020B0604020202020204" pitchFamily="34" charset="0"/>
              </a:rPr>
              <a:t>, </a:t>
            </a:r>
            <a:r>
              <a:rPr lang="ru-RU" dirty="0" err="1" smtClean="0">
                <a:latin typeface="Arial" panose="020B0604020202020204" pitchFamily="34" charset="0"/>
                <a:cs typeface="Arial" panose="020B0604020202020204" pitchFamily="34" charset="0"/>
              </a:rPr>
              <a:t>пептострептококки</a:t>
            </a:r>
            <a:r>
              <a:rPr lang="ru-RU" dirty="0" smtClean="0">
                <a:latin typeface="Arial" panose="020B0604020202020204" pitchFamily="34" charset="0"/>
                <a:cs typeface="Arial" panose="020B0604020202020204" pitchFamily="34" charset="0"/>
              </a:rPr>
              <a:t> и др. </a:t>
            </a:r>
          </a:p>
          <a:p>
            <a:pPr marL="0" indent="0">
              <a:buNone/>
            </a:pPr>
            <a:endParaRPr lang="ru-RU" dirty="0" smtClean="0">
              <a:latin typeface="Arial" panose="020B0604020202020204" pitchFamily="34" charset="0"/>
              <a:cs typeface="Arial" panose="020B0604020202020204" pitchFamily="34" charset="0"/>
            </a:endParaRPr>
          </a:p>
          <a:p>
            <a:pPr marL="0" indent="0" algn="just">
              <a:buNone/>
            </a:pPr>
            <a:r>
              <a:rPr lang="ru-RU" dirty="0" smtClean="0">
                <a:latin typeface="Arial" panose="020B0604020202020204" pitchFamily="34" charset="0"/>
                <a:cs typeface="Arial" panose="020B0604020202020204" pitchFamily="34" charset="0"/>
              </a:rPr>
              <a:t>большая  часть  микроорганизмов задерживается и погибает в </a:t>
            </a:r>
            <a:r>
              <a:rPr lang="ru-RU" dirty="0" err="1" smtClean="0">
                <a:latin typeface="Arial" panose="020B0604020202020204" pitchFamily="34" charset="0"/>
                <a:cs typeface="Arial" panose="020B0604020202020204" pitchFamily="34" charset="0"/>
              </a:rPr>
              <a:t>носо</a:t>
            </a:r>
            <a:r>
              <a:rPr lang="ru-RU" dirty="0" smtClean="0">
                <a:latin typeface="Arial" panose="020B0604020202020204" pitchFamily="34" charset="0"/>
                <a:cs typeface="Arial" panose="020B0604020202020204" pitchFamily="34" charset="0"/>
              </a:rPr>
              <a:t>- и ротоглотке</a:t>
            </a:r>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12423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Микрофлора ЖКТ</a:t>
            </a:r>
            <a:endParaRPr lang="ru-RU" dirty="0"/>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047"/>
          <a:stretch/>
        </p:blipFill>
        <p:spPr bwMode="auto">
          <a:xfrm>
            <a:off x="611560" y="1412776"/>
            <a:ext cx="8112401"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35017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Микрофлора мочеполового тракта</a:t>
            </a:r>
            <a:endParaRPr lang="ru-RU" dirty="0"/>
          </a:p>
        </p:txBody>
      </p:sp>
      <p:sp>
        <p:nvSpPr>
          <p:cNvPr id="3" name="Объект 2"/>
          <p:cNvSpPr>
            <a:spLocks noGrp="1"/>
          </p:cNvSpPr>
          <p:nvPr>
            <p:ph idx="1"/>
          </p:nvPr>
        </p:nvSpPr>
        <p:spPr/>
        <p:txBody>
          <a:bodyPr>
            <a:normAutofit fontScale="92500" lnSpcReduction="20000"/>
          </a:bodyPr>
          <a:lstStyle/>
          <a:p>
            <a:r>
              <a:rPr lang="ru-RU" dirty="0" smtClean="0"/>
              <a:t>представлена </a:t>
            </a:r>
            <a:r>
              <a:rPr lang="ru-RU" dirty="0" err="1" smtClean="0"/>
              <a:t>эпидермальными</a:t>
            </a:r>
            <a:r>
              <a:rPr lang="ru-RU" dirty="0" smtClean="0"/>
              <a:t>  стафилококками,  </a:t>
            </a:r>
            <a:r>
              <a:rPr lang="ru-RU" dirty="0" err="1" smtClean="0"/>
              <a:t>коринеформными</a:t>
            </a:r>
            <a:r>
              <a:rPr lang="ru-RU" dirty="0" smtClean="0"/>
              <a:t>  бактериями,  зеленящими стрептококками, </a:t>
            </a:r>
            <a:r>
              <a:rPr lang="ru-RU" dirty="0" err="1" smtClean="0"/>
              <a:t>сапрофитическими</a:t>
            </a:r>
            <a:r>
              <a:rPr lang="ru-RU" dirty="0" smtClean="0"/>
              <a:t> микобактериями </a:t>
            </a:r>
            <a:r>
              <a:rPr lang="ru-RU" dirty="0" err="1" smtClean="0"/>
              <a:t>кандидами</a:t>
            </a:r>
            <a:r>
              <a:rPr lang="ru-RU" dirty="0" smtClean="0"/>
              <a:t> и </a:t>
            </a:r>
            <a:r>
              <a:rPr lang="ru-RU" dirty="0" err="1" smtClean="0"/>
              <a:t>энтеробактериями</a:t>
            </a:r>
            <a:r>
              <a:rPr lang="ru-RU" dirty="0" smtClean="0"/>
              <a:t>.</a:t>
            </a:r>
          </a:p>
          <a:p>
            <a:endParaRPr lang="ru-RU" dirty="0" smtClean="0"/>
          </a:p>
          <a:p>
            <a:r>
              <a:rPr lang="ru-RU" dirty="0" smtClean="0"/>
              <a:t>нормальная  микрофлора  влагалища  включает  </a:t>
            </a:r>
            <a:r>
              <a:rPr lang="ru-RU" dirty="0" err="1" smtClean="0"/>
              <a:t>лактобактерии</a:t>
            </a:r>
            <a:r>
              <a:rPr lang="ru-RU" dirty="0" smtClean="0"/>
              <a:t>, </a:t>
            </a:r>
            <a:r>
              <a:rPr lang="ru-RU" dirty="0" err="1" smtClean="0"/>
              <a:t>бифидобактерии</a:t>
            </a:r>
            <a:r>
              <a:rPr lang="ru-RU" dirty="0" smtClean="0"/>
              <a:t>,  бактероиды  </a:t>
            </a:r>
            <a:r>
              <a:rPr lang="ru-RU" dirty="0" err="1" smtClean="0"/>
              <a:t>пропионибактерии</a:t>
            </a:r>
            <a:r>
              <a:rPr lang="ru-RU" dirty="0" smtClean="0"/>
              <a:t>,  </a:t>
            </a:r>
            <a:r>
              <a:rPr lang="ru-RU" dirty="0" err="1" smtClean="0"/>
              <a:t>порфиромонады</a:t>
            </a:r>
            <a:r>
              <a:rPr lang="ru-RU" dirty="0" smtClean="0"/>
              <a:t>,  </a:t>
            </a:r>
            <a:r>
              <a:rPr lang="ru-RU" dirty="0" err="1" smtClean="0"/>
              <a:t>пептострептококки</a:t>
            </a:r>
            <a:r>
              <a:rPr lang="ru-RU" dirty="0" smtClean="0"/>
              <a:t>, </a:t>
            </a:r>
            <a:r>
              <a:rPr lang="ru-RU" dirty="0" err="1" smtClean="0"/>
              <a:t>коринеформные</a:t>
            </a:r>
            <a:r>
              <a:rPr lang="ru-RU" dirty="0" smtClean="0"/>
              <a:t> бактерии и др. </a:t>
            </a:r>
            <a:endParaRPr lang="ru-RU" dirty="0"/>
          </a:p>
        </p:txBody>
      </p:sp>
    </p:spTree>
    <p:extLst>
      <p:ext uri="{BB962C8B-B14F-4D97-AF65-F5344CB8AC3E}">
        <p14:creationId xmlns:p14="http://schemas.microsoft.com/office/powerpoint/2010/main" val="2723099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Положительные функции нормальной микрофлоры</a:t>
            </a:r>
            <a:endParaRPr lang="ru-RU" dirty="0"/>
          </a:p>
        </p:txBody>
      </p:sp>
      <p:sp>
        <p:nvSpPr>
          <p:cNvPr id="3" name="Объект 2"/>
          <p:cNvSpPr>
            <a:spLocks noGrp="1"/>
          </p:cNvSpPr>
          <p:nvPr>
            <p:ph idx="1"/>
          </p:nvPr>
        </p:nvSpPr>
        <p:spPr>
          <a:xfrm>
            <a:off x="457200" y="2132856"/>
            <a:ext cx="8229600" cy="3993307"/>
          </a:xfrm>
        </p:spPr>
        <p:txBody>
          <a:bodyPr/>
          <a:lstStyle/>
          <a:p>
            <a:r>
              <a:rPr lang="ru-RU" dirty="0" smtClean="0">
                <a:latin typeface="Arial Black" panose="020B0A04020102020204" pitchFamily="34" charset="0"/>
              </a:rPr>
              <a:t>Ферментирующая</a:t>
            </a:r>
          </a:p>
          <a:p>
            <a:r>
              <a:rPr lang="ru-RU" dirty="0" smtClean="0">
                <a:latin typeface="Arial Black" panose="020B0A04020102020204" pitchFamily="34" charset="0"/>
              </a:rPr>
              <a:t>Синтетическая</a:t>
            </a:r>
          </a:p>
          <a:p>
            <a:r>
              <a:rPr lang="ru-RU" dirty="0" smtClean="0">
                <a:latin typeface="Arial Black" panose="020B0A04020102020204" pitchFamily="34" charset="0"/>
              </a:rPr>
              <a:t>Защитная</a:t>
            </a:r>
          </a:p>
          <a:p>
            <a:r>
              <a:rPr lang="ru-RU" dirty="0" err="1" smtClean="0">
                <a:latin typeface="Arial Black" panose="020B0A04020102020204" pitchFamily="34" charset="0"/>
              </a:rPr>
              <a:t>Иммуногенная</a:t>
            </a:r>
            <a:r>
              <a:rPr lang="ru-RU" dirty="0" smtClean="0">
                <a:latin typeface="Arial Black" panose="020B0A04020102020204" pitchFamily="34" charset="0"/>
              </a:rPr>
              <a:t> </a:t>
            </a:r>
            <a:endParaRPr lang="ru-RU" dirty="0">
              <a:latin typeface="Arial Black" panose="020B0A04020102020204" pitchFamily="34" charset="0"/>
            </a:endParaRPr>
          </a:p>
        </p:txBody>
      </p:sp>
    </p:spTree>
    <p:extLst>
      <p:ext uri="{BB962C8B-B14F-4D97-AF65-F5344CB8AC3E}">
        <p14:creationId xmlns:p14="http://schemas.microsoft.com/office/powerpoint/2010/main" val="39222961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latin typeface="Arial Black" panose="020B0A04020102020204" pitchFamily="34" charset="0"/>
              </a:rPr>
              <a:t>Колонизационная  резистентность</a:t>
            </a:r>
            <a:endParaRPr lang="ru-RU" b="1" dirty="0">
              <a:latin typeface="Arial Black" panose="020B0A04020102020204" pitchFamily="34" charset="0"/>
            </a:endParaRPr>
          </a:p>
        </p:txBody>
      </p:sp>
      <p:sp>
        <p:nvSpPr>
          <p:cNvPr id="3" name="Объект 2"/>
          <p:cNvSpPr>
            <a:spLocks noGrp="1"/>
          </p:cNvSpPr>
          <p:nvPr>
            <p:ph idx="1"/>
          </p:nvPr>
        </p:nvSpPr>
        <p:spPr>
          <a:xfrm>
            <a:off x="251520" y="1988840"/>
            <a:ext cx="8579296" cy="4525963"/>
          </a:xfrm>
        </p:spPr>
        <p:txBody>
          <a:bodyPr>
            <a:normAutofit/>
          </a:bodyPr>
          <a:lstStyle/>
          <a:p>
            <a:pPr marL="0" indent="0">
              <a:buNone/>
            </a:pPr>
            <a:r>
              <a:rPr lang="ru-RU" dirty="0" smtClean="0"/>
              <a:t>совокупность  защитных  факторов  организма  и конкурентных,  антагонистических  и  других  свойств нормальной  микрофлоры  (в  основном  анаэробов) кишечника,  </a:t>
            </a:r>
            <a:r>
              <a:rPr lang="ru-RU" b="1" dirty="0" smtClean="0">
                <a:solidFill>
                  <a:schemeClr val="tx2"/>
                </a:solidFill>
              </a:rPr>
              <a:t>придающих  стабильность</a:t>
            </a:r>
            <a:r>
              <a:rPr lang="ru-RU" b="1" dirty="0" smtClean="0"/>
              <a:t> </a:t>
            </a:r>
            <a:r>
              <a:rPr lang="ru-RU" dirty="0" smtClean="0"/>
              <a:t> микрофлоре  и </a:t>
            </a:r>
            <a:r>
              <a:rPr lang="ru-RU" b="1" dirty="0" smtClean="0">
                <a:solidFill>
                  <a:schemeClr val="tx2"/>
                </a:solidFill>
              </a:rPr>
              <a:t>предотвращающих  колонизацию  слизистых  оболочек посторонними</a:t>
            </a:r>
            <a:r>
              <a:rPr lang="ru-RU" dirty="0" smtClean="0"/>
              <a:t>,   в   том   числе   патогенными, микроорганизмами.</a:t>
            </a:r>
            <a:endParaRPr lang="ru-RU" dirty="0"/>
          </a:p>
        </p:txBody>
      </p:sp>
    </p:spTree>
    <p:extLst>
      <p:ext uri="{BB962C8B-B14F-4D97-AF65-F5344CB8AC3E}">
        <p14:creationId xmlns:p14="http://schemas.microsoft.com/office/powerpoint/2010/main" val="11417610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2420"/>
            <a:ext cx="8229600" cy="562074"/>
          </a:xfrm>
        </p:spPr>
        <p:txBody>
          <a:bodyPr>
            <a:normAutofit fontScale="90000"/>
          </a:bodyPr>
          <a:lstStyle/>
          <a:p>
            <a:r>
              <a:rPr lang="ru-RU" dirty="0" smtClean="0"/>
              <a:t>Дисбактериоз </a:t>
            </a:r>
            <a:endParaRPr lang="ru-RU"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412776"/>
            <a:ext cx="5976664" cy="5329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50218" y="764704"/>
            <a:ext cx="8784976" cy="646331"/>
          </a:xfrm>
          <a:prstGeom prst="rect">
            <a:avLst/>
          </a:prstGeom>
        </p:spPr>
        <p:txBody>
          <a:bodyPr wrap="square">
            <a:spAutoFit/>
          </a:bodyPr>
          <a:lstStyle/>
          <a:p>
            <a:pPr algn="ctr"/>
            <a:r>
              <a:rPr lang="ru-RU" dirty="0" smtClean="0">
                <a:latin typeface="Arial Black" panose="020B0A04020102020204" pitchFamily="34" charset="0"/>
                <a:cs typeface="Arial" panose="020B0604020202020204" pitchFamily="34" charset="0"/>
              </a:rPr>
              <a:t>Длительное нарушение количественного и качественного  изменения популяционного  состава микрофлоры</a:t>
            </a:r>
            <a:endParaRPr lang="ru-RU" dirty="0">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744823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BC8ED362-FF35-4FAB-8964-6E248BCEDE86}" type="slidenum">
              <a:rPr lang="ru-RU" altLang="ru-RU" sz="1200">
                <a:solidFill>
                  <a:srgbClr val="898989"/>
                </a:solidFill>
              </a:rPr>
              <a:pPr eaLnBrk="1" hangingPunct="1">
                <a:spcBef>
                  <a:spcPct val="0"/>
                </a:spcBef>
                <a:buFontTx/>
                <a:buNone/>
              </a:pPr>
              <a:t>7</a:t>
            </a:fld>
            <a:endParaRPr lang="ru-RU" altLang="ru-RU" sz="1200">
              <a:solidFill>
                <a:srgbClr val="898989"/>
              </a:solidFill>
            </a:endParaRPr>
          </a:p>
        </p:txBody>
      </p:sp>
      <p:sp>
        <p:nvSpPr>
          <p:cNvPr id="10243" name="Заголовок 4"/>
          <p:cNvSpPr>
            <a:spLocks noGrp="1"/>
          </p:cNvSpPr>
          <p:nvPr>
            <p:ph type="title"/>
          </p:nvPr>
        </p:nvSpPr>
        <p:spPr>
          <a:xfrm>
            <a:off x="1" y="1007732"/>
            <a:ext cx="8937624" cy="4401205"/>
          </a:xfrm>
        </p:spPr>
        <p:txBody>
          <a:bodyPr wrap="square">
            <a:spAutoFit/>
          </a:bodyPr>
          <a:lstStyle/>
          <a:p>
            <a:pPr indent="179388" eaLnBrk="1" hangingPunct="1">
              <a:tabLst>
                <a:tab pos="360363" algn="l"/>
              </a:tabLst>
            </a:pPr>
            <a:r>
              <a:rPr lang="ru-RU" altLang="ru-RU" sz="2800" dirty="0" smtClean="0">
                <a:latin typeface="Arial" panose="020B0604020202020204" pitchFamily="34" charset="0"/>
                <a:cs typeface="Arial" panose="020B0604020202020204" pitchFamily="34" charset="0"/>
              </a:rPr>
              <a:t/>
            </a:r>
            <a:br>
              <a:rPr lang="ru-RU" altLang="ru-RU" sz="2800" dirty="0" smtClean="0">
                <a:latin typeface="Arial" panose="020B0604020202020204" pitchFamily="34" charset="0"/>
                <a:cs typeface="Arial" panose="020B0604020202020204" pitchFamily="34" charset="0"/>
              </a:rPr>
            </a:br>
            <a:r>
              <a:rPr lang="ru-RU" altLang="ru-RU" sz="2800" dirty="0" smtClean="0">
                <a:latin typeface="Arial" panose="020B0604020202020204" pitchFamily="34" charset="0"/>
                <a:cs typeface="Arial" panose="020B0604020202020204" pitchFamily="34" charset="0"/>
              </a:rPr>
              <a:t/>
            </a:r>
            <a:br>
              <a:rPr lang="ru-RU" altLang="ru-RU" sz="2800" dirty="0" smtClean="0">
                <a:latin typeface="Arial" panose="020B0604020202020204" pitchFamily="34" charset="0"/>
                <a:cs typeface="Arial" panose="020B0604020202020204" pitchFamily="34" charset="0"/>
              </a:rPr>
            </a:br>
            <a:r>
              <a:rPr lang="ru-RU" altLang="ru-RU" sz="2800" dirty="0" smtClean="0">
                <a:latin typeface="Arial" panose="020B0604020202020204" pitchFamily="34" charset="0"/>
                <a:cs typeface="Arial" panose="020B0604020202020204" pitchFamily="34" charset="0"/>
              </a:rPr>
              <a:t/>
            </a:r>
            <a:br>
              <a:rPr lang="ru-RU" altLang="ru-RU" sz="2800" dirty="0" smtClean="0">
                <a:latin typeface="Arial" panose="020B0604020202020204" pitchFamily="34" charset="0"/>
                <a:cs typeface="Arial" panose="020B0604020202020204" pitchFamily="34" charset="0"/>
              </a:rPr>
            </a:br>
            <a:r>
              <a:rPr lang="ru-RU" altLang="ru-RU" sz="2800" dirty="0" smtClean="0">
                <a:latin typeface="Arial" panose="020B0604020202020204" pitchFamily="34" charset="0"/>
                <a:cs typeface="Arial" panose="020B0604020202020204" pitchFamily="34" charset="0"/>
              </a:rPr>
              <a:t/>
            </a:r>
            <a:br>
              <a:rPr lang="ru-RU" altLang="ru-RU" sz="2800" dirty="0" smtClean="0">
                <a:latin typeface="Arial" panose="020B0604020202020204" pitchFamily="34" charset="0"/>
                <a:cs typeface="Arial" panose="020B0604020202020204" pitchFamily="34" charset="0"/>
              </a:rPr>
            </a:br>
            <a:r>
              <a:rPr lang="ru-RU" altLang="ru-RU" sz="2800" dirty="0" smtClean="0">
                <a:latin typeface="Arial" panose="020B0604020202020204" pitchFamily="34" charset="0"/>
                <a:cs typeface="Arial" panose="020B0604020202020204" pitchFamily="34" charset="0"/>
              </a:rPr>
              <a:t/>
            </a:r>
            <a:br>
              <a:rPr lang="ru-RU" altLang="ru-RU" sz="2800" dirty="0" smtClean="0">
                <a:latin typeface="Arial" panose="020B0604020202020204" pitchFamily="34" charset="0"/>
                <a:cs typeface="Arial" panose="020B0604020202020204" pitchFamily="34" charset="0"/>
              </a:rPr>
            </a:br>
            <a:r>
              <a:rPr lang="ru-RU" altLang="ru-RU" sz="2800" dirty="0" smtClean="0">
                <a:latin typeface="Arial" panose="020B0604020202020204" pitchFamily="34" charset="0"/>
                <a:cs typeface="Arial" panose="020B0604020202020204" pitchFamily="34" charset="0"/>
              </a:rPr>
              <a:t/>
            </a:r>
            <a:br>
              <a:rPr lang="ru-RU" altLang="ru-RU" sz="2800" dirty="0" smtClean="0">
                <a:latin typeface="Arial" panose="020B0604020202020204" pitchFamily="34" charset="0"/>
                <a:cs typeface="Arial" panose="020B0604020202020204" pitchFamily="34" charset="0"/>
              </a:rPr>
            </a:br>
            <a:r>
              <a:rPr lang="ru-RU" altLang="ru-RU" sz="2800" dirty="0" smtClean="0">
                <a:latin typeface="Arial" panose="020B0604020202020204" pitchFamily="34" charset="0"/>
                <a:cs typeface="Arial" panose="020B0604020202020204" pitchFamily="34" charset="0"/>
              </a:rPr>
              <a:t>      </a:t>
            </a:r>
            <a:r>
              <a:rPr lang="en-US" altLang="ru-RU" sz="2800" dirty="0" smtClean="0">
                <a:latin typeface="Arial" panose="020B0604020202020204" pitchFamily="34" charset="0"/>
                <a:cs typeface="Arial" panose="020B0604020202020204" pitchFamily="34" charset="0"/>
              </a:rPr>
              <a:t/>
            </a:r>
            <a:br>
              <a:rPr lang="en-US" altLang="ru-RU" sz="2800" dirty="0" smtClean="0">
                <a:latin typeface="Arial" panose="020B0604020202020204" pitchFamily="34" charset="0"/>
                <a:cs typeface="Arial" panose="020B0604020202020204" pitchFamily="34" charset="0"/>
              </a:rPr>
            </a:br>
            <a:r>
              <a:rPr lang="en-US" altLang="ru-RU" sz="2800" dirty="0" smtClean="0">
                <a:latin typeface="Arial" panose="020B0604020202020204" pitchFamily="34" charset="0"/>
                <a:cs typeface="Arial" panose="020B0604020202020204" pitchFamily="34" charset="0"/>
              </a:rPr>
              <a:t/>
            </a:r>
            <a:br>
              <a:rPr lang="en-US" altLang="ru-RU" sz="2800" dirty="0" smtClean="0">
                <a:latin typeface="Arial" panose="020B0604020202020204" pitchFamily="34" charset="0"/>
                <a:cs typeface="Arial" panose="020B0604020202020204" pitchFamily="34" charset="0"/>
              </a:rPr>
            </a:br>
            <a:r>
              <a:rPr lang="ru-RU" altLang="ru-RU" sz="2800" b="1" i="1" dirty="0" smtClean="0">
                <a:latin typeface="Arial" panose="020B0604020202020204" pitchFamily="34" charset="0"/>
                <a:cs typeface="Arial" panose="020B0604020202020204" pitchFamily="34" charset="0"/>
              </a:rPr>
              <a:t/>
            </a:r>
            <a:br>
              <a:rPr lang="ru-RU" altLang="ru-RU" sz="2800" b="1" i="1" dirty="0" smtClean="0">
                <a:latin typeface="Arial" panose="020B0604020202020204" pitchFamily="34" charset="0"/>
                <a:cs typeface="Arial" panose="020B0604020202020204" pitchFamily="34" charset="0"/>
              </a:rPr>
            </a:br>
            <a:endParaRPr lang="ru-RU" altLang="ru-RU" sz="2800" dirty="0" smtClean="0">
              <a:latin typeface="Arial" panose="020B0604020202020204" pitchFamily="34" charset="0"/>
              <a:cs typeface="Arial" panose="020B0604020202020204" pitchFamily="34" charset="0"/>
            </a:endParaRPr>
          </a:p>
        </p:txBody>
      </p:sp>
      <p:pic>
        <p:nvPicPr>
          <p:cNvPr id="10244" name="Picture 2" descr="C:\Users\Анна\Desktop\5906661043086070-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717" y="2326964"/>
            <a:ext cx="3725217" cy="314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Прямоугольник 1"/>
          <p:cNvSpPr>
            <a:spLocks noChangeArrowheads="1"/>
          </p:cNvSpPr>
          <p:nvPr/>
        </p:nvSpPr>
        <p:spPr bwMode="auto">
          <a:xfrm>
            <a:off x="-23813" y="6488113"/>
            <a:ext cx="3848101"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800">
                <a:solidFill>
                  <a:srgbClr val="7F7F7F"/>
                </a:solidFill>
              </a:rPr>
              <a:t>Изображение с сайта </a:t>
            </a:r>
            <a:r>
              <a:rPr lang="en-US" altLang="ru-RU" sz="1800">
                <a:solidFill>
                  <a:srgbClr val="7F7F7F"/>
                </a:solidFill>
              </a:rPr>
              <a:t>ru.wikipedia.org</a:t>
            </a:r>
            <a:endParaRPr lang="ru-RU" altLang="ru-RU" sz="1800">
              <a:solidFill>
                <a:srgbClr val="7F7F7F"/>
              </a:solidFill>
            </a:endParaRPr>
          </a:p>
        </p:txBody>
      </p:sp>
      <p:pic>
        <p:nvPicPr>
          <p:cNvPr id="10246" name="Picture 2" descr="C:\Users\Анна\Desktop\molecular_cloning_fig2_600.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1789857"/>
            <a:ext cx="4852987"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327696" y="188640"/>
            <a:ext cx="6545382" cy="769441"/>
          </a:xfrm>
          <a:prstGeom prst="rect">
            <a:avLst/>
          </a:prstGeom>
          <a:noFill/>
        </p:spPr>
        <p:txBody>
          <a:bodyPr wrap="none" rtlCol="0">
            <a:spAutoFit/>
          </a:bodyPr>
          <a:lstStyle/>
          <a:p>
            <a:r>
              <a:rPr lang="ru-RU" sz="4400" dirty="0" smtClean="0">
                <a:latin typeface="Arial Black" panose="020B0A04020102020204" pitchFamily="34" charset="0"/>
              </a:rPr>
              <a:t>Структура </a:t>
            </a:r>
            <a:r>
              <a:rPr lang="ru-RU" sz="4400" dirty="0" err="1" smtClean="0">
                <a:latin typeface="Arial Black" panose="020B0A04020102020204" pitchFamily="34" charset="0"/>
              </a:rPr>
              <a:t>плазмид</a:t>
            </a:r>
            <a:r>
              <a:rPr lang="ru-RU" sz="4400" dirty="0" smtClean="0">
                <a:latin typeface="Arial Black" panose="020B0A04020102020204" pitchFamily="34" charset="0"/>
              </a:rPr>
              <a:t>:</a:t>
            </a:r>
            <a:endParaRPr lang="ru-RU" sz="4400" dirty="0">
              <a:latin typeface="Arial Black" panose="020B0A04020102020204" pitchFamily="34" charset="0"/>
            </a:endParaRPr>
          </a:p>
        </p:txBody>
      </p:sp>
    </p:spTree>
    <p:extLst>
      <p:ext uri="{BB962C8B-B14F-4D97-AF65-F5344CB8AC3E}">
        <p14:creationId xmlns:p14="http://schemas.microsoft.com/office/powerpoint/2010/main" val="54277702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atin typeface="Arial Black" panose="020B0A04020102020204" pitchFamily="34" charset="0"/>
              </a:rPr>
              <a:t>Коррекция микрофлоры </a:t>
            </a:r>
            <a:endParaRPr lang="ru-RU" dirty="0">
              <a:latin typeface="Arial Black" panose="020B0A04020102020204" pitchFamily="34" charset="0"/>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484784"/>
            <a:ext cx="7269480" cy="1744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43608" y="3501008"/>
            <a:ext cx="3275256" cy="2231765"/>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ru-RU" sz="3200" dirty="0" err="1" smtClean="0">
                <a:latin typeface="Arial Black" panose="020B0A04020102020204" pitchFamily="34" charset="0"/>
              </a:rPr>
              <a:t>Пробиотики</a:t>
            </a:r>
            <a:endParaRPr lang="ru-RU" sz="3200" dirty="0" smtClean="0">
              <a:latin typeface="Arial Black" panose="020B0A04020102020204" pitchFamily="34" charset="0"/>
            </a:endParaRPr>
          </a:p>
          <a:p>
            <a:pPr marL="285750" indent="-285750">
              <a:lnSpc>
                <a:spcPct val="150000"/>
              </a:lnSpc>
              <a:buFont typeface="Arial" panose="020B0604020202020204" pitchFamily="34" charset="0"/>
              <a:buChar char="•"/>
            </a:pPr>
            <a:r>
              <a:rPr lang="ru-RU" sz="3200" dirty="0" err="1" smtClean="0">
                <a:latin typeface="Arial Black" panose="020B0A04020102020204" pitchFamily="34" charset="0"/>
              </a:rPr>
              <a:t>Пребиотики</a:t>
            </a:r>
            <a:endParaRPr lang="ru-RU" sz="3200" dirty="0" smtClean="0">
              <a:latin typeface="Arial Black" panose="020B0A04020102020204" pitchFamily="34" charset="0"/>
            </a:endParaRPr>
          </a:p>
          <a:p>
            <a:pPr marL="285750" indent="-285750">
              <a:lnSpc>
                <a:spcPct val="150000"/>
              </a:lnSpc>
              <a:buFont typeface="Arial" panose="020B0604020202020204" pitchFamily="34" charset="0"/>
              <a:buChar char="•"/>
            </a:pPr>
            <a:r>
              <a:rPr lang="ru-RU" sz="3200" dirty="0" err="1" smtClean="0">
                <a:latin typeface="Arial Black" panose="020B0A04020102020204" pitchFamily="34" charset="0"/>
              </a:rPr>
              <a:t>симбиотики</a:t>
            </a:r>
            <a:endParaRPr lang="ru-RU" sz="3200" dirty="0">
              <a:latin typeface="Arial Black" panose="020B0A04020102020204" pitchFamily="34" charset="0"/>
            </a:endParaRPr>
          </a:p>
        </p:txBody>
      </p:sp>
    </p:spTree>
    <p:extLst>
      <p:ext uri="{BB962C8B-B14F-4D97-AF65-F5344CB8AC3E}">
        <p14:creationId xmlns:p14="http://schemas.microsoft.com/office/powerpoint/2010/main" val="3708908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2"/>
            <a:ext cx="9144000" cy="1143000"/>
          </a:xfrm>
        </p:spPr>
        <p:txBody>
          <a:bodyPr/>
          <a:lstStyle/>
          <a:p>
            <a:r>
              <a:rPr lang="ru-RU" dirty="0" smtClean="0">
                <a:latin typeface="Arial Black" panose="020B0A04020102020204" pitchFamily="34" charset="0"/>
              </a:rPr>
              <a:t>Классификация </a:t>
            </a:r>
            <a:r>
              <a:rPr lang="ru-RU" dirty="0" err="1" smtClean="0">
                <a:latin typeface="Arial Black" panose="020B0A04020102020204" pitchFamily="34" charset="0"/>
              </a:rPr>
              <a:t>плазмид</a:t>
            </a:r>
            <a:r>
              <a:rPr lang="ru-RU" dirty="0" smtClean="0">
                <a:latin typeface="Arial Black" panose="020B0A04020102020204" pitchFamily="34" charset="0"/>
              </a:rPr>
              <a:t>:</a:t>
            </a:r>
            <a:endParaRPr lang="ru-RU" dirty="0">
              <a:latin typeface="Arial Black" panose="020B0A04020102020204" pitchFamily="34" charset="0"/>
            </a:endParaRPr>
          </a:p>
        </p:txBody>
      </p:sp>
      <p:sp>
        <p:nvSpPr>
          <p:cNvPr id="3" name="Объект 2"/>
          <p:cNvSpPr>
            <a:spLocks noGrp="1"/>
          </p:cNvSpPr>
          <p:nvPr>
            <p:ph idx="1"/>
          </p:nvPr>
        </p:nvSpPr>
        <p:spPr>
          <a:xfrm>
            <a:off x="0" y="1772816"/>
            <a:ext cx="9144000" cy="4525963"/>
          </a:xfrm>
        </p:spPr>
        <p:txBody>
          <a:bodyPr/>
          <a:lstStyle/>
          <a:p>
            <a:pPr marL="0" indent="0">
              <a:buNone/>
            </a:pPr>
            <a:r>
              <a:rPr lang="ru-RU" dirty="0" smtClean="0">
                <a:solidFill>
                  <a:srgbClr val="C00000"/>
                </a:solidFill>
                <a:latin typeface="Arial Black" panose="020B0A04020102020204" pitchFamily="34" charset="0"/>
              </a:rPr>
              <a:t>По способу горизонтального переноса</a:t>
            </a:r>
            <a:r>
              <a:rPr lang="ru-RU" dirty="0" smtClean="0">
                <a:latin typeface="Arial Black" panose="020B0A04020102020204" pitchFamily="34" charset="0"/>
              </a:rPr>
              <a:t>:</a:t>
            </a:r>
          </a:p>
          <a:p>
            <a:pPr>
              <a:buFont typeface="Wingdings" panose="05000000000000000000" pitchFamily="2" charset="2"/>
              <a:buChar char="Ø"/>
            </a:pPr>
            <a:r>
              <a:rPr lang="ru-RU" sz="2800" dirty="0" smtClean="0">
                <a:latin typeface="Arial Black" panose="020B0A04020102020204" pitchFamily="34" charset="0"/>
              </a:rPr>
              <a:t>Трансмиссивные (</a:t>
            </a:r>
            <a:r>
              <a:rPr lang="ru-RU" sz="2800" dirty="0" err="1" smtClean="0">
                <a:latin typeface="Arial Black" panose="020B0A04020102020204" pitchFamily="34" charset="0"/>
              </a:rPr>
              <a:t>коньюгативные</a:t>
            </a:r>
            <a:r>
              <a:rPr lang="ru-RU" sz="2800" dirty="0">
                <a:latin typeface="Arial Black" panose="020B0A04020102020204" pitchFamily="34" charset="0"/>
              </a:rPr>
              <a:t>)</a:t>
            </a:r>
            <a:endParaRPr lang="ru-RU" sz="2800" dirty="0" smtClean="0">
              <a:latin typeface="Arial Black" panose="020B0A04020102020204" pitchFamily="34" charset="0"/>
            </a:endParaRPr>
          </a:p>
          <a:p>
            <a:pPr>
              <a:buFont typeface="Wingdings" panose="05000000000000000000" pitchFamily="2" charset="2"/>
              <a:buChar char="Ø"/>
            </a:pPr>
            <a:r>
              <a:rPr lang="ru-RU" sz="2800" dirty="0" err="1" smtClean="0">
                <a:latin typeface="Arial Black" panose="020B0A04020102020204" pitchFamily="34" charset="0"/>
              </a:rPr>
              <a:t>Нетрансмессивные</a:t>
            </a:r>
            <a:r>
              <a:rPr lang="ru-RU" sz="2800" dirty="0" smtClean="0">
                <a:latin typeface="Arial Black" panose="020B0A04020102020204" pitchFamily="34" charset="0"/>
              </a:rPr>
              <a:t> (</a:t>
            </a:r>
            <a:r>
              <a:rPr lang="ru-RU" sz="2800" dirty="0" err="1" smtClean="0">
                <a:latin typeface="Arial Black" panose="020B0A04020102020204" pitchFamily="34" charset="0"/>
              </a:rPr>
              <a:t>неконьюгативные</a:t>
            </a:r>
            <a:r>
              <a:rPr lang="ru-RU" sz="2800" dirty="0" smtClean="0">
                <a:latin typeface="Arial Black" panose="020B0A04020102020204" pitchFamily="34" charset="0"/>
              </a:rPr>
              <a:t>)</a:t>
            </a:r>
          </a:p>
          <a:p>
            <a:pPr>
              <a:buFont typeface="Wingdings" panose="05000000000000000000" pitchFamily="2" charset="2"/>
              <a:buChar char="Ø"/>
            </a:pPr>
            <a:endParaRPr lang="ru-RU" dirty="0">
              <a:latin typeface="Arial Black" panose="020B0A04020102020204" pitchFamily="34" charset="0"/>
            </a:endParaRPr>
          </a:p>
          <a:p>
            <a:pPr marL="0" indent="0">
              <a:buNone/>
            </a:pPr>
            <a:r>
              <a:rPr lang="ru-RU" dirty="0" smtClean="0">
                <a:solidFill>
                  <a:srgbClr val="C00000"/>
                </a:solidFill>
                <a:latin typeface="Arial Black" panose="020B0A04020102020204" pitchFamily="34" charset="0"/>
              </a:rPr>
              <a:t>По размещению в клетке:</a:t>
            </a:r>
          </a:p>
          <a:p>
            <a:pPr>
              <a:buFont typeface="Wingdings" panose="05000000000000000000" pitchFamily="2" charset="2"/>
              <a:buChar char="Ø"/>
            </a:pPr>
            <a:r>
              <a:rPr lang="ru-RU" sz="2800" dirty="0" err="1" smtClean="0">
                <a:latin typeface="Arial Black" panose="020B0A04020102020204" pitchFamily="34" charset="0"/>
              </a:rPr>
              <a:t>Внехромосомные</a:t>
            </a:r>
            <a:r>
              <a:rPr lang="ru-RU" sz="2800" dirty="0" smtClean="0">
                <a:latin typeface="Arial Black" panose="020B0A04020102020204" pitchFamily="34" charset="0"/>
              </a:rPr>
              <a:t> </a:t>
            </a:r>
          </a:p>
          <a:p>
            <a:pPr>
              <a:buFont typeface="Wingdings" panose="05000000000000000000" pitchFamily="2" charset="2"/>
              <a:buChar char="Ø"/>
            </a:pPr>
            <a:r>
              <a:rPr lang="ru-RU" sz="2800" dirty="0" smtClean="0">
                <a:latin typeface="Arial Black" panose="020B0A04020102020204" pitchFamily="34" charset="0"/>
              </a:rPr>
              <a:t>Интегрированные </a:t>
            </a:r>
          </a:p>
          <a:p>
            <a:endParaRPr lang="ru-RU" dirty="0" smtClean="0">
              <a:latin typeface="Arial Black" panose="020B0A04020102020204" pitchFamily="34" charset="0"/>
            </a:endParaRPr>
          </a:p>
          <a:p>
            <a:endParaRPr lang="ru-RU" dirty="0">
              <a:latin typeface="Arial Black" panose="020B0A04020102020204" pitchFamily="34" charset="0"/>
            </a:endParaRPr>
          </a:p>
        </p:txBody>
      </p:sp>
      <p:sp>
        <p:nvSpPr>
          <p:cNvPr id="4" name="Номер слайда 3"/>
          <p:cNvSpPr>
            <a:spLocks noGrp="1"/>
          </p:cNvSpPr>
          <p:nvPr>
            <p:ph type="sldNum" sz="quarter" idx="12"/>
          </p:nvPr>
        </p:nvSpPr>
        <p:spPr/>
        <p:txBody>
          <a:bodyPr/>
          <a:lstStyle/>
          <a:p>
            <a:pPr>
              <a:defRPr/>
            </a:pPr>
            <a:fld id="{24086F52-CD87-4F19-B72C-F20AE0FF3ECB}" type="slidenum">
              <a:rPr lang="ru-RU" altLang="ru-RU" smtClean="0"/>
              <a:pPr>
                <a:defRPr/>
              </a:pPr>
              <a:t>8</a:t>
            </a:fld>
            <a:endParaRPr lang="ru-RU" altLang="ru-RU"/>
          </a:p>
        </p:txBody>
      </p:sp>
    </p:spTree>
    <p:extLst>
      <p:ext uri="{BB962C8B-B14F-4D97-AF65-F5344CB8AC3E}">
        <p14:creationId xmlns:p14="http://schemas.microsoft.com/office/powerpoint/2010/main" val="2149922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4"/>
          <p:cNvSpPr txBox="1">
            <a:spLocks noChangeArrowheads="1"/>
          </p:cNvSpPr>
          <p:nvPr/>
        </p:nvSpPr>
        <p:spPr bwMode="auto">
          <a:xfrm>
            <a:off x="271553" y="1828304"/>
            <a:ext cx="870204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69875" eaLnBrk="0" hangingPunct="0">
              <a:spcBef>
                <a:spcPct val="20000"/>
              </a:spcBef>
              <a:buFont typeface="Arial" charset="0"/>
              <a:buChar char="•"/>
              <a:tabLst>
                <a:tab pos="0" algn="l"/>
              </a:tabLst>
              <a:defRPr sz="3200">
                <a:solidFill>
                  <a:schemeClr val="tx1"/>
                </a:solidFill>
                <a:latin typeface="Calibri" pitchFamily="34" charset="0"/>
              </a:defRPr>
            </a:lvl1pPr>
            <a:lvl2pPr marL="742950" indent="-285750" eaLnBrk="0" hangingPunct="0">
              <a:spcBef>
                <a:spcPct val="20000"/>
              </a:spcBef>
              <a:buFont typeface="Arial" charset="0"/>
              <a:buChar char="–"/>
              <a:tabLst>
                <a:tab pos="0" algn="l"/>
              </a:tabLst>
              <a:defRPr sz="2800">
                <a:solidFill>
                  <a:schemeClr val="tx1"/>
                </a:solidFill>
                <a:latin typeface="Calibri" pitchFamily="34" charset="0"/>
              </a:defRPr>
            </a:lvl2pPr>
            <a:lvl3pPr marL="1143000" indent="-228600" eaLnBrk="0" hangingPunct="0">
              <a:spcBef>
                <a:spcPct val="20000"/>
              </a:spcBef>
              <a:buFont typeface="Arial" charset="0"/>
              <a:buChar char="•"/>
              <a:tabLst>
                <a:tab pos="0" algn="l"/>
              </a:tabLst>
              <a:defRPr sz="2400">
                <a:solidFill>
                  <a:schemeClr val="tx1"/>
                </a:solidFill>
                <a:latin typeface="Calibri" pitchFamily="34" charset="0"/>
              </a:defRPr>
            </a:lvl3pPr>
            <a:lvl4pPr marL="1600200" indent="-228600" eaLnBrk="0" hangingPunct="0">
              <a:spcBef>
                <a:spcPct val="20000"/>
              </a:spcBef>
              <a:buFont typeface="Arial" charset="0"/>
              <a:buChar char="–"/>
              <a:tabLst>
                <a:tab pos="0" algn="l"/>
              </a:tabLst>
              <a:defRPr sz="2000">
                <a:solidFill>
                  <a:schemeClr val="tx1"/>
                </a:solidFill>
                <a:latin typeface="Calibri" pitchFamily="34" charset="0"/>
              </a:defRPr>
            </a:lvl4pPr>
            <a:lvl5pPr marL="2057400" indent="-228600" eaLnBrk="0" hangingPunct="0">
              <a:spcBef>
                <a:spcPct val="20000"/>
              </a:spcBef>
              <a:buFont typeface="Arial" charset="0"/>
              <a:buChar char="»"/>
              <a:tabLst>
                <a:tab pos="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tabLst>
                <a:tab pos="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tabLst>
                <a:tab pos="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tabLst>
                <a:tab pos="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tabLst>
                <a:tab pos="0" algn="l"/>
              </a:tabLst>
              <a:defRPr sz="2000">
                <a:solidFill>
                  <a:schemeClr val="tx1"/>
                </a:solidFill>
                <a:latin typeface="Calibri" pitchFamily="34" charset="0"/>
              </a:defRPr>
            </a:lvl9pPr>
          </a:lstStyle>
          <a:p>
            <a:pPr eaLnBrk="1" hangingPunct="1">
              <a:spcBef>
                <a:spcPct val="0"/>
              </a:spcBef>
              <a:buFont typeface="Wingdings" panose="05000000000000000000" pitchFamily="2" charset="2"/>
              <a:buChar char="Ø"/>
            </a:pPr>
            <a:r>
              <a:rPr lang="en-US" altLang="ru-RU" sz="2800" b="1" u="sng" dirty="0">
                <a:solidFill>
                  <a:srgbClr val="FF0000"/>
                </a:solidFill>
                <a:latin typeface="Arial Black" panose="020B0A04020102020204" pitchFamily="34" charset="0"/>
                <a:cs typeface="Arial" panose="020B0604020202020204" pitchFamily="34" charset="0"/>
              </a:rPr>
              <a:t>R</a:t>
            </a:r>
            <a:r>
              <a:rPr lang="ru-RU" altLang="ru-RU" sz="2800" b="1" u="sng" dirty="0">
                <a:solidFill>
                  <a:srgbClr val="FF0000"/>
                </a:solidFill>
                <a:latin typeface="Arial Black" panose="020B0A04020102020204" pitchFamily="34" charset="0"/>
                <a:cs typeface="Arial" panose="020B0604020202020204" pitchFamily="34" charset="0"/>
              </a:rPr>
              <a:t> – </a:t>
            </a:r>
            <a:r>
              <a:rPr lang="ru-RU" altLang="ru-RU" sz="2800" b="1" u="sng" dirty="0" err="1">
                <a:solidFill>
                  <a:srgbClr val="FF0000"/>
                </a:solidFill>
                <a:latin typeface="Arial Black" panose="020B0A04020102020204" pitchFamily="34" charset="0"/>
                <a:cs typeface="Arial" panose="020B0604020202020204" pitchFamily="34" charset="0"/>
              </a:rPr>
              <a:t>плазмиды</a:t>
            </a:r>
            <a:r>
              <a:rPr lang="ru-RU" altLang="ru-RU" sz="2800" b="1" u="sng" dirty="0">
                <a:solidFill>
                  <a:srgbClr val="FF0000"/>
                </a:solidFill>
                <a:latin typeface="Arial Black" panose="020B0A04020102020204" pitchFamily="34" charset="0"/>
                <a:cs typeface="Arial" panose="020B0604020202020204" pitchFamily="34" charset="0"/>
              </a:rPr>
              <a:t> </a:t>
            </a:r>
            <a:r>
              <a:rPr lang="en-US" altLang="ru-RU" sz="2800" dirty="0" smtClean="0">
                <a:latin typeface="Arial" panose="020B0604020202020204" pitchFamily="34" charset="0"/>
                <a:cs typeface="Arial" panose="020B0604020202020204" pitchFamily="34" charset="0"/>
              </a:rPr>
              <a:t>(</a:t>
            </a:r>
            <a:r>
              <a:rPr lang="ru-RU" altLang="ru-RU" sz="2800" dirty="0">
                <a:latin typeface="Arial" panose="020B0604020202020204" pitchFamily="34" charset="0"/>
                <a:cs typeface="Arial" panose="020B0604020202020204" pitchFamily="34" charset="0"/>
              </a:rPr>
              <a:t>от англ. </a:t>
            </a:r>
            <a:r>
              <a:rPr lang="en-US" altLang="ru-RU" sz="2800" dirty="0" smtClean="0">
                <a:latin typeface="Arial" panose="020B0604020202020204" pitchFamily="34" charset="0"/>
                <a:cs typeface="Arial" panose="020B0604020202020204" pitchFamily="34" charset="0"/>
              </a:rPr>
              <a:t>resistance)</a:t>
            </a:r>
            <a:r>
              <a:rPr lang="ru-RU" altLang="ru-RU" sz="2800" dirty="0" smtClean="0">
                <a:latin typeface="Arial" panose="020B0604020202020204" pitchFamily="34" charset="0"/>
                <a:cs typeface="Arial" panose="020B0604020202020204" pitchFamily="34" charset="0"/>
              </a:rPr>
              <a:t> </a:t>
            </a:r>
            <a:r>
              <a:rPr lang="ru-RU" altLang="ru-RU" sz="2800" dirty="0">
                <a:latin typeface="Arial" panose="020B0604020202020204" pitchFamily="34" charset="0"/>
                <a:cs typeface="Arial" panose="020B0604020202020204" pitchFamily="34" charset="0"/>
              </a:rPr>
              <a:t>– </a:t>
            </a:r>
            <a:r>
              <a:rPr lang="ru-RU" altLang="ru-RU" sz="2800" b="1" dirty="0">
                <a:latin typeface="Arial" panose="020B0604020202020204" pitchFamily="34" charset="0"/>
                <a:cs typeface="Arial" panose="020B0604020202020204" pitchFamily="34" charset="0"/>
              </a:rPr>
              <a:t>обуславливают устойчивость к антибактериальным </a:t>
            </a:r>
            <a:r>
              <a:rPr lang="ru-RU" altLang="ru-RU" sz="2800" b="1" dirty="0" smtClean="0">
                <a:latin typeface="Arial" panose="020B0604020202020204" pitchFamily="34" charset="0"/>
                <a:cs typeface="Arial" panose="020B0604020202020204" pitchFamily="34" charset="0"/>
              </a:rPr>
              <a:t>препаратам</a:t>
            </a:r>
            <a:r>
              <a:rPr lang="ru-RU" altLang="ru-RU" sz="2800" dirty="0" smtClean="0">
                <a:latin typeface="Arial" panose="020B0604020202020204" pitchFamily="34" charset="0"/>
                <a:cs typeface="Arial" panose="020B0604020202020204" pitchFamily="34" charset="0"/>
              </a:rPr>
              <a:t>  </a:t>
            </a:r>
          </a:p>
          <a:p>
            <a:pPr indent="0" eaLnBrk="1" hangingPunct="1">
              <a:spcBef>
                <a:spcPct val="0"/>
              </a:spcBef>
              <a:buNone/>
            </a:pPr>
            <a:r>
              <a:rPr lang="ru-RU" altLang="ru-RU" sz="2800" dirty="0" smtClean="0">
                <a:latin typeface="Arial" panose="020B0604020202020204" pitchFamily="34" charset="0"/>
                <a:cs typeface="Arial" panose="020B0604020202020204" pitchFamily="34" charset="0"/>
              </a:rPr>
              <a:t>(кодируют </a:t>
            </a:r>
            <a:r>
              <a:rPr lang="ru-RU" altLang="ru-RU" sz="2800" dirty="0">
                <a:latin typeface="Arial" panose="020B0604020202020204" pitchFamily="34" charset="0"/>
                <a:cs typeface="Arial" panose="020B0604020202020204" pitchFamily="34" charset="0"/>
              </a:rPr>
              <a:t>ферменты, модифицирующие антибиотики, например ген </a:t>
            </a:r>
            <a:r>
              <a:rPr lang="en-US" altLang="ru-RU" sz="2800" i="1" dirty="0" err="1">
                <a:latin typeface="Arial" panose="020B0604020202020204" pitchFamily="34" charset="0"/>
                <a:cs typeface="Arial" panose="020B0604020202020204" pitchFamily="34" charset="0"/>
              </a:rPr>
              <a:t>bla</a:t>
            </a:r>
            <a:r>
              <a:rPr lang="ru-RU" altLang="ru-RU" sz="2800" dirty="0">
                <a:latin typeface="Arial" panose="020B0604020202020204" pitchFamily="34" charset="0"/>
                <a:cs typeface="Arial" panose="020B0604020202020204" pitchFamily="34" charset="0"/>
              </a:rPr>
              <a:t>, кодирует β – </a:t>
            </a:r>
            <a:r>
              <a:rPr lang="ru-RU" altLang="ru-RU" sz="2800" dirty="0" err="1">
                <a:latin typeface="Arial" panose="020B0604020202020204" pitchFamily="34" charset="0"/>
                <a:cs typeface="Arial" panose="020B0604020202020204" pitchFamily="34" charset="0"/>
              </a:rPr>
              <a:t>лактамазу</a:t>
            </a:r>
            <a:r>
              <a:rPr lang="ru-RU" altLang="ru-RU" sz="2800" dirty="0">
                <a:latin typeface="Arial" panose="020B0604020202020204" pitchFamily="34" charset="0"/>
                <a:cs typeface="Arial" panose="020B0604020202020204" pitchFamily="34" charset="0"/>
              </a:rPr>
              <a:t>, расщепляющую пенициллины);</a:t>
            </a:r>
          </a:p>
        </p:txBody>
      </p:sp>
      <p:sp>
        <p:nvSpPr>
          <p:cNvPr id="11268" name="TextBox 5"/>
          <p:cNvSpPr txBox="1">
            <a:spLocks noChangeArrowheads="1"/>
          </p:cNvSpPr>
          <p:nvPr/>
        </p:nvSpPr>
        <p:spPr bwMode="auto">
          <a:xfrm>
            <a:off x="285493" y="1052736"/>
            <a:ext cx="3934090" cy="646331"/>
          </a:xfrm>
          <a:prstGeom prst="rect">
            <a:avLst/>
          </a:prstGeom>
          <a:solidFill>
            <a:schemeClr val="bg1"/>
          </a:solidFill>
          <a:ln>
            <a:noFill/>
          </a:ln>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3600" b="1" dirty="0" smtClean="0">
                <a:solidFill>
                  <a:srgbClr val="C00000"/>
                </a:solidFill>
                <a:latin typeface="Arial Black" panose="020B0A04020102020204" pitchFamily="34" charset="0"/>
              </a:rPr>
              <a:t>По свойствам:</a:t>
            </a:r>
            <a:endParaRPr lang="ru-RU" altLang="ru-RU" sz="3600" b="1" dirty="0">
              <a:solidFill>
                <a:srgbClr val="C00000"/>
              </a:solidFill>
              <a:latin typeface="Arial Black" panose="020B0A04020102020204" pitchFamily="34" charset="0"/>
            </a:endParaRPr>
          </a:p>
        </p:txBody>
      </p:sp>
      <p:sp>
        <p:nvSpPr>
          <p:cNvPr id="11270" name="Прямоугольник 9"/>
          <p:cNvSpPr>
            <a:spLocks noChangeArrowheads="1"/>
          </p:cNvSpPr>
          <p:nvPr/>
        </p:nvSpPr>
        <p:spPr bwMode="auto">
          <a:xfrm>
            <a:off x="271553" y="4523472"/>
            <a:ext cx="861338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69875" eaLnBrk="0" hangingPunct="0">
              <a:spcBef>
                <a:spcPct val="20000"/>
              </a:spcBef>
              <a:buFont typeface="Arial" charset="0"/>
              <a:buChar char="•"/>
              <a:tabLst>
                <a:tab pos="0" algn="l"/>
              </a:tabLst>
              <a:defRPr sz="3200">
                <a:solidFill>
                  <a:schemeClr val="tx1"/>
                </a:solidFill>
                <a:latin typeface="Calibri" pitchFamily="34" charset="0"/>
              </a:defRPr>
            </a:lvl1pPr>
            <a:lvl2pPr marL="742950" indent="-285750" eaLnBrk="0" hangingPunct="0">
              <a:spcBef>
                <a:spcPct val="20000"/>
              </a:spcBef>
              <a:buFont typeface="Arial" charset="0"/>
              <a:buChar char="–"/>
              <a:tabLst>
                <a:tab pos="0" algn="l"/>
              </a:tabLst>
              <a:defRPr sz="2800">
                <a:solidFill>
                  <a:schemeClr val="tx1"/>
                </a:solidFill>
                <a:latin typeface="Calibri" pitchFamily="34" charset="0"/>
              </a:defRPr>
            </a:lvl2pPr>
            <a:lvl3pPr marL="1143000" indent="-228600" eaLnBrk="0" hangingPunct="0">
              <a:spcBef>
                <a:spcPct val="20000"/>
              </a:spcBef>
              <a:buFont typeface="Arial" charset="0"/>
              <a:buChar char="•"/>
              <a:tabLst>
                <a:tab pos="0" algn="l"/>
              </a:tabLst>
              <a:defRPr sz="2400">
                <a:solidFill>
                  <a:schemeClr val="tx1"/>
                </a:solidFill>
                <a:latin typeface="Calibri" pitchFamily="34" charset="0"/>
              </a:defRPr>
            </a:lvl3pPr>
            <a:lvl4pPr marL="1600200" indent="-228600" eaLnBrk="0" hangingPunct="0">
              <a:spcBef>
                <a:spcPct val="20000"/>
              </a:spcBef>
              <a:buFont typeface="Arial" charset="0"/>
              <a:buChar char="–"/>
              <a:tabLst>
                <a:tab pos="0" algn="l"/>
              </a:tabLst>
              <a:defRPr sz="2000">
                <a:solidFill>
                  <a:schemeClr val="tx1"/>
                </a:solidFill>
                <a:latin typeface="Calibri" pitchFamily="34" charset="0"/>
              </a:defRPr>
            </a:lvl4pPr>
            <a:lvl5pPr marL="2057400" indent="-228600" eaLnBrk="0" hangingPunct="0">
              <a:spcBef>
                <a:spcPct val="20000"/>
              </a:spcBef>
              <a:buFont typeface="Arial" charset="0"/>
              <a:buChar char="»"/>
              <a:tabLst>
                <a:tab pos="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tabLst>
                <a:tab pos="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tabLst>
                <a:tab pos="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tabLst>
                <a:tab pos="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tabLst>
                <a:tab pos="0" algn="l"/>
              </a:tabLst>
              <a:defRPr sz="2000">
                <a:solidFill>
                  <a:schemeClr val="tx1"/>
                </a:solidFill>
                <a:latin typeface="Calibri" pitchFamily="34" charset="0"/>
              </a:defRPr>
            </a:lvl9pPr>
          </a:lstStyle>
          <a:p>
            <a:pPr eaLnBrk="1" hangingPunct="1">
              <a:spcBef>
                <a:spcPct val="0"/>
              </a:spcBef>
              <a:buFont typeface="Wingdings" panose="05000000000000000000" pitchFamily="2" charset="2"/>
              <a:buChar char="Ø"/>
            </a:pPr>
            <a:r>
              <a:rPr lang="en-US" altLang="ru-RU" sz="2800" b="1" u="sng" dirty="0">
                <a:solidFill>
                  <a:srgbClr val="FF0000"/>
                </a:solidFill>
                <a:latin typeface="Arial Black" panose="020B0A04020102020204" pitchFamily="34" charset="0"/>
                <a:cs typeface="Arial" panose="020B0604020202020204" pitchFamily="34" charset="0"/>
              </a:rPr>
              <a:t>F</a:t>
            </a:r>
            <a:r>
              <a:rPr lang="ru-RU" altLang="ru-RU" sz="2800" b="1" u="sng" dirty="0">
                <a:solidFill>
                  <a:srgbClr val="FF0000"/>
                </a:solidFill>
                <a:latin typeface="Arial Black" panose="020B0A04020102020204" pitchFamily="34" charset="0"/>
                <a:cs typeface="Arial" panose="020B0604020202020204" pitchFamily="34" charset="0"/>
              </a:rPr>
              <a:t> – </a:t>
            </a:r>
            <a:r>
              <a:rPr lang="ru-RU" altLang="ru-RU" sz="2800" b="1" u="sng" dirty="0" err="1">
                <a:solidFill>
                  <a:srgbClr val="FF0000"/>
                </a:solidFill>
                <a:latin typeface="Arial Black" panose="020B0A04020102020204" pitchFamily="34" charset="0"/>
                <a:cs typeface="Arial" panose="020B0604020202020204" pitchFamily="34" charset="0"/>
              </a:rPr>
              <a:t>плазмиды</a:t>
            </a:r>
            <a:r>
              <a:rPr lang="en-US" altLang="ru-RU" sz="2800" b="1" u="sng" dirty="0">
                <a:solidFill>
                  <a:srgbClr val="FF0000"/>
                </a:solidFill>
                <a:latin typeface="Arial Black" panose="020B0A04020102020204" pitchFamily="34" charset="0"/>
                <a:cs typeface="Arial" panose="020B0604020202020204" pitchFamily="34" charset="0"/>
              </a:rPr>
              <a:t> </a:t>
            </a:r>
            <a:r>
              <a:rPr lang="en-US" altLang="ru-RU" sz="2800" dirty="0">
                <a:solidFill>
                  <a:srgbClr val="000000"/>
                </a:solidFill>
                <a:latin typeface="Arial" panose="020B0604020202020204" pitchFamily="34" charset="0"/>
                <a:cs typeface="Arial" panose="020B0604020202020204" pitchFamily="34" charset="0"/>
              </a:rPr>
              <a:t>(</a:t>
            </a:r>
            <a:r>
              <a:rPr lang="ru-RU" altLang="ru-RU" sz="2800" dirty="0">
                <a:solidFill>
                  <a:srgbClr val="000000"/>
                </a:solidFill>
                <a:latin typeface="Arial" panose="020B0604020202020204" pitchFamily="34" charset="0"/>
                <a:cs typeface="Arial" panose="020B0604020202020204" pitchFamily="34" charset="0"/>
              </a:rPr>
              <a:t>от англ. </a:t>
            </a:r>
            <a:r>
              <a:rPr lang="en-US" altLang="ru-RU" sz="2800" dirty="0">
                <a:solidFill>
                  <a:srgbClr val="000000"/>
                </a:solidFill>
                <a:latin typeface="Arial" panose="020B0604020202020204" pitchFamily="34" charset="0"/>
                <a:cs typeface="Arial" panose="020B0604020202020204" pitchFamily="34" charset="0"/>
              </a:rPr>
              <a:t>fertility)</a:t>
            </a:r>
            <a:r>
              <a:rPr lang="ru-RU" altLang="ru-RU" sz="2800" dirty="0">
                <a:solidFill>
                  <a:srgbClr val="000000"/>
                </a:solidFill>
                <a:latin typeface="Arial" panose="020B0604020202020204" pitchFamily="34" charset="0"/>
                <a:cs typeface="Arial" panose="020B0604020202020204" pitchFamily="34" charset="0"/>
              </a:rPr>
              <a:t> – </a:t>
            </a:r>
            <a:r>
              <a:rPr lang="ru-RU" altLang="ru-RU" sz="2800" b="1" dirty="0" smtClean="0">
                <a:solidFill>
                  <a:srgbClr val="000000"/>
                </a:solidFill>
                <a:latin typeface="Arial" panose="020B0604020202020204" pitchFamily="34" charset="0"/>
                <a:cs typeface="Arial" panose="020B0604020202020204" pitchFamily="34" charset="0"/>
              </a:rPr>
              <a:t>обуславливают образование </a:t>
            </a:r>
            <a:r>
              <a:rPr lang="ru-RU" altLang="ru-RU" sz="2800" b="1" dirty="0" err="1" smtClean="0">
                <a:solidFill>
                  <a:srgbClr val="000000"/>
                </a:solidFill>
                <a:latin typeface="Arial" panose="020B0604020202020204" pitchFamily="34" charset="0"/>
                <a:cs typeface="Arial" panose="020B0604020202020204" pitchFamily="34" charset="0"/>
              </a:rPr>
              <a:t>пилей</a:t>
            </a:r>
            <a:r>
              <a:rPr lang="ru-RU" altLang="ru-RU" sz="2800" b="1" dirty="0" smtClean="0">
                <a:solidFill>
                  <a:srgbClr val="000000"/>
                </a:solidFill>
                <a:latin typeface="Arial" panose="020B0604020202020204" pitchFamily="34" charset="0"/>
                <a:cs typeface="Arial" panose="020B0604020202020204" pitchFamily="34" charset="0"/>
              </a:rPr>
              <a:t> </a:t>
            </a:r>
            <a:r>
              <a:rPr lang="en-US" altLang="ru-RU" sz="2800" b="1" dirty="0" smtClean="0">
                <a:solidFill>
                  <a:srgbClr val="000000"/>
                </a:solidFill>
                <a:latin typeface="Arial" panose="020B0604020202020204" pitchFamily="34" charset="0"/>
                <a:cs typeface="Arial" panose="020B0604020202020204" pitchFamily="34" charset="0"/>
              </a:rPr>
              <a:t>II</a:t>
            </a:r>
            <a:r>
              <a:rPr lang="ja-JP" altLang="en-US" sz="2800" b="1" dirty="0" smtClean="0">
                <a:solidFill>
                  <a:srgbClr val="000000"/>
                </a:solidFill>
                <a:latin typeface="Arial" panose="020B0604020202020204" pitchFamily="34" charset="0"/>
                <a:cs typeface="Arial" panose="020B0604020202020204" pitchFamily="34" charset="0"/>
              </a:rPr>
              <a:t>　</a:t>
            </a:r>
            <a:r>
              <a:rPr lang="ru-RU" altLang="ja-JP" sz="2800" b="1" dirty="0" smtClean="0">
                <a:solidFill>
                  <a:srgbClr val="000000"/>
                </a:solidFill>
                <a:latin typeface="Arial" panose="020B0604020202020204" pitchFamily="34" charset="0"/>
                <a:cs typeface="Arial" panose="020B0604020202020204" pitchFamily="34" charset="0"/>
              </a:rPr>
              <a:t>типа</a:t>
            </a:r>
            <a:r>
              <a:rPr lang="ru-RU" altLang="ru-RU" sz="2800" dirty="0" smtClean="0">
                <a:solidFill>
                  <a:srgbClr val="000000"/>
                </a:solidFill>
                <a:latin typeface="Arial" panose="020B0604020202020204" pitchFamily="34" charset="0"/>
                <a:cs typeface="Arial" panose="020B0604020202020204" pitchFamily="34" charset="0"/>
              </a:rPr>
              <a:t>, </a:t>
            </a:r>
            <a:r>
              <a:rPr lang="ru-RU" altLang="ru-RU" sz="2800" dirty="0">
                <a:solidFill>
                  <a:srgbClr val="000000"/>
                </a:solidFill>
                <a:latin typeface="Arial" panose="020B0604020202020204" pitchFamily="34" charset="0"/>
                <a:cs typeface="Arial" panose="020B0604020202020204" pitchFamily="34" charset="0"/>
              </a:rPr>
              <a:t>встраивание данной </a:t>
            </a:r>
            <a:r>
              <a:rPr lang="ru-RU" altLang="ru-RU" sz="2800" dirty="0" err="1">
                <a:solidFill>
                  <a:srgbClr val="000000"/>
                </a:solidFill>
                <a:latin typeface="Arial" panose="020B0604020202020204" pitchFamily="34" charset="0"/>
                <a:cs typeface="Arial" panose="020B0604020202020204" pitchFamily="34" charset="0"/>
              </a:rPr>
              <a:t>плазмиды</a:t>
            </a:r>
            <a:r>
              <a:rPr lang="ru-RU" altLang="ru-RU" sz="2800" dirty="0">
                <a:solidFill>
                  <a:srgbClr val="000000"/>
                </a:solidFill>
                <a:latin typeface="Arial" panose="020B0604020202020204" pitchFamily="34" charset="0"/>
                <a:cs typeface="Arial" panose="020B0604020202020204" pitchFamily="34" charset="0"/>
              </a:rPr>
              <a:t> в хромосому бактерии приводит к образованию </a:t>
            </a:r>
            <a:r>
              <a:rPr lang="en-US" altLang="ru-RU" sz="2800" b="1" dirty="0" err="1">
                <a:solidFill>
                  <a:srgbClr val="000000"/>
                </a:solidFill>
                <a:latin typeface="Arial" panose="020B0604020202020204" pitchFamily="34" charset="0"/>
                <a:cs typeface="Arial" panose="020B0604020202020204" pitchFamily="34" charset="0"/>
              </a:rPr>
              <a:t>Hfr</a:t>
            </a:r>
            <a:r>
              <a:rPr lang="ru-RU" altLang="ru-RU" sz="2800" b="1" dirty="0">
                <a:solidFill>
                  <a:srgbClr val="000000"/>
                </a:solidFill>
                <a:latin typeface="Arial" panose="020B0604020202020204" pitchFamily="34" charset="0"/>
                <a:cs typeface="Arial" panose="020B0604020202020204" pitchFamily="34" charset="0"/>
              </a:rPr>
              <a:t> - </a:t>
            </a:r>
            <a:r>
              <a:rPr lang="ru-RU" altLang="ru-RU" sz="2800" b="1" dirty="0" smtClean="0">
                <a:solidFill>
                  <a:srgbClr val="000000"/>
                </a:solidFill>
                <a:latin typeface="Arial" panose="020B0604020202020204" pitchFamily="34" charset="0"/>
                <a:cs typeface="Arial" panose="020B0604020202020204" pitchFamily="34" charset="0"/>
              </a:rPr>
              <a:t>штаммов</a:t>
            </a:r>
            <a:r>
              <a:rPr lang="en-US" altLang="ru-RU" sz="2800" b="1" dirty="0" smtClean="0">
                <a:solidFill>
                  <a:srgbClr val="000000"/>
                </a:solidFill>
                <a:latin typeface="Arial" panose="020B0604020202020204" pitchFamily="34" charset="0"/>
                <a:cs typeface="Arial" panose="020B0604020202020204" pitchFamily="34" charset="0"/>
              </a:rPr>
              <a:t> </a:t>
            </a:r>
            <a:r>
              <a:rPr lang="en-US" altLang="ru-RU" sz="2800" dirty="0">
                <a:solidFill>
                  <a:srgbClr val="000000"/>
                </a:solidFill>
                <a:latin typeface="Arial" panose="020B0604020202020204" pitchFamily="34" charset="0"/>
                <a:cs typeface="Arial" panose="020B0604020202020204" pitchFamily="34" charset="0"/>
              </a:rPr>
              <a:t>(</a:t>
            </a:r>
            <a:r>
              <a:rPr lang="ru-RU" altLang="ru-RU" sz="2800" dirty="0">
                <a:solidFill>
                  <a:srgbClr val="000000"/>
                </a:solidFill>
                <a:latin typeface="Arial" panose="020B0604020202020204" pitchFamily="34" charset="0"/>
                <a:cs typeface="Arial" panose="020B0604020202020204" pitchFamily="34" charset="0"/>
              </a:rPr>
              <a:t>от англ. </a:t>
            </a:r>
            <a:r>
              <a:rPr lang="en-US" altLang="ru-RU" sz="2800" dirty="0">
                <a:solidFill>
                  <a:srgbClr val="000000"/>
                </a:solidFill>
                <a:latin typeface="Arial" panose="020B0604020202020204" pitchFamily="34" charset="0"/>
                <a:cs typeface="Arial" panose="020B0604020202020204" pitchFamily="34" charset="0"/>
              </a:rPr>
              <a:t>high frequency of recombination</a:t>
            </a:r>
            <a:r>
              <a:rPr lang="en-US" altLang="ru-RU" sz="2800" dirty="0" smtClean="0">
                <a:solidFill>
                  <a:srgbClr val="000000"/>
                </a:solidFill>
                <a:latin typeface="Arial" panose="020B0604020202020204" pitchFamily="34" charset="0"/>
                <a:cs typeface="Arial" panose="020B0604020202020204" pitchFamily="34" charset="0"/>
              </a:rPr>
              <a:t>)</a:t>
            </a:r>
            <a:endParaRPr lang="ru-RU" altLang="ru-RU" sz="2800" dirty="0">
              <a:solidFill>
                <a:srgbClr val="000000"/>
              </a:solidFill>
              <a:latin typeface="Arial" panose="020B0604020202020204" pitchFamily="34" charset="0"/>
              <a:cs typeface="Arial" panose="020B0604020202020204" pitchFamily="34" charset="0"/>
            </a:endParaRPr>
          </a:p>
        </p:txBody>
      </p:sp>
      <p:sp>
        <p:nvSpPr>
          <p:cNvPr id="5" name="Заголовок 1"/>
          <p:cNvSpPr>
            <a:spLocks noGrp="1"/>
          </p:cNvSpPr>
          <p:nvPr>
            <p:ph type="title"/>
          </p:nvPr>
        </p:nvSpPr>
        <p:spPr>
          <a:xfrm>
            <a:off x="0" y="116632"/>
            <a:ext cx="9144000" cy="720080"/>
          </a:xfrm>
        </p:spPr>
        <p:txBody>
          <a:bodyPr>
            <a:normAutofit fontScale="90000"/>
          </a:bodyPr>
          <a:lstStyle/>
          <a:p>
            <a:r>
              <a:rPr lang="ru-RU" dirty="0" smtClean="0">
                <a:latin typeface="Arial Black" panose="020B0A04020102020204" pitchFamily="34" charset="0"/>
              </a:rPr>
              <a:t>Классификация </a:t>
            </a:r>
            <a:r>
              <a:rPr lang="ru-RU" dirty="0" err="1" smtClean="0">
                <a:latin typeface="Arial Black" panose="020B0A04020102020204" pitchFamily="34" charset="0"/>
              </a:rPr>
              <a:t>плазмид</a:t>
            </a:r>
            <a:r>
              <a:rPr lang="ru-RU" dirty="0" smtClean="0">
                <a:latin typeface="Arial Black" panose="020B0A04020102020204" pitchFamily="34" charset="0"/>
              </a:rPr>
              <a:t>:</a:t>
            </a:r>
            <a:endParaRPr lang="ru-RU" dirty="0">
              <a:latin typeface="Arial Black" panose="020B0A04020102020204" pitchFamily="34" charset="0"/>
            </a:endParaRPr>
          </a:p>
        </p:txBody>
      </p:sp>
    </p:spTree>
    <p:extLst>
      <p:ext uri="{BB962C8B-B14F-4D97-AF65-F5344CB8AC3E}">
        <p14:creationId xmlns:p14="http://schemas.microsoft.com/office/powerpoint/2010/main" val="3457313152"/>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1533</TotalTime>
  <Words>7546</Words>
  <Application>Microsoft Office PowerPoint</Application>
  <PresentationFormat>Экран (4:3)</PresentationFormat>
  <Paragraphs>625</Paragraphs>
  <Slides>70</Slides>
  <Notes>33</Notes>
  <HiddenSlides>0</HiddenSlides>
  <MMClips>0</MMClips>
  <ScaleCrop>false</ScaleCrop>
  <HeadingPairs>
    <vt:vector size="4" baseType="variant">
      <vt:variant>
        <vt:lpstr>Тема</vt:lpstr>
      </vt:variant>
      <vt:variant>
        <vt:i4>1</vt:i4>
      </vt:variant>
      <vt:variant>
        <vt:lpstr>Заголовки слайдов</vt:lpstr>
      </vt:variant>
      <vt:variant>
        <vt:i4>70</vt:i4>
      </vt:variant>
    </vt:vector>
  </HeadingPairs>
  <TitlesOfParts>
    <vt:vector size="71" baseType="lpstr">
      <vt:lpstr>Тема Office</vt:lpstr>
      <vt:lpstr>Генетика микроорганизмов. Бактериофагия </vt:lpstr>
      <vt:lpstr>Особенности ДНК прокариот</vt:lpstr>
      <vt:lpstr>Презентация PowerPoint</vt:lpstr>
      <vt:lpstr>Презентация PowerPoint</vt:lpstr>
      <vt:lpstr>Генетический материал бактерий представлен:</vt:lpstr>
      <vt:lpstr>Плазмиды –  внехромосомные фрагменты ДНК  содержащие дополнительные гены. </vt:lpstr>
      <vt:lpstr>               </vt:lpstr>
      <vt:lpstr>Классификация плазмид:</vt:lpstr>
      <vt:lpstr>Классификация плазмид:</vt:lpstr>
      <vt:lpstr>Презентация PowerPoint</vt:lpstr>
      <vt:lpstr>Подвижные генетические элементы:</vt:lpstr>
      <vt:lpstr>Мутации  (изменение возникающие в структуре ДНК)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1. Трансформация</vt:lpstr>
      <vt:lpstr>Трансформация</vt:lpstr>
      <vt:lpstr>2. Коньюгация </vt:lpstr>
      <vt:lpstr>2. Коньюгация </vt:lpstr>
      <vt:lpstr>Презентация PowerPoint</vt:lpstr>
      <vt:lpstr>3. Трансдукция</vt:lpstr>
      <vt:lpstr>3. Трансдукция</vt:lpstr>
      <vt:lpstr>3. Трансдукция</vt:lpstr>
      <vt:lpstr>Презентация PowerPoint</vt:lpstr>
      <vt:lpstr>Презентация PowerPoint</vt:lpstr>
      <vt:lpstr>Бактериофаги – вирусы бактерий </vt:lpstr>
      <vt:lpstr>Презентация PowerPoint</vt:lpstr>
      <vt:lpstr>Презентация PowerPoint</vt:lpstr>
      <vt:lpstr>Типы взаимодействия бактериофага с клеткой </vt:lpstr>
      <vt:lpstr>При продуктивном типе взаимодействия происходит лизис бактериальных клеток</vt:lpstr>
      <vt:lpstr>При интегративном типе взаимодействия бактериальные происходит интеграция НК фага в хромосому бактерии с образованием профага.</vt:lpstr>
      <vt:lpstr>Реакция фаголизиса</vt:lpstr>
      <vt:lpstr>Препараты бактериофагов:</vt:lpstr>
      <vt:lpstr>Полимеразная цепная реакция, ПЦР  (polymerase chain reaction, PCR) </vt:lpstr>
      <vt:lpstr>История развития методов ПЦР</vt:lpstr>
      <vt:lpstr>Термосайклер</vt:lpstr>
      <vt:lpstr>Презентация PowerPoint</vt:lpstr>
      <vt:lpstr>Презентация PowerPoint</vt:lpstr>
      <vt:lpstr>Компоненты ПЦР</vt:lpstr>
      <vt:lpstr>ПЦР с горячим стартом</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Медицинская биотехнология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Нормальная микрофлора </vt:lpstr>
      <vt:lpstr>Презентация PowerPoint</vt:lpstr>
      <vt:lpstr>Микрофлора</vt:lpstr>
      <vt:lpstr>Три фазы развития нормальной микрофлоры новорожденных.</vt:lpstr>
      <vt:lpstr>Микрофлора разных участков тела человека:</vt:lpstr>
      <vt:lpstr>Презентация PowerPoint</vt:lpstr>
      <vt:lpstr>Микрофлора ЖКТ</vt:lpstr>
      <vt:lpstr>Микрофлора мочеполового тракта</vt:lpstr>
      <vt:lpstr>Положительные функции нормальной микрофлоры</vt:lpstr>
      <vt:lpstr>Колонизационная  резистентность</vt:lpstr>
      <vt:lpstr>Дисбактериоз </vt:lpstr>
      <vt:lpstr>Коррекция микрофлоры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Нормальная микрофлора</dc:title>
  <dc:creator>Анна Савицкая</dc:creator>
  <cp:lastModifiedBy>Анна Савицкая</cp:lastModifiedBy>
  <cp:revision>12</cp:revision>
  <dcterms:created xsi:type="dcterms:W3CDTF">2020-12-07T16:16:04Z</dcterms:created>
  <dcterms:modified xsi:type="dcterms:W3CDTF">2020-12-08T17:49:56Z</dcterms:modified>
</cp:coreProperties>
</file>