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86" r:id="rId2"/>
  </p:sldMasterIdLst>
  <p:notesMasterIdLst>
    <p:notesMasterId r:id="rId23"/>
  </p:notesMasterIdLst>
  <p:sldIdLst>
    <p:sldId id="29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0" r:id="rId19"/>
    <p:sldId id="283" r:id="rId20"/>
    <p:sldId id="284" r:id="rId21"/>
    <p:sldId id="296" r:id="rId22"/>
  </p:sldIdLst>
  <p:sldSz cx="9144000" cy="6858000" type="screen4x3"/>
  <p:notesSz cx="6858000" cy="9144000"/>
  <p:embeddedFontLst>
    <p:embeddedFont>
      <p:font typeface="Corbel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Wingdings 2" pitchFamily="18" charset="2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88D49E5-95AE-4175-BFF8-8796D5FF90AE}">
  <a:tblStyle styleId="{588D49E5-95AE-4175-BFF8-8796D5FF90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3529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274637"/>
            <a:ext cx="8304101" cy="300820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Учет товаров аптечных организациях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5" name="Рисунок 4" descr="priemka-tovara-v-apte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54" y="2443395"/>
            <a:ext cx="4847819" cy="4223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34937"/>
            <a:ext cx="8809037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809469" y="1444625"/>
            <a:ext cx="801068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Выявленные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несоответствия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процессе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приемки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оформляются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Актом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установленном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расхождении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приемке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товара</a:t>
            </a:r>
            <a:r>
              <a:rPr lang="en-US" sz="28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случае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возникновения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сомнения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они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должны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подвергнуться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лабораторному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контролю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получения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результатов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которого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данные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должны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находиться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карантине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изолированно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других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539750" y="1268412"/>
            <a:ext cx="814705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поступления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аптеку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осуществляется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как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правило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в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следующих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первичных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учетных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документах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«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Журнале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учета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поступления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группам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аптеке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 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поступившие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товары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учитываются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соответствии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классификационными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группами</a:t>
            </a:r>
            <a:r>
              <a:rPr lang="ru-RU" sz="32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250825" y="749508"/>
            <a:ext cx="8401050" cy="551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793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2)	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поступление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подлежащих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ПКУ: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ядовитых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других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–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отражается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Журнале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подлежащих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предметно-количественному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аптеке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</a:t>
            </a:r>
            <a:r>
              <a:rPr lang="ru-RU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" marR="0" lvl="0" indent="-1793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3)	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течение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месяца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тары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ЛРС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др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поступивших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отражается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хронологической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последовательности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приходной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части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Товарного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" marR="0" lvl="0" indent="-1793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4)	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окончании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месяца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данные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товарного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используются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составлении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о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хозяйственной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деятельности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 (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месячный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отчет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/>
          <p:nvPr/>
        </p:nvSpPr>
        <p:spPr>
          <a:xfrm>
            <a:off x="1484312" y="188912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Договор поставки фармацевтических товаров</a:t>
            </a: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1516062" y="1352550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Приемка и оприходование товаров в аптеке</a:t>
            </a: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1516062" y="2517775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 регистрации поступления товаров по группам</a:t>
            </a: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1516062" y="3705225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 (картотека) учета поступления товара по поставщикам</a:t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1484312" y="4868862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Товарный отчет (приходная часть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1484312" y="6027737"/>
            <a:ext cx="7056437" cy="5762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о финансово-хозяйственной деятельности за месяц</a:t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4540250" y="765175"/>
            <a:ext cx="1008062" cy="5873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4540250" y="1928812"/>
            <a:ext cx="1008062" cy="588962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4540250" y="3117850"/>
            <a:ext cx="1008062" cy="5873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4508500" y="4276725"/>
            <a:ext cx="1008062" cy="588962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4508500" y="5438775"/>
            <a:ext cx="1008062" cy="588962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 rot="-5400000">
            <a:off x="-3040856" y="3039268"/>
            <a:ext cx="6858000" cy="744537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6325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</a:t>
            </a:r>
            <a:r>
              <a:rPr lang="en-US" sz="18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ДОКУМЕНТООБОРОТА ПО ПЕРВИЧНОМУ УЧЕТУ ПОСТУПЛЕНИЯ ТОВАРОВ В АПТЕКУ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15</a:t>
            </a:fld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250825" y="400050"/>
            <a:ext cx="8642350" cy="65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Особенности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первичного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учета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поступления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 и </a:t>
            </a:r>
            <a:r>
              <a:rPr lang="en-US" sz="2400" b="1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b="1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аптечного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склада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лекарственные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могут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отпускаться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исключительно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субъектам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хозяйствования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имеющим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соответствующую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лицензию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Каждый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такой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отпуск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осуществляется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отдельным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доверенностям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обозначением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наименований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лекарственных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прописью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Комиссия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должна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осуществлять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проверки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всех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поступивших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наименований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веса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указанных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сопроводительных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документах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Результаты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этих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проверок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оформляются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момент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указанных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лекарственных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Актом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о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приемке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34937"/>
            <a:ext cx="8809037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17</a:t>
            </a:fld>
            <a:endParaRPr/>
          </a:p>
        </p:txBody>
      </p:sp>
      <p:sp>
        <p:nvSpPr>
          <p:cNvPr id="275" name="Google Shape;275;p39"/>
          <p:cNvSpPr txBox="1"/>
          <p:nvPr/>
        </p:nvSpPr>
        <p:spPr>
          <a:xfrm>
            <a:off x="395287" y="474662"/>
            <a:ext cx="8424862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получении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материально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ответственное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лицо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обязано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проверить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наименования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указанных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наименованиям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количествам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проставленным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накладных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целостность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упаковки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отсутствие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брака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срок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годности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т.д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аптеках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независимо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лекарственной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формы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должны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учитываться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Журнале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наркотических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психотропных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веществ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прекурсоров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подлежащих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предметно-количественному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который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должен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быть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пронумерован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прошнурован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скреплен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печатью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подписью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руководителя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0" y="0"/>
            <a:ext cx="9144000" cy="54927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МАТЕРИАЛЬНАЯ ОТВЕТСТВЕННОСТЬ  РАБОТНИКОВ АПТЕК</a:t>
            </a:r>
            <a:endParaRPr/>
          </a:p>
        </p:txBody>
      </p:sp>
      <p:sp>
        <p:nvSpPr>
          <p:cNvPr id="293" name="Google Shape;293;p42"/>
          <p:cNvSpPr txBox="1"/>
          <p:nvPr/>
        </p:nvSpPr>
        <p:spPr>
          <a:xfrm>
            <a:off x="179387" y="549275"/>
            <a:ext cx="89646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Прием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фармацевтических товаров в аптеках и фармацевтических фирмах осуществляется </a:t>
            </a: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материально ответственными лицами.</a:t>
            </a: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1619250" y="1341437"/>
            <a:ext cx="5905500" cy="43180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материальной ответственности</a:t>
            </a: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179387" y="2405062"/>
            <a:ext cx="2305050" cy="1168400"/>
          </a:xfrm>
          <a:prstGeom prst="wedgeRoundRectCallout">
            <a:avLst>
              <a:gd name="adj1" fmla="val 20765"/>
              <a:gd name="adj2" fmla="val -11338"/>
              <a:gd name="adj3" fmla="val 0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Индивидуальная (кассир) </a:t>
            </a: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2843212" y="2405062"/>
            <a:ext cx="2881312" cy="1168400"/>
          </a:xfrm>
          <a:prstGeom prst="wedgeRoundRectCallout">
            <a:avLst>
              <a:gd name="adj1" fmla="val 10800"/>
              <a:gd name="adj2" fmla="val -11373"/>
              <a:gd name="adj3" fmla="val 0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Бригадная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(работники отделов аптек и структурных подразделений)</a:t>
            </a: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6011862" y="2405062"/>
            <a:ext cx="2952750" cy="1168400"/>
          </a:xfrm>
          <a:prstGeom prst="wedgeRoundRectCallout">
            <a:avLst>
              <a:gd name="adj1" fmla="val -129"/>
              <a:gd name="adj2" fmla="val -11506"/>
              <a:gd name="adj3" fmla="val 0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Коллективная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(все работники аптеки, за исключением провизора-аналитика, старшего провизора ЦРА, фасовщика, санитарки)</a:t>
            </a:r>
            <a:endParaRPr/>
          </a:p>
        </p:txBody>
      </p:sp>
      <p:sp>
        <p:nvSpPr>
          <p:cNvPr id="298" name="Google Shape;298;p42"/>
          <p:cNvSpPr txBox="1"/>
          <p:nvPr/>
        </p:nvSpPr>
        <p:spPr>
          <a:xfrm>
            <a:off x="0" y="3716337"/>
            <a:ext cx="9144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случае нанесения материального ущерба учреждению</a:t>
            </a:r>
            <a:endParaRPr/>
          </a:p>
        </p:txBody>
      </p:sp>
      <p:sp>
        <p:nvSpPr>
          <p:cNvPr id="299" name="Google Shape;299;p42"/>
          <p:cNvSpPr/>
          <p:nvPr/>
        </p:nvSpPr>
        <p:spPr>
          <a:xfrm>
            <a:off x="2051050" y="4094162"/>
            <a:ext cx="4897437" cy="43180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Материальная ответственность</a:t>
            </a:r>
            <a:endParaRPr/>
          </a:p>
        </p:txBody>
      </p:sp>
      <p:sp>
        <p:nvSpPr>
          <p:cNvPr id="300" name="Google Shape;300;p42"/>
          <p:cNvSpPr/>
          <p:nvPr/>
        </p:nvSpPr>
        <p:spPr>
          <a:xfrm>
            <a:off x="395287" y="5157787"/>
            <a:ext cx="2160587" cy="1079500"/>
          </a:xfrm>
          <a:prstGeom prst="wedgeRectCallout">
            <a:avLst>
              <a:gd name="adj1" fmla="val 21300"/>
              <a:gd name="adj2" fmla="val -12558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Ограниченная ответственность</a:t>
            </a: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3492500" y="5159375"/>
            <a:ext cx="2159000" cy="1079500"/>
          </a:xfrm>
          <a:prstGeom prst="wedgeRectCallout">
            <a:avLst>
              <a:gd name="adj1" fmla="val 14015"/>
              <a:gd name="adj2" fmla="val -12558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Полная ответственность</a:t>
            </a: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6443662" y="5157787"/>
            <a:ext cx="2160587" cy="1079500"/>
          </a:xfrm>
          <a:prstGeom prst="wedgeRectCallout">
            <a:avLst>
              <a:gd name="adj1" fmla="val 443"/>
              <a:gd name="adj2" fmla="val -12272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Повышенная ответственность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/>
          <p:nvPr/>
        </p:nvSpPr>
        <p:spPr>
          <a:xfrm>
            <a:off x="1476375" y="42862"/>
            <a:ext cx="6551612" cy="79375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Характеристика материальной ответственности</a:t>
            </a:r>
            <a:endParaRPr/>
          </a:p>
        </p:txBody>
      </p:sp>
      <p:sp>
        <p:nvSpPr>
          <p:cNvPr id="308" name="Google Shape;308;p43"/>
          <p:cNvSpPr/>
          <p:nvPr/>
        </p:nvSpPr>
        <p:spPr>
          <a:xfrm>
            <a:off x="468312" y="836612"/>
            <a:ext cx="8675687" cy="20161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D996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Ограниченную материальную ответственность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несут аптечные работники, если: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порча или уничтожение товаров произошли по неосмотрительности или небрежности;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произошла порча или уничтожение спец. одежды или других предметов, предоставленных  в пользование работникам и др…</a:t>
            </a:r>
            <a:endParaRPr/>
          </a:p>
        </p:txBody>
      </p:sp>
      <p:sp>
        <p:nvSpPr>
          <p:cNvPr id="309" name="Google Shape;309;p43"/>
          <p:cNvSpPr/>
          <p:nvPr/>
        </p:nvSpPr>
        <p:spPr>
          <a:xfrm>
            <a:off x="468312" y="3068637"/>
            <a:ext cx="8675687" cy="252095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D996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Полную ответственность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несут в случаях, если: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между работником и предприятием заключен письменный договор о полной материальной ответственности;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имущество и другие ценности были получены работником в подотчет по разовому поручению или другим документам;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работником причинен убыток аптеке или фирме при выполнении трудовых обязанностей;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нанесен убыток недостачей, преднамеренным уничтожением или повреждением ТМЦ, которое преследуется в уголовном порядке.</a:t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468312" y="5805487"/>
            <a:ext cx="8675687" cy="9366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D996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Повышенная ответственность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если работником осуществляется кража или преднамеренная порча товаров.</a:t>
            </a:r>
            <a:endParaRPr/>
          </a:p>
        </p:txBody>
      </p:sp>
      <p:sp>
        <p:nvSpPr>
          <p:cNvPr id="311" name="Google Shape;311;p43"/>
          <p:cNvSpPr/>
          <p:nvPr/>
        </p:nvSpPr>
        <p:spPr>
          <a:xfrm rot="-5400000" flipH="1">
            <a:off x="-2393950" y="2654300"/>
            <a:ext cx="6264275" cy="1476375"/>
          </a:xfrm>
          <a:custGeom>
            <a:avLst/>
            <a:gdLst/>
            <a:ahLst/>
            <a:cxnLst/>
            <a:rect l="0" t="0" r="0" b="0"/>
            <a:pathLst>
              <a:path w="6264275" h="1476375" extrusionOk="0">
                <a:moveTo>
                  <a:pt x="0" y="1476375"/>
                </a:moveTo>
                <a:lnTo>
                  <a:pt x="0" y="285324"/>
                </a:lnTo>
                <a:cubicBezTo>
                  <a:pt x="0" y="127744"/>
                  <a:pt x="127744" y="0"/>
                  <a:pt x="285324" y="0"/>
                </a:cubicBezTo>
                <a:lnTo>
                  <a:pt x="5902821" y="0"/>
                </a:lnTo>
                <a:cubicBezTo>
                  <a:pt x="6060401" y="0"/>
                  <a:pt x="6188145" y="127744"/>
                  <a:pt x="6188145" y="285324"/>
                </a:cubicBezTo>
                <a:lnTo>
                  <a:pt x="6188146" y="285324"/>
                </a:lnTo>
                <a:lnTo>
                  <a:pt x="6264275" y="285324"/>
                </a:lnTo>
                <a:lnTo>
                  <a:pt x="6079610" y="474551"/>
                </a:lnTo>
                <a:lnTo>
                  <a:pt x="5894945" y="285324"/>
                </a:lnTo>
                <a:lnTo>
                  <a:pt x="5971074" y="285324"/>
                </a:lnTo>
                <a:lnTo>
                  <a:pt x="5971074" y="285324"/>
                </a:lnTo>
                <a:cubicBezTo>
                  <a:pt x="5971074" y="247629"/>
                  <a:pt x="5940516" y="217071"/>
                  <a:pt x="5902821" y="217071"/>
                </a:cubicBezTo>
                <a:lnTo>
                  <a:pt x="285324" y="217071"/>
                </a:lnTo>
                <a:cubicBezTo>
                  <a:pt x="247629" y="217071"/>
                  <a:pt x="217071" y="247629"/>
                  <a:pt x="217071" y="285324"/>
                </a:cubicBezTo>
                <a:lnTo>
                  <a:pt x="217071" y="1476375"/>
                </a:lnTo>
                <a:lnTo>
                  <a:pt x="0" y="1476375"/>
                </a:lnTo>
                <a:close/>
              </a:path>
            </a:pathLst>
          </a:cu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179387" y="3933825"/>
            <a:ext cx="288925" cy="395287"/>
          </a:xfrm>
          <a:prstGeom prst="rightArrow">
            <a:avLst>
              <a:gd name="adj1" fmla="val 10800"/>
              <a:gd name="adj2" fmla="val 50000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3"/>
          <p:cNvSpPr/>
          <p:nvPr/>
        </p:nvSpPr>
        <p:spPr>
          <a:xfrm>
            <a:off x="179387" y="1314450"/>
            <a:ext cx="288925" cy="395287"/>
          </a:xfrm>
          <a:prstGeom prst="rightArrow">
            <a:avLst>
              <a:gd name="adj1" fmla="val 10800"/>
              <a:gd name="adj2" fmla="val 50000"/>
            </a:avLst>
          </a:prstGeom>
          <a:solidFill>
            <a:srgbClr val="F2DCDB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395287" y="404812"/>
            <a:ext cx="8424862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ПЕРВИЧНЫЙ УЧЕТ ПОСТУПЛЕНИЯ ТОВАРОВ В АПТЕКУ</a:t>
            </a: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Поступление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аптечные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организации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лекарственных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средств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изделий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медицинского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назначения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медицинской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техники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осуществляется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основании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договора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Договор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определяет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предмет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стороны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соглашения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права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обязанности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сторон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сроки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исполнения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порядок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рассмотрения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претензий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условия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разрыва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договора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Перечень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подлежащих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поставке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цены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приводятся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спецификации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к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договору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20</a:t>
            </a:fld>
            <a:endParaRPr/>
          </a:p>
        </p:txBody>
      </p:sp>
      <p:sp>
        <p:nvSpPr>
          <p:cNvPr id="388" name="Google Shape;388;p55"/>
          <p:cNvSpPr txBox="1"/>
          <p:nvPr/>
        </p:nvSpPr>
        <p:spPr>
          <a:xfrm>
            <a:off x="1471612" y="531812"/>
            <a:ext cx="72866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dirty="0"/>
          </a:p>
        </p:txBody>
      </p:sp>
      <p:pic>
        <p:nvPicPr>
          <p:cNvPr id="389" name="Google Shape;38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5"/>
          <p:cNvSpPr txBox="1"/>
          <p:nvPr/>
        </p:nvSpPr>
        <p:spPr>
          <a:xfrm>
            <a:off x="982350" y="2976406"/>
            <a:ext cx="77724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4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 </a:t>
            </a:r>
            <a:r>
              <a:rPr lang="en-US" sz="4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ВНИМАНИЕ</a:t>
            </a:r>
            <a:r>
              <a:rPr lang="ru-RU" sz="4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50825" y="260350"/>
            <a:ext cx="8569325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соответствии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действующим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законодательством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аптечные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организации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могут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закупать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только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зарегистрированные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РК ЛС, ИМН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мед.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ех.</a:t>
            </a:r>
            <a:r>
              <a:rPr lang="en-US" sz="2400" b="0" i="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субъектов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хозяйствования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имеющих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лицензию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оптовую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торговлю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К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договору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купли-продажи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обязательно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прилагаются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копии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лицензии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свидетельства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государственной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регистрации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предприятия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–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свидетельства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налогоплательщика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Кроме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ЛС, ИМН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мед. техники</a:t>
            </a:r>
            <a:r>
              <a:rPr lang="en-US" sz="2400" b="0" i="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могут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закупать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реализовывать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сопутствующие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товары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аптечного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ассортимента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процессе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отгрузки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оформляет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сопроводительные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документы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накладную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налоговую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накладную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счет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оплату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(в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случае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предоплаты</a:t>
            </a:r>
            <a:r>
              <a:rPr lang="en-US" sz="24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0" y="909637"/>
            <a:ext cx="9144000" cy="549275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Способы приемки товара</a:t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1116012" y="1881187"/>
            <a:ext cx="2808287" cy="10080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количеству мест и массе брутто</a:t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5435600" y="1806575"/>
            <a:ext cx="2808287" cy="1008062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количеству товарных единиц и качеству товаров</a:t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2159000" y="1589087"/>
            <a:ext cx="720725" cy="2159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6480175" y="1535112"/>
            <a:ext cx="720725" cy="2159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E6B9B8"/>
          </a:solidFill>
          <a:ln w="254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1116012" y="3716337"/>
            <a:ext cx="2808287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Поставка осуществляется в затаренном и опломбированном виде (импорт, крупные партии товара)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5435600" y="3716337"/>
            <a:ext cx="2808287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соответствии с: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государственными стандартами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техническими условиями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нормативно-правовые акты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1836737" y="3141662"/>
            <a:ext cx="1044575" cy="360362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6157912" y="3049587"/>
            <a:ext cx="1044575" cy="360362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107950" y="404812"/>
            <a:ext cx="8785225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Каждая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партия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сопровождается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сертификатом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производителя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печатью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последнего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регистрационным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свидетельством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поставках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косметической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продукции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БАДов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сопровождается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сертификатом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производителя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Заключением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санитарно-гигиенической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экспертизы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Обязательным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документом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для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получения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склада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является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Доверенность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выписка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которой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регистрируется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«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Журнале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учета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выданных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доверенностей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 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Срок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действия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доверенности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– 10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дней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755650" y="836612"/>
            <a:ext cx="7993062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товаров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поставщика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осуществляется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аптеке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приемной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комиссией</a:t>
            </a:r>
            <a:r>
              <a:rPr lang="ru-RU" sz="280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Приемная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комиссия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обязана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проверить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наличие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необходимой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документации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 </a:t>
            </a:r>
            <a:endParaRPr sz="28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соответствие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фактически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полученного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товара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количественным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качественным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показателям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сопроводительным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документам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</a:t>
            </a:r>
            <a:endParaRPr sz="28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цены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суммы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представленные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документах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;</a:t>
            </a:r>
            <a:endParaRPr sz="2800" u="none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–	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номера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серий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сроки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u="none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годности</a:t>
            </a:r>
            <a:r>
              <a:rPr lang="en-US" sz="280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ЛС.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  <p:graphicFrame>
        <p:nvGraphicFramePr>
          <p:cNvPr id="192" name="Google Shape;192;p27"/>
          <p:cNvGraphicFramePr/>
          <p:nvPr/>
        </p:nvGraphicFramePr>
        <p:xfrm>
          <a:off x="395287" y="1628775"/>
          <a:ext cx="8137450" cy="4463850"/>
        </p:xfrm>
        <a:graphic>
          <a:graphicData uri="http://schemas.openxmlformats.org/drawingml/2006/table">
            <a:tbl>
              <a:tblPr>
                <a:noFill/>
                <a:tableStyleId>{588D49E5-95AE-4175-BFF8-8796D5FF90AE}</a:tableStyleId>
              </a:tblPr>
              <a:tblGrid>
                <a:gridCol w="401625"/>
                <a:gridCol w="2663825"/>
                <a:gridCol w="1014400"/>
                <a:gridCol w="903275"/>
                <a:gridCol w="585775"/>
                <a:gridCol w="857250"/>
                <a:gridCol w="855650"/>
                <a:gridCol w="855650"/>
              </a:tblGrid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№№ п/п</a:t>
                      </a:r>
                      <a:endParaRPr dirty="0"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Наименование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Единица измерения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Количе-ство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Цена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Сумма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Цена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Сумма</a:t>
                      </a:r>
                      <a:endParaRPr/>
                    </a:p>
                  </a:txBody>
                  <a:tcPr marL="61000" marR="610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1000" marR="610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27"/>
          <p:cNvSpPr txBox="1"/>
          <p:nvPr/>
        </p:nvSpPr>
        <p:spPr>
          <a:xfrm>
            <a:off x="107950" y="568325"/>
            <a:ext cx="86407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Счет-фактура (накладная) № 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кого: ________________________________________	Кому:</a:t>
            </a: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1258887" y="6211887"/>
            <a:ext cx="63373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</a:t>
            </a: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Сдал:	                                                      Принял: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  <p:graphicFrame>
        <p:nvGraphicFramePr>
          <p:cNvPr id="200" name="Google Shape;200;p28"/>
          <p:cNvGraphicFramePr/>
          <p:nvPr/>
        </p:nvGraphicFramePr>
        <p:xfrm>
          <a:off x="1476375" y="333375"/>
          <a:ext cx="6408725" cy="6477000"/>
        </p:xfrm>
        <a:graphic>
          <a:graphicData uri="http://schemas.openxmlformats.org/drawingml/2006/table">
            <a:tbl>
              <a:tblPr>
                <a:noFill/>
                <a:tableStyleId>{588D49E5-95AE-4175-BFF8-8796D5FF90AE}</a:tableStyleId>
              </a:tblPr>
              <a:tblGrid>
                <a:gridCol w="6408725"/>
              </a:tblGrid>
              <a:tr h="64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Штамп приемки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Дата приемки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Отдел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	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Цены проверил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</a:t>
                      </a:r>
                      <a:endParaRPr sz="16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подпись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Товарно-материальные ценности по количеству и каче-ству по счету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от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 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 сумму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том числе: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товар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тенге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тара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тенге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вспомогательные материалы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тенге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малоценные и быстроизнашивающиеся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предметы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</a:t>
                      </a: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тенге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Товар по счету получен полностью.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Принял: </a:t>
                      </a:r>
                      <a:r>
                        <a:rPr lang="en-US" sz="1600" b="1" i="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						</a:t>
                      </a:r>
                      <a:endParaRPr sz="16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подпись материально ответственного лица</a:t>
                      </a:r>
                      <a:endParaRPr/>
                    </a:p>
                  </a:txBody>
                  <a:tcPr marL="47925" marR="479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8"/>
          <p:cNvSpPr txBox="1"/>
          <p:nvPr/>
        </p:nvSpPr>
        <p:spPr>
          <a:xfrm>
            <a:off x="-2892425" y="1265237"/>
            <a:ext cx="221789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" y="188912"/>
            <a:ext cx="888841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761</Words>
  <Application>Microsoft Office PowerPoint</Application>
  <PresentationFormat>Экран (4:3)</PresentationFormat>
  <Paragraphs>244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Times New Roman</vt:lpstr>
      <vt:lpstr>Corbel</vt:lpstr>
      <vt:lpstr>Calibri</vt:lpstr>
      <vt:lpstr>Tahoma</vt:lpstr>
      <vt:lpstr>Noto Sans Symbols</vt:lpstr>
      <vt:lpstr>Wingdings 2</vt:lpstr>
      <vt:lpstr>Verdana</vt:lpstr>
      <vt:lpstr>Gill Sans MT</vt:lpstr>
      <vt:lpstr>1_Тема Office</vt:lpstr>
      <vt:lpstr>Солнцестояние</vt:lpstr>
      <vt:lpstr>Учет товаров аптечных организациях </vt:lpstr>
      <vt:lpstr>Слайд 2</vt:lpstr>
      <vt:lpstr>Слайд 3</vt:lpstr>
      <vt:lpstr>Способы приемки товара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ДВИЖЕНИЯ ТОВАРОВ.               ПОСТУПЛЕНИЕ ТОВАРОВ</dc:title>
  <dc:creator>Сергей</dc:creator>
  <cp:lastModifiedBy>Сергей</cp:lastModifiedBy>
  <cp:revision>4</cp:revision>
  <dcterms:modified xsi:type="dcterms:W3CDTF">2020-03-31T12:44:57Z</dcterms:modified>
</cp:coreProperties>
</file>