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292-16F6-4A90-8BF8-1E0730DE0A5A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0FA9-60DE-4D7E-BF72-7B8945AED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5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292-16F6-4A90-8BF8-1E0730DE0A5A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0FA9-60DE-4D7E-BF72-7B8945AED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2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292-16F6-4A90-8BF8-1E0730DE0A5A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0FA9-60DE-4D7E-BF72-7B8945AED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93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292-16F6-4A90-8BF8-1E0730DE0A5A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0FA9-60DE-4D7E-BF72-7B8945AED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15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292-16F6-4A90-8BF8-1E0730DE0A5A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0FA9-60DE-4D7E-BF72-7B8945AED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5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292-16F6-4A90-8BF8-1E0730DE0A5A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0FA9-60DE-4D7E-BF72-7B8945AED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99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292-16F6-4A90-8BF8-1E0730DE0A5A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0FA9-60DE-4D7E-BF72-7B8945AED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6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292-16F6-4A90-8BF8-1E0730DE0A5A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0FA9-60DE-4D7E-BF72-7B8945AED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82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292-16F6-4A90-8BF8-1E0730DE0A5A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0FA9-60DE-4D7E-BF72-7B8945AED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63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292-16F6-4A90-8BF8-1E0730DE0A5A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0FA9-60DE-4D7E-BF72-7B8945AED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0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292-16F6-4A90-8BF8-1E0730DE0A5A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0FA9-60DE-4D7E-BF72-7B8945AED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37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94292-16F6-4A90-8BF8-1E0730DE0A5A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20FA9-60DE-4D7E-BF72-7B8945AED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53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65478" y="568328"/>
            <a:ext cx="9887248" cy="66941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Тема: VII группа периодической системы элементов Д.И. Менделеева. Хлориды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Напишите протоколы контроля качества лекарственных форм, содержащих кислоту хлористоводородную и натрия хлорид.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77777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№ 1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77777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лекарственной формы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77777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Рассчитайте количество кислоты хлористоводородной, необходимое для изготовления данной лекарственной формы</a:t>
            </a:r>
            <a:endParaRPr lang="ru-RU" altLang="ru-RU" dirty="0">
              <a:solidFill>
                <a:srgbClr val="7777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77777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2,0 – 100 мл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150 мл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3,0 = 3 мл раствора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кислоты хлороводородной 8,3%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77777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691431"/>
              </p:ext>
            </p:extLst>
          </p:nvPr>
        </p:nvGraphicFramePr>
        <p:xfrm>
          <a:off x="1192066" y="3025012"/>
          <a:ext cx="5448300" cy="548640"/>
        </p:xfrm>
        <a:graphic>
          <a:graphicData uri="http://schemas.openxmlformats.org/drawingml/2006/table">
            <a:tbl>
              <a:tblPr/>
              <a:tblGrid>
                <a:gridCol w="5448300">
                  <a:extLst>
                    <a:ext uri="{9D8B030D-6E8A-4147-A177-3AD203B41FA5}">
                      <a16:colId xmlns:a16="http://schemas.microsoft.com/office/drawing/2014/main" val="18035669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Sol. Acidi hydrochlorici 2 % - 150 ml</a:t>
                      </a:r>
                      <a:endParaRPr lang="pt-BR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46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Pepsini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2,0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83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20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8146" y="658290"/>
            <a:ext cx="1032625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Органолептический контроль.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 цвет, запах, отсутствие механических примесей.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Слегка опалесцирующая жидкость, без запаха и механических включений</a:t>
            </a: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77777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Физический контроль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Рассчитайте допустимые отклонения для объема лекарственной формы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257697"/>
              </p:ext>
            </p:extLst>
          </p:nvPr>
        </p:nvGraphicFramePr>
        <p:xfrm>
          <a:off x="1336732" y="3565248"/>
          <a:ext cx="4168141" cy="1847272"/>
        </p:xfrm>
        <a:graphic>
          <a:graphicData uri="http://schemas.openxmlformats.org/drawingml/2006/table">
            <a:tbl>
              <a:tblPr/>
              <a:tblGrid>
                <a:gridCol w="2547197">
                  <a:extLst>
                    <a:ext uri="{9D8B030D-6E8A-4147-A177-3AD203B41FA5}">
                      <a16:colId xmlns:a16="http://schemas.microsoft.com/office/drawing/2014/main" val="1562411092"/>
                    </a:ext>
                  </a:extLst>
                </a:gridCol>
                <a:gridCol w="1620944">
                  <a:extLst>
                    <a:ext uri="{9D8B030D-6E8A-4147-A177-3AD203B41FA5}">
                      <a16:colId xmlns:a16="http://schemas.microsoft.com/office/drawing/2014/main" val="382185561"/>
                    </a:ext>
                  </a:extLst>
                </a:gridCol>
              </a:tblGrid>
              <a:tr h="3722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Прописанный объем, мл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Отклонения, %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512799"/>
                  </a:ext>
                </a:extLst>
              </a:tr>
              <a:tr h="24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10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10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499779"/>
                  </a:ext>
                </a:extLst>
              </a:tr>
              <a:tr h="24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10 до 20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010717"/>
                  </a:ext>
                </a:extLst>
              </a:tr>
              <a:tr h="24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20 до 50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618216"/>
                  </a:ext>
                </a:extLst>
              </a:tr>
              <a:tr h="24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50 до 150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3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517710"/>
                  </a:ext>
                </a:extLst>
              </a:tr>
              <a:tr h="24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150 до 200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88627"/>
                  </a:ext>
                </a:extLst>
              </a:tr>
              <a:tr h="24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200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1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1004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25172" y="2738015"/>
            <a:ext cx="862127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N 3</a:t>
            </a:r>
            <a:r>
              <a:rPr lang="ru-RU" altLang="ru-RU" sz="800" dirty="0" smtClean="0"/>
              <a:t>.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Допустимые отклонения в общем объеме жидких лекарственных форм при изготовлении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массо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-объемным методом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47346" y="3565554"/>
            <a:ext cx="16722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 = 150 мл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 мл – 100%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мл – 3%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4,5 мл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0268" y="5043188"/>
            <a:ext cx="35386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Пределы допустимых отклонений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 мл +/- 4,5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[145,5 – 154,5]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7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5162" y="464603"/>
            <a:ext cx="995680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Химический контроль</a:t>
            </a:r>
            <a:endParaRPr lang="ru-RU" b="0" i="0" dirty="0" smtClean="0">
              <a:solidFill>
                <a:srgbClr val="777777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ru-RU" sz="1000" b="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Реакции  подлинности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b="0" i="0" dirty="0" smtClean="0">
              <a:solidFill>
                <a:srgbClr val="77777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а) На хлорид-ион.</a:t>
            </a:r>
            <a:endParaRPr lang="ru-RU" b="0" i="0" dirty="0" smtClean="0">
              <a:solidFill>
                <a:srgbClr val="77777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 4 каплям лекарственной формы прибавляют 1-2 капли раствора серебра нитрата, появляется белый творожистый осадок, растворимый в растворе аммиака 10%. </a:t>
            </a:r>
            <a:r>
              <a:rPr lang="ru-RU" b="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Напишите уравнение реакции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b="0" i="0" dirty="0" smtClean="0">
              <a:solidFill>
                <a:srgbClr val="77777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  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HCl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+ AgNO</a:t>
            </a:r>
            <a:r>
              <a:rPr lang="en-US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AgCl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↓+ HNO</a:t>
            </a:r>
            <a:r>
              <a:rPr lang="en-US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ru-RU" b="0" i="0" baseline="-25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б) На катион H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+</a:t>
            </a:r>
            <a:endParaRPr lang="ru-RU" b="0" i="0" dirty="0" smtClean="0">
              <a:solidFill>
                <a:srgbClr val="77777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 4 каплям лекарственной формы прибавляют 1 каплю метилового оранжевого, появляется розовое окрашивание.</a:t>
            </a:r>
            <a:endParaRPr lang="ru-RU" b="0" i="0" dirty="0">
              <a:solidFill>
                <a:srgbClr val="77777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5162" y="3205079"/>
            <a:ext cx="1041861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Количественное определение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b="0" i="0" dirty="0" smtClean="0">
              <a:solidFill>
                <a:srgbClr val="77777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 алкалиметрии. </a:t>
            </a:r>
            <a:r>
              <a:rPr lang="ru-RU" b="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Напишите уравнение реакции метода.</a:t>
            </a:r>
            <a:endParaRPr lang="en-US" b="0" i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en-US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en-US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0" i="0" baseline="-25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Отмеривают мерной пипеткой 2 мл лекарственной формы, переносят в колбу для титрования, прибавляют 1-2 капли индикатора метилового оранжевого и титруют 0,1 М раствором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NaOH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от розового до желтого окрашивания.</a:t>
            </a:r>
            <a:endParaRPr lang="ru-RU" b="0" i="0" dirty="0" smtClean="0">
              <a:solidFill>
                <a:srgbClr val="77777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Рассчитайте ориентировочный объем  </a:t>
            </a:r>
            <a:r>
              <a:rPr lang="ru-RU" b="0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титранта</a:t>
            </a:r>
            <a:r>
              <a:rPr lang="ru-RU" b="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для титрования 2 мл лекарственной формы</a:t>
            </a:r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8582" y="5563260"/>
            <a:ext cx="13740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3,0 – 150 мл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- 2 мл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= 0,04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93128" y="5738842"/>
            <a:ext cx="3567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 = а / Т = 0,04 / 0,044 = 0,91 мл</a:t>
            </a:r>
          </a:p>
        </p:txBody>
      </p:sp>
    </p:spTree>
    <p:extLst>
      <p:ext uri="{BB962C8B-B14F-4D97-AF65-F5344CB8AC3E}">
        <p14:creationId xmlns:p14="http://schemas.microsoft.com/office/powerpoint/2010/main" val="400958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76234" y="734883"/>
            <a:ext cx="474905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алкалиметрии.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Титрант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0,1 М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939795"/>
              </p:ext>
            </p:extLst>
          </p:nvPr>
        </p:nvGraphicFramePr>
        <p:xfrm>
          <a:off x="1487344" y="1482734"/>
          <a:ext cx="8693604" cy="4738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3816">
                  <a:extLst>
                    <a:ext uri="{9D8B030D-6E8A-4147-A177-3AD203B41FA5}">
                      <a16:colId xmlns:a16="http://schemas.microsoft.com/office/drawing/2014/main" val="784459392"/>
                    </a:ext>
                  </a:extLst>
                </a:gridCol>
                <a:gridCol w="2002687">
                  <a:extLst>
                    <a:ext uri="{9D8B030D-6E8A-4147-A177-3AD203B41FA5}">
                      <a16:colId xmlns:a16="http://schemas.microsoft.com/office/drawing/2014/main" val="111861110"/>
                    </a:ext>
                  </a:extLst>
                </a:gridCol>
                <a:gridCol w="2679366">
                  <a:extLst>
                    <a:ext uri="{9D8B030D-6E8A-4147-A177-3AD203B41FA5}">
                      <a16:colId xmlns:a16="http://schemas.microsoft.com/office/drawing/2014/main" val="295285939"/>
                    </a:ext>
                  </a:extLst>
                </a:gridCol>
                <a:gridCol w="1627735">
                  <a:extLst>
                    <a:ext uri="{9D8B030D-6E8A-4147-A177-3AD203B41FA5}">
                      <a16:colId xmlns:a16="http://schemas.microsoft.com/office/drawing/2014/main" val="1287921874"/>
                    </a:ext>
                  </a:extLst>
                </a:gridCol>
              </a:tblGrid>
              <a:tr h="679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Лекарственное средство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Растворитель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Титр   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1019318"/>
                  </a:ext>
                </a:extLst>
              </a:tr>
              <a:tr h="679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Кислота хлористоводородная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Метиловый оранжевый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Вода очищенная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6162660"/>
                  </a:ext>
                </a:extLst>
              </a:tr>
              <a:tr h="679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Кислота ацетилсалициловая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Фенолфталеин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Спирт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0,01802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2260886"/>
                  </a:ext>
                </a:extLst>
              </a:tr>
              <a:tr h="32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Кислота салициловая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Фенолфталеин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Спирт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8168668"/>
                  </a:ext>
                </a:extLst>
              </a:tr>
              <a:tr h="32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Кислота бензойная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Фенолфталеин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Спирт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7407802"/>
                  </a:ext>
                </a:extLst>
              </a:tr>
              <a:tr h="1030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Кислота борная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Фенолфталеин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Вода, глицерин для усиления кислотных свойств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0,006183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044608"/>
                  </a:ext>
                </a:extLst>
              </a:tr>
              <a:tr h="679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Кислота глютаминовая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Бромтимоловый синий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Горячая вода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0,0147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9073792"/>
                  </a:ext>
                </a:extLst>
              </a:tr>
              <a:tr h="32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Кислота аскорбиновая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фенолфталеин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Вода очищенная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0,0176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7096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7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5310" y="581891"/>
            <a:ext cx="555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титра по определяемому веществу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5310" y="1357745"/>
            <a:ext cx="612719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/у =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(Х) 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1000,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молярная концентрация эквивалента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молярная масса эквивалента определяемого вещества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 ·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 – фактор эквивалентности;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 – молярная масса определяемого вещества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16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37672" y="501502"/>
            <a:ext cx="1029854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Содержание кислоты хлористоводородной в лекарственной форме рассчитывают  по формуле:</a:t>
            </a:r>
            <a:endParaRPr lang="ru-RU" b="0" i="0" dirty="0" smtClean="0">
              <a:solidFill>
                <a:srgbClr val="777777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ru-RU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 (г) =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∙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Кп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∙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/у ∙ V(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лф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)/m                                      </a:t>
            </a:r>
            <a:endParaRPr lang="ru-RU" b="0" i="0" dirty="0" smtClean="0">
              <a:solidFill>
                <a:srgbClr val="777777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ru-RU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где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- объём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титранта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(мл), пошедший на титрование,</a:t>
            </a:r>
            <a:endParaRPr lang="ru-RU" b="0" i="0" dirty="0" smtClean="0">
              <a:solidFill>
                <a:srgbClr val="77777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   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Кп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поправочный коэффициент,</a:t>
            </a:r>
            <a:endParaRPr lang="ru-RU" b="0" i="0" dirty="0" smtClean="0">
              <a:solidFill>
                <a:srgbClr val="77777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   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/у - титр по определяемому веществу,  </a:t>
            </a:r>
            <a:endParaRPr lang="ru-RU" b="0" i="0" dirty="0" smtClean="0">
              <a:solidFill>
                <a:srgbClr val="77777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    m – объем ЛФ, взятый для анализа (мл)</a:t>
            </a:r>
            <a:endParaRPr lang="ru-RU" b="0" i="0" dirty="0" smtClean="0">
              <a:solidFill>
                <a:srgbClr val="777777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ru-RU" b="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 (г) = </a:t>
            </a:r>
            <a:r>
              <a:rPr lang="ru-RU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Vт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∙ 1 ∙ 0,044 ∙ 150 / 2  = </a:t>
            </a:r>
            <a:r>
              <a:rPr lang="ru-RU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….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   </a:t>
            </a:r>
            <a:endParaRPr lang="ru-RU" b="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endParaRPr lang="ru-RU" b="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b="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Рассчитайте допустимые отклонения при химическом контроле для навески кислоты хлористоводородной.</a:t>
            </a:r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37672" y="4259476"/>
            <a:ext cx="9448800" cy="48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N </a:t>
            </a:r>
            <a:r>
              <a:rPr lang="ru-RU" sz="12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Допустимые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отклонения в массе навески отдельных лекарственных средств в жидких лекарственных формах при изготовлении 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массо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-объемным методом &lt;*&gt;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015749"/>
              </p:ext>
            </p:extLst>
          </p:nvPr>
        </p:nvGraphicFramePr>
        <p:xfrm>
          <a:off x="3496974" y="4747045"/>
          <a:ext cx="2778125" cy="1957070"/>
        </p:xfrm>
        <a:graphic>
          <a:graphicData uri="http://schemas.openxmlformats.org/drawingml/2006/table">
            <a:tbl>
              <a:tblPr/>
              <a:tblGrid>
                <a:gridCol w="1666875">
                  <a:extLst>
                    <a:ext uri="{9D8B030D-6E8A-4147-A177-3AD203B41FA5}">
                      <a16:colId xmlns:a16="http://schemas.microsoft.com/office/drawing/2014/main" val="1208289628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1625329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Прописанная масса, г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Отклонения, %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533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0,02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20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238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0,02 до 0,1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15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0,1 до 0,2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10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41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0,2 до 0,5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179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0,5 до 0,8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7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292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0,8 до 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607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1 до 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667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2 до 5 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4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4993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3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132464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06691" y="4747045"/>
            <a:ext cx="1242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3,0 – 100%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4%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0,12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06691" y="5670375"/>
            <a:ext cx="35386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Пределы допустимых отклонений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3,0 +/- 0,12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[2,88 – 3,12]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72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366</Words>
  <Application>Microsoft Office PowerPoint</Application>
  <PresentationFormat>Широкоэкранный</PresentationFormat>
  <Paragraphs>153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Ростовцева Лидия Вениаминовна</dc:creator>
  <cp:lastModifiedBy>Ростовцева Лидия Вениаминовна</cp:lastModifiedBy>
  <cp:revision>10</cp:revision>
  <dcterms:created xsi:type="dcterms:W3CDTF">2022-02-04T10:07:26Z</dcterms:created>
  <dcterms:modified xsi:type="dcterms:W3CDTF">2022-02-06T04:31:06Z</dcterms:modified>
</cp:coreProperties>
</file>