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Образец текста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Образец текста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herald.ru/ru/article/view?id=16196" TargetMode="External" /><Relationship Id="rId3" Type="http://schemas.openxmlformats.org/officeDocument/2006/relationships/hyperlink" Target="http://hirstom.ru/anatomiya-zubocheliustnoy-sistemi/visochno-nizhnecheliustnoy-sustav-vnchs" TargetMode="External" /><Relationship Id="rId7" Type="http://schemas.openxmlformats.org/officeDocument/2006/relationships/hyperlink" Target="https://www.youtube.com/watch?v=df5tSLA-vIk" TargetMode="External" /><Relationship Id="rId2" Type="http://schemas.openxmlformats.org/officeDocument/2006/relationships/hyperlink" Target="http://anatomiya-atlas.ru/?page_id=624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www.informio.ru/publications/id3481/Funkcionalnaja-anatomija-visochno-nizhnechelyustnogo-sustava" TargetMode="External" /><Relationship Id="rId5" Type="http://schemas.openxmlformats.org/officeDocument/2006/relationships/hyperlink" Target="http://www.provisor.com.ua/100matolog/archive/2005/11/art_12.htm" TargetMode="External" /><Relationship Id="rId4" Type="http://schemas.openxmlformats.org/officeDocument/2006/relationships/hyperlink" Target="https://www.eurolab.ua/anatomy/448" TargetMode="Externa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g" descr="http://www.frauklinik.ru/photogallery/stomatologia/dis-vnchs.jpg"/>
          <p:cNvPicPr>
            <a:picLocks noChangeAspect="1"/>
          </p:cNvPicPr>
          <p:nvPr/>
        </p:nvPicPr>
        <p:blipFill>
          <a:blip r:embed="rId2">
            <a:extLst/>
          </a:blip>
          <a:srcRect l="20863" r="1963"/>
          <a:stretch>
            <a:fillRect/>
          </a:stretch>
        </p:blipFill>
        <p:spPr>
          <a:xfrm>
            <a:off x="3320728" y="1345083"/>
            <a:ext cx="5578265" cy="465313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197024" y="2673647"/>
            <a:ext cx="7020272" cy="701041"/>
          </a:xfrm>
          <a:prstGeom prst="rect">
            <a:avLst/>
          </a:prstGeom>
          <a:solidFill>
            <a:srgbClr val="BFBFBF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r>
              <a:t>Анатомия  ВНЧС</a:t>
            </a:r>
          </a:p>
        </p:txBody>
      </p:sp>
      <p:sp>
        <p:nvSpPr>
          <p:cNvPr id="114" name="Shape 114"/>
          <p:cNvSpPr/>
          <p:nvPr/>
        </p:nvSpPr>
        <p:spPr>
          <a:xfrm>
            <a:off x="-132085" y="25400"/>
            <a:ext cx="940817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t>Федеральное государственное бюджетное образовательное учреждение</a:t>
            </a:r>
          </a:p>
          <a:p>
            <a:pPr algn="ctr" defTabSz="584200"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t>высшего образования</a:t>
            </a:r>
          </a:p>
          <a:p>
            <a:pPr algn="ctr" defTabSz="584200"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t>«Красноярский государственный медицинский университет имени</a:t>
            </a:r>
          </a:p>
          <a:p>
            <a:pPr algn="ctr" defTabSz="584200"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t>профессора В. Ф. Война-Ясенецкого»</a:t>
            </a:r>
          </a:p>
          <a:p>
            <a:pPr algn="ctr" defTabSz="584200"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t>Министерства здравоохранения Российской Федерации</a:t>
            </a:r>
          </a:p>
          <a:p>
            <a:pPr algn="ctr" defTabSz="584200"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t>Кафедры-клиники стоматологии ИПО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ubTitle" sz="quarter" idx="1"/>
          </p:nvPr>
        </p:nvSpPr>
        <p:spPr>
          <a:xfrm>
            <a:off x="1460500" y="4638635"/>
            <a:ext cx="7304683" cy="1524001"/>
          </a:xfrm>
          <a:prstGeom prst="rect">
            <a:avLst/>
          </a:prstGeom>
        </p:spPr>
        <p:txBody>
          <a:bodyPr lIns="50800" tIns="50800" rIns="50800" bIns="50800"/>
          <a:lstStyle/>
          <a:p>
            <a:pPr algn="r" defTabSz="584200">
              <a:spcBef>
                <a:spcPts val="0"/>
              </a:spcBef>
              <a:defRPr sz="1600">
                <a:solidFill>
                  <a:srgbClr val="000000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pPr>
            <a:r>
              <a:t>Выполнил ординатор</a:t>
            </a:r>
          </a:p>
          <a:p>
            <a:pPr algn="r" defTabSz="584200">
              <a:spcBef>
                <a:spcPts val="0"/>
              </a:spcBef>
              <a:defRPr sz="1600">
                <a:solidFill>
                  <a:srgbClr val="000000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pPr>
            <a:r>
              <a:t>Кафедры-клиники стоматологии ИПО</a:t>
            </a:r>
          </a:p>
          <a:p>
            <a:pPr algn="r" defTabSz="584200">
              <a:spcBef>
                <a:spcPts val="0"/>
              </a:spcBef>
              <a:defRPr sz="1600">
                <a:solidFill>
                  <a:srgbClr val="000000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pPr>
            <a:r>
              <a:t>По специальности «стоматология ортопедическая»</a:t>
            </a:r>
          </a:p>
          <a:p>
            <a:pPr algn="r" defTabSz="584200">
              <a:spcBef>
                <a:spcPts val="0"/>
              </a:spcBef>
              <a:defRPr sz="1600">
                <a:solidFill>
                  <a:srgbClr val="000000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pPr>
            <a:r>
              <a:t>Попцов Михаил Валерьевич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42999" y="116632"/>
            <a:ext cx="9001002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r>
              <a:t>Суставной диск (discus articularis)</a:t>
            </a:r>
            <a:r>
              <a:rPr b="0"/>
              <a:t>, состоящий из волокнистой хрящевой ткани, залегает между ямкой и головкой сустава и делит его полость на 2 изолированные щели — верхнюю и нижнюю. </a:t>
            </a:r>
          </a:p>
        </p:txBody>
      </p:sp>
      <p:pic>
        <p:nvPicPr>
          <p:cNvPr id="141" name="image10.jpg" descr="https://stomweb.ru/fc-web/fc-files/2017/09/4256-w.jpg"/>
          <p:cNvPicPr>
            <a:picLocks noChangeAspect="1"/>
          </p:cNvPicPr>
          <p:nvPr/>
        </p:nvPicPr>
        <p:blipFill>
          <a:blip r:embed="rId2">
            <a:extLst/>
          </a:blip>
          <a:srcRect t="4201"/>
          <a:stretch>
            <a:fillRect/>
          </a:stretch>
        </p:blipFill>
        <p:spPr>
          <a:xfrm>
            <a:off x="1763688" y="1502499"/>
            <a:ext cx="5616624" cy="5238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1.png" descr="https://ds04.infourok.ru/uploads/ex/0b54/0001a57b-261156e3/hello_html_23181f8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2276872"/>
            <a:ext cx="8801885" cy="432644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51519" y="116632"/>
            <a:ext cx="8568954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r>
              <a:t>Суставная капсула ВНЧС </a:t>
            </a:r>
            <a:r>
              <a:rPr b="0"/>
              <a:t>обширна и податлива, допускает значительные движения н/ч. Вверху капсула прикрепляется латерально по корню скуловой дуги, сзади — по fissura petrosquamosa, медиально — к spina ossis sphenoidalis и спереди по переднему скату суставного бугорка. 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2.jpg" descr="https://meduniver.com/Medical/Anatom/Img/visochno-nignechelustnoi_sustav.jpg"/>
          <p:cNvPicPr>
            <a:picLocks noChangeAspect="1"/>
          </p:cNvPicPr>
          <p:nvPr/>
        </p:nvPicPr>
        <p:blipFill>
          <a:blip r:embed="rId2">
            <a:extLst/>
          </a:blip>
          <a:srcRect l="810"/>
          <a:stretch>
            <a:fillRect/>
          </a:stretch>
        </p:blipFill>
        <p:spPr>
          <a:xfrm>
            <a:off x="57702" y="548679"/>
            <a:ext cx="9013932" cy="5328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-10419"/>
            <a:ext cx="9144000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r>
              <a:t>Связки височно-нижнечелюстного сустава</a:t>
            </a:r>
            <a:r>
              <a:rPr b="0"/>
              <a:t> </a:t>
            </a:r>
          </a:p>
          <a:p>
            <a:pPr algn="ctr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подразделяются на внутрикапсульные и внекапсульные. </a:t>
            </a:r>
          </a:p>
          <a:p>
            <a:pPr algn="ctr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К внутрикапсульным связкам относятся: </a:t>
            </a:r>
          </a:p>
          <a:p>
            <a:pPr algn="ctr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а) передняя и задняя дисковисочные; </a:t>
            </a:r>
          </a:p>
          <a:p>
            <a:pPr algn="ctr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б) латеральная и медиальная дисконижнечелюстные. </a:t>
            </a:r>
          </a:p>
        </p:txBody>
      </p:sp>
      <p:pic>
        <p:nvPicPr>
          <p:cNvPr id="149" name="image13.jpg" descr="http://medicine.slovaria.ru/aach/visochno-nizhnechelyustnoy-sustav-g.jpg"/>
          <p:cNvPicPr>
            <a:picLocks noChangeAspect="1"/>
          </p:cNvPicPr>
          <p:nvPr/>
        </p:nvPicPr>
        <p:blipFill>
          <a:blip r:embed="rId2">
            <a:extLst/>
          </a:blip>
          <a:srcRect t="2764" b="12774"/>
          <a:stretch>
            <a:fillRect/>
          </a:stretch>
        </p:blipFill>
        <p:spPr>
          <a:xfrm>
            <a:off x="1043608" y="1772816"/>
            <a:ext cx="6408712" cy="4936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4.jpg" descr="https://meduniver.com/Medical/Anatom/Img/visochno-nignechelustnoi_sustav-3.jpg"/>
          <p:cNvPicPr>
            <a:picLocks noChangeAspect="1"/>
          </p:cNvPicPr>
          <p:nvPr/>
        </p:nvPicPr>
        <p:blipFill>
          <a:blip r:embed="rId2">
            <a:extLst/>
          </a:blip>
          <a:srcRect l="2491"/>
          <a:stretch>
            <a:fillRect/>
          </a:stretch>
        </p:blipFill>
        <p:spPr>
          <a:xfrm>
            <a:off x="4788024" y="188639"/>
            <a:ext cx="4208616" cy="5013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5.jpg" descr="ÐÐ½Ð°ÑÐ¾Ð¼Ð¸Ñ: ÐÐ¸ÑÐ¾ÑÐ½Ð¾-Ð½Ð¸Ð¶Ð½ÐµÑÐµÐ»ÑÑÑÐ½Ð¾Ð¹ ÑÑÑÑÐ°Ð² (articulatio temporomandibular)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4" y="2132856"/>
            <a:ext cx="4643522" cy="4530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07504" y="188639"/>
            <a:ext cx="9036496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100" b="1">
                <a:latin typeface="Verdana"/>
                <a:ea typeface="Verdana"/>
                <a:cs typeface="Verdana"/>
                <a:sym typeface="Verdana"/>
              </a:defRPr>
            </a:pPr>
            <a:r>
              <a:t>Внекапсульными являются 3 связки:</a:t>
            </a:r>
          </a:p>
          <a:p>
            <a:pPr marL="342900" indent="-342900" algn="ctr">
              <a:buSzPct val="100000"/>
              <a:buAutoNum type="arabicPeriod"/>
              <a:defRPr sz="2100">
                <a:latin typeface="Verdana"/>
                <a:ea typeface="Verdana"/>
                <a:cs typeface="Verdana"/>
                <a:sym typeface="Verdana"/>
              </a:defRPr>
            </a:pPr>
            <a:r>
              <a:t>ligamentum laterale – имеет форму треугольника  </a:t>
            </a:r>
          </a:p>
          <a:p>
            <a:pPr marL="342900" indent="-342900" algn="ctr">
              <a:defRPr sz="2100">
                <a:latin typeface="Verdana"/>
                <a:ea typeface="Verdana"/>
                <a:cs typeface="Verdana"/>
                <a:sym typeface="Verdana"/>
              </a:defRPr>
            </a:pPr>
            <a:r>
              <a:t>2. ligamentum sphenomandibulare</a:t>
            </a:r>
          </a:p>
          <a:p>
            <a:pPr marL="342900" indent="-342900" algn="ctr">
              <a:defRPr sz="2100">
                <a:latin typeface="Verdana"/>
                <a:ea typeface="Verdana"/>
                <a:cs typeface="Verdana"/>
                <a:sym typeface="Verdana"/>
              </a:defRPr>
            </a:pPr>
            <a:r>
              <a:t>3. ligamentum stylomandibularе</a:t>
            </a:r>
          </a:p>
        </p:txBody>
      </p:sp>
      <p:pic>
        <p:nvPicPr>
          <p:cNvPr id="155" name="image16.jpg" descr="https://cf.ppt-online.org/files/slide/g/gsS0f4L8kOaEoR1BqvKcX9xYQyG2CPmurhWMUH/slide-20.jpg"/>
          <p:cNvPicPr>
            <a:picLocks noChangeAspect="1"/>
          </p:cNvPicPr>
          <p:nvPr/>
        </p:nvPicPr>
        <p:blipFill>
          <a:blip r:embed="rId2">
            <a:extLst/>
          </a:blip>
          <a:srcRect t="25488"/>
          <a:stretch>
            <a:fillRect/>
          </a:stretch>
        </p:blipFill>
        <p:spPr>
          <a:xfrm>
            <a:off x="1" y="1700807"/>
            <a:ext cx="9144001" cy="5076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79511" y="116631"/>
            <a:ext cx="8856986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В норме все движения суставных головок в суставных ямках являются комбинированными и имеют следующие компоненты: вертикальный - открывание и закрывание рта, сагиттальный –движение н/ч вперед и назад, боковой (трансверсальной) - смещение челюсти вправо и влево.</a:t>
            </a:r>
          </a:p>
        </p:txBody>
      </p:sp>
      <p:pic>
        <p:nvPicPr>
          <p:cNvPr id="158" name="image17.gif" descr="C:\Users\baya\Desktop\сно анат\Hinge-axis-trans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3767" y="2060848"/>
            <a:ext cx="4392490" cy="4392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18.png" descr="C:\Users\baya\Desktop\сно анат\anatomy9.png"/>
          <p:cNvPicPr>
            <a:picLocks noChangeAspect="1"/>
          </p:cNvPicPr>
          <p:nvPr/>
        </p:nvPicPr>
        <p:blipFill>
          <a:blip r:embed="rId2">
            <a:extLst/>
          </a:blip>
          <a:srcRect l="18308" r="14068"/>
          <a:stretch>
            <a:fillRect/>
          </a:stretch>
        </p:blipFill>
        <p:spPr>
          <a:xfrm>
            <a:off x="179511" y="1"/>
            <a:ext cx="530498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5868144" y="1484783"/>
            <a:ext cx="2862065" cy="31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Особенностью движений головки нижней челюсти является комбинация поступательных и вращательных движений в суставах. 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683567" y="188639"/>
            <a:ext cx="7776866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Другой функциональной особенностью височно-нижнечелюстного сустава является синхронность движений в двух суставах, так как оба сустава (правый и левый) связаны между собой непарной нижнечелюстной костью.</a:t>
            </a:r>
          </a:p>
        </p:txBody>
      </p:sp>
      <p:pic>
        <p:nvPicPr>
          <p:cNvPr id="164" name="image19.jpg" descr="C:\Users\baya\Desktop\сно анат\5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1988840"/>
            <a:ext cx="6840760" cy="4553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20.gif" descr="https://www.dr.arut.ru/wp-content/uploads/2015/08/vyvikh-vnchs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764704"/>
            <a:ext cx="5184578" cy="518457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5364088" y="188639"/>
            <a:ext cx="3672409" cy="65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>
                <a:latin typeface="Verdana"/>
                <a:ea typeface="Verdana"/>
                <a:cs typeface="Verdana"/>
                <a:sym typeface="Verdana"/>
              </a:defRPr>
            </a:pPr>
            <a:r>
              <a:t>Внутренние нарушения могут иметь 9 клинических форм</a:t>
            </a:r>
            <a:r>
              <a:rPr b="0"/>
              <a:t>: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1 – хронический вывих суставной головки;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2 – подвывих суставного диска;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3 – рецидивирующий вывих суставного диска;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4 – хронический вывих суставного диска;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5 –хронический вывих суставного диска, вторичный остеоартроз;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6 – хронический задний вывих суставного диска;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7 – хронический вывих суставной головки с подвывихом суставного диска;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8 – хронический вывих ВНЧС;</a:t>
            </a:r>
          </a:p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9 – привычный вывих ВНЧС.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Цель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Ознакомиться подробно с анатомией височно-нижнечелюстного сустава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Table 169"/>
          <p:cNvGraphicFramePr/>
          <p:nvPr/>
        </p:nvGraphicFramePr>
        <p:xfrm>
          <a:off x="179511" y="1124744"/>
          <a:ext cx="8856986" cy="47543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50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Сустав  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Суставные поверхности 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Вид сустава  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Оси движения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Движения в суставах 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Височно-нижнечелюстной</a:t>
                      </a:r>
                      <a:br/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Нижнечелюстная ямка височной кости, головка нижней челюсти (имеется внутрисуставной диск)  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Эллипсоидный, двухосный, комбиниро-
ванный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Фронтальная, вертикальная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Опускание и поднимание нижней челюсти, смещение вперед и назад, боковые движения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Вывод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 помощью данной презентации мы ознакомились подробно с анатомией височно-нижнечелюстного сустава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Литература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899" indent="-342899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http://anatomiya-atlas.ru/?page_id=624</a:t>
            </a:r>
          </a:p>
          <a:p>
            <a:pPr marL="342899" indent="-342899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http://hirstom.ru/anatomiya-zubocheliustnoy-sistemi/visochno-nizhnecheliustnoy-sustav-vnchs</a:t>
            </a:r>
          </a:p>
          <a:p>
            <a:pPr marL="342899" indent="-342899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https://www.eurolab.ua/anatomy/448</a:t>
            </a:r>
          </a:p>
          <a:p>
            <a:pPr marL="342899" indent="-342899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http://www.provisor.com.ua/100matolog/archive/2005/11/art_12.htm</a:t>
            </a:r>
          </a:p>
          <a:p>
            <a:pPr marL="342899" indent="-342899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http://www.informio.ru/publications/id3481/Funkcionalnaja-anatomija-visochno-nizhnechelyustnogo-sustava</a:t>
            </a:r>
          </a:p>
          <a:p>
            <a:pPr marL="342899" indent="-342899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https://www.youtube.com/watch?v=df5tSLA-vIk</a:t>
            </a:r>
          </a:p>
          <a:p>
            <a:pPr marL="342899" indent="-342899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https://www.eduherald.ru/ru/article/view?id=16196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Задачи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Изучить, чем образован височно-нижнечелюстной сустав, его движения и выделить 9 форм клинических нарушений сустава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79512" y="116632"/>
            <a:ext cx="8964488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r>
              <a:t>Височно-нижнечелюстной сустав </a:t>
            </a:r>
            <a:r>
              <a:rPr b="0"/>
              <a:t>(articulation temporomandibularis) образован головкой нижней челюсти и нижнечелюстной ямкой височной кости. Его суставные поверхности покрыты волокнистым хрящом.</a:t>
            </a:r>
          </a:p>
        </p:txBody>
      </p:sp>
      <p:pic>
        <p:nvPicPr>
          <p:cNvPr id="124" name="image4.jpg" descr="http://images.myshared.ru/9/921528/slide_3.jpg"/>
          <p:cNvPicPr>
            <a:picLocks noChangeAspect="1"/>
          </p:cNvPicPr>
          <p:nvPr/>
        </p:nvPicPr>
        <p:blipFill>
          <a:blip r:embed="rId2">
            <a:extLst/>
          </a:blip>
          <a:srcRect l="17325" t="18200" r="22038" b="4801"/>
          <a:stretch>
            <a:fillRect/>
          </a:stretch>
        </p:blipFill>
        <p:spPr>
          <a:xfrm>
            <a:off x="1187623" y="1628799"/>
            <a:ext cx="6768754" cy="4834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5.jpg" descr="ÐÐ½Ð°ÑÐ¾Ð¼Ð¸Ñ ÑÑÑÑÐ°Ð²Ð°"/>
          <p:cNvPicPr>
            <a:picLocks noChangeAspect="1"/>
          </p:cNvPicPr>
          <p:nvPr/>
        </p:nvPicPr>
        <p:blipFill>
          <a:blip r:embed="rId2">
            <a:extLst/>
          </a:blip>
          <a:srcRect l="2751" t="6817" r="2206" b="2306"/>
          <a:stretch>
            <a:fillRect/>
          </a:stretch>
        </p:blipFill>
        <p:spPr>
          <a:xfrm>
            <a:off x="1115616" y="1412775"/>
            <a:ext cx="7090671" cy="518457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0" y="116631"/>
            <a:ext cx="9144000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r>
              <a:t>ВНЧС </a:t>
            </a:r>
            <a:r>
              <a:rPr b="0"/>
              <a:t>– имеет сложное и уникальное строение, он не мешает работе органов слуха, не задевая нервов и сосудов. 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6.jpg" descr="https://cf.ppt-online.org/files/slide/x/XDTzWswRF2PZuHOYgtpNLron8IlQ7v4kmxjK31/slide-58.jpg"/>
          <p:cNvPicPr>
            <a:picLocks noChangeAspect="1"/>
          </p:cNvPicPr>
          <p:nvPr/>
        </p:nvPicPr>
        <p:blipFill>
          <a:blip r:embed="rId2">
            <a:extLst/>
          </a:blip>
          <a:srcRect r="8829" b="21918"/>
          <a:stretch>
            <a:fillRect/>
          </a:stretch>
        </p:blipFill>
        <p:spPr>
          <a:xfrm>
            <a:off x="179512" y="548680"/>
            <a:ext cx="8867852" cy="5688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6084168" y="1556792"/>
            <a:ext cx="2952329" cy="31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r>
              <a:t>Головка н/ч (caput mandibulae)</a:t>
            </a:r>
            <a:r>
              <a:rPr b="0"/>
              <a:t>— валикообразное утолщение эллипсовидной формы, вытянутое в поперечном направлении. </a:t>
            </a:r>
          </a:p>
        </p:txBody>
      </p:sp>
      <p:pic>
        <p:nvPicPr>
          <p:cNvPr id="132" name="image7.png" descr="http://www.nextd.com/wp-content/uploads/2011/12/mandibula.png"/>
          <p:cNvPicPr>
            <a:picLocks noChangeAspect="1"/>
          </p:cNvPicPr>
          <p:nvPr/>
        </p:nvPicPr>
        <p:blipFill>
          <a:blip r:embed="rId2">
            <a:extLst/>
          </a:blip>
          <a:srcRect l="8505" t="10395" r="13061" b="12115"/>
          <a:stretch>
            <a:fillRect/>
          </a:stretch>
        </p:blipFill>
        <p:spPr>
          <a:xfrm>
            <a:off x="107504" y="404664"/>
            <a:ext cx="5976664" cy="5904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15008" y="116632"/>
            <a:ext cx="8749480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Головка нижней челюсти по форме напоминает эллипс, немного удлиненный, это дает возможность двигать н/ч по отношению к в/ч в разные стороны: назад-вперед, вправо-влево, вверх-вниз.</a:t>
            </a:r>
          </a:p>
        </p:txBody>
      </p:sp>
      <p:pic>
        <p:nvPicPr>
          <p:cNvPr id="135" name="image8.jpg" descr="Ð¡ÑÑÐ¾ÐµÐ½Ð¸Ðµ ÑÐµÐ»ÑÑÑÐ½Ð¾Ð³Ð¾ ÑÑÑÑÐ°Ð²Ð° Ð¿Ð¾Ð´ÑÐ¾Ð±Ð½Ð¾"/>
          <p:cNvPicPr>
            <a:picLocks noChangeAspect="1"/>
          </p:cNvPicPr>
          <p:nvPr/>
        </p:nvPicPr>
        <p:blipFill>
          <a:blip r:embed="rId2">
            <a:extLst/>
          </a:blip>
          <a:srcRect t="4693" b="3003"/>
          <a:stretch>
            <a:fillRect/>
          </a:stretch>
        </p:blipFill>
        <p:spPr>
          <a:xfrm>
            <a:off x="290574" y="1772816"/>
            <a:ext cx="8510370" cy="4922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9.jpg" descr="http://present5.com/presentation/-59739866_437545694/image-4.jpg"/>
          <p:cNvPicPr>
            <a:picLocks noChangeAspect="1"/>
          </p:cNvPicPr>
          <p:nvPr/>
        </p:nvPicPr>
        <p:blipFill>
          <a:blip r:embed="rId2">
            <a:extLst/>
          </a:blip>
          <a:srcRect r="8651"/>
          <a:stretch>
            <a:fillRect/>
          </a:stretch>
        </p:blipFill>
        <p:spPr>
          <a:xfrm>
            <a:off x="971599" y="1320310"/>
            <a:ext cx="6552729" cy="5379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07503" y="116631"/>
            <a:ext cx="8856986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r>
              <a:t>Нижнечелюстная ямка (fossa mandibularis)</a:t>
            </a:r>
            <a:r>
              <a:rPr b="0"/>
              <a:t> – образуется между частью височной кости, бугорком и скуловым отростком. В 2—3 раза больше головки н/ч.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22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mihailtvsp@gmail.com</cp:lastModifiedBy>
  <cp:revision>1</cp:revision>
  <dcterms:modified xsi:type="dcterms:W3CDTF">2019-03-19T00:35:51Z</dcterms:modified>
</cp:coreProperties>
</file>