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5" r:id="rId3"/>
    <p:sldId id="291" r:id="rId4"/>
    <p:sldId id="297" r:id="rId5"/>
    <p:sldId id="298" r:id="rId6"/>
    <p:sldId id="299" r:id="rId7"/>
    <p:sldId id="301" r:id="rId8"/>
    <p:sldId id="302" r:id="rId9"/>
    <p:sldId id="304" r:id="rId10"/>
    <p:sldId id="319" r:id="rId11"/>
    <p:sldId id="320" r:id="rId12"/>
    <p:sldId id="321" r:id="rId13"/>
    <p:sldId id="292" r:id="rId14"/>
    <p:sldId id="293" r:id="rId15"/>
    <p:sldId id="294" r:id="rId16"/>
    <p:sldId id="295" r:id="rId17"/>
    <p:sldId id="296" r:id="rId18"/>
    <p:sldId id="317" r:id="rId19"/>
    <p:sldId id="318" r:id="rId20"/>
    <p:sldId id="311" r:id="rId21"/>
    <p:sldId id="312" r:id="rId22"/>
    <p:sldId id="313" r:id="rId23"/>
    <p:sldId id="314" r:id="rId24"/>
    <p:sldId id="315" r:id="rId25"/>
    <p:sldId id="316" r:id="rId26"/>
    <p:sldId id="306" r:id="rId27"/>
    <p:sldId id="305" r:id="rId28"/>
    <p:sldId id="32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908B-E024-4FCA-B8A4-5CC670B0A1C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C0974-4DCE-47B4-B771-D40552CAA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6D07-2DD5-465C-A9F2-A81FB3A977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2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BCB7-FCBF-48E7-B42F-8194EA9A7BA0}" type="datetime1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67BA-1197-4B11-AFA3-2C88D8F8CCE6}" type="datetime1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9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DA0B-4FB4-4B96-ACCD-46CE8C7ACBE0}" type="datetime1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7BF4-618E-4862-9FA1-B3D82A5D1BF2}" type="datetime1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1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163C-90A4-4AA4-A320-E0F3A1ED2714}" type="datetime1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BD9A-998F-4E23-B78D-B190B1D0A455}" type="datetime1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6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720C-430C-47BE-9E96-CF520F8AAD6C}" type="datetime1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3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EFC8-48CD-4104-9D9B-2BD4A5219AF2}" type="datetime1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5266-022B-4530-9133-28B3FE2B55C6}" type="datetime1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6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1370-F49A-4320-8C16-0289877B03A8}" type="datetime1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8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208-2296-4888-AB2F-C48F6C055D43}" type="datetime1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4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306C-3BF7-42AF-94C6-A5CA3A332AB0}" type="datetime1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A56C-6BC4-4428-A407-25008327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3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mailto:myugal@mail.ru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byzzz.ru/wp-content/uploads/2014/09/%D0%BC%D0%B5%D0%B4%D1%81%D0%B5%D1%81%D1%82%D1%80%D0%B0-%D1%81-%D1%83%D0%BA%D0%BE%D0%BB%D0%BE%D0%BC.jpg" TargetMode="External"/><Relationship Id="rId5" Type="http://schemas.openxmlformats.org/officeDocument/2006/relationships/hyperlink" Target="mailto:nskonurkina@mail.ru" TargetMode="External"/><Relationship Id="rId4" Type="http://schemas.openxmlformats.org/officeDocument/2006/relationships/hyperlink" Target="mailto:gordiezav@yandex.ru" TargetMode="External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Кафедра поликлинической педиатрии и пропедевтики детских болезней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 курсом ПО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62" y="1600200"/>
            <a:ext cx="4640138" cy="4344845"/>
          </a:xfrm>
        </p:spPr>
        <p:txBody>
          <a:bodyPr/>
          <a:lstStyle/>
          <a:p>
            <a:pPr marL="0" indent="0" algn="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Алгоритм действий при избыточной массе тела и ожирении у детей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867150" cy="3629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945045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К.м.н., доцент </a:t>
            </a:r>
            <a:r>
              <a:rPr lang="ru-RU" sz="2800" b="1" dirty="0" err="1" smtClean="0">
                <a:solidFill>
                  <a:schemeClr val="tx1"/>
                </a:solidFill>
              </a:rPr>
              <a:t>Гордиец</a:t>
            </a:r>
            <a:r>
              <a:rPr lang="ru-RU" sz="2800" b="1" dirty="0" smtClean="0">
                <a:solidFill>
                  <a:schemeClr val="tx1"/>
                </a:solidFill>
              </a:rPr>
              <a:t> А.В., </a:t>
            </a:r>
            <a:r>
              <a:rPr lang="ru-RU" sz="2800" b="1" dirty="0" err="1" smtClean="0">
                <a:solidFill>
                  <a:schemeClr val="tx1"/>
                </a:solidFill>
              </a:rPr>
              <a:t>Конуркина</a:t>
            </a:r>
            <a:r>
              <a:rPr lang="ru-RU" sz="2800" b="1" dirty="0" smtClean="0">
                <a:solidFill>
                  <a:schemeClr val="tx1"/>
                </a:solidFill>
              </a:rPr>
              <a:t> Н.С.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30 марта 2017г.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640004"/>
              </p:ext>
            </p:extLst>
          </p:nvPr>
        </p:nvGraphicFramePr>
        <p:xfrm>
          <a:off x="6896" y="0"/>
          <a:ext cx="2493963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Фотография Photo Editor" r:id="rId4" imgW="1133633" imgH="1181265" progId="">
                  <p:embed/>
                </p:oleObj>
              </mc:Choice>
              <mc:Fallback>
                <p:oleObj name="Фотография Photo Editor" r:id="rId4" imgW="1133633" imgH="1181265" progId="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096"/>
                      <a:stretch>
                        <a:fillRect/>
                      </a:stretch>
                    </p:blipFill>
                    <p:spPr bwMode="auto">
                      <a:xfrm>
                        <a:off x="6896" y="0"/>
                        <a:ext cx="2493963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12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24936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Оценка ведущих факторов развития ожирения</a:t>
            </a:r>
          </a:p>
          <a:p>
            <a:pPr algn="ctr"/>
            <a:r>
              <a:rPr lang="ru-RU" sz="2800" b="1" dirty="0"/>
              <a:t>у конкретного пациента:</a:t>
            </a:r>
          </a:p>
          <a:p>
            <a:r>
              <a:rPr lang="ru-RU" sz="2800" b="1" dirty="0" smtClean="0"/>
              <a:t>1. уровень </a:t>
            </a:r>
            <a:r>
              <a:rPr lang="ru-RU" sz="2800" b="1" dirty="0"/>
              <a:t>физической активности</a:t>
            </a:r>
          </a:p>
          <a:p>
            <a:r>
              <a:rPr lang="ru-RU" sz="2800" b="1" dirty="0" smtClean="0"/>
              <a:t>время </a:t>
            </a:r>
            <a:r>
              <a:rPr lang="ru-RU" sz="2800" b="1" dirty="0"/>
              <a:t>(длительность) просмотра ТВ,</a:t>
            </a:r>
          </a:p>
          <a:p>
            <a:r>
              <a:rPr lang="ru-RU" sz="2800" b="1" dirty="0"/>
              <a:t>работы/игры на компьютере, </a:t>
            </a:r>
            <a:endParaRPr lang="ru-RU" sz="2800" b="1" dirty="0" smtClean="0"/>
          </a:p>
          <a:p>
            <a:r>
              <a:rPr lang="ru-RU" sz="2800" b="1" dirty="0" smtClean="0"/>
              <a:t>2. режим дня</a:t>
            </a:r>
            <a:endParaRPr lang="ru-RU" sz="2800" b="1" dirty="0"/>
          </a:p>
          <a:p>
            <a:r>
              <a:rPr lang="ru-RU" sz="2800" b="1" dirty="0" smtClean="0"/>
              <a:t>3. рацион </a:t>
            </a:r>
            <a:r>
              <a:rPr lang="ru-RU" sz="2800" b="1" dirty="0"/>
              <a:t>питания, возможные нарушения</a:t>
            </a:r>
          </a:p>
          <a:p>
            <a:r>
              <a:rPr lang="ru-RU" sz="2800" b="1" dirty="0"/>
              <a:t>пищевого поведения</a:t>
            </a:r>
          </a:p>
          <a:p>
            <a:r>
              <a:rPr lang="ru-RU" sz="2800" b="1" dirty="0" smtClean="0"/>
              <a:t>4. лекарственный </a:t>
            </a:r>
            <a:r>
              <a:rPr lang="ru-RU" sz="2800" b="1" dirty="0"/>
              <a:t>анамнез (прием</a:t>
            </a:r>
          </a:p>
          <a:p>
            <a:r>
              <a:rPr lang="ru-RU" sz="2800" b="1" dirty="0"/>
              <a:t>антипсихотических препаратов,</a:t>
            </a:r>
          </a:p>
          <a:p>
            <a:r>
              <a:rPr lang="ru-RU" sz="2800" b="1" dirty="0"/>
              <a:t>стероидных гормонов, </a:t>
            </a:r>
            <a:r>
              <a:rPr lang="ru-RU" sz="2800" b="1" dirty="0" err="1"/>
              <a:t>цитостатиков</a:t>
            </a:r>
            <a:r>
              <a:rPr lang="ru-RU" sz="2800" b="1" dirty="0"/>
              <a:t>)</a:t>
            </a:r>
          </a:p>
          <a:p>
            <a:r>
              <a:rPr lang="ru-RU" sz="2800" b="1" dirty="0" smtClean="0"/>
              <a:t>5. дополнительный </a:t>
            </a:r>
            <a:r>
              <a:rPr lang="ru-RU" sz="2800" b="1" dirty="0"/>
              <a:t>анамнез в отношении травм</a:t>
            </a:r>
          </a:p>
          <a:p>
            <a:r>
              <a:rPr lang="ru-RU" sz="2800" b="1" dirty="0"/>
              <a:t>головы, облучения головы, наркоза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5608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Определение объема клинического обследования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4"/>
            <a:ext cx="3744416" cy="19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Избыточная масса тела/</a:t>
            </a:r>
          </a:p>
          <a:p>
            <a:pPr algn="ctr"/>
            <a:r>
              <a:rPr lang="ru-RU" sz="3200" b="1" dirty="0"/>
              <a:t>ожирение без высокого риска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628800"/>
            <a:ext cx="4752528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Ожирение с высоким риском</a:t>
            </a:r>
          </a:p>
          <a:p>
            <a:r>
              <a:rPr lang="ru-RU" sz="2000" b="1" dirty="0"/>
              <a:t>осложнений, </a:t>
            </a:r>
            <a:r>
              <a:rPr lang="ru-RU" sz="2000" b="1" dirty="0" err="1"/>
              <a:t>морбидное</a:t>
            </a:r>
            <a:r>
              <a:rPr lang="ru-RU" sz="2000" b="1" dirty="0"/>
              <a:t> ожирение.</a:t>
            </a:r>
          </a:p>
          <a:p>
            <a:r>
              <a:rPr lang="ru-RU" sz="2000" b="1" dirty="0"/>
              <a:t>В </a:t>
            </a:r>
            <a:r>
              <a:rPr lang="ru-RU" sz="2000" b="1" dirty="0" err="1"/>
              <a:t>т.ч</a:t>
            </a:r>
            <a:r>
              <a:rPr lang="ru-RU" sz="2000" b="1" dirty="0"/>
              <a:t>., если в анамнезе имеется</a:t>
            </a:r>
          </a:p>
          <a:p>
            <a:r>
              <a:rPr lang="ru-RU" sz="2000" b="1" dirty="0"/>
              <a:t>хотя бы один из приведенных фактов: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повышение </a:t>
            </a:r>
            <a:r>
              <a:rPr lang="ru-RU" sz="2000" b="1" dirty="0"/>
              <a:t>уровня гликемии натощак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повышение </a:t>
            </a:r>
            <a:r>
              <a:rPr lang="ru-RU" sz="2000" b="1" dirty="0"/>
              <a:t>уровня общего</a:t>
            </a:r>
          </a:p>
          <a:p>
            <a:r>
              <a:rPr lang="ru-RU" sz="2000" b="1" dirty="0"/>
              <a:t>холестерина, триглицеридов, ЛПНП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нарушение </a:t>
            </a:r>
            <a:r>
              <a:rPr lang="ru-RU" sz="2000" b="1" dirty="0"/>
              <a:t>менструального цикла </a:t>
            </a:r>
            <a:r>
              <a:rPr lang="ru-RU" sz="2000" b="1" dirty="0" smtClean="0"/>
              <a:t>или подтвержденный </a:t>
            </a:r>
            <a:r>
              <a:rPr lang="ru-RU" sz="2000" b="1" dirty="0"/>
              <a:t>синдром</a:t>
            </a:r>
          </a:p>
          <a:p>
            <a:r>
              <a:rPr lang="ru-RU" sz="2000" b="1" dirty="0"/>
              <a:t>поликистозных яичников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резкая </a:t>
            </a:r>
            <a:r>
              <a:rPr lang="ru-RU" sz="2000" b="1" dirty="0"/>
              <a:t>прибавка массы тела</a:t>
            </a:r>
          </a:p>
          <a:p>
            <a:r>
              <a:rPr lang="ru-RU" sz="2000" b="1" dirty="0"/>
              <a:t>в течение короткого периода времени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признаки </a:t>
            </a:r>
            <a:r>
              <a:rPr lang="ru-RU" sz="2000" b="1" dirty="0" err="1"/>
              <a:t>синдромальных</a:t>
            </a:r>
            <a:r>
              <a:rPr lang="ru-RU" sz="2000" b="1" dirty="0"/>
              <a:t> форм</a:t>
            </a:r>
          </a:p>
          <a:p>
            <a:r>
              <a:rPr lang="ru-RU" sz="2000" b="1" dirty="0"/>
              <a:t>ожирения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1760" y="1340768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1340768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3312368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Минимальный перечень необходимых</a:t>
            </a:r>
          </a:p>
          <a:p>
            <a:r>
              <a:rPr lang="ru-RU" sz="2400" b="1" dirty="0"/>
              <a:t>исследований: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измерение </a:t>
            </a:r>
            <a:r>
              <a:rPr lang="ru-RU" sz="2400" b="1" dirty="0"/>
              <a:t>АД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ЭКГ</a:t>
            </a:r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биохимический </a:t>
            </a:r>
            <a:r>
              <a:rPr lang="ru-RU" sz="2400" b="1" dirty="0"/>
              <a:t>анализ крови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глюкоза</a:t>
            </a:r>
            <a:r>
              <a:rPr lang="ru-RU" sz="2400" b="1" dirty="0"/>
              <a:t>, общий холестерин, триглицериды,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ЛПВП, ЛПНП, АСТ, </a:t>
            </a:r>
            <a:r>
              <a:rPr lang="ru-RU" sz="2400" b="1" dirty="0" smtClean="0"/>
              <a:t>АЛТ</a:t>
            </a:r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/>
              <a:t>УЗИ брюшной полости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88640"/>
            <a:ext cx="4968552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Расширенное обследование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консультация </a:t>
            </a:r>
            <a:r>
              <a:rPr lang="ru-RU" sz="2400" b="1" dirty="0"/>
              <a:t>эндокринолога, генетика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Суточное </a:t>
            </a:r>
            <a:r>
              <a:rPr lang="ru-RU" sz="2400" b="1" dirty="0" err="1"/>
              <a:t>мониторирование</a:t>
            </a:r>
            <a:endParaRPr lang="ru-RU" sz="2400" b="1" dirty="0"/>
          </a:p>
          <a:p>
            <a:r>
              <a:rPr lang="ru-RU" sz="2400" b="1" dirty="0"/>
              <a:t>артериального давления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Определение </a:t>
            </a:r>
            <a:r>
              <a:rPr lang="ru-RU" sz="2400" b="1" dirty="0"/>
              <a:t>уровня </a:t>
            </a:r>
            <a:r>
              <a:rPr lang="ru-RU" sz="2400" b="1" dirty="0" err="1" smtClean="0"/>
              <a:t>гликированного</a:t>
            </a:r>
            <a:r>
              <a:rPr lang="ru-RU" sz="2400" b="1" dirty="0" smtClean="0"/>
              <a:t> гемоглобина </a:t>
            </a:r>
            <a:r>
              <a:rPr lang="ru-RU" sz="2400" b="1" dirty="0"/>
              <a:t>(</a:t>
            </a:r>
            <a:r>
              <a:rPr lang="en-US" sz="2400" b="1" dirty="0"/>
              <a:t>HbA1c)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ОГТТ</a:t>
            </a:r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/>
              <a:t>УЗИ щитовидной железы и</a:t>
            </a:r>
          </a:p>
          <a:p>
            <a:r>
              <a:rPr lang="ru-RU" sz="2400" b="1" dirty="0"/>
              <a:t>органов брюшной полости,</a:t>
            </a:r>
          </a:p>
          <a:p>
            <a:r>
              <a:rPr lang="ru-RU" sz="2400" b="1" dirty="0"/>
              <a:t>органов малого таза (девочки)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оценка </a:t>
            </a:r>
            <a:r>
              <a:rPr lang="ru-RU" sz="2400" b="1" dirty="0" err="1"/>
              <a:t>тиреоидной</a:t>
            </a:r>
            <a:r>
              <a:rPr lang="ru-RU" sz="2400" b="1" dirty="0"/>
              <a:t> функции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/>
              <a:t>консультация ортопеда для</a:t>
            </a:r>
          </a:p>
          <a:p>
            <a:r>
              <a:rPr lang="ru-RU" sz="2400" b="1" dirty="0"/>
              <a:t>исключения патологии позвоночника</a:t>
            </a:r>
          </a:p>
          <a:p>
            <a:r>
              <a:rPr lang="ru-RU" sz="2400" b="1" dirty="0"/>
              <a:t>и суставов, и др.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496855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Расчет уровня базального обмена</a:t>
            </a:r>
          </a:p>
          <a:p>
            <a:r>
              <a:rPr lang="ru-RU" sz="2000" b="1" dirty="0" smtClean="0"/>
              <a:t>оптимально</a:t>
            </a:r>
            <a:r>
              <a:rPr lang="ru-RU" sz="2000" b="1" dirty="0"/>
              <a:t>: метод прямой или</a:t>
            </a:r>
          </a:p>
          <a:p>
            <a:r>
              <a:rPr lang="ru-RU" sz="2000" b="1" dirty="0"/>
              <a:t>непрямой калориметрии</a:t>
            </a:r>
            <a:r>
              <a:rPr lang="ru-RU" sz="2000" b="1" dirty="0" smtClean="0"/>
              <a:t>. Если </a:t>
            </a:r>
            <a:r>
              <a:rPr lang="ru-RU" sz="2000" b="1" dirty="0"/>
              <a:t>нет ( по таблицам)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Коррекция </a:t>
            </a:r>
            <a:r>
              <a:rPr lang="ru-RU" sz="2000" b="1" dirty="0"/>
              <a:t>рациона питания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Увеличение </a:t>
            </a:r>
            <a:r>
              <a:rPr lang="ru-RU" sz="2000" b="1" dirty="0"/>
              <a:t>физической активности</a:t>
            </a:r>
          </a:p>
          <a:p>
            <a:r>
              <a:rPr lang="ru-RU" sz="2000" b="1" dirty="0"/>
              <a:t>(под контролем врача)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649" y="2996952"/>
            <a:ext cx="4968552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Оценка готовности пациента </a:t>
            </a:r>
            <a:r>
              <a:rPr lang="ru-RU" sz="2400" b="1" dirty="0" smtClean="0">
                <a:solidFill>
                  <a:schemeClr val="bg1"/>
                </a:solidFill>
              </a:rPr>
              <a:t>изменить стиль </a:t>
            </a:r>
            <a:r>
              <a:rPr lang="ru-RU" sz="2400" b="1" dirty="0">
                <a:solidFill>
                  <a:schemeClr val="bg1"/>
                </a:solidFill>
              </a:rPr>
              <a:t>жизни, снизить массу тела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4653136"/>
            <a:ext cx="48965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Информирование пациента и его </a:t>
            </a:r>
            <a:r>
              <a:rPr lang="ru-RU" sz="2400" b="1" dirty="0" smtClean="0"/>
              <a:t>родителей </a:t>
            </a:r>
            <a:r>
              <a:rPr lang="ru-RU" sz="2400" b="1" dirty="0"/>
              <a:t>об основных задачах и целях лечения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243201" y="188640"/>
            <a:ext cx="984983" cy="64807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1628800"/>
            <a:ext cx="2448272" cy="264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Медикаментозное лечение,</a:t>
            </a:r>
          </a:p>
          <a:p>
            <a:r>
              <a:rPr lang="ru-RU" sz="2000" b="1" dirty="0"/>
              <a:t>если необходимо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4888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Оценка эффективности терапии через 1мес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44824"/>
            <a:ext cx="43924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Эффективно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2958" y="1844824"/>
            <a:ext cx="37444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Неэффективно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497172"/>
            <a:ext cx="3110644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Продолжить выполнение</a:t>
            </a:r>
          </a:p>
          <a:p>
            <a:r>
              <a:rPr lang="ru-RU" sz="2000" b="1" dirty="0"/>
              <a:t>рекомендаций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497172"/>
            <a:ext cx="5040560" cy="11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Выяснить, насколько точно соблюдаются</a:t>
            </a:r>
          </a:p>
          <a:p>
            <a:r>
              <a:rPr lang="ru-RU" sz="2000" b="1" dirty="0"/>
              <a:t>рекомендации. Повторно оценить уровень</a:t>
            </a:r>
          </a:p>
          <a:p>
            <a:r>
              <a:rPr lang="ru-RU" sz="2000" b="1" dirty="0"/>
              <a:t>физической активности, диету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3266" y="5132040"/>
            <a:ext cx="73111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Регулярная оценка эффективности</a:t>
            </a:r>
          </a:p>
          <a:p>
            <a:pPr algn="ctr"/>
            <a:r>
              <a:rPr lang="ru-RU" sz="2800" b="1" dirty="0"/>
              <a:t>терапии через </a:t>
            </a:r>
            <a:r>
              <a:rPr lang="ru-RU" sz="2800" b="1" dirty="0" smtClean="0"/>
              <a:t>1-3-6-12 </a:t>
            </a:r>
            <a:r>
              <a:rPr lang="ru-RU" sz="2800" b="1" dirty="0" err="1"/>
              <a:t>мес</a:t>
            </a:r>
            <a:endParaRPr lang="ru-RU" sz="2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83768" y="1412776"/>
            <a:ext cx="174504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28817" y="1412776"/>
            <a:ext cx="2359407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51720" y="2759224"/>
            <a:ext cx="0" cy="66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588224" y="2759224"/>
            <a:ext cx="0" cy="66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051720" y="4771612"/>
            <a:ext cx="1584176" cy="241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076056" y="4692588"/>
            <a:ext cx="1512168" cy="320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692696"/>
            <a:ext cx="396044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Согласно формулировке ВОЗ, </a:t>
            </a:r>
            <a:r>
              <a:rPr lang="ru-RU" sz="3600" b="1" dirty="0"/>
              <a:t>ожирение </a:t>
            </a:r>
            <a:r>
              <a:rPr lang="ru-RU" sz="3600" dirty="0" smtClean="0"/>
              <a:t>определяется как </a:t>
            </a:r>
            <a:r>
              <a:rPr lang="ru-RU" sz="3600" dirty="0"/>
              <a:t>патологическое или чрезмерное накопление жира, </a:t>
            </a:r>
            <a:r>
              <a:rPr lang="ru-RU" sz="3600" dirty="0" smtClean="0"/>
              <a:t>представляющее </a:t>
            </a:r>
            <a:r>
              <a:rPr lang="ru-RU" sz="3600" dirty="0"/>
              <a:t>риск для здоровья.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248472" cy="30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4" y="3573016"/>
            <a:ext cx="47720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04664"/>
            <a:ext cx="397078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Ежедневная активность должна </a:t>
            </a:r>
            <a:r>
              <a:rPr lang="ru-RU" dirty="0" smtClean="0"/>
              <a:t>соответствовать </a:t>
            </a:r>
            <a:r>
              <a:rPr lang="ru-RU" dirty="0"/>
              <a:t>среднему и умеренно высокому уровню </a:t>
            </a:r>
            <a:r>
              <a:rPr lang="ru-RU" dirty="0" smtClean="0"/>
              <a:t>интенсивности</a:t>
            </a:r>
            <a:r>
              <a:rPr lang="ru-RU" dirty="0"/>
              <a:t>. Большая часть физических упражнений должна </a:t>
            </a:r>
            <a:r>
              <a:rPr lang="ru-RU" dirty="0" smtClean="0"/>
              <a:t>приходиться </a:t>
            </a:r>
            <a:r>
              <a:rPr lang="ru-RU" dirty="0"/>
              <a:t>на аэробные нагрузки.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176464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Картинки по запросу картинки ожирение у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19526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29" y="38610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Например: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пешие прогулки продолжительностью не менее 1 часа</a:t>
            </a:r>
          </a:p>
          <a:p>
            <a:pPr marL="0" indent="0">
              <a:buNone/>
            </a:pPr>
            <a:r>
              <a:rPr lang="ru-RU" dirty="0"/>
              <a:t>со средней скоростью 5–7 км в час (для контроля </a:t>
            </a:r>
            <a:r>
              <a:rPr lang="ru-RU" dirty="0" smtClean="0"/>
              <a:t>можно </a:t>
            </a:r>
            <a:r>
              <a:rPr lang="ru-RU" dirty="0"/>
              <a:t>использовать шагомер);</a:t>
            </a:r>
          </a:p>
          <a:p>
            <a:pPr marL="0" indent="0">
              <a:buNone/>
            </a:pPr>
            <a:r>
              <a:rPr lang="ru-RU" dirty="0" smtClean="0"/>
              <a:t>подъем </a:t>
            </a:r>
            <a:r>
              <a:rPr lang="ru-RU" dirty="0"/>
              <a:t>по лестнице не менее 15–20 мин;</a:t>
            </a:r>
          </a:p>
          <a:p>
            <a:pPr marL="0" indent="0">
              <a:buNone/>
            </a:pPr>
            <a:r>
              <a:rPr lang="ru-RU" dirty="0" smtClean="0"/>
              <a:t>бег </a:t>
            </a:r>
            <a:r>
              <a:rPr lang="ru-RU" dirty="0"/>
              <a:t>трусцой не менее 30 мин;</a:t>
            </a:r>
          </a:p>
          <a:p>
            <a:pPr marL="0" indent="0">
              <a:buNone/>
            </a:pPr>
            <a:r>
              <a:rPr lang="ru-RU" dirty="0" smtClean="0"/>
              <a:t>уборка </a:t>
            </a:r>
            <a:r>
              <a:rPr lang="ru-RU" dirty="0"/>
              <a:t>снега не менее 15–20 мин;</a:t>
            </a:r>
          </a:p>
          <a:p>
            <a:pPr marL="0" indent="0">
              <a:buNone/>
            </a:pPr>
            <a:r>
              <a:rPr lang="ru-RU" dirty="0" smtClean="0"/>
              <a:t>игра </a:t>
            </a:r>
            <a:r>
              <a:rPr lang="ru-RU" dirty="0"/>
              <a:t>в футбол 45–60 мин;</a:t>
            </a:r>
          </a:p>
          <a:p>
            <a:pPr marL="0" indent="0">
              <a:buNone/>
            </a:pPr>
            <a:r>
              <a:rPr lang="ru-RU" dirty="0" smtClean="0"/>
              <a:t>игра </a:t>
            </a:r>
            <a:r>
              <a:rPr lang="ru-RU" dirty="0"/>
              <a:t>в баскетбол 30–45 мин;</a:t>
            </a:r>
          </a:p>
          <a:p>
            <a:pPr marL="0" indent="0">
              <a:buNone/>
            </a:pPr>
            <a:r>
              <a:rPr lang="ru-RU" dirty="0" smtClean="0"/>
              <a:t>спортивные </a:t>
            </a:r>
            <a:r>
              <a:rPr lang="ru-RU" dirty="0"/>
              <a:t>и современные танцы 30–45 мин;</a:t>
            </a:r>
          </a:p>
          <a:p>
            <a:pPr marL="0" indent="0">
              <a:buNone/>
            </a:pPr>
            <a:r>
              <a:rPr lang="ru-RU" dirty="0" err="1" smtClean="0"/>
              <a:t>аквааэробика</a:t>
            </a:r>
            <a:r>
              <a:rPr lang="ru-RU" dirty="0" smtClean="0"/>
              <a:t> </a:t>
            </a:r>
            <a:r>
              <a:rPr lang="ru-RU" dirty="0"/>
              <a:t>30–45 мин;</a:t>
            </a:r>
          </a:p>
          <a:p>
            <a:pPr marL="0" indent="0">
              <a:buNone/>
            </a:pPr>
            <a:r>
              <a:rPr lang="ru-RU" dirty="0" smtClean="0"/>
              <a:t>плавание </a:t>
            </a:r>
            <a:r>
              <a:rPr lang="ru-RU" dirty="0"/>
              <a:t>брасом или кролем не менее 20 мин, или</a:t>
            </a:r>
          </a:p>
          <a:p>
            <a:pPr marL="0" indent="0">
              <a:buNone/>
            </a:pPr>
            <a:r>
              <a:rPr lang="ru-RU" dirty="0"/>
              <a:t>500 метров для детей и 1 км для подростков.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260648"/>
            <a:ext cx="2736304" cy="6336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Активными видами спорта рекомендуется заниматься не</a:t>
            </a:r>
          </a:p>
          <a:p>
            <a:pPr marL="0" indent="0">
              <a:buNone/>
            </a:pPr>
            <a:r>
              <a:rPr lang="ru-RU" dirty="0"/>
              <a:t>менее 45 мин 3-5 раз в неделю, дополнительно к 1 часу пеших</a:t>
            </a:r>
          </a:p>
          <a:p>
            <a:pPr marL="0" indent="0">
              <a:buNone/>
            </a:pPr>
            <a:r>
              <a:rPr lang="ru-RU" dirty="0"/>
              <a:t>прогулок ежедневно.</a:t>
            </a:r>
          </a:p>
        </p:txBody>
      </p:sp>
      <p:pic>
        <p:nvPicPr>
          <p:cNvPr id="15362" name="Picture 2" descr="Картинки по запросу фото пешие прогулки  для поху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4744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Рекомендовано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196752"/>
            <a:ext cx="5338936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регулярные, циклические (планируемые) нагрузки: </a:t>
            </a:r>
            <a:r>
              <a:rPr lang="ru-RU" dirty="0" smtClean="0"/>
              <a:t>посещение </a:t>
            </a:r>
            <a:r>
              <a:rPr lang="ru-RU" dirty="0"/>
              <a:t>бассейна, тренажерного зала, быстрые танцы, </a:t>
            </a:r>
            <a:r>
              <a:rPr lang="ru-RU" dirty="0" smtClean="0"/>
              <a:t>активные </a:t>
            </a:r>
            <a:r>
              <a:rPr lang="ru-RU" dirty="0"/>
              <a:t>спортивные игры (не реже 3 раз в неделю, не </a:t>
            </a:r>
            <a:r>
              <a:rPr lang="ru-RU" dirty="0" smtClean="0"/>
              <a:t>считая </a:t>
            </a:r>
            <a:r>
              <a:rPr lang="ru-RU" dirty="0"/>
              <a:t>уроков физкультуры в общеобразовательной школе);</a:t>
            </a:r>
          </a:p>
          <a:p>
            <a:pPr marL="0" indent="0">
              <a:buNone/>
            </a:pPr>
            <a:r>
              <a:rPr lang="ru-RU" dirty="0" smtClean="0"/>
              <a:t>менее </a:t>
            </a:r>
            <a:r>
              <a:rPr lang="ru-RU" dirty="0"/>
              <a:t>регулярные, не циклические нагрузки: прогулки</a:t>
            </a:r>
            <a:r>
              <a:rPr lang="ru-RU" dirty="0" smtClean="0"/>
              <a:t>, катание </a:t>
            </a:r>
            <a:r>
              <a:rPr lang="ru-RU" dirty="0"/>
              <a:t>на велосипеде (не менее 1 часа);</a:t>
            </a:r>
          </a:p>
          <a:p>
            <a:pPr marL="0" indent="0">
              <a:buNone/>
            </a:pPr>
            <a:r>
              <a:rPr lang="ru-RU" dirty="0" smtClean="0"/>
              <a:t>повседневная </a:t>
            </a:r>
            <a:r>
              <a:rPr lang="ru-RU" dirty="0"/>
              <a:t>двигательная активность: ходьба до </a:t>
            </a:r>
            <a:r>
              <a:rPr lang="ru-RU" dirty="0" smtClean="0"/>
              <a:t>места учебы </a:t>
            </a:r>
            <a:r>
              <a:rPr lang="ru-RU" dirty="0"/>
              <a:t>и назад, подъем по лестнице, уборка дома и др.;</a:t>
            </a:r>
          </a:p>
          <a:p>
            <a:pPr marL="0" indent="0">
              <a:buNone/>
            </a:pPr>
            <a:r>
              <a:rPr lang="ru-RU" dirty="0" smtClean="0"/>
              <a:t>спонтанная </a:t>
            </a:r>
            <a:r>
              <a:rPr lang="ru-RU" dirty="0"/>
              <a:t>активность (встречи с друзьями и пр.).</a:t>
            </a:r>
          </a:p>
        </p:txBody>
      </p:sp>
      <p:pic>
        <p:nvPicPr>
          <p:cNvPr id="16386" name="Picture 2" descr="Картинки по запросу фото пешие прогулки  для поху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" y="1628800"/>
            <a:ext cx="285025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88640"/>
            <a:ext cx="4392488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Медикаментозная терапия назначается только пациентам</a:t>
            </a:r>
          </a:p>
          <a:p>
            <a:pPr marL="0" indent="0">
              <a:buNone/>
            </a:pPr>
            <a:r>
              <a:rPr lang="ru-RU" dirty="0"/>
              <a:t>с доказанными в ходе обследования нарушениями (</a:t>
            </a:r>
            <a:r>
              <a:rPr lang="ru-RU" dirty="0" err="1" smtClean="0"/>
              <a:t>инсулинорезистент-ность</a:t>
            </a:r>
            <a:r>
              <a:rPr lang="ru-RU" dirty="0"/>
              <a:t>, сахарный диабет, артериальная </a:t>
            </a:r>
            <a:r>
              <a:rPr lang="ru-RU" dirty="0" smtClean="0"/>
              <a:t>гипертензия</a:t>
            </a:r>
            <a:r>
              <a:rPr lang="ru-RU" dirty="0"/>
              <a:t>, синдром поликистозных яичников).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3204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300" dirty="0"/>
              <a:t>изменить пищевые привычки, вызывающие развитие </a:t>
            </a:r>
            <a:r>
              <a:rPr lang="ru-RU" sz="2300" dirty="0" smtClean="0"/>
              <a:t>ожирения</a:t>
            </a:r>
            <a:r>
              <a:rPr lang="ru-RU" sz="2300" dirty="0"/>
              <a:t>, в </a:t>
            </a:r>
            <a:r>
              <a:rPr lang="ru-RU" sz="2300" dirty="0" err="1"/>
              <a:t>т.ч</a:t>
            </a:r>
            <a:r>
              <a:rPr lang="ru-RU" sz="2300" dirty="0"/>
              <a:t>. сформировать осознанное отношение к пище;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/>
              <a:t>научить </a:t>
            </a:r>
            <a:r>
              <a:rPr lang="ru-RU" sz="2300" dirty="0"/>
              <a:t>пациента и членов его семьи оценивать </a:t>
            </a:r>
            <a:r>
              <a:rPr lang="ru-RU" sz="2300" dirty="0" smtClean="0"/>
              <a:t>свой рацион</a:t>
            </a:r>
            <a:r>
              <a:rPr lang="ru-RU" sz="23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/>
              <a:t>научить </a:t>
            </a:r>
            <a:r>
              <a:rPr lang="ru-RU" sz="2300" dirty="0"/>
              <a:t>пациента самостоятельно изменять состав </a:t>
            </a:r>
            <a:r>
              <a:rPr lang="ru-RU" sz="2300" dirty="0" smtClean="0"/>
              <a:t>рациона </a:t>
            </a:r>
            <a:r>
              <a:rPr lang="ru-RU" sz="2300" dirty="0"/>
              <a:t>в зависимости от уровня физической активности;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/>
              <a:t>правильно </a:t>
            </a:r>
            <a:r>
              <a:rPr lang="ru-RU" sz="2300" dirty="0"/>
              <a:t>планировать досуг, обеспечив максимальное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/>
              <a:t>количество часов, занятых физической активностью</a:t>
            </a:r>
            <a:r>
              <a:rPr lang="ru-RU" sz="2300" dirty="0" smtClean="0"/>
              <a:t>; </a:t>
            </a:r>
            <a:r>
              <a:rPr lang="ru-RU" sz="2300" dirty="0"/>
              <a:t>изменить семейные традиции и привычки, </a:t>
            </a:r>
            <a:r>
              <a:rPr lang="ru-RU" sz="2300" dirty="0" smtClean="0"/>
              <a:t>способствующие </a:t>
            </a:r>
            <a:r>
              <a:rPr lang="ru-RU" sz="2300" dirty="0"/>
              <a:t>чрезмерной прибавке массы </a:t>
            </a:r>
            <a:r>
              <a:rPr lang="ru-RU" sz="2300" dirty="0" smtClean="0"/>
              <a:t>тела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/>
              <a:t>нормализовать показатели массы тела самого </a:t>
            </a:r>
            <a:r>
              <a:rPr lang="ru-RU" sz="2300" dirty="0" smtClean="0"/>
              <a:t>пациента </a:t>
            </a:r>
            <a:r>
              <a:rPr lang="ru-RU" sz="2300" dirty="0"/>
              <a:t>и членов его семьи, имеющих избыточную массу </a:t>
            </a:r>
            <a:r>
              <a:rPr lang="ru-RU" sz="2300" dirty="0" smtClean="0"/>
              <a:t>тела или </a:t>
            </a:r>
            <a:r>
              <a:rPr lang="ru-RU" sz="2300" dirty="0"/>
              <a:t>ожирение;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/>
              <a:t>сохранение </a:t>
            </a:r>
            <a:r>
              <a:rPr lang="ru-RU" sz="2300" dirty="0"/>
              <a:t>стабильных нормальных показателей </a:t>
            </a:r>
            <a:r>
              <a:rPr lang="ru-RU" sz="2300" dirty="0" smtClean="0"/>
              <a:t>массы </a:t>
            </a:r>
            <a:r>
              <a:rPr lang="ru-RU" sz="2300" dirty="0"/>
              <a:t>тела в течение длительного времени;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/>
              <a:t>снижение </a:t>
            </a:r>
            <a:r>
              <a:rPr lang="ru-RU" sz="2300" dirty="0"/>
              <a:t>риска развития осложнений ожирения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6164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часто пациент должен посещать специалиста во время лечения по поводу ожирения?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/>
              <a:t>достижения стабильной положительной динамики </a:t>
            </a:r>
            <a:r>
              <a:rPr lang="ru-RU" dirty="0" smtClean="0"/>
              <a:t>– не </a:t>
            </a:r>
            <a:r>
              <a:rPr lang="ru-RU" dirty="0"/>
              <a:t>реже 1 раза в мес.</a:t>
            </a:r>
          </a:p>
          <a:p>
            <a:pPr marL="0" indent="0">
              <a:buNone/>
            </a:pPr>
            <a:r>
              <a:rPr lang="ru-RU" dirty="0"/>
              <a:t>После достижения показателя ИМТ &lt; 95 </a:t>
            </a:r>
            <a:r>
              <a:rPr lang="ru-RU" dirty="0" smtClean="0"/>
              <a:t>перцентили 1 </a:t>
            </a:r>
            <a:r>
              <a:rPr lang="ru-RU" dirty="0"/>
              <a:t>раз в 3 мес.</a:t>
            </a:r>
          </a:p>
          <a:p>
            <a:pPr marL="0" indent="0">
              <a:buNone/>
            </a:pPr>
            <a:r>
              <a:rPr lang="ru-RU" dirty="0"/>
              <a:t>После достижения показателя ИМТ &lt; 85 перцентили 1 </a:t>
            </a:r>
            <a:r>
              <a:rPr lang="ru-RU" dirty="0" smtClean="0"/>
              <a:t>раз в </a:t>
            </a:r>
            <a:r>
              <a:rPr lang="ru-RU" dirty="0"/>
              <a:t>6 </a:t>
            </a:r>
            <a:r>
              <a:rPr lang="ru-RU" dirty="0" err="1"/>
              <a:t>мес</a:t>
            </a:r>
            <a:r>
              <a:rPr lang="ru-RU" dirty="0"/>
              <a:t>, при сохранении </a:t>
            </a:r>
            <a:r>
              <a:rPr lang="ru-RU" dirty="0" smtClean="0"/>
              <a:t>стабильного </a:t>
            </a:r>
            <a:r>
              <a:rPr lang="ru-RU" dirty="0"/>
              <a:t>показателя массы тела</a:t>
            </a:r>
            <a:r>
              <a:rPr lang="ru-RU" dirty="0" smtClean="0"/>
              <a:t>, следующий </a:t>
            </a:r>
            <a:r>
              <a:rPr lang="ru-RU" dirty="0"/>
              <a:t>визит через 1 год.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Литература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Намазова</a:t>
            </a:r>
            <a:r>
              <a:rPr lang="ru-RU" dirty="0"/>
              <a:t>-Баранова Л.С., </a:t>
            </a:r>
            <a:r>
              <a:rPr lang="ru-RU" dirty="0" err="1"/>
              <a:t>Ресненко</a:t>
            </a:r>
            <a:r>
              <a:rPr lang="ru-RU" dirty="0"/>
              <a:t> А.Б. Ожирение. </a:t>
            </a:r>
            <a:r>
              <a:rPr lang="ru-RU" dirty="0" smtClean="0"/>
              <a:t>–М.: Издательство </a:t>
            </a:r>
            <a:r>
              <a:rPr lang="ru-RU" dirty="0"/>
              <a:t>«</a:t>
            </a:r>
            <a:r>
              <a:rPr lang="ru-RU" dirty="0" err="1"/>
              <a:t>ПедиатрЪ</a:t>
            </a:r>
            <a:r>
              <a:rPr lang="ru-RU" dirty="0"/>
              <a:t>», 2012. – 24 с. (</a:t>
            </a:r>
            <a:r>
              <a:rPr lang="ru-RU" dirty="0" smtClean="0"/>
              <a:t>Серия «</a:t>
            </a:r>
            <a:r>
              <a:rPr lang="ru-RU" dirty="0"/>
              <a:t>Карманный справочник педиатра»/Союз педиатров </a:t>
            </a:r>
            <a:r>
              <a:rPr lang="ru-RU" dirty="0" smtClean="0"/>
              <a:t>России, </a:t>
            </a:r>
            <a:r>
              <a:rPr lang="ru-RU" dirty="0" err="1" smtClean="0"/>
              <a:t>Научн</a:t>
            </a:r>
            <a:r>
              <a:rPr lang="ru-RU" dirty="0"/>
              <a:t>. центр здоровья детей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Проект </a:t>
            </a:r>
            <a:r>
              <a:rPr lang="ru-RU" dirty="0"/>
              <a:t>заключительного доклада Комиссии </a:t>
            </a:r>
            <a:r>
              <a:rPr lang="ru-RU" dirty="0" smtClean="0"/>
              <a:t>по ликвидации </a:t>
            </a:r>
            <a:r>
              <a:rPr lang="ru-RU" dirty="0"/>
              <a:t>детского </a:t>
            </a:r>
            <a:r>
              <a:rPr lang="ru-RU" dirty="0" smtClean="0"/>
              <a:t>ожирения, ВОЗ, Женева, 2015г.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solidFill>
                  <a:srgbClr val="000066"/>
                </a:solidFill>
              </a:rPr>
              <a:t>Кафедра поликлинической педиатрии и пропедевтики детских болезней с курсом ПО</a:t>
            </a:r>
            <a:r>
              <a:rPr lang="ru-RU" sz="4000" b="1" smtClean="0">
                <a:solidFill>
                  <a:srgbClr val="000066"/>
                </a:solidFill>
              </a:rPr>
              <a:t/>
            </a:r>
            <a:br>
              <a:rPr lang="ru-RU" sz="4000" b="1" smtClean="0">
                <a:solidFill>
                  <a:srgbClr val="000066"/>
                </a:solidFill>
              </a:rPr>
            </a:br>
            <a:endParaRPr lang="ru-RU" sz="4000" b="1" smtClean="0">
              <a:solidFill>
                <a:srgbClr val="000066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4920734"/>
            <a:ext cx="8988425" cy="182063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  <a:buNone/>
            </a:pPr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900" i="1" dirty="0" err="1"/>
              <a:t>Galaktionova</a:t>
            </a:r>
            <a:r>
              <a:rPr lang="en-US" sz="2900" i="1" dirty="0"/>
              <a:t> Marina </a:t>
            </a:r>
            <a:r>
              <a:rPr lang="en-US" sz="2900" i="1" dirty="0" err="1"/>
              <a:t>Yur'evna</a:t>
            </a:r>
            <a:r>
              <a:rPr lang="en-US" sz="2900" i="1" dirty="0"/>
              <a:t> e-mail:  </a:t>
            </a:r>
            <a:r>
              <a:rPr lang="en-US" sz="2900" i="1" u="sng" dirty="0">
                <a:hlinkClick r:id="rId3"/>
              </a:rPr>
              <a:t>myugal@mail.ru</a:t>
            </a:r>
            <a:endParaRPr lang="ru-RU" sz="2900" dirty="0"/>
          </a:p>
          <a:p>
            <a:pPr marL="0" indent="0">
              <a:buNone/>
            </a:pPr>
            <a:r>
              <a:rPr lang="en-US" sz="2900" i="1" dirty="0" err="1"/>
              <a:t>Gordiets</a:t>
            </a:r>
            <a:r>
              <a:rPr lang="en-US" sz="2900" i="1" dirty="0"/>
              <a:t> </a:t>
            </a:r>
            <a:r>
              <a:rPr lang="en-US" sz="2900" i="1" dirty="0" err="1"/>
              <a:t>Anastasiya</a:t>
            </a:r>
            <a:r>
              <a:rPr lang="en-US" sz="2900" i="1" dirty="0"/>
              <a:t> </a:t>
            </a:r>
            <a:r>
              <a:rPr lang="en-US" sz="2900" i="1" dirty="0" err="1"/>
              <a:t>Victorovna</a:t>
            </a:r>
            <a:r>
              <a:rPr lang="en-US" sz="2900" i="1" dirty="0"/>
              <a:t> e-mail: </a:t>
            </a:r>
            <a:r>
              <a:rPr lang="en-US" sz="2900" i="1" u="sng" dirty="0">
                <a:hlinkClick r:id="rId4"/>
              </a:rPr>
              <a:t>gordiezav@yandex.ru</a:t>
            </a:r>
            <a:endParaRPr lang="ru-RU" sz="2900" dirty="0"/>
          </a:p>
          <a:p>
            <a:pPr marL="0" indent="0">
              <a:buNone/>
            </a:pPr>
            <a:r>
              <a:rPr lang="en-US" sz="2900" i="1" dirty="0" err="1"/>
              <a:t>Konurkina</a:t>
            </a:r>
            <a:r>
              <a:rPr lang="en-US" sz="2900" i="1" dirty="0"/>
              <a:t> Natalia </a:t>
            </a:r>
            <a:r>
              <a:rPr lang="en-US" sz="2900" i="1" dirty="0" err="1"/>
              <a:t>Sergeevna</a:t>
            </a:r>
            <a:r>
              <a:rPr lang="en-US" sz="2900" i="1" dirty="0"/>
              <a:t> e-mail: </a:t>
            </a:r>
            <a:r>
              <a:rPr lang="en-US" sz="2900" i="1" u="sng" dirty="0">
                <a:hlinkClick r:id="rId5"/>
              </a:rPr>
              <a:t>nskonurkina@mail.ru</a:t>
            </a:r>
            <a:endParaRPr lang="ru-RU" sz="2900" dirty="0"/>
          </a:p>
          <a:p>
            <a:pPr algn="ctr">
              <a:lnSpc>
                <a:spcPct val="80000"/>
              </a:lnSpc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4" descr="%D0%B4%D0%B8%D1%82%D0%B5"/>
          <p:cNvSpPr>
            <a:spLocks noChangeAspect="1" noChangeArrowheads="1"/>
          </p:cNvSpPr>
          <p:nvPr/>
        </p:nvSpPr>
        <p:spPr bwMode="auto">
          <a:xfrm>
            <a:off x="155575" y="46038"/>
            <a:ext cx="46386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AutoShape 5" descr="%D0%B4%D0%B8%D1%82%D0%B5"/>
          <p:cNvSpPr>
            <a:spLocks noChangeAspect="1" noChangeArrowheads="1"/>
          </p:cNvSpPr>
          <p:nvPr/>
        </p:nvSpPr>
        <p:spPr bwMode="auto">
          <a:xfrm>
            <a:off x="155575" y="46038"/>
            <a:ext cx="46386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AutoShape 6" descr="%D0%BC%D0%B5%D0%B4%D1%81%D0%B5%D1%81%D1%82%D1%80%D0%B0-%D1%81-%D1%83%D0%BA%D0%BE%D0%BB%D0%BE%D0%BC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30175" y="46038"/>
            <a:ext cx="5076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340767"/>
            <a:ext cx="1905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4666"/>
            <a:ext cx="20882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http://krasgmu.ru/sys/images/user/68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4553"/>
            <a:ext cx="1905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16632"/>
            <a:ext cx="5904656" cy="18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Отбор групп риска по развитию ожирения</a:t>
            </a:r>
          </a:p>
          <a:p>
            <a:pPr algn="ctr"/>
            <a:r>
              <a:rPr lang="ru-RU" sz="2400" b="1" dirty="0"/>
              <a:t>Оценка состояния массы тела. Расчет ИМТ</a:t>
            </a:r>
          </a:p>
          <a:p>
            <a:pPr algn="ctr"/>
            <a:r>
              <a:rPr lang="ru-RU" sz="2400" b="1" dirty="0"/>
              <a:t>Оценка показателя роста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26568"/>
            <a:ext cx="456023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ИМТ &gt;85 перцентили – избыточная масса</a:t>
            </a:r>
          </a:p>
          <a:p>
            <a:r>
              <a:rPr lang="ru-RU" b="1" dirty="0"/>
              <a:t>ИМТ &gt;95 перцентили – ожирение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226568"/>
            <a:ext cx="32403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Нормальная масса тела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598168"/>
            <a:ext cx="4752528" cy="2905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Рекомендации по питанию</a:t>
            </a:r>
          </a:p>
          <a:p>
            <a:r>
              <a:rPr lang="ru-RU" sz="2400" b="1" dirty="0"/>
              <a:t>и физическим нагрузкам.</a:t>
            </a:r>
          </a:p>
          <a:p>
            <a:r>
              <a:rPr lang="ru-RU" sz="2400" b="1" dirty="0"/>
              <a:t>При отягощенном семейном</a:t>
            </a:r>
          </a:p>
          <a:p>
            <a:r>
              <a:rPr lang="ru-RU" sz="2400" b="1" dirty="0"/>
              <a:t>анамнезе по ожирению,</a:t>
            </a:r>
          </a:p>
          <a:p>
            <a:r>
              <a:rPr lang="ru-RU" sz="2400" b="1" dirty="0"/>
              <a:t>сахарному диабету,</a:t>
            </a:r>
          </a:p>
          <a:p>
            <a:r>
              <a:rPr lang="ru-RU" sz="2400" b="1" dirty="0" err="1"/>
              <a:t>гиперхолестеринемии</a:t>
            </a:r>
            <a:r>
              <a:rPr lang="ru-RU" sz="2400" b="1" dirty="0"/>
              <a:t> –</a:t>
            </a:r>
          </a:p>
          <a:p>
            <a:r>
              <a:rPr lang="ru-RU" sz="2400" b="1" dirty="0"/>
              <a:t>наблюдение в динамике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598168"/>
            <a:ext cx="3240360" cy="2905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Определение типа ожирения</a:t>
            </a:r>
          </a:p>
          <a:p>
            <a:r>
              <a:rPr lang="ru-RU" sz="2400" b="1" dirty="0"/>
              <a:t>(фенотип, объем талии)</a:t>
            </a:r>
          </a:p>
          <a:p>
            <a:r>
              <a:rPr lang="ru-RU" sz="2400" b="1" dirty="0"/>
              <a:t>Оценка рисков осложнений</a:t>
            </a:r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1907704" y="1967136"/>
            <a:ext cx="3168352" cy="16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116016" y="1949268"/>
            <a:ext cx="2736304" cy="259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23728" y="31409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7200292" y="31409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зависимости от характера распределения жировой клетчатки выделяют типы ожирения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988840"/>
            <a:ext cx="4186808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центральное, или абдоминальное (по типу «яблока»);</a:t>
            </a:r>
          </a:p>
          <a:p>
            <a:pPr marL="0" indent="0">
              <a:buNone/>
            </a:pPr>
            <a:r>
              <a:rPr lang="ru-RU" dirty="0"/>
              <a:t>• нижнее, или </a:t>
            </a:r>
            <a:r>
              <a:rPr lang="ru-RU" dirty="0" err="1"/>
              <a:t>гиноидное</a:t>
            </a:r>
            <a:r>
              <a:rPr lang="ru-RU" dirty="0"/>
              <a:t> (по типу «груши</a:t>
            </a:r>
            <a:r>
              <a:rPr lang="ru-RU" dirty="0" smtClean="0"/>
              <a:t>»);</a:t>
            </a:r>
          </a:p>
          <a:p>
            <a:pPr marL="0" indent="0">
              <a:buNone/>
            </a:pPr>
            <a:r>
              <a:rPr lang="ru-RU" dirty="0"/>
              <a:t>Пациенты с абдоминальным типом ожирения имеют</a:t>
            </a:r>
          </a:p>
          <a:p>
            <a:pPr marL="0" indent="0">
              <a:buNone/>
            </a:pPr>
            <a:r>
              <a:rPr lang="ru-RU" dirty="0"/>
              <a:t>более высокий риск развития осложнений.</a:t>
            </a:r>
          </a:p>
        </p:txBody>
      </p:sp>
      <p:pic>
        <p:nvPicPr>
          <p:cNvPr id="13314" name="Picture 2" descr="Картинки по запросу типы ожирен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4279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157192"/>
            <a:ext cx="8712968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Измерение окружности талии – простой метод </a:t>
            </a:r>
            <a:r>
              <a:rPr lang="ru-RU" dirty="0" smtClean="0"/>
              <a:t>выявления </a:t>
            </a:r>
            <a:r>
              <a:rPr lang="ru-RU" dirty="0"/>
              <a:t>абдоминального </a:t>
            </a:r>
            <a:r>
              <a:rPr lang="ru-RU" dirty="0" smtClean="0"/>
              <a:t>ожирения</a:t>
            </a:r>
            <a:endParaRPr lang="ru-RU" dirty="0"/>
          </a:p>
        </p:txBody>
      </p:sp>
      <p:pic>
        <p:nvPicPr>
          <p:cNvPr id="7170" name="Picture 2" descr="Картинки по запросу картинки ожирение у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 детей </a:t>
            </a:r>
            <a:r>
              <a:rPr lang="ru-RU" dirty="0"/>
              <a:t>и подростков оценку результатов </a:t>
            </a:r>
            <a:r>
              <a:rPr lang="ru-RU" dirty="0" smtClean="0"/>
              <a:t>целесообразно </a:t>
            </a:r>
            <a:r>
              <a:rPr lang="ru-RU" dirty="0"/>
              <a:t>проводить, применяя </a:t>
            </a:r>
            <a:r>
              <a:rPr lang="ru-RU" dirty="0" err="1"/>
              <a:t>перцентильные</a:t>
            </a:r>
            <a:r>
              <a:rPr lang="ru-RU" dirty="0"/>
              <a:t> </a:t>
            </a:r>
            <a:r>
              <a:rPr lang="ru-RU" dirty="0" smtClean="0"/>
              <a:t>таблицы.</a:t>
            </a:r>
          </a:p>
          <a:p>
            <a:pPr marL="0" indent="0">
              <a:buNone/>
            </a:pPr>
            <a:r>
              <a:rPr lang="ru-RU" dirty="0"/>
              <a:t>О наличии абдоминального типа ожирения можно </a:t>
            </a:r>
            <a:r>
              <a:rPr lang="ru-RU" dirty="0" smtClean="0"/>
              <a:t>говорить</a:t>
            </a:r>
            <a:r>
              <a:rPr lang="ru-RU" dirty="0"/>
              <a:t>, если показатель равен или выше 90 перцентили.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1012</Words>
  <Application>Microsoft Office PowerPoint</Application>
  <PresentationFormat>Экран (4:3)</PresentationFormat>
  <Paragraphs>173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Фотография Photo Editor</vt:lpstr>
      <vt:lpstr>Кафедра поликлинической педиатрии и пропедевтики детских болезней  с курсом 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зависимости от характера распределения жировой клетчатки выделяют типы ожирения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Например:</vt:lpstr>
      <vt:lpstr>Презентация PowerPoint</vt:lpstr>
      <vt:lpstr>Рекомендовано</vt:lpstr>
      <vt:lpstr>Презентация PowerPoint</vt:lpstr>
      <vt:lpstr>Основные цели</vt:lpstr>
      <vt:lpstr>Как часто пациент должен посещать специалиста во время лечения по поводу ожирения?</vt:lpstr>
      <vt:lpstr>Литература</vt:lpstr>
      <vt:lpstr>Кафедра поликлинической педиатрии и пропедевтики детских болезней с курсом ПО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при избыточной массе тела и ожирении у детей</dc:title>
  <dc:creator>Adminn</dc:creator>
  <cp:lastModifiedBy>Adminn</cp:lastModifiedBy>
  <cp:revision>32</cp:revision>
  <dcterms:created xsi:type="dcterms:W3CDTF">2017-03-28T08:22:50Z</dcterms:created>
  <dcterms:modified xsi:type="dcterms:W3CDTF">2017-03-28T13:01:36Z</dcterms:modified>
</cp:coreProperties>
</file>