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3" r:id="rId2"/>
    <p:sldMasterId id="2147483785" r:id="rId3"/>
  </p:sldMasterIdLst>
  <p:notesMasterIdLst>
    <p:notesMasterId r:id="rId122"/>
  </p:notesMasterIdLst>
  <p:sldIdLst>
    <p:sldId id="256" r:id="rId4"/>
    <p:sldId id="547" r:id="rId5"/>
    <p:sldId id="257" r:id="rId6"/>
    <p:sldId id="258" r:id="rId7"/>
    <p:sldId id="1711" r:id="rId8"/>
    <p:sldId id="607" r:id="rId9"/>
    <p:sldId id="608" r:id="rId10"/>
    <p:sldId id="609" r:id="rId11"/>
    <p:sldId id="549" r:id="rId12"/>
    <p:sldId id="428" r:id="rId13"/>
    <p:sldId id="1662" r:id="rId14"/>
    <p:sldId id="648" r:id="rId15"/>
    <p:sldId id="1660" r:id="rId16"/>
    <p:sldId id="1661" r:id="rId17"/>
    <p:sldId id="1663" r:id="rId18"/>
    <p:sldId id="1712" r:id="rId19"/>
    <p:sldId id="1713" r:id="rId20"/>
    <p:sldId id="1664" r:id="rId21"/>
    <p:sldId id="1674" r:id="rId22"/>
    <p:sldId id="1666" r:id="rId23"/>
    <p:sldId id="1667" r:id="rId24"/>
    <p:sldId id="1714" r:id="rId25"/>
    <p:sldId id="1716" r:id="rId26"/>
    <p:sldId id="1715" r:id="rId27"/>
    <p:sldId id="1717" r:id="rId28"/>
    <p:sldId id="1721" r:id="rId29"/>
    <p:sldId id="1684" r:id="rId30"/>
    <p:sldId id="1686" r:id="rId31"/>
    <p:sldId id="1687" r:id="rId32"/>
    <p:sldId id="1689" r:id="rId33"/>
    <p:sldId id="1657" r:id="rId34"/>
    <p:sldId id="1658" r:id="rId35"/>
    <p:sldId id="1659" r:id="rId36"/>
    <p:sldId id="1718" r:id="rId37"/>
    <p:sldId id="1719" r:id="rId38"/>
    <p:sldId id="1720" r:id="rId39"/>
    <p:sldId id="1723" r:id="rId40"/>
    <p:sldId id="1725" r:id="rId41"/>
    <p:sldId id="1726" r:id="rId42"/>
    <p:sldId id="646" r:id="rId43"/>
    <p:sldId id="1734" r:id="rId44"/>
    <p:sldId id="1735" r:id="rId45"/>
    <p:sldId id="1730" r:id="rId46"/>
    <p:sldId id="1727" r:id="rId47"/>
    <p:sldId id="1692" r:id="rId48"/>
    <p:sldId id="1656" r:id="rId49"/>
    <p:sldId id="1731" r:id="rId50"/>
    <p:sldId id="641" r:id="rId51"/>
    <p:sldId id="1693" r:id="rId52"/>
    <p:sldId id="642" r:id="rId53"/>
    <p:sldId id="651" r:id="rId54"/>
    <p:sldId id="653" r:id="rId55"/>
    <p:sldId id="652" r:id="rId56"/>
    <p:sldId id="1691" r:id="rId57"/>
    <p:sldId id="654" r:id="rId58"/>
    <p:sldId id="1736" r:id="rId59"/>
    <p:sldId id="1737" r:id="rId60"/>
    <p:sldId id="1732" r:id="rId61"/>
    <p:sldId id="656" r:id="rId62"/>
    <p:sldId id="657" r:id="rId63"/>
    <p:sldId id="1778" r:id="rId64"/>
    <p:sldId id="541" r:id="rId65"/>
    <p:sldId id="655" r:id="rId66"/>
    <p:sldId id="1696" r:id="rId67"/>
    <p:sldId id="1738" r:id="rId68"/>
    <p:sldId id="1739" r:id="rId69"/>
    <p:sldId id="1751" r:id="rId70"/>
    <p:sldId id="1752" r:id="rId71"/>
    <p:sldId id="1753" r:id="rId72"/>
    <p:sldId id="1754" r:id="rId73"/>
    <p:sldId id="1755" r:id="rId74"/>
    <p:sldId id="1756" r:id="rId75"/>
    <p:sldId id="1757" r:id="rId76"/>
    <p:sldId id="544" r:id="rId77"/>
    <p:sldId id="512" r:id="rId78"/>
    <p:sldId id="513" r:id="rId79"/>
    <p:sldId id="523" r:id="rId80"/>
    <p:sldId id="524" r:id="rId81"/>
    <p:sldId id="525" r:id="rId82"/>
    <p:sldId id="526" r:id="rId83"/>
    <p:sldId id="527" r:id="rId84"/>
    <p:sldId id="532" r:id="rId85"/>
    <p:sldId id="533" r:id="rId86"/>
    <p:sldId id="534" r:id="rId87"/>
    <p:sldId id="535" r:id="rId88"/>
    <p:sldId id="1707" r:id="rId89"/>
    <p:sldId id="1705" r:id="rId90"/>
    <p:sldId id="529" r:id="rId91"/>
    <p:sldId id="1706" r:id="rId92"/>
    <p:sldId id="531" r:id="rId93"/>
    <p:sldId id="537" r:id="rId94"/>
    <p:sldId id="538" r:id="rId95"/>
    <p:sldId id="539" r:id="rId96"/>
    <p:sldId id="1748" r:id="rId97"/>
    <p:sldId id="1749" r:id="rId98"/>
    <p:sldId id="542" r:id="rId99"/>
    <p:sldId id="1750" r:id="rId100"/>
    <p:sldId id="1747" r:id="rId101"/>
    <p:sldId id="1760" r:id="rId102"/>
    <p:sldId id="1761" r:id="rId103"/>
    <p:sldId id="1762" r:id="rId104"/>
    <p:sldId id="1763" r:id="rId105"/>
    <p:sldId id="1764" r:id="rId106"/>
    <p:sldId id="1765" r:id="rId107"/>
    <p:sldId id="1766" r:id="rId108"/>
    <p:sldId id="1767" r:id="rId109"/>
    <p:sldId id="1768" r:id="rId110"/>
    <p:sldId id="1769" r:id="rId111"/>
    <p:sldId id="1770" r:id="rId112"/>
    <p:sldId id="1771" r:id="rId113"/>
    <p:sldId id="1772" r:id="rId114"/>
    <p:sldId id="1773" r:id="rId115"/>
    <p:sldId id="1774" r:id="rId116"/>
    <p:sldId id="1775" r:id="rId117"/>
    <p:sldId id="1776" r:id="rId118"/>
    <p:sldId id="1777" r:id="rId119"/>
    <p:sldId id="514" r:id="rId120"/>
    <p:sldId id="363" r:id="rId121"/>
  </p:sldIdLst>
  <p:sldSz cx="9144000" cy="6858000" type="screen4x3"/>
  <p:notesSz cx="6858000" cy="9144000"/>
  <p:custDataLst>
    <p:tags r:id="rId1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ладимир Ш" initials="ВШ" lastIdx="1" clrIdx="0">
    <p:extLst>
      <p:ext uri="{19B8F6BF-5375-455C-9EA6-DF929625EA0E}">
        <p15:presenceInfo xmlns:p15="http://schemas.microsoft.com/office/powerpoint/2012/main" userId="e623cc280ba221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2FEA8"/>
    <a:srgbClr val="FF6969"/>
    <a:srgbClr val="14F870"/>
    <a:srgbClr val="FFFFFF"/>
    <a:srgbClr val="CC3300"/>
    <a:srgbClr val="AB0505"/>
    <a:srgbClr val="660066"/>
    <a:srgbClr val="663300"/>
    <a:srgbClr val="FF79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tags" Target="tags/tag1.xml"/><Relationship Id="rId128" Type="http://schemas.openxmlformats.org/officeDocument/2006/relationships/tableStyles" Target="tableStyle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2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commentAuthors" Target="commentAuthor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C00000"/>
                </a:solidFill>
              </a:rPr>
              <a:t>Средняя</a:t>
            </a:r>
            <a:r>
              <a:rPr lang="ru-RU" sz="2800" b="1" baseline="0" dirty="0">
                <a:solidFill>
                  <a:srgbClr val="C00000"/>
                </a:solidFill>
              </a:rPr>
              <a:t> распространенность АГ</a:t>
            </a:r>
            <a:endParaRPr lang="ru-RU" sz="28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12483042560856365"/>
          <c:y val="7.37150015825672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6DC-498B-90A2-69AAAB630331}"/>
              </c:ext>
            </c:extLst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6DC-498B-90A2-69AAAB6303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6DC-498B-90A2-69AAAB6303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6DC-498B-90A2-69AAAB630331}"/>
              </c:ext>
            </c:extLst>
          </c:dPt>
          <c:cat>
            <c:strRef>
              <c:f>Лист1!$A$2:$A$5</c:f>
              <c:strCache>
                <c:ptCount val="2"/>
                <c:pt idx="1">
                  <c:v>Распространенность АГ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50.6</c:v>
                </c:pt>
                <c:pt idx="1">
                  <c:v>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DC-498B-90A2-69AAAB630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rgbClr val="C00000"/>
                </a:solidFill>
              </a:rPr>
              <a:t>Средняя осведомленность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BD-419B-99CC-E89C917D544B}"/>
              </c:ext>
            </c:extLst>
          </c:dPt>
          <c:dPt>
            <c:idx val="1"/>
            <c:bubble3D val="0"/>
            <c:explosion val="16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BD-419B-99CC-E89C917D5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BD-419B-99CC-E89C917D5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BD-419B-99CC-E89C917D544B}"/>
              </c:ext>
            </c:extLst>
          </c:dPt>
          <c:cat>
            <c:strRef>
              <c:f>Лист1!$A$2:$A$5</c:f>
              <c:strCache>
                <c:ptCount val="2"/>
                <c:pt idx="1">
                  <c:v>Средняя осведомленность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22.1</c:v>
                </c:pt>
                <c:pt idx="1">
                  <c:v>77.900000000000006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BD-419B-99CC-E89C917D54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CC7C9-2E04-422B-BE1C-1935108B6160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435B9-4141-4DBF-99D2-2D3346E86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27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7435B9-4141-4DBF-99D2-2D3346E86B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95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4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12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4BDD7-00FB-4A41-9923-FB650AA8BA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2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9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0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14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20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5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97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8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1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3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8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0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6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8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9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7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8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7E6F6-15DA-49E2-9FE0-A1DE3A4BACBC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BD5F-6BC3-4565-8ADF-9AA0DBD8C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88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rgbClr val="FFFFAF"/>
            </a:gs>
            <a:gs pos="95000">
              <a:srgbClr val="FFFFAF"/>
            </a:gs>
            <a:gs pos="100000">
              <a:srgbClr val="FFFFAF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0000">
              <a:srgbClr val="FFFFAF"/>
            </a:gs>
            <a:gs pos="95000">
              <a:srgbClr val="FFFFAF"/>
            </a:gs>
            <a:gs pos="100000">
              <a:srgbClr val="FFFFAF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4/11/2020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13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ndoc.ru/images/sindrom-Konna3.jpg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mymed.ro/img/sindrom%20conn.jpg" TargetMode="Externa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media-1.web.britannica.com/eb-media/60/144360-004-B11B5CDB.jpg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ide-m.com/resimler/cushing/resim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://28.media.tumblr.com/tumblr_ldfjgfbK921qzd3rjo1_400.jpg" TargetMode="Externa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ri.ru/mritutor/72033.jpg" TargetMode="Externa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elt.ru/i/art/art116_10.jpg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medglobus.ru/Coarctation%20of%20aort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hyperlink" Target="http://www.medglobus.ru/Coarctation%20angiogram.jpg" TargetMode="Externa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1470025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763" y="2434967"/>
            <a:ext cx="7920880" cy="42980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cs typeface="Times New Roman" pitchFamily="18" charset="0"/>
              </a:rPr>
              <a:t>Гипертоническая болезнь и симптоматические гипертонии</a:t>
            </a:r>
          </a:p>
          <a:p>
            <a:pPr>
              <a:lnSpc>
                <a:spcPct val="90000"/>
              </a:lnSpc>
            </a:pP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Доцент кафедры терапии ИПО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КрасГМУ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Шабалин В.В.</a:t>
            </a:r>
          </a:p>
          <a:p>
            <a:pPr>
              <a:lnSpc>
                <a:spcPct val="90000"/>
              </a:lnSpc>
            </a:pP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2882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800" dirty="0">
                <a:solidFill>
                  <a:srgbClr val="C00000"/>
                </a:solidFill>
                <a:latin typeface="Arial" pitchFamily="34" charset="0"/>
              </a:rPr>
              <a:t>Пороговые уровни постановки диагноза АГ</a:t>
            </a:r>
          </a:p>
        </p:txBody>
      </p:sp>
      <p:graphicFrame>
        <p:nvGraphicFramePr>
          <p:cNvPr id="63385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6723721"/>
              </p:ext>
            </p:extLst>
          </p:nvPr>
        </p:nvGraphicFramePr>
        <p:xfrm>
          <a:off x="250825" y="1600200"/>
          <a:ext cx="8713788" cy="5228019"/>
        </p:xfrm>
        <a:graphic>
          <a:graphicData uri="http://schemas.openxmlformats.org/drawingml/2006/table">
            <a:tbl>
              <a:tblPr/>
              <a:tblGrid>
                <a:gridCol w="290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3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Способ измерения АД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Систолическое 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34" charset="0"/>
                        </a:rPr>
                        <a:t>Диастолическое 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Офисное (клиническое) АД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Домашнее </a:t>
                      </a: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самоизмерение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АД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СМАД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среднесуточное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дневное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 ночное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5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n-lt"/>
              </a:rPr>
              <a:t>Классификация АГ в период беременности </a:t>
            </a:r>
            <a:r>
              <a:rPr lang="en-US" sz="2800" b="1" i="1" u="sng" dirty="0">
                <a:solidFill>
                  <a:srgbClr val="002060"/>
                </a:solidFill>
                <a:latin typeface="+mn-lt"/>
              </a:rPr>
              <a:t>&gt;</a:t>
            </a:r>
            <a:r>
              <a:rPr lang="en-US" sz="2800" b="1" i="1" dirty="0">
                <a:solidFill>
                  <a:srgbClr val="002060"/>
                </a:solidFill>
                <a:latin typeface="+mn-lt"/>
              </a:rPr>
              <a:t>140/90 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мм </a:t>
            </a:r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рт.ст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.</a:t>
            </a: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182140" y="1700808"/>
            <a:ext cx="8964488" cy="453072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2400" b="1" u="sng" dirty="0">
                <a:solidFill>
                  <a:srgbClr val="7030A0"/>
                </a:solidFill>
              </a:rPr>
              <a:t>1. Хроническая АГ (предшествующая)</a:t>
            </a:r>
            <a:r>
              <a:rPr lang="ru-RU" sz="2400" b="1" dirty="0">
                <a:solidFill>
                  <a:srgbClr val="7030A0"/>
                </a:solidFill>
              </a:rPr>
              <a:t> -</a:t>
            </a:r>
            <a:r>
              <a:rPr lang="ru-RU" sz="2400" dirty="0"/>
              <a:t> </a:t>
            </a:r>
            <a:r>
              <a:rPr lang="ru-RU" sz="2400" i="1" dirty="0"/>
              <a:t>(диагностированная до наступления беременности или до 20 </a:t>
            </a:r>
            <a:r>
              <a:rPr lang="ru-RU" sz="2400" i="1" dirty="0" err="1"/>
              <a:t>нед</a:t>
            </a:r>
            <a:r>
              <a:rPr lang="ru-RU" sz="2400" i="1" dirty="0"/>
              <a:t>. ее развития; не исчезает после родов в течение 6-12 </a:t>
            </a:r>
            <a:r>
              <a:rPr lang="ru-RU" sz="2400" i="1" dirty="0" err="1"/>
              <a:t>нед</a:t>
            </a:r>
            <a:r>
              <a:rPr lang="ru-RU" sz="2400" i="1" dirty="0"/>
              <a:t>.) </a:t>
            </a:r>
            <a:r>
              <a:rPr lang="en-US" sz="2400" i="1" dirty="0"/>
              <a:t>[</a:t>
            </a:r>
            <a:r>
              <a:rPr lang="ru-RU" sz="2400" i="1" dirty="0"/>
              <a:t>В Европейских рекомендациях и РКО 2020 г. – 6 </a:t>
            </a:r>
            <a:r>
              <a:rPr lang="ru-RU" sz="2400" i="1" dirty="0" err="1"/>
              <a:t>нед</a:t>
            </a:r>
            <a:r>
              <a:rPr lang="ru-RU" sz="2400" i="1" dirty="0"/>
              <a:t>.</a:t>
            </a:r>
            <a:r>
              <a:rPr lang="en-US" sz="2400" i="1" dirty="0"/>
              <a:t>].</a:t>
            </a:r>
            <a:endParaRPr lang="ru-RU" sz="2400" dirty="0"/>
          </a:p>
          <a:p>
            <a:r>
              <a:rPr lang="ru-RU" sz="2400" i="1" dirty="0">
                <a:solidFill>
                  <a:srgbClr val="002060"/>
                </a:solidFill>
              </a:rPr>
              <a:t>     </a:t>
            </a:r>
            <a:r>
              <a:rPr lang="ru-RU" sz="2400" dirty="0">
                <a:solidFill>
                  <a:srgbClr val="008000"/>
                </a:solidFill>
              </a:rPr>
              <a:t>Гипертоническая болезнь</a:t>
            </a:r>
          </a:p>
          <a:p>
            <a:r>
              <a:rPr lang="ru-RU" sz="2400" dirty="0">
                <a:solidFill>
                  <a:srgbClr val="008000"/>
                </a:solidFill>
              </a:rPr>
              <a:t>     Вторичная (симптоматическая) АГ</a:t>
            </a:r>
          </a:p>
          <a:p>
            <a:pPr>
              <a:buNone/>
            </a:pPr>
            <a:r>
              <a:rPr lang="ru-RU" sz="2400" b="1" u="sng" dirty="0">
                <a:solidFill>
                  <a:srgbClr val="002060"/>
                </a:solidFill>
              </a:rPr>
              <a:t>2. </a:t>
            </a:r>
            <a:r>
              <a:rPr lang="ru-RU" sz="2400" b="1" u="sng" dirty="0" err="1">
                <a:solidFill>
                  <a:srgbClr val="002060"/>
                </a:solidFill>
              </a:rPr>
              <a:t>Гестационная</a:t>
            </a:r>
            <a:r>
              <a:rPr lang="ru-RU" sz="2400" b="1" u="sng" dirty="0">
                <a:solidFill>
                  <a:srgbClr val="002060"/>
                </a:solidFill>
              </a:rPr>
              <a:t> АГ</a:t>
            </a:r>
            <a:r>
              <a:rPr lang="ru-RU" sz="2400" dirty="0"/>
              <a:t> </a:t>
            </a:r>
            <a:r>
              <a:rPr lang="ru-RU" sz="2400" i="1" dirty="0"/>
              <a:t>(манифестирует после 20 </a:t>
            </a:r>
            <a:r>
              <a:rPr lang="ru-RU" sz="2400" i="1" dirty="0" err="1"/>
              <a:t>нед</a:t>
            </a:r>
            <a:r>
              <a:rPr lang="ru-RU" sz="2400" i="1" dirty="0"/>
              <a:t> беременности, исчезает в пределах 6-12 </a:t>
            </a:r>
            <a:r>
              <a:rPr lang="ru-RU" sz="2400" i="1" dirty="0" err="1"/>
              <a:t>нед</a:t>
            </a:r>
            <a:r>
              <a:rPr lang="ru-RU" sz="2400" i="1" dirty="0"/>
              <a:t>. после родов)</a:t>
            </a:r>
            <a:r>
              <a:rPr lang="en-US" sz="2400" i="1" dirty="0"/>
              <a:t> [</a:t>
            </a:r>
            <a:r>
              <a:rPr lang="ru-RU" sz="2400" i="1" dirty="0"/>
              <a:t>В Европейских рекомендациях и РКО 2020 г. – 6 </a:t>
            </a:r>
            <a:r>
              <a:rPr lang="ru-RU" sz="2400" i="1" dirty="0" err="1"/>
              <a:t>нед</a:t>
            </a:r>
            <a:r>
              <a:rPr lang="ru-RU" sz="2400" i="1" dirty="0"/>
              <a:t>.</a:t>
            </a:r>
            <a:r>
              <a:rPr lang="en-US" sz="2400" i="1" dirty="0"/>
              <a:t>].</a:t>
            </a:r>
            <a:endParaRPr lang="ru-RU" sz="2400" dirty="0"/>
          </a:p>
          <a:p>
            <a:pPr>
              <a:buFont typeface="Wingdings" pitchFamily="2" charset="2"/>
              <a:buNone/>
            </a:pPr>
            <a:r>
              <a:rPr lang="ru-RU" sz="2400" b="1" u="sng" dirty="0">
                <a:solidFill>
                  <a:srgbClr val="002060"/>
                </a:solidFill>
              </a:rPr>
              <a:t>3. </a:t>
            </a:r>
            <a:r>
              <a:rPr lang="ru-RU" sz="2400" b="1" u="sng" dirty="0" err="1">
                <a:solidFill>
                  <a:srgbClr val="002060"/>
                </a:solidFill>
              </a:rPr>
              <a:t>Преэклампсия</a:t>
            </a:r>
            <a:r>
              <a:rPr lang="en-US" sz="2400" b="1" u="sng" dirty="0">
                <a:solidFill>
                  <a:srgbClr val="002060"/>
                </a:solidFill>
              </a:rPr>
              <a:t>/</a:t>
            </a:r>
            <a:r>
              <a:rPr lang="ru-RU" sz="2400" b="1" u="sng" dirty="0">
                <a:solidFill>
                  <a:srgbClr val="002060"/>
                </a:solidFill>
              </a:rPr>
              <a:t>эклампсия</a:t>
            </a:r>
            <a:r>
              <a:rPr lang="ru-RU" sz="2400" dirty="0"/>
              <a:t> </a:t>
            </a:r>
            <a:r>
              <a:rPr lang="ru-RU" sz="2400" i="1" dirty="0"/>
              <a:t>(АГ после 20 </a:t>
            </a:r>
            <a:r>
              <a:rPr lang="ru-RU" sz="2400" i="1" dirty="0" err="1"/>
              <a:t>нед</a:t>
            </a:r>
            <a:r>
              <a:rPr lang="ru-RU" sz="2400" i="1" dirty="0"/>
              <a:t> + ПУ</a:t>
            </a:r>
            <a:r>
              <a:rPr lang="en-US" sz="2400" i="1" dirty="0"/>
              <a:t>&gt;</a:t>
            </a:r>
            <a:r>
              <a:rPr lang="ru-RU" sz="2400" i="1" dirty="0"/>
              <a:t>300 мг</a:t>
            </a:r>
            <a:r>
              <a:rPr lang="en-US" sz="2400" i="1" dirty="0"/>
              <a:t>/</a:t>
            </a:r>
            <a:r>
              <a:rPr lang="ru-RU" sz="2400" i="1" dirty="0" err="1"/>
              <a:t>сут</a:t>
            </a:r>
            <a:r>
              <a:rPr lang="ru-RU" sz="2400" i="1" dirty="0"/>
              <a:t>) ± судороги</a:t>
            </a:r>
          </a:p>
          <a:p>
            <a:pPr>
              <a:buFont typeface="Wingdings" pitchFamily="2" charset="2"/>
              <a:buNone/>
            </a:pPr>
            <a:r>
              <a:rPr lang="ru-RU" sz="2400" b="1" u="sng" dirty="0">
                <a:solidFill>
                  <a:srgbClr val="000066"/>
                </a:solidFill>
              </a:rPr>
              <a:t>4. Хроническая АГ в сочетании с </a:t>
            </a:r>
            <a:r>
              <a:rPr lang="ru-RU" sz="2400" b="1" u="sng" dirty="0" err="1">
                <a:solidFill>
                  <a:srgbClr val="000066"/>
                </a:solidFill>
              </a:rPr>
              <a:t>преэклампсией</a:t>
            </a:r>
            <a:r>
              <a:rPr lang="ru-RU" sz="2400" b="1" u="sng" dirty="0">
                <a:solidFill>
                  <a:srgbClr val="00006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85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/>
              <a:t>Преэклампсия</a:t>
            </a:r>
            <a:r>
              <a:rPr lang="ru-RU" sz="2800" b="1" dirty="0"/>
              <a:t> (ПЭ) - специфичный для беременности синдром, который</a:t>
            </a:r>
            <a:r>
              <a:rPr lang="en-US" sz="2800" b="1" dirty="0"/>
              <a:t> </a:t>
            </a:r>
            <a:r>
              <a:rPr lang="ru-RU" sz="2800" dirty="0"/>
              <a:t>возникает после 20-й недели </a:t>
            </a:r>
            <a:r>
              <a:rPr lang="ru-RU" sz="2800" dirty="0" err="1"/>
              <a:t>гестации</a:t>
            </a:r>
            <a:r>
              <a:rPr lang="ru-RU" sz="2800" dirty="0"/>
              <a:t>, определяется по наличию АГ и</a:t>
            </a:r>
            <a:r>
              <a:rPr lang="en-US" sz="2800" dirty="0"/>
              <a:t> </a:t>
            </a:r>
            <a:r>
              <a:rPr lang="ru-RU" sz="2800" dirty="0"/>
              <a:t>протеинурии (больше 300 мг белка в суточной моче).</a:t>
            </a:r>
          </a:p>
        </p:txBody>
      </p:sp>
    </p:spTree>
    <p:extLst>
      <p:ext uri="{BB962C8B-B14F-4D97-AF65-F5344CB8AC3E}">
        <p14:creationId xmlns:p14="http://schemas.microsoft.com/office/powerpoint/2010/main" val="24437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Тяжелая ПЭ сопровождается </a:t>
            </a:r>
            <a:r>
              <a:rPr lang="ru-RU" sz="2800" b="1" dirty="0" err="1"/>
              <a:t>полиорганной</a:t>
            </a:r>
            <a:r>
              <a:rPr lang="ru-RU" sz="2800" b="1" dirty="0"/>
              <a:t> недостаточностью </a:t>
            </a:r>
            <a:r>
              <a:rPr lang="ru-RU" sz="2800" dirty="0"/>
              <a:t>(</a:t>
            </a:r>
            <a:r>
              <a:rPr lang="ru-RU" sz="2800" dirty="0" err="1"/>
              <a:t>олигурией</a:t>
            </a:r>
            <a:r>
              <a:rPr lang="ru-RU" sz="2800" dirty="0"/>
              <a:t>,</a:t>
            </a:r>
            <a:r>
              <a:rPr lang="en-US" sz="2800" dirty="0"/>
              <a:t> </a:t>
            </a:r>
            <a:r>
              <a:rPr lang="ru-RU" sz="2800" dirty="0"/>
              <a:t>увеличением </a:t>
            </a:r>
            <a:r>
              <a:rPr lang="ru-RU" sz="2800" dirty="0" err="1"/>
              <a:t>креатинина</a:t>
            </a:r>
            <a:r>
              <a:rPr lang="ru-RU" sz="2800" dirty="0"/>
              <a:t>; тромбоцитопенией, гемолизом; повышением</a:t>
            </a:r>
            <a:r>
              <a:rPr lang="en-US" sz="2800" dirty="0"/>
              <a:t> </a:t>
            </a:r>
            <a:r>
              <a:rPr lang="ru-RU" sz="2800" dirty="0" err="1"/>
              <a:t>АсАТ</a:t>
            </a:r>
            <a:r>
              <a:rPr lang="ru-RU" sz="2800" dirty="0"/>
              <a:t>, </a:t>
            </a:r>
            <a:r>
              <a:rPr lang="ru-RU" sz="2800" dirty="0" err="1"/>
              <a:t>АлАТ</a:t>
            </a:r>
            <a:r>
              <a:rPr lang="ru-RU" sz="2800" dirty="0"/>
              <a:t>; болью в </a:t>
            </a:r>
            <a:r>
              <a:rPr lang="ru-RU" sz="2800" dirty="0" err="1"/>
              <a:t>эпигастрии</a:t>
            </a:r>
            <a:r>
              <a:rPr lang="ru-RU" sz="2800" dirty="0"/>
              <a:t>, правом подреберье; неврологической</a:t>
            </a:r>
            <a:r>
              <a:rPr lang="en-US" sz="2800" dirty="0"/>
              <a:t> </a:t>
            </a:r>
            <a:r>
              <a:rPr lang="ru-RU" sz="2800" dirty="0"/>
              <a:t>симптоматикой; задержкой внутриутробного развития плода).</a:t>
            </a:r>
          </a:p>
        </p:txBody>
      </p:sp>
    </p:spTree>
    <p:extLst>
      <p:ext uri="{BB962C8B-B14F-4D97-AF65-F5344CB8AC3E}">
        <p14:creationId xmlns:p14="http://schemas.microsoft.com/office/powerpoint/2010/main" val="99831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Наличие отеков не является диагностическим критерием ПЭ. </a:t>
            </a:r>
            <a:endParaRPr lang="en-US" sz="2800" b="1" dirty="0"/>
          </a:p>
          <a:p>
            <a:r>
              <a:rPr lang="ru-RU" sz="2800" dirty="0"/>
              <a:t>При</a:t>
            </a:r>
            <a:r>
              <a:rPr lang="en-US" sz="2800" dirty="0"/>
              <a:t> </a:t>
            </a:r>
            <a:r>
              <a:rPr lang="ru-RU" sz="2800" dirty="0"/>
              <a:t>физиологически протекающей беременности частота отеков достигает 60%.</a:t>
            </a:r>
          </a:p>
        </p:txBody>
      </p:sp>
    </p:spTree>
    <p:extLst>
      <p:ext uri="{BB962C8B-B14F-4D97-AF65-F5344CB8AC3E}">
        <p14:creationId xmlns:p14="http://schemas.microsoft.com/office/powerpoint/2010/main" val="14726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+mn-lt"/>
              </a:rPr>
              <a:t>Классификация </a:t>
            </a:r>
            <a:r>
              <a:rPr lang="ru-RU" sz="3600" dirty="0" err="1">
                <a:solidFill>
                  <a:srgbClr val="C00000"/>
                </a:solidFill>
                <a:latin typeface="+mn-lt"/>
              </a:rPr>
              <a:t>преэклампсии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1000100" y="1571612"/>
            <a:ext cx="3429024" cy="1643074"/>
          </a:xfrm>
          <a:prstGeom prst="wedgeRectCallout">
            <a:avLst>
              <a:gd name="adj1" fmla="val -2652"/>
              <a:gd name="adj2" fmla="val -74943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FFE1"/>
                </a:solidFill>
              </a:rPr>
              <a:t>Умеренно выраженная ПЭ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429256" y="1571612"/>
            <a:ext cx="3429024" cy="1643074"/>
          </a:xfrm>
          <a:prstGeom prst="wedgeRectCallout">
            <a:avLst>
              <a:gd name="adj1" fmla="val -43864"/>
              <a:gd name="adj2" fmla="val -78316"/>
            </a:avLst>
          </a:prstGeom>
          <a:solidFill>
            <a:srgbClr val="33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FFE1"/>
                </a:solidFill>
              </a:rPr>
              <a:t>Тяжелая ПЭ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428860" y="3286124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3643314"/>
            <a:ext cx="4429156" cy="3108543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</a:rPr>
              <a:t>Необходима госпитализация и тщательный мониторинг состояния беременной, но при этом возможно </a:t>
            </a:r>
            <a:r>
              <a:rPr lang="ru-RU" sz="2800" dirty="0" err="1">
                <a:solidFill>
                  <a:srgbClr val="000000"/>
                </a:solidFill>
              </a:rPr>
              <a:t>пролонгирование</a:t>
            </a:r>
            <a:r>
              <a:rPr lang="ru-RU" sz="2800" dirty="0">
                <a:solidFill>
                  <a:srgbClr val="000000"/>
                </a:solidFill>
              </a:rPr>
              <a:t> беременности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7072330" y="3286124"/>
            <a:ext cx="428628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E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9190" y="3643314"/>
            <a:ext cx="4000528" cy="1384995"/>
          </a:xfrm>
          <a:prstGeom prst="rect">
            <a:avLst/>
          </a:prstGeom>
          <a:solidFill>
            <a:srgbClr val="00FFCC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</a:rPr>
              <a:t>Необходимо решение вопроса о немедленном </a:t>
            </a:r>
            <a:r>
              <a:rPr lang="ru-RU" sz="2800" dirty="0" err="1">
                <a:solidFill>
                  <a:srgbClr val="000000"/>
                </a:solidFill>
              </a:rPr>
              <a:t>родоразрешении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04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7772400" cy="114300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+mn-lt"/>
              </a:rPr>
              <a:t>Критерии тяжести ПЭ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598702"/>
              </p:ext>
            </p:extLst>
          </p:nvPr>
        </p:nvGraphicFramePr>
        <p:xfrm>
          <a:off x="214282" y="714356"/>
          <a:ext cx="8715438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Показатель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Умеренно выраженная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Тяжелая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АГ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&gt;</a:t>
                      </a:r>
                      <a:r>
                        <a:rPr lang="en-US" sz="2400" u="none" dirty="0"/>
                        <a:t> 140/90 </a:t>
                      </a:r>
                      <a:r>
                        <a:rPr lang="ru-RU" sz="2400" u="none" dirty="0"/>
                        <a:t>мм </a:t>
                      </a:r>
                      <a:r>
                        <a:rPr lang="ru-RU" sz="2400" u="none" dirty="0" err="1"/>
                        <a:t>рт.ст</a:t>
                      </a:r>
                      <a:r>
                        <a:rPr lang="ru-RU" sz="2400" u="none" dirty="0"/>
                        <a:t>.</a:t>
                      </a:r>
                      <a:endParaRPr lang="ru-RU" sz="2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/>
                        <a:t>&gt;</a:t>
                      </a:r>
                      <a:r>
                        <a:rPr lang="en-US" sz="2400" u="none" dirty="0"/>
                        <a:t> 1</a:t>
                      </a:r>
                      <a:r>
                        <a:rPr lang="ru-RU" sz="2400" u="none" dirty="0"/>
                        <a:t>7</a:t>
                      </a:r>
                      <a:r>
                        <a:rPr lang="en-US" sz="2400" u="none" dirty="0"/>
                        <a:t>0/</a:t>
                      </a:r>
                      <a:r>
                        <a:rPr lang="ru-RU" sz="2400" u="none" dirty="0"/>
                        <a:t>11</a:t>
                      </a:r>
                      <a:r>
                        <a:rPr lang="en-US" sz="2400" u="none" dirty="0"/>
                        <a:t>0 </a:t>
                      </a:r>
                      <a:r>
                        <a:rPr lang="ru-RU" sz="2400" u="none" dirty="0"/>
                        <a:t>мм </a:t>
                      </a:r>
                      <a:r>
                        <a:rPr lang="ru-RU" sz="2400" u="none" dirty="0" err="1"/>
                        <a:t>рт.ст</a:t>
                      </a:r>
                      <a:r>
                        <a:rPr lang="ru-RU" sz="2400" u="none" dirty="0"/>
                        <a:t>.</a:t>
                      </a:r>
                      <a:endParaRPr lang="ru-RU" sz="24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Протеинурия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&gt;0,3 </a:t>
                      </a:r>
                      <a:r>
                        <a:rPr lang="ru-RU" sz="2400" dirty="0"/>
                        <a:t>но</a:t>
                      </a:r>
                      <a:r>
                        <a:rPr lang="ru-RU" sz="2400" baseline="0" dirty="0"/>
                        <a:t> </a:t>
                      </a:r>
                      <a:r>
                        <a:rPr lang="en-US" sz="2400" dirty="0"/>
                        <a:t>&lt;5 </a:t>
                      </a:r>
                      <a:r>
                        <a:rPr lang="ru-RU" sz="2400" dirty="0"/>
                        <a:t> г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 err="1"/>
                        <a:t>сут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/>
                        <a:t>&gt;</a:t>
                      </a:r>
                      <a:r>
                        <a:rPr lang="en-US" sz="2400" u="none" dirty="0"/>
                        <a:t> </a:t>
                      </a:r>
                      <a:r>
                        <a:rPr lang="ru-RU" sz="2400" u="none" dirty="0"/>
                        <a:t>5</a:t>
                      </a:r>
                      <a:r>
                        <a:rPr lang="ru-RU" sz="2400" u="none" baseline="0" dirty="0"/>
                        <a:t> </a:t>
                      </a:r>
                      <a:r>
                        <a:rPr lang="ru-RU" sz="2400" dirty="0"/>
                        <a:t> г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 err="1"/>
                        <a:t>сут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/>
                        <a:t>Креатинин</a:t>
                      </a:r>
                      <a:r>
                        <a:rPr lang="ru-RU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норма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&gt;90 </a:t>
                      </a:r>
                      <a:r>
                        <a:rPr lang="ru-RU" sz="2400" dirty="0" err="1"/>
                        <a:t>мкмоль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err="1"/>
                        <a:t>Олигурия</a:t>
                      </a:r>
                      <a:r>
                        <a:rPr lang="ru-RU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&lt;500 </a:t>
                      </a:r>
                      <a:r>
                        <a:rPr lang="ru-RU" sz="2400" dirty="0"/>
                        <a:t>мл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 err="1"/>
                        <a:t>сут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Нарушение функции печени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отсутствует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Lucida Sans Unicode"/>
                          <a:cs typeface="Lucida Sans Unicode"/>
                        </a:rPr>
                        <a:t>↑</a:t>
                      </a:r>
                      <a:r>
                        <a:rPr lang="ru-RU" sz="2400" baseline="0" dirty="0"/>
                        <a:t> АЛТ, АСТ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Тромбоциты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норма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&lt;</a:t>
                      </a:r>
                      <a:r>
                        <a:rPr lang="ru-RU" sz="2400" dirty="0"/>
                        <a:t>1</a:t>
                      </a:r>
                      <a:r>
                        <a:rPr lang="en-US" sz="2400" dirty="0"/>
                        <a:t>00 </a:t>
                      </a:r>
                      <a:r>
                        <a:rPr lang="ru-RU" sz="2400" dirty="0" err="1"/>
                        <a:t>х</a:t>
                      </a:r>
                      <a:r>
                        <a:rPr lang="ru-RU" sz="2400" dirty="0"/>
                        <a:t> 10</a:t>
                      </a:r>
                      <a:r>
                        <a:rPr lang="ru-RU" sz="2400" baseline="30000" dirty="0"/>
                        <a:t>3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Гемолиз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Неврологические симптомы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/>
                        <a:t>отсутствует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Задержка</a:t>
                      </a:r>
                      <a:r>
                        <a:rPr lang="ru-RU" sz="2400" baseline="0" dirty="0"/>
                        <a:t> роста плода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- 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8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+mn-lt"/>
              </a:rPr>
              <a:t>Сроки начала </a:t>
            </a:r>
            <a:r>
              <a:rPr lang="ru-RU" sz="3200" b="1" dirty="0" err="1">
                <a:solidFill>
                  <a:srgbClr val="C00000"/>
                </a:solidFill>
                <a:latin typeface="+mn-lt"/>
              </a:rPr>
              <a:t>антигипертензивной</a:t>
            </a:r>
            <a:r>
              <a:rPr lang="ru-RU" sz="3200" b="1" dirty="0">
                <a:solidFill>
                  <a:srgbClr val="C00000"/>
                </a:solidFill>
                <a:latin typeface="+mn-lt"/>
              </a:rPr>
              <a:t> терапии у беременных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42875" y="1600200"/>
          <a:ext cx="885828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/>
                        <a:t>Форма АГ </a:t>
                      </a:r>
                      <a:endParaRPr lang="ru-RU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/>
                        <a:t>Критерий начала</a:t>
                      </a:r>
                    </a:p>
                    <a:p>
                      <a:pPr algn="ctr"/>
                      <a:r>
                        <a:rPr lang="ru-RU" sz="2800" b="1" dirty="0" err="1"/>
                        <a:t>антигипертензивной</a:t>
                      </a:r>
                      <a:r>
                        <a:rPr lang="ru-RU" sz="2800" b="1" dirty="0"/>
                        <a:t> терапии</a:t>
                      </a:r>
                      <a:endParaRPr lang="ru-RU" sz="28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Хроническая АГ без ПОМ, АКС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≥150/95 мм </a:t>
                      </a:r>
                      <a:r>
                        <a:rPr lang="ru-RU" sz="2800" dirty="0" err="1"/>
                        <a:t>рт.ст</a:t>
                      </a:r>
                      <a:r>
                        <a:rPr lang="ru-RU" sz="2800" dirty="0"/>
                        <a:t>.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/>
                        <a:t>Хроническая АГ с ПОМ, АКС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≥140/90 мм </a:t>
                      </a:r>
                      <a:r>
                        <a:rPr lang="ru-RU" sz="2800" dirty="0" err="1"/>
                        <a:t>рт.ст</a:t>
                      </a:r>
                      <a:r>
                        <a:rPr lang="ru-RU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err="1"/>
                        <a:t>Гестационная</a:t>
                      </a:r>
                      <a:r>
                        <a:rPr lang="ru-RU" sz="2800" dirty="0"/>
                        <a:t> АГ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/>
                        <a:t>≥140/90 мм </a:t>
                      </a:r>
                      <a:r>
                        <a:rPr lang="ru-RU" sz="2800" dirty="0" err="1"/>
                        <a:t>рт.ст</a:t>
                      </a:r>
                      <a:r>
                        <a:rPr lang="ru-RU" sz="2800" dirty="0"/>
                        <a:t>.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err="1"/>
                        <a:t>Преэклампсия</a:t>
                      </a:r>
                      <a:r>
                        <a:rPr lang="ru-RU" sz="2800" baseline="0" dirty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/>
                        <a:t>≥140/90 мм </a:t>
                      </a:r>
                      <a:r>
                        <a:rPr lang="ru-RU" sz="2800" dirty="0" err="1"/>
                        <a:t>рт.ст</a:t>
                      </a:r>
                      <a:r>
                        <a:rPr lang="ru-RU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82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34405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Тактика лечения хронической АГ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060848"/>
            <a:ext cx="7772400" cy="40266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Хроническая АГ с ПОМ.</a:t>
            </a: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Терапия во время беременности должна быть продолжена теми же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антигипертензивными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препаратами (за исключением ингибиторов АПФ и антагонистов АТ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рецепторов)</a:t>
            </a:r>
          </a:p>
        </p:txBody>
      </p:sp>
    </p:spTree>
    <p:extLst>
      <p:ext uri="{BB962C8B-B14F-4D97-AF65-F5344CB8AC3E}">
        <p14:creationId xmlns:p14="http://schemas.microsoft.com/office/powerpoint/2010/main" val="189949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Тактика лечения хронической АГ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Хроническая АГ без ПОМ при физиологическом снижении уровня АД до нормальных величин в </a:t>
            </a:r>
            <a:r>
              <a:rPr lang="en-US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ru-RU" sz="28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триместре</a:t>
            </a:r>
          </a:p>
          <a:p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Антигипертензивная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терапия может быть временно приостановлена. В дальнейшем при повышении АД до 150/95 мм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 и выше лечение необходимо возобновить</a:t>
            </a:r>
          </a:p>
        </p:txBody>
      </p:sp>
    </p:spTree>
    <p:extLst>
      <p:ext uri="{BB962C8B-B14F-4D97-AF65-F5344CB8AC3E}">
        <p14:creationId xmlns:p14="http://schemas.microsoft.com/office/powerpoint/2010/main" val="170652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Тактика лечения </a:t>
            </a:r>
            <a:r>
              <a:rPr lang="ru-RU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гестационной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АГ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Госпитализация пациентки для наблюдения, уточнения диагноза, исключения возможного развития ПЭ. </a:t>
            </a:r>
          </a:p>
          <a:p>
            <a:r>
              <a:rPr lang="ru-RU" sz="2800" dirty="0"/>
              <a:t>Немедленное начало </a:t>
            </a:r>
            <a:r>
              <a:rPr lang="ru-RU" sz="2800" dirty="0" err="1"/>
              <a:t>антигипертензивной</a:t>
            </a:r>
            <a:r>
              <a:rPr lang="ru-RU" sz="2800" dirty="0"/>
              <a:t> терапии.</a:t>
            </a:r>
          </a:p>
          <a:p>
            <a:r>
              <a:rPr lang="ru-RU" sz="2800" dirty="0"/>
              <a:t>При стабильном АД на фоне лечения возможна </a:t>
            </a:r>
            <a:r>
              <a:rPr lang="ru-RU" sz="2800" dirty="0" err="1"/>
              <a:t>антигипертензивная</a:t>
            </a:r>
            <a:r>
              <a:rPr lang="ru-RU" sz="2800" dirty="0"/>
              <a:t> терапия в амбулаторных условиях.</a:t>
            </a:r>
          </a:p>
        </p:txBody>
      </p:sp>
    </p:spTree>
    <p:extLst>
      <p:ext uri="{BB962C8B-B14F-4D97-AF65-F5344CB8AC3E}">
        <p14:creationId xmlns:p14="http://schemas.microsoft.com/office/powerpoint/2010/main" val="5558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A80E-8E6B-4A6F-A213-D8090740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Классификация АД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4457025-A1A0-4CB9-A0C7-D22667EB6DC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59903660"/>
              </p:ext>
            </p:extLst>
          </p:nvPr>
        </p:nvGraphicFramePr>
        <p:xfrm>
          <a:off x="914400" y="2276872"/>
          <a:ext cx="77724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3784">
                  <a:extLst>
                    <a:ext uri="{9D8B030D-6E8A-4147-A177-3AD203B41FA5}">
                      <a16:colId xmlns:a16="http://schemas.microsoft.com/office/drawing/2014/main" val="52804082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841381891"/>
                    </a:ext>
                  </a:extLst>
                </a:gridCol>
                <a:gridCol w="1450504">
                  <a:extLst>
                    <a:ext uri="{9D8B030D-6E8A-4147-A177-3AD203B41FA5}">
                      <a16:colId xmlns:a16="http://schemas.microsoft.com/office/drawing/2014/main" val="923338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Рекомендации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Уровень док-</a:t>
                      </a:r>
                      <a:r>
                        <a:rPr lang="ru-RU" sz="2400" dirty="0" err="1"/>
                        <a:t>ва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50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Рекомендуется классифицировать уровень АД при офисном измерении  как оптимальный, нормальный, высокий нормальный или гипертония 1-3 степени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  <a:p>
                      <a:pPr algn="ctr"/>
                      <a:r>
                        <a:rPr lang="en-US" sz="3200" dirty="0"/>
                        <a:t>I</a:t>
                      </a:r>
                      <a:endParaRPr lang="ru-RU" sz="3200" dirty="0"/>
                    </a:p>
                  </a:txBody>
                  <a:tcPr>
                    <a:solidFill>
                      <a:srgbClr val="2DFF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en-US" sz="3200" dirty="0"/>
                        <a:t>C</a:t>
                      </a:r>
                      <a:endParaRPr lang="ru-RU" sz="3200" dirty="0"/>
                    </a:p>
                  </a:txBody>
                  <a:tcPr>
                    <a:solidFill>
                      <a:srgbClr val="FF7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9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26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0420" name="Прямоугольник 3"/>
          <p:cNvSpPr>
            <a:spLocks noChangeArrowheads="1"/>
          </p:cNvSpPr>
          <p:nvPr/>
        </p:nvSpPr>
        <p:spPr bwMode="auto">
          <a:xfrm>
            <a:off x="457200" y="1012954"/>
            <a:ext cx="8401080" cy="48320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Тактика лечения тяжелой АГ (АД≥170/110 мм </a:t>
            </a:r>
            <a:r>
              <a:rPr lang="ru-RU" sz="28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28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антигипертензивная терапия должна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начинаться немедленно в связи c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высокой опасностью развития осложнений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показана </a:t>
            </a:r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госпитализация пациентки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мониторинг уровня АД, состояния плода, показателей периферической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крови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выявление диагностических признаков возможной ПЭ</a:t>
            </a:r>
          </a:p>
        </p:txBody>
      </p:sp>
    </p:spTree>
    <p:extLst>
      <p:ext uri="{BB962C8B-B14F-4D97-AF65-F5344CB8AC3E}">
        <p14:creationId xmlns:p14="http://schemas.microsoft.com/office/powerpoint/2010/main" val="8563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3918" y="1163637"/>
            <a:ext cx="7772400" cy="4530725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Препарат 1-го ряда для планового лечения АГ у беременных –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метилдопа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Препараты 2-го ряда – АК (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дигидропиридины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– предпочтительнее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нифедипин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замедленного высвобождения), бета-блокаторы (предпочтительнее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метопролола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сукцинат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, резервный препарат -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бисопролол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Противопоказаны: атенолол, ИАПФ, БРА. </a:t>
            </a:r>
          </a:p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Желательно избегать диуретики (если больная не получала их до беременности по поводу хронической АГ)</a:t>
            </a:r>
          </a:p>
        </p:txBody>
      </p:sp>
    </p:spTree>
    <p:extLst>
      <p:ext uri="{BB962C8B-B14F-4D97-AF65-F5344CB8AC3E}">
        <p14:creationId xmlns:p14="http://schemas.microsoft.com/office/powerpoint/2010/main" val="237264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B457F-2E93-4988-BF76-210924D2D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99392"/>
            <a:ext cx="7772400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 гипертоническом кризе у беременных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D3678E-C2B4-4398-982F-9921487A7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34" y="964182"/>
            <a:ext cx="7772400" cy="5616624"/>
          </a:xfrm>
        </p:spPr>
        <p:txBody>
          <a:bodyPr>
            <a:noAutofit/>
          </a:bodyPr>
          <a:lstStyle/>
          <a:p>
            <a:r>
              <a:rPr lang="ru-RU" sz="2000" dirty="0">
                <a:cs typeface="Calibri" panose="020F0502020204030204" pitchFamily="34" charset="0"/>
              </a:rPr>
              <a:t>Рекомендуется применение </a:t>
            </a:r>
            <a:r>
              <a:rPr lang="ru-RU" sz="2000" dirty="0" err="1">
                <a:cs typeface="Calibri" panose="020F0502020204030204" pitchFamily="34" charset="0"/>
              </a:rPr>
              <a:t>метилдопы</a:t>
            </a:r>
            <a:r>
              <a:rPr lang="ru-RU" sz="2000" dirty="0">
                <a:cs typeface="Calibri" panose="020F0502020204030204" pitchFamily="34" charset="0"/>
              </a:rPr>
              <a:t>, АК (</a:t>
            </a:r>
            <a:r>
              <a:rPr lang="ru-RU" sz="2000" dirty="0" err="1">
                <a:cs typeface="Calibri" panose="020F0502020204030204" pitchFamily="34" charset="0"/>
              </a:rPr>
              <a:t>нифедипин</a:t>
            </a:r>
            <a:r>
              <a:rPr lang="ru-RU" sz="2000" dirty="0">
                <a:cs typeface="Calibri" panose="020F0502020204030204" pitchFamily="34" charset="0"/>
              </a:rPr>
              <a:t>) и магния сульфата (</a:t>
            </a:r>
            <a:r>
              <a:rPr lang="en-US" sz="2000" dirty="0">
                <a:cs typeface="Calibri" panose="020F0502020204030204" pitchFamily="34" charset="0"/>
              </a:rPr>
              <a:t>IC).</a:t>
            </a:r>
            <a:endParaRPr lang="ru-RU" sz="2000" dirty="0">
              <a:cs typeface="Calibri" panose="020F0502020204030204" pitchFamily="34" charset="0"/>
            </a:endParaRPr>
          </a:p>
          <a:p>
            <a:r>
              <a:rPr lang="ru-RU" sz="2000" i="1" u="sng" dirty="0">
                <a:cs typeface="Calibri" panose="020F0502020204030204" pitchFamily="34" charset="0"/>
              </a:rPr>
              <a:t>Комментарии</a:t>
            </a:r>
            <a:r>
              <a:rPr lang="ru-RU" sz="2000" b="1" dirty="0">
                <a:cs typeface="Calibri" panose="020F0502020204030204" pitchFamily="34" charset="0"/>
              </a:rPr>
              <a:t>: </a:t>
            </a:r>
            <a:r>
              <a:rPr lang="ru-RU" sz="2000" i="1" dirty="0">
                <a:cs typeface="Calibri" panose="020F0502020204030204" pitchFamily="34" charset="0"/>
              </a:rPr>
              <a:t>главное правило при лечении ГК –контролируемое снижение САД до &lt;160 И ДАД до &lt;105 мм рт. ст.  Для пероральной терапии следует использовать </a:t>
            </a:r>
            <a:r>
              <a:rPr lang="ru-RU" sz="2000" i="1" dirty="0" err="1">
                <a:cs typeface="Calibri" panose="020F0502020204030204" pitchFamily="34" charset="0"/>
              </a:rPr>
              <a:t>метилдопу</a:t>
            </a:r>
            <a:r>
              <a:rPr lang="ru-RU" sz="2000" i="1" dirty="0">
                <a:cs typeface="Calibri" panose="020F0502020204030204" pitchFamily="34" charset="0"/>
              </a:rPr>
              <a:t> или </a:t>
            </a:r>
            <a:r>
              <a:rPr lang="ru-RU" sz="2000" i="1" dirty="0" err="1">
                <a:cs typeface="Calibri" panose="020F0502020204030204" pitchFamily="34" charset="0"/>
              </a:rPr>
              <a:t>нифедипин</a:t>
            </a:r>
            <a:r>
              <a:rPr lang="ru-RU" sz="2000" i="1" dirty="0">
                <a:cs typeface="Calibri" panose="020F0502020204030204" pitchFamily="34" charset="0"/>
              </a:rPr>
              <a:t>. При неэффективности возможно кратковременное применение </a:t>
            </a:r>
            <a:r>
              <a:rPr lang="ru-RU" sz="2000" i="1" dirty="0" err="1">
                <a:cs typeface="Calibri" panose="020F0502020204030204" pitchFamily="34" charset="0"/>
              </a:rPr>
              <a:t>нитропруссида</a:t>
            </a:r>
            <a:r>
              <a:rPr lang="ru-RU" sz="2000" i="1" dirty="0">
                <a:cs typeface="Calibri" panose="020F0502020204030204" pitchFamily="34" charset="0"/>
              </a:rPr>
              <a:t> или </a:t>
            </a:r>
            <a:r>
              <a:rPr lang="ru-RU" sz="2000" i="1" dirty="0" err="1">
                <a:cs typeface="Calibri" panose="020F0502020204030204" pitchFamily="34" charset="0"/>
              </a:rPr>
              <a:t>гидралазина</a:t>
            </a:r>
            <a:r>
              <a:rPr lang="ru-RU" sz="2000" i="1" dirty="0">
                <a:cs typeface="Calibri" panose="020F0502020204030204" pitchFamily="34" charset="0"/>
              </a:rPr>
              <a:t>.</a:t>
            </a:r>
          </a:p>
          <a:p>
            <a:r>
              <a:rPr lang="ru-RU" sz="2000" dirty="0">
                <a:cs typeface="Calibri" panose="020F0502020204030204" pitchFamily="34" charset="0"/>
              </a:rPr>
              <a:t>У беременной женщины с ПЭ, осложненной отеком легких,</a:t>
            </a:r>
            <a:r>
              <a:rPr lang="en-US" sz="2000" dirty="0">
                <a:cs typeface="Calibri" panose="020F0502020204030204" pitchFamily="34" charset="0"/>
              </a:rPr>
              <a:t> </a:t>
            </a:r>
            <a:r>
              <a:rPr lang="ru-RU" sz="2000" dirty="0">
                <a:cs typeface="Calibri" panose="020F0502020204030204" pitchFamily="34" charset="0"/>
              </a:rPr>
              <a:t>рекомендуется применение нитроглицерина в виде внутривенной инфузии</a:t>
            </a:r>
            <a:r>
              <a:rPr lang="en-US" sz="2000" dirty="0">
                <a:cs typeface="Calibri" panose="020F0502020204030204" pitchFamily="34" charset="0"/>
              </a:rPr>
              <a:t> (IC).</a:t>
            </a:r>
            <a:endParaRPr lang="ru-RU" sz="2000" dirty="0">
              <a:cs typeface="Calibri" panose="020F0502020204030204" pitchFamily="34" charset="0"/>
            </a:endParaRPr>
          </a:p>
          <a:p>
            <a:r>
              <a:rPr lang="ru-RU" sz="2000" i="1" u="sng" dirty="0">
                <a:cs typeface="Calibri" panose="020F0502020204030204" pitchFamily="34" charset="0"/>
              </a:rPr>
              <a:t>Комментарии:</a:t>
            </a:r>
            <a:r>
              <a:rPr lang="ru-RU" sz="2000" b="1" dirty="0">
                <a:cs typeface="Calibri" panose="020F0502020204030204" pitchFamily="34" charset="0"/>
              </a:rPr>
              <a:t> </a:t>
            </a:r>
            <a:r>
              <a:rPr lang="ru-RU" sz="2000" i="1" dirty="0">
                <a:cs typeface="Calibri" panose="020F0502020204030204" pitchFamily="34" charset="0"/>
              </a:rPr>
              <a:t>длительность его применения не должна</a:t>
            </a:r>
            <a:r>
              <a:rPr lang="en-US" sz="2000" i="1" dirty="0">
                <a:cs typeface="Calibri" panose="020F0502020204030204" pitchFamily="34" charset="0"/>
              </a:rPr>
              <a:t> </a:t>
            </a:r>
            <a:r>
              <a:rPr lang="ru-RU" sz="2000" i="1" dirty="0">
                <a:cs typeface="Calibri" panose="020F0502020204030204" pitchFamily="34" charset="0"/>
              </a:rPr>
              <a:t>составлять более 4 ч из-за отрицательного воздействия</a:t>
            </a:r>
            <a:r>
              <a:rPr lang="en-US" sz="2000" i="1" dirty="0">
                <a:cs typeface="Calibri" panose="020F0502020204030204" pitchFamily="34" charset="0"/>
              </a:rPr>
              <a:t> </a:t>
            </a:r>
            <a:r>
              <a:rPr lang="ru-RU" sz="2000" i="1" dirty="0">
                <a:cs typeface="Calibri" panose="020F0502020204030204" pitchFamily="34" charset="0"/>
              </a:rPr>
              <a:t>на плод и риска развития отека мозга у матери. Применение диуретиков не оправдано, так как при ПЭ уменьшается объем циркулирующей крови.</a:t>
            </a:r>
          </a:p>
          <a:p>
            <a:r>
              <a:rPr lang="ru-RU" sz="2000" dirty="0">
                <a:cs typeface="Calibri" panose="020F0502020204030204" pitchFamily="34" charset="0"/>
              </a:rPr>
              <a:t>У женщин с </a:t>
            </a:r>
            <a:r>
              <a:rPr lang="ru-RU" sz="2000" dirty="0" err="1">
                <a:cs typeface="Calibri" panose="020F0502020204030204" pitchFamily="34" charset="0"/>
              </a:rPr>
              <a:t>гестационной</a:t>
            </a:r>
            <a:r>
              <a:rPr lang="ru-RU" sz="2000" dirty="0">
                <a:cs typeface="Calibri" panose="020F0502020204030204" pitchFamily="34" charset="0"/>
              </a:rPr>
              <a:t> АГ или мягкой ПЭ родоразрешение рекомендуется в 37 </a:t>
            </a:r>
            <a:r>
              <a:rPr lang="ru-RU" sz="2000" dirty="0" err="1">
                <a:cs typeface="Calibri" panose="020F0502020204030204" pitchFamily="34" charset="0"/>
              </a:rPr>
              <a:t>нед</a:t>
            </a:r>
            <a:r>
              <a:rPr lang="ru-RU" sz="2000" dirty="0">
                <a:cs typeface="Calibri" panose="020F0502020204030204" pitchFamily="34" charset="0"/>
              </a:rPr>
              <a:t> </a:t>
            </a:r>
            <a:r>
              <a:rPr lang="en-US" sz="2000" dirty="0">
                <a:cs typeface="Calibri" panose="020F0502020204030204" pitchFamily="34" charset="0"/>
              </a:rPr>
              <a:t>(IB). </a:t>
            </a:r>
            <a:endParaRPr lang="ru-RU" sz="2000" dirty="0"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45C610-22CB-4973-8BA4-C1D133B7038F}"/>
              </a:ext>
            </a:extLst>
          </p:cNvPr>
          <p:cNvSpPr txBox="1"/>
          <p:nvPr/>
        </p:nvSpPr>
        <p:spPr>
          <a:xfrm>
            <a:off x="61090" y="6597432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rgbClr val="006600"/>
                </a:solidFill>
              </a:rPr>
              <a:t>РКО (2020), РМОАГ (2019)</a:t>
            </a:r>
          </a:p>
        </p:txBody>
      </p:sp>
    </p:spTree>
    <p:extLst>
      <p:ext uri="{BB962C8B-B14F-4D97-AF65-F5344CB8AC3E}">
        <p14:creationId xmlns:p14="http://schemas.microsoft.com/office/powerpoint/2010/main" val="410069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814390" y="277813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Показания к госпитализации</a:t>
            </a:r>
            <a:b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8" name="Прямоугольник 3"/>
          <p:cNvSpPr>
            <a:spLocks noChangeArrowheads="1"/>
          </p:cNvSpPr>
          <p:nvPr/>
        </p:nvSpPr>
        <p:spPr bwMode="auto">
          <a:xfrm>
            <a:off x="692943" y="1444938"/>
            <a:ext cx="8215313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Тяжелая АГ (АД≥170/110 мм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 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РКО, 2020; РМОАГ, 2019</a:t>
            </a:r>
            <a:r>
              <a:rPr lang="en-US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ru-RU" sz="2400" i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Впервые выявленная в период беременности АГ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Клинические признаки ПЭ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Угроза развития ПЭ, продромальные симптомы: головная боль, нарушение зрения, боль в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эпигастрии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правом подреберье, тошнота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Протеинурия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Клинические признаки развития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HELLP-cиндрома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повторные (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персистирующие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приступы боли в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эпигастрии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8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814390" y="277813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Показания к госпитализации</a:t>
            </a:r>
            <a:br>
              <a:rPr lang="ru-RU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2468" name="Прямоугольник 3"/>
          <p:cNvSpPr>
            <a:spLocks noChangeArrowheads="1"/>
          </p:cNvSpPr>
          <p:nvPr/>
        </p:nvSpPr>
        <p:spPr bwMode="auto">
          <a:xfrm>
            <a:off x="285720" y="1297460"/>
            <a:ext cx="8715436" cy="489364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АГ или протеинурия у пациенток с другими факторами риска, такими как: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Предшествующая соматическая патология у матери (например, сахарный диабет)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Угроза преждевременных родов (ранее 34 недель)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Неадекватное амбулаторное наблюдение (позднее обращение, редкие посещения врача, несоблюдение рекомендаций и т.д.)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Патология плода: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Подозрение/признаки гипоксии плода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Признаки нарушения маточно-плацентарного кровотока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и/или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фетоплацентарного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кровотока по данным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ультразвуковой </a:t>
            </a:r>
            <a:r>
              <a:rPr lang="ru-RU" sz="2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допплерографии</a:t>
            </a:r>
            <a:endParaRPr lang="ru-RU" sz="2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Синдром задержки роста плода</a:t>
            </a:r>
          </a:p>
        </p:txBody>
      </p:sp>
    </p:spTree>
    <p:extLst>
      <p:ext uri="{BB962C8B-B14F-4D97-AF65-F5344CB8AC3E}">
        <p14:creationId xmlns:p14="http://schemas.microsoft.com/office/powerpoint/2010/main" val="244824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Тактика </a:t>
            </a:r>
            <a:r>
              <a:rPr lang="ru-RU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антигипертензивной</a:t>
            </a:r>
            <a:r>
              <a:rPr lang="ru-RU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терапии в период лактации</a:t>
            </a:r>
            <a:endParaRPr lang="ru-RU" sz="3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512" y="1844824"/>
            <a:ext cx="8643998" cy="4530725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Отказ от медикаментозной терапии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при АГ без ПОМ, АКС и уровне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АД до 150/95 мм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 Лактация возможна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/>
            </a:pPr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Низкодозированная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медикаментозная терапия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при АГ без ПОМ,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АКС и уровне АД 150/95 – 179/109 мм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рт.ст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., что позволяет продолжить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кормление грудью. В этой ситуации целевых значений АД, вероятно,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достичь не удастся, однако общий </a:t>
            </a:r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сердечно-сосудистый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риск будет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снижен.</a:t>
            </a:r>
          </a:p>
        </p:txBody>
      </p:sp>
    </p:spTree>
    <p:extLst>
      <p:ext uri="{BB962C8B-B14F-4D97-AF65-F5344CB8AC3E}">
        <p14:creationId xmlns:p14="http://schemas.microsoft.com/office/powerpoint/2010/main" val="34144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Антигипертензивная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терапия, в том числе комбинированная, с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д</a:t>
            </a:r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остижением целевого уровня АД у пациентов из группы высокого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риска (при АГ с ПОМ и/или АКС, при уровне АД 180/110 и выше,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сахарном диабете, метаболическом синдроме).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В этой ситуации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 отказ от кормления грудью.</a:t>
            </a:r>
          </a:p>
        </p:txBody>
      </p:sp>
    </p:spTree>
    <p:extLst>
      <p:ext uri="{BB962C8B-B14F-4D97-AF65-F5344CB8AC3E}">
        <p14:creationId xmlns:p14="http://schemas.microsoft.com/office/powerpoint/2010/main" val="87774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Выводы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АГ (как ГБ, так и симптоматические гипертонии) представляют собой огромную медико-социальную проблему.</a:t>
            </a:r>
          </a:p>
          <a:p>
            <a:r>
              <a:rPr lang="ru-RU" dirty="0"/>
              <a:t>Своевременные методы терапии, при условии адекватной приверженности к лечению, позволяют контролировать уровень АД у подавляющего большинства пациентов с гипертонией.</a:t>
            </a:r>
          </a:p>
          <a:p>
            <a:r>
              <a:rPr lang="ru-RU" dirty="0"/>
              <a:t>Адекватный контроль АД в сочетании с коррекцией факторов сердечно-сосудистого риска способен достоверно уменьшить риск развития кардиоваскулярных осложнений.</a:t>
            </a:r>
          </a:p>
        </p:txBody>
      </p:sp>
    </p:spTree>
    <p:extLst>
      <p:ext uri="{BB962C8B-B14F-4D97-AF65-F5344CB8AC3E}">
        <p14:creationId xmlns:p14="http://schemas.microsoft.com/office/powerpoint/2010/main" val="23000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4055" y="2967335"/>
            <a:ext cx="7035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9260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7"/>
          <p:cNvSpPr>
            <a:spLocks noGrp="1" noChangeArrowheads="1"/>
          </p:cNvSpPr>
          <p:nvPr>
            <p:ph type="title"/>
          </p:nvPr>
        </p:nvSpPr>
        <p:spPr>
          <a:xfrm>
            <a:off x="390525" y="31514"/>
            <a:ext cx="8362950" cy="114300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b="1" dirty="0">
                <a:solidFill>
                  <a:srgbClr val="993300"/>
                </a:solidFill>
                <a:latin typeface="Arial" pitchFamily="34" charset="0"/>
              </a:rPr>
              <a:t>Характеристика уровня АД и степени АГ по офисному измерению АД</a:t>
            </a:r>
            <a:br>
              <a:rPr lang="ru-RU" sz="2800" b="1" dirty="0">
                <a:solidFill>
                  <a:srgbClr val="993300"/>
                </a:solidFill>
                <a:latin typeface="Arial" pitchFamily="34" charset="0"/>
              </a:rPr>
            </a:br>
            <a:endParaRPr lang="ru-RU" sz="2800" b="1" dirty="0">
              <a:solidFill>
                <a:srgbClr val="993300"/>
              </a:solidFill>
              <a:latin typeface="Arial" pitchFamily="34" charset="0"/>
            </a:endParaRPr>
          </a:p>
        </p:txBody>
      </p:sp>
      <p:graphicFrame>
        <p:nvGraphicFramePr>
          <p:cNvPr id="336955" name="Group 59"/>
          <p:cNvGraphicFramePr>
            <a:graphicFrameLocks noGrp="1"/>
          </p:cNvGraphicFramePr>
          <p:nvPr>
            <p:ph idx="1"/>
          </p:nvPr>
        </p:nvGraphicFramePr>
        <p:xfrm>
          <a:off x="250825" y="908050"/>
          <a:ext cx="8713788" cy="5862894"/>
        </p:xfrm>
        <a:graphic>
          <a:graphicData uri="http://schemas.openxmlformats.org/drawingml/2006/table">
            <a:tbl>
              <a:tblPr/>
              <a:tblGrid>
                <a:gridCol w="290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3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Категория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Систол. 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Диастол. АД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Оптимальное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120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80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Нормальное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120-129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80-84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Высокое нормальное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130 – 139 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85 – 89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itchFamily="34" charset="0"/>
                        </a:rPr>
                        <a:t>Артериальная гипертензия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АГ 1 степени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140 – 159 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90 – 99 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АГ 2 степени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160 – 179 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100 – 109 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АГ 3 степени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180</a:t>
                      </a:r>
                      <a:endParaRPr kumimoji="0" lang="ru-RU" sz="24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110</a:t>
                      </a:r>
                      <a:endParaRPr kumimoji="0" lang="ru-RU" sz="2400" b="1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</a:rPr>
                        <a:t>Изолированная систолическая гипертония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140</a:t>
                      </a:r>
                      <a:endParaRPr kumimoji="0" lang="ru-RU" sz="24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90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2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56D4C-E395-441D-B063-54415C4BB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Скрининг (</a:t>
            </a:r>
            <a:r>
              <a:rPr lang="ru-RU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рекомендуется у всех лиц 18 лет и старше) </a:t>
            </a:r>
            <a:r>
              <a:rPr lang="ru-RU" sz="2800" dirty="0">
                <a:solidFill>
                  <a:srgbClr val="C00000"/>
                </a:solidFill>
              </a:rPr>
              <a:t>и диагностика АГ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342E45E0-890C-406D-89A3-0370D787F4B1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7B7E1-72D1-460B-8662-A9BDB5F5E892}"/>
              </a:ext>
            </a:extLst>
          </p:cNvPr>
          <p:cNvSpPr txBox="1"/>
          <p:nvPr/>
        </p:nvSpPr>
        <p:spPr>
          <a:xfrm>
            <a:off x="107504" y="1484784"/>
            <a:ext cx="267464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Оптимальное АД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</a:rPr>
              <a:t>&lt;</a:t>
            </a:r>
            <a:r>
              <a:rPr lang="ru-RU" sz="2400" b="1" dirty="0">
                <a:solidFill>
                  <a:srgbClr val="002060"/>
                </a:solidFill>
              </a:rPr>
              <a:t>120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ru-RU" sz="2400" b="1" dirty="0">
                <a:solidFill>
                  <a:srgbClr val="002060"/>
                </a:solidFill>
              </a:rPr>
              <a:t>80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1F0E6-4604-4AA3-832F-68B72DDFDBB2}"/>
              </a:ext>
            </a:extLst>
          </p:cNvPr>
          <p:cNvSpPr txBox="1"/>
          <p:nvPr/>
        </p:nvSpPr>
        <p:spPr>
          <a:xfrm>
            <a:off x="3113584" y="1484784"/>
            <a:ext cx="2674640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Нормальное АД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120-129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ru-RU" sz="2400" b="1" dirty="0">
                <a:solidFill>
                  <a:srgbClr val="002060"/>
                </a:solidFill>
              </a:rPr>
              <a:t>80-84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426FBB-4FA1-482C-BF3E-9CE580AA3C1D}"/>
              </a:ext>
            </a:extLst>
          </p:cNvPr>
          <p:cNvSpPr txBox="1"/>
          <p:nvPr/>
        </p:nvSpPr>
        <p:spPr>
          <a:xfrm>
            <a:off x="5993904" y="1484784"/>
            <a:ext cx="267464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Высокое нормальное АД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130-139</a:t>
            </a:r>
            <a:r>
              <a:rPr lang="en-US" sz="2400" b="1" dirty="0">
                <a:solidFill>
                  <a:srgbClr val="002060"/>
                </a:solidFill>
              </a:rPr>
              <a:t>/</a:t>
            </a:r>
            <a:r>
              <a:rPr lang="ru-RU" sz="2400" b="1" dirty="0">
                <a:solidFill>
                  <a:srgbClr val="002060"/>
                </a:solidFill>
              </a:rPr>
              <a:t>85-89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F8CAB-2B54-4E5A-9F77-339090D76A81}"/>
              </a:ext>
            </a:extLst>
          </p:cNvPr>
          <p:cNvSpPr txBox="1"/>
          <p:nvPr/>
        </p:nvSpPr>
        <p:spPr>
          <a:xfrm>
            <a:off x="131342" y="4426803"/>
            <a:ext cx="267464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Повторное измерение АД не реже 1 раза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5 лет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E0B073C-88B2-4464-95FB-996E2ACEB40D}"/>
              </a:ext>
            </a:extLst>
          </p:cNvPr>
          <p:cNvSpPr/>
          <p:nvPr/>
        </p:nvSpPr>
        <p:spPr>
          <a:xfrm>
            <a:off x="1269976" y="2379752"/>
            <a:ext cx="504056" cy="2047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3A286-6520-476C-836D-25ED268FADE1}"/>
              </a:ext>
            </a:extLst>
          </p:cNvPr>
          <p:cNvSpPr txBox="1"/>
          <p:nvPr/>
        </p:nvSpPr>
        <p:spPr>
          <a:xfrm>
            <a:off x="3032804" y="4426803"/>
            <a:ext cx="2674640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Повторное измерение АД не реже 1 раза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3 года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1AC99F32-39D2-4E6C-87F0-8D4BADC0A50C}"/>
              </a:ext>
            </a:extLst>
          </p:cNvPr>
          <p:cNvSpPr/>
          <p:nvPr/>
        </p:nvSpPr>
        <p:spPr>
          <a:xfrm>
            <a:off x="4152932" y="2379752"/>
            <a:ext cx="504056" cy="2047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3A4F76-8BBB-4EA2-922E-B32DFA1C88AC}"/>
              </a:ext>
            </a:extLst>
          </p:cNvPr>
          <p:cNvSpPr txBox="1"/>
          <p:nvPr/>
        </p:nvSpPr>
        <p:spPr>
          <a:xfrm>
            <a:off x="6212354" y="5211309"/>
            <a:ext cx="2474446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Повторное измерение АД не реже 1 раза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в год</a:t>
            </a:r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7D85D6B3-A53C-40EA-BE71-E66D80073EBE}"/>
              </a:ext>
            </a:extLst>
          </p:cNvPr>
          <p:cNvSpPr/>
          <p:nvPr/>
        </p:nvSpPr>
        <p:spPr>
          <a:xfrm>
            <a:off x="7098060" y="2714782"/>
            <a:ext cx="466328" cy="7142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>
            <a:extLst>
              <a:ext uri="{FF2B5EF4-FFF2-40B4-BE49-F238E27FC236}">
                <a16:creationId xmlns:a16="http://schemas.microsoft.com/office/drawing/2014/main" id="{0EF4864C-BA5D-46FC-973F-97E503143C54}"/>
              </a:ext>
            </a:extLst>
          </p:cNvPr>
          <p:cNvSpPr/>
          <p:nvPr/>
        </p:nvSpPr>
        <p:spPr>
          <a:xfrm>
            <a:off x="5860837" y="3428999"/>
            <a:ext cx="2474446" cy="1310097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Заподозрить «маскированную» гипертонию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8605C0CB-9D0F-4C5D-BF78-A0F5E123D635}"/>
              </a:ext>
            </a:extLst>
          </p:cNvPr>
          <p:cNvSpPr/>
          <p:nvPr/>
        </p:nvSpPr>
        <p:spPr>
          <a:xfrm>
            <a:off x="7098060" y="4739096"/>
            <a:ext cx="466328" cy="4722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E8FCBBF-8789-455C-AE84-B085805E574F}"/>
              </a:ext>
            </a:extLst>
          </p:cNvPr>
          <p:cNvSpPr/>
          <p:nvPr/>
        </p:nvSpPr>
        <p:spPr>
          <a:xfrm>
            <a:off x="8335283" y="4005064"/>
            <a:ext cx="70709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BEBC62-6EDA-469E-8498-CBE9273EF21C}"/>
              </a:ext>
            </a:extLst>
          </p:cNvPr>
          <p:cNvSpPr txBox="1"/>
          <p:nvPr/>
        </p:nvSpPr>
        <p:spPr>
          <a:xfrm>
            <a:off x="8335283" y="3429000"/>
            <a:ext cx="80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СМАД</a:t>
            </a:r>
          </a:p>
          <a:p>
            <a:pPr algn="ctr"/>
            <a:r>
              <a:rPr lang="ru-RU" b="1" dirty="0"/>
              <a:t>или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59504-0EEC-4A4A-8AF4-1E6BCD1BADA7}"/>
              </a:ext>
            </a:extLst>
          </p:cNvPr>
          <p:cNvSpPr txBox="1"/>
          <p:nvPr/>
        </p:nvSpPr>
        <p:spPr>
          <a:xfrm>
            <a:off x="8229601" y="4221088"/>
            <a:ext cx="91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Дом. само-</a:t>
            </a:r>
            <a:r>
              <a:rPr lang="ru-RU" b="1" dirty="0" err="1"/>
              <a:t>измер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0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56D4C-E395-441D-B063-54415C4B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318" y="-192844"/>
            <a:ext cx="77724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Для верификации диагноза АГ</a:t>
            </a: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342E45E0-890C-406D-89A3-0370D787F4B1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1F0E6-4604-4AA3-832F-68B72DDFDBB2}"/>
              </a:ext>
            </a:extLst>
          </p:cNvPr>
          <p:cNvSpPr txBox="1"/>
          <p:nvPr/>
        </p:nvSpPr>
        <p:spPr>
          <a:xfrm>
            <a:off x="2483768" y="711495"/>
            <a:ext cx="410445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ГИПЕРТОНИЯ</a:t>
            </a:r>
          </a:p>
          <a:p>
            <a:pPr algn="ctr"/>
            <a:r>
              <a:rPr lang="en-US" sz="2400" b="1" u="sng" dirty="0">
                <a:solidFill>
                  <a:srgbClr val="002060"/>
                </a:solidFill>
              </a:rPr>
              <a:t>&gt;</a:t>
            </a:r>
            <a:r>
              <a:rPr lang="ru-RU" sz="2400" b="1" dirty="0">
                <a:solidFill>
                  <a:srgbClr val="002060"/>
                </a:solidFill>
              </a:rPr>
              <a:t>1</a:t>
            </a:r>
            <a:r>
              <a:rPr lang="en-US" sz="2400" b="1" dirty="0">
                <a:solidFill>
                  <a:srgbClr val="002060"/>
                </a:solidFill>
              </a:rPr>
              <a:t>4</a:t>
            </a:r>
            <a:r>
              <a:rPr lang="ru-RU" sz="2400" b="1" dirty="0">
                <a:solidFill>
                  <a:srgbClr val="002060"/>
                </a:solidFill>
              </a:rPr>
              <a:t>0</a:t>
            </a:r>
            <a:r>
              <a:rPr lang="en-US" sz="2400" b="1" dirty="0">
                <a:solidFill>
                  <a:srgbClr val="002060"/>
                </a:solidFill>
              </a:rPr>
              <a:t>/90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F8CAB-2B54-4E5A-9F77-339090D76A81}"/>
              </a:ext>
            </a:extLst>
          </p:cNvPr>
          <p:cNvSpPr txBox="1"/>
          <p:nvPr/>
        </p:nvSpPr>
        <p:spPr>
          <a:xfrm>
            <a:off x="944670" y="3641973"/>
            <a:ext cx="267464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Повторные визиты для измерения офисного АД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FE0B073C-88B2-4464-95FB-996E2ACEB40D}"/>
              </a:ext>
            </a:extLst>
          </p:cNvPr>
          <p:cNvSpPr/>
          <p:nvPr/>
        </p:nvSpPr>
        <p:spPr>
          <a:xfrm>
            <a:off x="2703913" y="1600200"/>
            <a:ext cx="504056" cy="2047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53A286-6520-476C-836D-25ED268FADE1}"/>
              </a:ext>
            </a:extLst>
          </p:cNvPr>
          <p:cNvSpPr txBox="1"/>
          <p:nvPr/>
        </p:nvSpPr>
        <p:spPr>
          <a:xfrm>
            <a:off x="5567605" y="3641973"/>
            <a:ext cx="267464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СМАД или домашнее </a:t>
            </a:r>
            <a:r>
              <a:rPr lang="ru-RU" sz="2400" b="1" dirty="0" err="1">
                <a:solidFill>
                  <a:srgbClr val="002060"/>
                </a:solidFill>
              </a:rPr>
              <a:t>самоизмерение</a:t>
            </a:r>
            <a:r>
              <a:rPr lang="ru-RU" sz="2400" b="1" dirty="0">
                <a:solidFill>
                  <a:srgbClr val="002060"/>
                </a:solidFill>
              </a:rPr>
              <a:t> АД</a:t>
            </a:r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1AC99F32-39D2-4E6C-87F0-8D4BADC0A50C}"/>
              </a:ext>
            </a:extLst>
          </p:cNvPr>
          <p:cNvSpPr/>
          <p:nvPr/>
        </p:nvSpPr>
        <p:spPr>
          <a:xfrm>
            <a:off x="5976510" y="1600200"/>
            <a:ext cx="504056" cy="20470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939AE0-918C-4377-8A2F-52580ACB3F8F}"/>
              </a:ext>
            </a:extLst>
          </p:cNvPr>
          <p:cNvSpPr txBox="1"/>
          <p:nvPr/>
        </p:nvSpPr>
        <p:spPr>
          <a:xfrm>
            <a:off x="3406735" y="1542492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Для подтверждения диагноза применить один из подходов</a:t>
            </a:r>
          </a:p>
        </p:txBody>
      </p:sp>
    </p:spTree>
    <p:extLst>
      <p:ext uri="{BB962C8B-B14F-4D97-AF65-F5344CB8AC3E}">
        <p14:creationId xmlns:p14="http://schemas.microsoft.com/office/powerpoint/2010/main" val="3363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FF856-1247-4C8D-B072-58980312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726" y="55502"/>
            <a:ext cx="9144000" cy="81034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Важные компоненты сбора анамнеза и </a:t>
            </a:r>
            <a:r>
              <a:rPr lang="ru-RU" sz="2400" b="1" dirty="0" err="1">
                <a:solidFill>
                  <a:srgbClr val="C00000"/>
                </a:solidFill>
              </a:rPr>
              <a:t>физикального</a:t>
            </a:r>
            <a:r>
              <a:rPr lang="ru-RU" sz="2400" b="1" dirty="0">
                <a:solidFill>
                  <a:srgbClr val="C00000"/>
                </a:solidFill>
              </a:rPr>
              <a:t> обследования больного с АГ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16E64E-5649-4E67-A780-CAF6529D628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92949269"/>
              </p:ext>
            </p:extLst>
          </p:nvPr>
        </p:nvGraphicFramePr>
        <p:xfrm>
          <a:off x="107504" y="836712"/>
          <a:ext cx="901077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0770">
                  <a:extLst>
                    <a:ext uri="{9D8B030D-6E8A-4147-A177-3AD203B41FA5}">
                      <a16:colId xmlns:a16="http://schemas.microsoft.com/office/drawing/2014/main" val="1081126903"/>
                    </a:ext>
                  </a:extLst>
                </a:gridCol>
              </a:tblGrid>
              <a:tr h="54543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1" i="1" u="sng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Анамнез</a:t>
                      </a: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Рекомендуется у пациентов с АГ для оценки семейной предрасположенности к АГ и ССЗ собирать полный медицинский и семейный анамнез.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2FE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24939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1" i="1" u="sng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Физикальное</a:t>
                      </a:r>
                      <a:r>
                        <a:rPr lang="ru-RU" sz="2400" b="1" i="1" u="sng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обследование</a:t>
                      </a: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• Рекомендуется у всех пациентов с АГ для оценки общего ССР определение антропометрических данных, включая измерение окружности талии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25516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0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Измеряют рост, массу тела с вычислением индекса массы тела (ИМТ) в кг/м2 (определяется путем деления массы тела в килограммах на величину роста в метрах, возведенную в квадрат) и окружность талии, которую измеряют в положении стоя (на пациенте должно быть только нижнее белье, точкой измерения является середина расстояния между вершиной гребня подвздошной кости и нижним боковым краем ребер), мерную ленту следует держать горизонтально.</a:t>
                      </a:r>
                      <a:endParaRPr lang="ru-RU" sz="2400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318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40F1413-C6D8-4876-880F-49085557F69C}"/>
              </a:ext>
            </a:extLst>
          </p:cNvPr>
          <p:cNvSpPr txBox="1"/>
          <p:nvPr/>
        </p:nvSpPr>
        <p:spPr>
          <a:xfrm>
            <a:off x="61090" y="6597432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377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FF856-1247-4C8D-B072-58980312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Важные компоненты </a:t>
            </a:r>
            <a:r>
              <a:rPr lang="ru-RU" sz="2800" b="1" dirty="0" err="1">
                <a:solidFill>
                  <a:srgbClr val="C00000"/>
                </a:solidFill>
              </a:rPr>
              <a:t>физикального</a:t>
            </a:r>
            <a:r>
              <a:rPr lang="ru-RU" sz="2800" b="1" dirty="0">
                <a:solidFill>
                  <a:srgbClr val="C00000"/>
                </a:solidFill>
              </a:rPr>
              <a:t> обследования больного с АГ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16E64E-5649-4E67-A780-CAF6529D628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82593728"/>
              </p:ext>
            </p:extLst>
          </p:nvPr>
        </p:nvGraphicFramePr>
        <p:xfrm>
          <a:off x="505667" y="1340768"/>
          <a:ext cx="849694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081126903"/>
                    </a:ext>
                  </a:extLst>
                </a:gridCol>
              </a:tblGrid>
              <a:tr h="54543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Всем пациентам с АГ для оценки состояния органов-мишеней и выявления возможных причин вторичной АГ рекомендуется проводить аускультацию сердца, сонных и почечных артерий, пальпацию периферических артерий.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2FE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24939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0" i="1" u="sng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Комментарии</a:t>
                      </a: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2400" b="0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шума предполагает необходимость проведения эхокардиографии (</a:t>
                      </a:r>
                      <a:r>
                        <a:rPr lang="ru-RU" sz="2400" b="0" i="1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ЭхоКГ</a:t>
                      </a:r>
                      <a:r>
                        <a:rPr lang="ru-RU" sz="2400" b="0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), дуплексного сканирования </a:t>
                      </a:r>
                      <a:r>
                        <a:rPr lang="ru-RU" sz="2400" b="0" i="1" u="none" strike="noStrike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брахиоцефальных</a:t>
                      </a:r>
                      <a:r>
                        <a:rPr lang="ru-RU" sz="2400" b="0" i="1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/почечных/подвздошно-бедренных артерий для первичного выявления ПОМ.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25516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</a:t>
                      </a:r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Всем пациентам с АГ рекомендуется пальпировать пульс в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покое для измерения частоты сердечных сокращений (ЧСС)</a:t>
                      </a:r>
                    </a:p>
                    <a:p>
                      <a:r>
                        <a:rPr lang="ru-RU" sz="24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 выявления аритмий, особенно фибрилляции предсердий – ФП.</a:t>
                      </a:r>
                      <a:endParaRPr lang="ru-RU" sz="2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318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9DC5BD-E171-4FBE-9B5B-65D9FCFD80BE}"/>
              </a:ext>
            </a:extLst>
          </p:cNvPr>
          <p:cNvSpPr txBox="1"/>
          <p:nvPr/>
        </p:nvSpPr>
        <p:spPr>
          <a:xfrm>
            <a:off x="61090" y="6597432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7590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FF856-1247-4C8D-B072-58980312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Правила офисного измерения АД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(</a:t>
            </a:r>
            <a:r>
              <a:rPr lang="en-US" sz="3200" dirty="0">
                <a:solidFill>
                  <a:srgbClr val="C00000"/>
                </a:solidFill>
              </a:rPr>
              <a:t>ESC, 2018)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16E64E-5649-4E67-A780-CAF6529D628E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323528" y="1412776"/>
          <a:ext cx="849694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081126903"/>
                    </a:ext>
                  </a:extLst>
                </a:gridCol>
              </a:tblGrid>
              <a:tr h="545435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- Перед началом измерения больной должен находиться в комфортном положении сидя не менее 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5 мин</a:t>
                      </a:r>
                    </a:p>
                  </a:txBody>
                  <a:tcPr>
                    <a:solidFill>
                      <a:srgbClr val="F2FE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24939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Следует провести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3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измерения с интервалом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1-2 мин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(при различии первых двух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&gt;10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мм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Hg –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дополнительное). Указывается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среднее из двух последних измерений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25516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Могут потребоваться дополнительные измерения у пациентов с нестабильным уровнем АД вследствие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аритмии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, такой как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ФП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. У таких больных следует использовать </a:t>
                      </a:r>
                      <a:r>
                        <a:rPr lang="ru-RU" sz="2400" b="1" dirty="0" err="1">
                          <a:solidFill>
                            <a:srgbClr val="C00000"/>
                          </a:solidFill>
                        </a:rPr>
                        <a:t>аускультативный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метод, а не автоматические устройства.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31811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Используйте стандартную манжетку у большинства обследуемых (шириной 12-13 см и длиной 35 см). Может потребоваться манжетка большей величины при окружности плеча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&gt;32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см (или меньшей при худой руке).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2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36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FF856-1247-4C8D-B072-589803123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324644"/>
            <a:ext cx="77724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Правила офисного измерения АД</a:t>
            </a:r>
            <a:r>
              <a:rPr lang="en-US" sz="2800" dirty="0">
                <a:solidFill>
                  <a:srgbClr val="C00000"/>
                </a:solidFill>
              </a:rPr>
              <a:t> (ESC, 2018)</a:t>
            </a: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216E64E-5649-4E67-A780-CAF6529D628E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40174336"/>
              </p:ext>
            </p:extLst>
          </p:nvPr>
        </p:nvGraphicFramePr>
        <p:xfrm>
          <a:off x="323528" y="548680"/>
          <a:ext cx="8496944" cy="630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6944">
                  <a:extLst>
                    <a:ext uri="{9D8B030D-6E8A-4147-A177-3AD203B41FA5}">
                      <a16:colId xmlns:a16="http://schemas.microsoft.com/office/drawing/2014/main" val="1081126903"/>
                    </a:ext>
                  </a:extLst>
                </a:gridCol>
              </a:tblGrid>
              <a:tr h="563691">
                <a:tc>
                  <a:txBody>
                    <a:bodyPr/>
                    <a:lstStyle/>
                    <a:p>
                      <a:r>
                        <a:rPr lang="ru-RU" sz="2400" dirty="0">
                          <a:solidFill>
                            <a:srgbClr val="002060"/>
                          </a:solidFill>
                        </a:rPr>
                        <a:t>- Манжетку следует располагать на уровне сердца, при наличии опоры для спины и руки.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F2FE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924939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При использовании </a:t>
                      </a:r>
                      <a:r>
                        <a:rPr lang="ru-RU" sz="2400" b="1" dirty="0" err="1">
                          <a:solidFill>
                            <a:srgbClr val="002060"/>
                          </a:solidFill>
                        </a:rPr>
                        <a:t>аускультативного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метода ориентируются на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I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и 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V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тоны Короткова (систолическое и диастолическое АД).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25516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При первом визите следует измерять АД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на обеих руках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, за истинное принимается тот показатель, который выше.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031811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Укажите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ЧСС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и проведите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пальпацию пульса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для исключения аритмии.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425295"/>
                  </a:ext>
                </a:extLst>
              </a:tr>
              <a:tr h="545435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- Показано измерение  АД через 1 и 3 мин после принятия вертикального положения из положения сидя у всех лиц при первом визите для исключения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ортостатической гипотензии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. Следует обсудить целесообразность измерения АД в положении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лежа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и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</a:rPr>
                        <a:t>сидя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</a:rPr>
                        <a:t> при последующих визитах у пожилых пациентов, с сопутствующим сахарным диабетом, а также с иными заболеваниями, при которых часто встречается ортостатическая гипотензия.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660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7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B42F5-FFF1-44D2-BFF5-02F2B2E4A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BFD7A4-1D67-41C3-BFFF-77DEBA415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18048"/>
          </a:xfrm>
        </p:spPr>
        <p:txBody>
          <a:bodyPr>
            <a:normAutofit/>
          </a:bodyPr>
          <a:lstStyle/>
          <a:p>
            <a:r>
              <a:rPr lang="ru-RU" dirty="0"/>
              <a:t>За ортостатическую гипотензию, по данным различных руководств, принимают снижение САД на </a:t>
            </a:r>
            <a:r>
              <a:rPr lang="en-US" dirty="0"/>
              <a:t>&gt;20 </a:t>
            </a:r>
            <a:r>
              <a:rPr lang="ru-RU" dirty="0"/>
              <a:t>мм </a:t>
            </a:r>
            <a:r>
              <a:rPr lang="ru-RU" dirty="0" err="1"/>
              <a:t>рт.ст</a:t>
            </a:r>
            <a:r>
              <a:rPr lang="ru-RU" dirty="0"/>
              <a:t>., ДАД на </a:t>
            </a:r>
            <a:r>
              <a:rPr lang="en-US" dirty="0"/>
              <a:t>&gt;10 </a:t>
            </a:r>
            <a:r>
              <a:rPr lang="ru-RU" dirty="0"/>
              <a:t>мм </a:t>
            </a:r>
            <a:r>
              <a:rPr lang="ru-RU" dirty="0" err="1"/>
              <a:t>рт.ст</a:t>
            </a:r>
            <a:r>
              <a:rPr lang="ru-RU" dirty="0"/>
              <a:t>. в положении стоя через </a:t>
            </a:r>
            <a:r>
              <a:rPr lang="en-US" dirty="0"/>
              <a:t>1-</a:t>
            </a:r>
            <a:r>
              <a:rPr lang="ru-RU" dirty="0"/>
              <a:t>3 мин или выполнении </a:t>
            </a:r>
            <a:r>
              <a:rPr lang="en-US" dirty="0"/>
              <a:t>“tilt-table-</a:t>
            </a:r>
            <a:r>
              <a:rPr lang="ru-RU" dirty="0"/>
              <a:t>теста</a:t>
            </a:r>
            <a:r>
              <a:rPr lang="en-US" dirty="0"/>
              <a:t>”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Чувствительность теста повышается, если исходно больной находится в горизонтальном положении в течение 5 мин.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1534A-093E-4625-A3D5-7210F341C3E5}"/>
              </a:ext>
            </a:extLst>
          </p:cNvPr>
          <p:cNvSpPr txBox="1"/>
          <p:nvPr/>
        </p:nvSpPr>
        <p:spPr>
          <a:xfrm>
            <a:off x="107504" y="6093296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Frith</a:t>
            </a:r>
            <a:r>
              <a:rPr lang="ru-RU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 Diagnosing orthostatic hypotension: a narrative review of the evidence. </a:t>
            </a:r>
          </a:p>
          <a:p>
            <a:pPr algn="r"/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 Med Bull. 2015 Sep;115(1):123-34.</a:t>
            </a:r>
            <a:endParaRPr lang="ru-RU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80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Разновидность лекции: академическая</a:t>
            </a: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Время: 2 часа</a:t>
            </a:r>
          </a:p>
          <a:p>
            <a:pPr>
              <a:buNone/>
            </a:pP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Цели и задачи обучения: </a:t>
            </a:r>
          </a:p>
          <a:p>
            <a:pPr>
              <a:buFontTx/>
              <a:buChar char="-"/>
            </a:pPr>
            <a:r>
              <a:rPr lang="ru-RU" sz="2400" dirty="0">
                <a:cs typeface="Times New Roman" pitchFamily="18" charset="0"/>
              </a:rPr>
              <a:t>ознакомить курсантов с современными представлениями о диагностике, дифференциальной диагностике, стратификации риска, подходах к терапии артериальной гипертонии (в соответствие с новейшими отечественными и зарубежными рекомендациями).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1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7DD13-C4DA-4704-87C5-67153C4E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D39-9AE1-4421-BCE1-B7772355B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00808"/>
            <a:ext cx="8435280" cy="3888432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/>
              <a:t>Ортостатическая гипотензия (ОГ) приводит к нарушению перфузии в органах, расположенных выше сердца (особенно головного мозга). При этом может существенно нарушаться качество жизни, увеличиваться заболеваемость и смертность. </a:t>
            </a:r>
          </a:p>
          <a:p>
            <a:r>
              <a:rPr lang="ru-RU" dirty="0"/>
              <a:t>ОГ представляет собой частую проблему в общей популяции, особенно у ослабленных  пожилых больных.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0A0AE-6175-4189-9285-12E9924967F5}"/>
              </a:ext>
            </a:extLst>
          </p:cNvPr>
          <p:cNvSpPr txBox="1"/>
          <p:nvPr/>
        </p:nvSpPr>
        <p:spPr>
          <a:xfrm>
            <a:off x="914400" y="6488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Jose-Alberto Palma</a:t>
            </a:r>
            <a:r>
              <a:rPr lang="ru-RU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Mov </a:t>
            </a:r>
            <a:r>
              <a:rPr lang="en-US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 </a:t>
            </a:r>
            <a:r>
              <a:rPr lang="en-US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 4(3): 298–308.  </a:t>
            </a:r>
            <a:endParaRPr lang="ru-RU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3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7DD13-C4DA-4704-87C5-67153C4E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48BD39-9AE1-4421-BCE1-B7772355B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94" y="2403148"/>
            <a:ext cx="8229600" cy="312921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Распространенность ОГ в общей популяции увеличивается с возрастом</a:t>
            </a:r>
          </a:p>
          <a:p>
            <a:r>
              <a:rPr lang="ru-RU" dirty="0"/>
              <a:t>У лиц старше 65 лет составляет около 20%</a:t>
            </a:r>
          </a:p>
          <a:p>
            <a:r>
              <a:rPr lang="ru-RU" dirty="0"/>
              <a:t>В</a:t>
            </a:r>
            <a:r>
              <a:rPr lang="en-US" dirty="0"/>
              <a:t> Cardiovascular Health study </a:t>
            </a:r>
            <a:r>
              <a:rPr lang="ru-RU" dirty="0"/>
              <a:t>распространенность ОГ составила 18%, при этом клиническая симптоматика наблюдалась лишь у 2%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D0A0AE-6175-4189-9285-12E9924967F5}"/>
              </a:ext>
            </a:extLst>
          </p:cNvPr>
          <p:cNvSpPr txBox="1"/>
          <p:nvPr/>
        </p:nvSpPr>
        <p:spPr>
          <a:xfrm>
            <a:off x="914400" y="6488668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Jose-Alberto Palma</a:t>
            </a:r>
            <a:r>
              <a:rPr lang="ru-RU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Mov </a:t>
            </a:r>
            <a:r>
              <a:rPr lang="en-US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Disord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Clin </a:t>
            </a:r>
            <a:r>
              <a:rPr lang="en-US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2017; 4(3): 298–308.  </a:t>
            </a:r>
            <a:endParaRPr lang="ru-RU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2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6468C-9A96-42A9-95D6-D7AD07FD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15477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Лабораторные методы исследования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EC97F-4E95-4737-A50A-B198CC3A8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876" y="1027585"/>
            <a:ext cx="8779938" cy="55698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/>
              <a:t>Всем пациентам с АГ для оценки общего ССР на первом этапе рекомендуется определение:</a:t>
            </a:r>
          </a:p>
          <a:p>
            <a:pPr marL="0" indent="0">
              <a:buNone/>
            </a:pPr>
            <a:r>
              <a:rPr lang="ru-RU" sz="2000" dirty="0"/>
              <a:t>-    общего анализа крови и мочи; </a:t>
            </a:r>
          </a:p>
          <a:p>
            <a:pPr>
              <a:buFontTx/>
              <a:buChar char="-"/>
            </a:pPr>
            <a:r>
              <a:rPr lang="ru-RU" sz="2000" dirty="0"/>
              <a:t>глюкозы в плазме крови (натощак); </a:t>
            </a:r>
          </a:p>
          <a:p>
            <a:pPr>
              <a:buFontTx/>
              <a:buChar char="-"/>
            </a:pPr>
            <a:r>
              <a:rPr lang="ru-RU" sz="2000" dirty="0"/>
              <a:t>общего холестерина</a:t>
            </a:r>
            <a:r>
              <a:rPr lang="en-US" sz="2000" dirty="0"/>
              <a:t> </a:t>
            </a:r>
            <a:r>
              <a:rPr lang="ru-RU" sz="2000" dirty="0"/>
              <a:t>(ОХС), холестерина липопротеидов высокой плотности</a:t>
            </a:r>
            <a:r>
              <a:rPr lang="en-US" sz="2000" dirty="0"/>
              <a:t> </a:t>
            </a:r>
            <a:r>
              <a:rPr lang="ru-RU" sz="2000" dirty="0"/>
              <a:t>(ХС ЛПВП), холестерина липопротеидов низкой плотности</a:t>
            </a:r>
            <a:r>
              <a:rPr lang="en-US" sz="2000" dirty="0"/>
              <a:t> </a:t>
            </a:r>
            <a:r>
              <a:rPr lang="ru-RU" sz="2000" dirty="0"/>
              <a:t>(ХС ЛПНП), триглицеридов (ТГ); </a:t>
            </a:r>
          </a:p>
          <a:p>
            <a:pPr>
              <a:buFontTx/>
              <a:buChar char="-"/>
            </a:pPr>
            <a:r>
              <a:rPr lang="ru-RU" sz="2000" dirty="0"/>
              <a:t>калия, натрия в сыворотке крови.</a:t>
            </a:r>
          </a:p>
          <a:p>
            <a:pPr>
              <a:buFontTx/>
              <a:buChar char="-"/>
            </a:pPr>
            <a:r>
              <a:rPr lang="ru-RU" sz="2000" dirty="0"/>
              <a:t>скорости клубочковой фильтрации (СКФ)</a:t>
            </a:r>
            <a:r>
              <a:rPr lang="en-US" sz="2000" dirty="0"/>
              <a:t> </a:t>
            </a:r>
            <a:r>
              <a:rPr lang="ru-RU" sz="2000" dirty="0"/>
              <a:t>в мл/мин/1,73м2 </a:t>
            </a:r>
            <a:r>
              <a:rPr lang="ru-RU" sz="2000" i="1" dirty="0"/>
              <a:t>(снижение СКФ&lt;60 мл/мин/1,73м2 свидетельствует о нарушении функции почек).</a:t>
            </a:r>
          </a:p>
          <a:p>
            <a:pPr>
              <a:buFontTx/>
              <a:buChar char="-"/>
            </a:pPr>
            <a:r>
              <a:rPr lang="ru-RU" sz="2000" dirty="0"/>
              <a:t>концентрации мочевой кислоты в крови</a:t>
            </a:r>
            <a:r>
              <a:rPr lang="en-US" sz="2000" dirty="0"/>
              <a:t> </a:t>
            </a:r>
            <a:r>
              <a:rPr lang="en-US" sz="2000" i="1" dirty="0"/>
              <a:t>(IC)</a:t>
            </a:r>
            <a:r>
              <a:rPr lang="ru-RU" sz="2000" i="1" dirty="0"/>
              <a:t>. (Комментарий:</a:t>
            </a:r>
            <a:r>
              <a:rPr lang="ru-RU" sz="2000" b="1" dirty="0"/>
              <a:t> </a:t>
            </a:r>
            <a:r>
              <a:rPr lang="ru-RU" sz="2000" i="1" dirty="0" err="1"/>
              <a:t>гиперурикемия</a:t>
            </a:r>
            <a:r>
              <a:rPr lang="ru-RU" sz="2000" i="1" dirty="0"/>
              <a:t> часто наблюдается при АГ,</a:t>
            </a:r>
            <a:r>
              <a:rPr lang="en-US" sz="2000" i="1" dirty="0"/>
              <a:t> </a:t>
            </a:r>
            <a:r>
              <a:rPr lang="ru-RU" sz="2000" i="1" dirty="0"/>
              <a:t>в том числе у пациентов с метаболическим синдромом</a:t>
            </a:r>
            <a:r>
              <a:rPr lang="en-US" sz="2000" i="1" dirty="0"/>
              <a:t> </a:t>
            </a:r>
            <a:r>
              <a:rPr lang="ru-RU" sz="2000" i="1" dirty="0"/>
              <a:t>(МС), сахарным диабетом (СД), и является самостоятельным ФР поражения почек)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976AA-63DC-48CA-A744-C5EEA74AB9C1}"/>
              </a:ext>
            </a:extLst>
          </p:cNvPr>
          <p:cNvSpPr txBox="1"/>
          <p:nvPr/>
        </p:nvSpPr>
        <p:spPr>
          <a:xfrm>
            <a:off x="61090" y="6597432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74809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6468C-9A96-42A9-95D6-D7AD07FDD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876" y="534901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Лабораторные методы исследования</a:t>
            </a:r>
            <a:br>
              <a:rPr lang="ru-RU" sz="2800" b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(продолжение)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9EC97F-4E95-4737-A50A-B198CC3A8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40" y="1300520"/>
            <a:ext cx="7848872" cy="5569847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/>
              <a:t>Всем пациентам с АГ при отрицательном результате теста на протеинурию и высоком риске поражения почек, особенно у пациентов с МС, СД, рекомендуется использование количественных методов для выявления </a:t>
            </a:r>
            <a:r>
              <a:rPr lang="ru-RU" sz="2400" dirty="0" err="1"/>
              <a:t>микроальбуминурии</a:t>
            </a:r>
            <a:r>
              <a:rPr lang="ru-RU" sz="2400" dirty="0"/>
              <a:t> (МАУ) (</a:t>
            </a:r>
            <a:r>
              <a:rPr lang="en-US" sz="2400" dirty="0"/>
              <a:t>IC)</a:t>
            </a:r>
            <a:r>
              <a:rPr lang="ru-RU" sz="2400" dirty="0"/>
              <a:t>.</a:t>
            </a:r>
            <a:endParaRPr lang="en-US" sz="2400" dirty="0"/>
          </a:p>
          <a:p>
            <a:r>
              <a:rPr lang="ru-RU" sz="2400" dirty="0"/>
              <a:t>Всем пациентам с АГ и избыточной массой тела или ожирением и/или при уровне глюкозы в плазме крови натощак</a:t>
            </a:r>
            <a:r>
              <a:rPr lang="en-US" sz="2400" dirty="0"/>
              <a:t> </a:t>
            </a:r>
            <a:r>
              <a:rPr lang="ru-RU" sz="2400" dirty="0"/>
              <a:t>5,6 ммоль/л (100 мг/</a:t>
            </a:r>
            <a:r>
              <a:rPr lang="ru-RU" sz="2400" dirty="0" err="1"/>
              <a:t>дл</a:t>
            </a:r>
            <a:r>
              <a:rPr lang="ru-RU" sz="2400" dirty="0"/>
              <a:t>) и более рекомендуется проведение</a:t>
            </a:r>
            <a:r>
              <a:rPr lang="en-US" sz="2400" dirty="0"/>
              <a:t> </a:t>
            </a:r>
            <a:r>
              <a:rPr lang="ru-RU" sz="2400" dirty="0"/>
              <a:t>перорального теста толерантности к глюкозе и/или определение </a:t>
            </a:r>
            <a:r>
              <a:rPr lang="ru-RU" sz="2400" dirty="0" err="1"/>
              <a:t>гликированного</a:t>
            </a:r>
            <a:r>
              <a:rPr lang="ru-RU" sz="2400" dirty="0"/>
              <a:t> гемоглобина (HbA1c).</a:t>
            </a:r>
            <a:endParaRPr lang="ru-RU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976AA-63DC-48CA-A744-C5EEA74AB9C1}"/>
              </a:ext>
            </a:extLst>
          </p:cNvPr>
          <p:cNvSpPr txBox="1"/>
          <p:nvPr/>
        </p:nvSpPr>
        <p:spPr>
          <a:xfrm>
            <a:off x="61090" y="6597432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91595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6326E1-A5AA-491B-A5EB-BC71CB8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43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Инструментальные методы исследования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A3D21-E027-4F3E-B82C-05B07DAF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132115"/>
            <a:ext cx="8229600" cy="5073427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dirty="0"/>
              <a:t>Всем пациентам с АГ для оценки общего ССР рекомендуется обследование с целью оценки состояния органов-мишеней</a:t>
            </a:r>
            <a:r>
              <a:rPr lang="en-US" dirty="0"/>
              <a:t> (</a:t>
            </a:r>
            <a:r>
              <a:rPr lang="en-US" dirty="0" err="1"/>
              <a:t>IIaB</a:t>
            </a:r>
            <a:r>
              <a:rPr lang="en-US" dirty="0"/>
              <a:t>). </a:t>
            </a:r>
          </a:p>
          <a:p>
            <a:pPr>
              <a:buFontTx/>
              <a:buChar char="-"/>
            </a:pPr>
            <a:r>
              <a:rPr lang="ru-RU" dirty="0"/>
              <a:t>Всем пациентам с АГ для выявления гипертрофии ЛЖ (ГЛЖ)</a:t>
            </a:r>
            <a:r>
              <a:rPr lang="en-US" dirty="0"/>
              <a:t> </a:t>
            </a:r>
            <a:r>
              <a:rPr lang="ru-RU" dirty="0"/>
              <a:t>и других поражений сердца рекомендуется проведение</a:t>
            </a:r>
            <a:r>
              <a:rPr lang="en-US" dirty="0"/>
              <a:t> </a:t>
            </a:r>
            <a:r>
              <a:rPr lang="ru-RU" dirty="0"/>
              <a:t>электрокардиографии (ЭКГ) </a:t>
            </a:r>
            <a:r>
              <a:rPr lang="en-US" dirty="0"/>
              <a:t> (IB) </a:t>
            </a:r>
          </a:p>
          <a:p>
            <a:pPr>
              <a:buFontTx/>
              <a:buChar char="-"/>
            </a:pPr>
            <a:r>
              <a:rPr lang="ru-RU" dirty="0"/>
              <a:t>ЭКГ-тест с нагрузкой (физическая, фармакологическая,</a:t>
            </a:r>
            <a:r>
              <a:rPr lang="en-US" dirty="0"/>
              <a:t> </a:t>
            </a:r>
            <a:r>
              <a:rPr lang="ru-RU" dirty="0" err="1"/>
              <a:t>чреспищеводная</a:t>
            </a:r>
            <a:r>
              <a:rPr lang="ru-RU" dirty="0"/>
              <a:t> электростимуляция) рекомендуется выполнять пациентам с АГ и нарушением ритма и проводимости сердца (по данным анамнеза, </a:t>
            </a:r>
            <a:r>
              <a:rPr lang="ru-RU" dirty="0" err="1"/>
              <a:t>физикального</a:t>
            </a:r>
            <a:r>
              <a:rPr lang="ru-RU" dirty="0"/>
              <a:t> осмотра,</a:t>
            </a:r>
            <a:r>
              <a:rPr lang="en-US" dirty="0"/>
              <a:t> </a:t>
            </a:r>
            <a:r>
              <a:rPr lang="ru-RU" dirty="0" err="1"/>
              <a:t>холтеровского</a:t>
            </a:r>
            <a:r>
              <a:rPr lang="ru-RU" dirty="0"/>
              <a:t> мониторирования ЭКГ или в случае подозрения на провоцируемые физической нагрузкой аритмии)</a:t>
            </a:r>
            <a:r>
              <a:rPr lang="en-US" dirty="0"/>
              <a:t> (IB). </a:t>
            </a:r>
          </a:p>
          <a:p>
            <a:pPr>
              <a:buFontTx/>
              <a:buChar char="-"/>
            </a:pPr>
            <a:r>
              <a:rPr lang="ru-RU" dirty="0"/>
              <a:t>Всем пациентам с АГ рекомендуется проведение </a:t>
            </a:r>
            <a:r>
              <a:rPr lang="ru-RU" dirty="0" err="1"/>
              <a:t>ЭхоКГ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уточнения наличия и выраженности ГЛЖ, диастолической</a:t>
            </a:r>
            <a:r>
              <a:rPr lang="en-US" dirty="0"/>
              <a:t> </a:t>
            </a:r>
            <a:r>
              <a:rPr lang="ru-RU" dirty="0"/>
              <a:t>дисфункции, дилатации левого предсердия и других поражений сердца</a:t>
            </a:r>
            <a:r>
              <a:rPr lang="en-US" dirty="0"/>
              <a:t> (IB).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83E5E-BEE6-4267-9BE0-A3FF35AE0B4B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5467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88CAF-5388-4B70-8200-24FC70A8F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Инструментальные методы исследования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(продолжение)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720D4F-050D-42F1-A4CF-DC248701A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303338"/>
            <a:ext cx="8363272" cy="493397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200" dirty="0"/>
              <a:t>Всем пациентам с АГ при </a:t>
            </a:r>
            <a:r>
              <a:rPr lang="ru-RU" sz="2200" dirty="0">
                <a:solidFill>
                  <a:srgbClr val="C00000"/>
                </a:solidFill>
              </a:rPr>
              <a:t>подозрении на наличие ишемии миокарда </a:t>
            </a:r>
            <a:r>
              <a:rPr lang="ru-RU" sz="2200" dirty="0"/>
              <a:t>рекомендуется проведение обследования с целью верификации диагноза (</a:t>
            </a:r>
            <a:r>
              <a:rPr lang="en-US" sz="2200" dirty="0"/>
              <a:t>IC). </a:t>
            </a:r>
          </a:p>
          <a:p>
            <a:pPr>
              <a:buFontTx/>
              <a:buChar char="-"/>
            </a:pPr>
            <a:r>
              <a:rPr lang="ru-RU" sz="2200" dirty="0"/>
              <a:t>Всем пациентам с АГ рекомендуется проведение ультразвукового исследования </a:t>
            </a:r>
            <a:r>
              <a:rPr lang="ru-RU" sz="2200" b="1" i="1" dirty="0">
                <a:solidFill>
                  <a:srgbClr val="C00000"/>
                </a:solidFill>
              </a:rPr>
              <a:t>(УЗИ) почек </a:t>
            </a:r>
            <a:r>
              <a:rPr lang="ru-RU" sz="2200" dirty="0"/>
              <a:t>для оценки их размеров,</a:t>
            </a:r>
            <a:r>
              <a:rPr lang="en-US" sz="2200" dirty="0"/>
              <a:t> </a:t>
            </a:r>
            <a:r>
              <a:rPr lang="ru-RU" sz="2200" dirty="0"/>
              <a:t>структуры и врожденных аномалий </a:t>
            </a:r>
            <a:r>
              <a:rPr lang="en-US" sz="2200" dirty="0"/>
              <a:t>(IC). </a:t>
            </a:r>
          </a:p>
          <a:p>
            <a:pPr>
              <a:buFontTx/>
              <a:buChar char="-"/>
            </a:pPr>
            <a:r>
              <a:rPr lang="ru-RU" sz="2200" dirty="0"/>
              <a:t>Всем пациентам с </a:t>
            </a:r>
            <a:r>
              <a:rPr lang="ru-RU" sz="2200" dirty="0">
                <a:solidFill>
                  <a:srgbClr val="C00000"/>
                </a:solidFill>
              </a:rPr>
              <a:t>рефрактерной АГ </a:t>
            </a:r>
            <a:r>
              <a:rPr lang="ru-RU" sz="2200" dirty="0"/>
              <a:t>(РАГ), а также пациентам с </a:t>
            </a:r>
            <a:r>
              <a:rPr lang="ru-RU" sz="2200" dirty="0">
                <a:solidFill>
                  <a:srgbClr val="C00000"/>
                </a:solidFill>
              </a:rPr>
              <a:t>тяжелым течением АГ и высоким общим ССР </a:t>
            </a:r>
            <a:r>
              <a:rPr lang="ru-RU" sz="2200" dirty="0"/>
              <a:t>рекомендуется исследование </a:t>
            </a:r>
            <a:r>
              <a:rPr lang="ru-RU" sz="2200" dirty="0">
                <a:solidFill>
                  <a:srgbClr val="C00000"/>
                </a:solidFill>
              </a:rPr>
              <a:t>глазного дна </a:t>
            </a:r>
            <a:r>
              <a:rPr lang="ru-RU" sz="2200" dirty="0"/>
              <a:t>с целью исключения геморрагий, экссудатов, отека соска зрительного</a:t>
            </a:r>
            <a:r>
              <a:rPr lang="en-US" sz="2200" dirty="0"/>
              <a:t> </a:t>
            </a:r>
            <a:r>
              <a:rPr lang="ru-RU" sz="2200" dirty="0"/>
              <a:t>нерва </a:t>
            </a:r>
            <a:r>
              <a:rPr lang="en-US" sz="2200" dirty="0"/>
              <a:t>(</a:t>
            </a:r>
            <a:r>
              <a:rPr lang="en-US" sz="2200" dirty="0" err="1"/>
              <a:t>IIaC</a:t>
            </a:r>
            <a:r>
              <a:rPr lang="en-US" sz="2200" dirty="0"/>
              <a:t>). </a:t>
            </a:r>
          </a:p>
          <a:p>
            <a:r>
              <a:rPr lang="ru-RU" sz="2200" dirty="0" err="1"/>
              <a:t>Внеофисное</a:t>
            </a:r>
            <a:r>
              <a:rPr lang="ru-RU" sz="2200" dirty="0"/>
              <a:t> измерение АД (</a:t>
            </a:r>
            <a:r>
              <a:rPr lang="ru-RU" sz="2200" dirty="0">
                <a:solidFill>
                  <a:srgbClr val="C00000"/>
                </a:solidFill>
              </a:rPr>
              <a:t>СКАД и/или СМАД</a:t>
            </a:r>
            <a:r>
              <a:rPr lang="ru-RU" sz="2200" dirty="0"/>
              <a:t>) рекомендуется для подтверждения диагноза АГ, установления типа АГ, выявления эпизодов гипотонии, контроля за терапией и максимально точного прогнозирования ССР (</a:t>
            </a:r>
            <a:r>
              <a:rPr lang="en-US" sz="2200" dirty="0"/>
              <a:t>IB)</a:t>
            </a:r>
            <a:r>
              <a:rPr lang="ru-RU" sz="22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2F70B-2364-41B8-9B39-C77F3488DD71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42202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C263A-CCF4-4AE6-B91D-F9196CD5A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235BC6-4F89-4ECA-B91A-442886CD6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  <a:solidFill>
            <a:srgbClr val="FFFFFF"/>
          </a:solidFill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ru-RU" i="1" dirty="0"/>
              <a:t>Величина АД, полученная методом СКАД, более тесно коррелирует с ПОМ и прогнозом заболевания, чем клиническое АД, и его прогностическая ценность сопоставима с методом СМАД после поправки на пол и возраст. </a:t>
            </a:r>
          </a:p>
          <a:p>
            <a:pPr>
              <a:buFontTx/>
              <a:buChar char="-"/>
            </a:pPr>
            <a:r>
              <a:rPr lang="ru-RU" i="1" dirty="0"/>
              <a:t>Доказано, что метод СКАД повышает приверженность пациентов лечению. </a:t>
            </a:r>
          </a:p>
          <a:p>
            <a:pPr>
              <a:buFontTx/>
              <a:buChar char="-"/>
            </a:pPr>
            <a:r>
              <a:rPr lang="ru-RU" i="1" dirty="0"/>
              <a:t>Необходимо учитывать, что СКАД не может дать информацию об уровнях АД в течение «повседневной» (реальной) дневной активности, особенно у работающей части населения, и в ночные часы. 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98335-267A-449C-87C4-5F9D4CD2C600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6230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A6EDB-C574-4B4B-A23D-2EAD6321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Клинические показания для домашнего </a:t>
            </a:r>
            <a:r>
              <a:rPr lang="ru-RU" sz="3600" dirty="0" err="1">
                <a:solidFill>
                  <a:srgbClr val="C00000"/>
                </a:solidFill>
              </a:rPr>
              <a:t>самоизмерения</a:t>
            </a:r>
            <a:r>
              <a:rPr lang="ru-RU" sz="3600" dirty="0">
                <a:solidFill>
                  <a:srgbClr val="C00000"/>
                </a:solidFill>
              </a:rPr>
              <a:t> АД или СМАД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1292-0EAB-4C19-B5C4-80DE7D68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5359326"/>
          </a:xfrm>
        </p:spPr>
        <p:txBody>
          <a:bodyPr>
            <a:normAutofit fontScale="92500"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Состояния, при которых часто встречается «гипертония белого халата»:</a:t>
            </a:r>
          </a:p>
          <a:p>
            <a:r>
              <a:rPr lang="ru-RU" dirty="0"/>
              <a:t>АГ 1 степени при офисном измерении АД</a:t>
            </a:r>
          </a:p>
          <a:p>
            <a:r>
              <a:rPr lang="ru-RU" dirty="0"/>
              <a:t>Выраженное повышение АД без поражения органов-мишеней</a:t>
            </a:r>
          </a:p>
          <a:p>
            <a:r>
              <a:rPr lang="ru-RU" i="1" dirty="0">
                <a:solidFill>
                  <a:srgbClr val="002060"/>
                </a:solidFill>
              </a:rPr>
              <a:t>Состояния, при которых часто встречается «маскированная гипертония»</a:t>
            </a:r>
          </a:p>
          <a:p>
            <a:r>
              <a:rPr lang="ru-RU" dirty="0"/>
              <a:t>Высокое нормальное офисное АД </a:t>
            </a:r>
          </a:p>
          <a:p>
            <a:r>
              <a:rPr lang="ru-RU" dirty="0"/>
              <a:t>Нормальное офисное АД при наличии ПОМ или при высоком сердечно-сосудистом риске</a:t>
            </a:r>
          </a:p>
        </p:txBody>
      </p:sp>
    </p:spTree>
    <p:extLst>
      <p:ext uri="{BB962C8B-B14F-4D97-AF65-F5344CB8AC3E}">
        <p14:creationId xmlns:p14="http://schemas.microsoft.com/office/powerpoint/2010/main" val="17443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A6EDB-C574-4B4B-A23D-2EAD6321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Клинические показания для домашнего </a:t>
            </a:r>
            <a:r>
              <a:rPr lang="ru-RU" sz="3600" dirty="0" err="1">
                <a:solidFill>
                  <a:srgbClr val="C00000"/>
                </a:solidFill>
              </a:rPr>
              <a:t>самоизмерения</a:t>
            </a:r>
            <a:r>
              <a:rPr lang="ru-RU" sz="3600" dirty="0">
                <a:solidFill>
                  <a:srgbClr val="C00000"/>
                </a:solidFill>
              </a:rPr>
              <a:t> АД или СМАД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1292-0EAB-4C19-B5C4-80DE7D68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268760"/>
            <a:ext cx="8229600" cy="535932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Постуральная и </a:t>
            </a:r>
            <a:r>
              <a:rPr lang="ru-RU" dirty="0" err="1"/>
              <a:t>постпрандиальная</a:t>
            </a:r>
            <a:r>
              <a:rPr lang="ru-RU" dirty="0"/>
              <a:t> гипотензия </a:t>
            </a:r>
          </a:p>
          <a:p>
            <a:r>
              <a:rPr lang="ru-RU" dirty="0"/>
              <a:t>Резистентная гипертония</a:t>
            </a:r>
          </a:p>
          <a:p>
            <a:r>
              <a:rPr lang="ru-RU" dirty="0"/>
              <a:t>Оценка эффективности терапии, особенно у лиц высокого риска</a:t>
            </a:r>
          </a:p>
          <a:p>
            <a:r>
              <a:rPr lang="ru-RU" dirty="0"/>
              <a:t>Избыточная гипертензивная реакция на физические нагрузки</a:t>
            </a:r>
          </a:p>
          <a:p>
            <a:r>
              <a:rPr lang="ru-RU" dirty="0"/>
              <a:t>При значительной вариабельности офисного АД</a:t>
            </a:r>
          </a:p>
          <a:p>
            <a:r>
              <a:rPr lang="ru-RU" dirty="0"/>
              <a:t>Наличие симптомов, подозрительных в отношении эпизодов гипотензии во время терапии</a:t>
            </a:r>
          </a:p>
        </p:txBody>
      </p:sp>
    </p:spTree>
    <p:extLst>
      <p:ext uri="{BB962C8B-B14F-4D97-AF65-F5344CB8AC3E}">
        <p14:creationId xmlns:p14="http://schemas.microsoft.com/office/powerpoint/2010/main" val="4433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A6EDB-C574-4B4B-A23D-2EAD6321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Специфические показания для СМАД, нежели домашнего </a:t>
            </a:r>
            <a:r>
              <a:rPr lang="ru-RU" sz="3600" dirty="0" err="1">
                <a:solidFill>
                  <a:srgbClr val="C00000"/>
                </a:solidFill>
              </a:rPr>
              <a:t>самоизмерения</a:t>
            </a:r>
            <a:r>
              <a:rPr lang="ru-RU" sz="3600" dirty="0">
                <a:solidFill>
                  <a:srgbClr val="C00000"/>
                </a:solidFill>
              </a:rPr>
              <a:t> АД 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1292-0EAB-4C19-B5C4-80DE7D68E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5359326"/>
          </a:xfrm>
        </p:spPr>
        <p:txBody>
          <a:bodyPr>
            <a:normAutofit/>
          </a:bodyPr>
          <a:lstStyle/>
          <a:p>
            <a:r>
              <a:rPr lang="ru-RU" dirty="0"/>
              <a:t>Оценка ночного уровня АД и суточного индекса (выявление «нон-</a:t>
            </a:r>
            <a:r>
              <a:rPr lang="ru-RU" dirty="0" err="1"/>
              <a:t>дипперов</a:t>
            </a:r>
            <a:r>
              <a:rPr lang="ru-RU" dirty="0"/>
              <a:t>») – подозрение на ночную гипертонию;</a:t>
            </a:r>
          </a:p>
          <a:p>
            <a:r>
              <a:rPr lang="ru-RU" dirty="0"/>
              <a:t>При ночном апноэ, </a:t>
            </a:r>
          </a:p>
          <a:p>
            <a:r>
              <a:rPr lang="ru-RU" dirty="0"/>
              <a:t>ХБП</a:t>
            </a:r>
          </a:p>
          <a:p>
            <a:r>
              <a:rPr lang="ru-RU" dirty="0"/>
              <a:t>Сахарном диабете</a:t>
            </a:r>
          </a:p>
          <a:p>
            <a:r>
              <a:rPr lang="ru-RU" dirty="0"/>
              <a:t>Эндокринной гипертонии</a:t>
            </a:r>
          </a:p>
          <a:p>
            <a:r>
              <a:rPr lang="ru-RU" dirty="0"/>
              <a:t>Автономной дисфункции</a:t>
            </a:r>
          </a:p>
        </p:txBody>
      </p:sp>
    </p:spTree>
    <p:extLst>
      <p:ext uri="{BB962C8B-B14F-4D97-AF65-F5344CB8AC3E}">
        <p14:creationId xmlns:p14="http://schemas.microsoft.com/office/powerpoint/2010/main" val="270539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План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1. Актуальность темы.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2. Современное определение артериальной гипертонии (АГ).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3. Классификация АГ, стратификация риска.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4. Современные подходы к терапии АГ.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. Гипертонические кризы.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6. Вторичные гипертонии.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7. АГ у беременных.</a:t>
            </a:r>
          </a:p>
          <a:p>
            <a:pPr marL="0" indent="0">
              <a:buNone/>
            </a:pPr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8. Выводы.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2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8A80E-8E6B-4A6F-A213-D80907409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Оценка кардиоваскулярного риска при гипертонии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4457025-A1A0-4CB9-A0C7-D22667EB6DC4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05855050"/>
              </p:ext>
            </p:extLst>
          </p:nvPr>
        </p:nvGraphicFramePr>
        <p:xfrm>
          <a:off x="588132" y="1844824"/>
          <a:ext cx="8424936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906">
                  <a:extLst>
                    <a:ext uri="{9D8B030D-6E8A-4147-A177-3AD203B41FA5}">
                      <a16:colId xmlns:a16="http://schemas.microsoft.com/office/drawing/2014/main" val="528040823"/>
                    </a:ext>
                  </a:extLst>
                </a:gridCol>
                <a:gridCol w="1092748">
                  <a:extLst>
                    <a:ext uri="{9D8B030D-6E8A-4147-A177-3AD203B41FA5}">
                      <a16:colId xmlns:a16="http://schemas.microsoft.com/office/drawing/2014/main" val="1841381891"/>
                    </a:ext>
                  </a:extLst>
                </a:gridCol>
                <a:gridCol w="1572282">
                  <a:extLst>
                    <a:ext uri="{9D8B030D-6E8A-4147-A177-3AD203B41FA5}">
                      <a16:colId xmlns:a16="http://schemas.microsoft.com/office/drawing/2014/main" val="923338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Рекомендации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/>
                        <a:t>Уровень док-</a:t>
                      </a:r>
                      <a:r>
                        <a:rPr lang="ru-RU" sz="2400" dirty="0" err="1"/>
                        <a:t>ва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505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Рекомендуется проводить оценку кардиоваскулярного риска по шкале </a:t>
                      </a:r>
                      <a:r>
                        <a:rPr lang="en-US" sz="2400" dirty="0"/>
                        <a:t>SCORE </a:t>
                      </a:r>
                      <a:r>
                        <a:rPr lang="ru-RU" sz="2400" dirty="0"/>
                        <a:t>у всех больных с гипертонией, если они уже не относятся к группе высокого или очень высокого риска вследствие наличия установленного ССЗ, ХБП, диабета, выраженного повышения какого-либо фактора риска (напр., холестерина) или гипертензивной ГЛЖ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  <a:p>
                      <a:pPr algn="ctr"/>
                      <a:r>
                        <a:rPr lang="en-US" sz="3200" dirty="0"/>
                        <a:t>I</a:t>
                      </a:r>
                      <a:endParaRPr lang="ru-RU" sz="3200" dirty="0"/>
                    </a:p>
                  </a:txBody>
                  <a:tcPr>
                    <a:solidFill>
                      <a:srgbClr val="2DFF2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  <a:p>
                      <a:pPr algn="ctr"/>
                      <a:r>
                        <a:rPr lang="ru-RU" sz="3200" dirty="0"/>
                        <a:t>В</a:t>
                      </a:r>
                    </a:p>
                  </a:txBody>
                  <a:tcPr>
                    <a:solidFill>
                      <a:srgbClr val="FF79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194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0E3B-D368-47ED-BE7E-CCA0854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27384"/>
            <a:ext cx="8496944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10-</a:t>
            </a:r>
            <a:r>
              <a:rPr lang="ru-RU" sz="3600" dirty="0">
                <a:solidFill>
                  <a:srgbClr val="C00000"/>
                </a:solidFill>
              </a:rPr>
              <a:t>летний кардиоваскулярный риск (</a:t>
            </a:r>
            <a:r>
              <a:rPr lang="en-US" sz="3600" dirty="0">
                <a:solidFill>
                  <a:srgbClr val="C00000"/>
                </a:solidFill>
              </a:rPr>
              <a:t>SCORE)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D29BB2F-800B-4C54-ADA0-8CFCC35B427D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623610036"/>
              </p:ext>
            </p:extLst>
          </p:nvPr>
        </p:nvGraphicFramePr>
        <p:xfrm>
          <a:off x="179512" y="1052736"/>
          <a:ext cx="8695394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514">
                  <a:extLst>
                    <a:ext uri="{9D8B030D-6E8A-4147-A177-3AD203B41FA5}">
                      <a16:colId xmlns:a16="http://schemas.microsoft.com/office/drawing/2014/main" val="2137383966"/>
                    </a:ext>
                  </a:extLst>
                </a:gridCol>
                <a:gridCol w="6728880">
                  <a:extLst>
                    <a:ext uri="{9D8B030D-6E8A-4147-A177-3AD203B41FA5}">
                      <a16:colId xmlns:a16="http://schemas.microsoft.com/office/drawing/2014/main" val="36348555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ru-RU" sz="2800" dirty="0"/>
                        <a:t>Очень высокий риск </a:t>
                      </a:r>
                    </a:p>
                  </a:txBody>
                  <a:tcPr>
                    <a:solidFill>
                      <a:srgbClr val="AB050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2060"/>
                          </a:solidFill>
                        </a:rPr>
                        <a:t>При наличии любого из нижеперечисленного</a:t>
                      </a:r>
                    </a:p>
                  </a:txBody>
                  <a:tcPr>
                    <a:solidFill>
                      <a:srgbClr val="FF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5567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i="1" dirty="0">
                          <a:solidFill>
                            <a:srgbClr val="006600"/>
                          </a:solidFill>
                        </a:rPr>
                        <a:t>Документированное ССЗ – клинически или инструментально установленное</a:t>
                      </a:r>
                    </a:p>
                    <a:p>
                      <a:pPr algn="l"/>
                      <a:r>
                        <a:rPr lang="ru-RU" sz="2400" dirty="0"/>
                        <a:t>- ОИМ, ОКС, </a:t>
                      </a:r>
                      <a:r>
                        <a:rPr lang="ru-RU" sz="2400" dirty="0" err="1"/>
                        <a:t>реваскуляризация</a:t>
                      </a:r>
                      <a:r>
                        <a:rPr lang="ru-RU" sz="2400" dirty="0"/>
                        <a:t>, инсульт, ТИА, аневризма аорты, заболевание периферических артерий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 err="1"/>
                        <a:t>Гемодинамически</a:t>
                      </a:r>
                      <a:r>
                        <a:rPr lang="ru-RU" sz="2400" dirty="0"/>
                        <a:t> значимая бляшка (стеноз </a:t>
                      </a:r>
                      <a:r>
                        <a:rPr lang="en-US" sz="2400" u="sng" dirty="0"/>
                        <a:t>&gt;</a:t>
                      </a:r>
                      <a:r>
                        <a:rPr lang="en-US" sz="2400" dirty="0"/>
                        <a:t>50%</a:t>
                      </a:r>
                      <a:r>
                        <a:rPr lang="ru-RU" sz="2400" dirty="0"/>
                        <a:t>) при ангиографии или УЗИ, не входит утолщение </a:t>
                      </a:r>
                      <a:r>
                        <a:rPr lang="ru-RU" sz="2400" dirty="0" err="1"/>
                        <a:t>интимы-медии</a:t>
                      </a:r>
                      <a:r>
                        <a:rPr lang="ru-RU" sz="2400" dirty="0"/>
                        <a:t> сонной артерии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/>
                        <a:t>СД с поражением органов-мишеней, (напр., протеинурия) или с большими ФР (напр., АГ 3 степени или </a:t>
                      </a:r>
                      <a:r>
                        <a:rPr lang="ru-RU" sz="2400" dirty="0" err="1"/>
                        <a:t>гиперхолестеринемия</a:t>
                      </a:r>
                      <a:r>
                        <a:rPr lang="ru-RU" sz="2400" dirty="0"/>
                        <a:t>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/>
                        <a:t>Тяжелая ХБП (</a:t>
                      </a:r>
                      <a:r>
                        <a:rPr lang="ru-RU" sz="2400" dirty="0" err="1"/>
                        <a:t>рСКФ</a:t>
                      </a:r>
                      <a:r>
                        <a:rPr lang="ru-RU" sz="2400" dirty="0"/>
                        <a:t> </a:t>
                      </a:r>
                      <a:r>
                        <a:rPr lang="en-US" sz="2400" dirty="0"/>
                        <a:t>&lt;30 </a:t>
                      </a:r>
                      <a:r>
                        <a:rPr lang="ru-RU" sz="2400" dirty="0"/>
                        <a:t>мл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мин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1,73м2)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/>
                        <a:t>10-летний риск по шкале </a:t>
                      </a:r>
                      <a:r>
                        <a:rPr lang="en-US" sz="2400" dirty="0"/>
                        <a:t>SCORE &gt;10%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15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0E3B-D368-47ED-BE7E-CCA0854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27384"/>
            <a:ext cx="8496944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10-</a:t>
            </a:r>
            <a:r>
              <a:rPr lang="ru-RU" sz="3600" dirty="0">
                <a:solidFill>
                  <a:srgbClr val="C00000"/>
                </a:solidFill>
              </a:rPr>
              <a:t>летний кардиоваскулярный риск (</a:t>
            </a:r>
            <a:r>
              <a:rPr lang="en-US" sz="3600" dirty="0">
                <a:solidFill>
                  <a:srgbClr val="C00000"/>
                </a:solidFill>
              </a:rPr>
              <a:t>SCORE)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D29BB2F-800B-4C54-ADA0-8CFCC35B427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79512" y="1052736"/>
          <a:ext cx="869539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514">
                  <a:extLst>
                    <a:ext uri="{9D8B030D-6E8A-4147-A177-3AD203B41FA5}">
                      <a16:colId xmlns:a16="http://schemas.microsoft.com/office/drawing/2014/main" val="2137383966"/>
                    </a:ext>
                  </a:extLst>
                </a:gridCol>
                <a:gridCol w="6728880">
                  <a:extLst>
                    <a:ext uri="{9D8B030D-6E8A-4147-A177-3AD203B41FA5}">
                      <a16:colId xmlns:a16="http://schemas.microsoft.com/office/drawing/2014/main" val="36348555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ru-RU" sz="2800" dirty="0"/>
                        <a:t>Высокий риск </a:t>
                      </a:r>
                    </a:p>
                  </a:txBody>
                  <a:tcPr>
                    <a:solidFill>
                      <a:srgbClr val="EB070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2060"/>
                          </a:solidFill>
                        </a:rPr>
                        <a:t>При наличии любого из нижеперечисленного</a:t>
                      </a:r>
                    </a:p>
                  </a:txBody>
                  <a:tcPr>
                    <a:solidFill>
                      <a:srgbClr val="FF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5567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/>
                        <a:t>- </a:t>
                      </a:r>
                      <a:r>
                        <a:rPr lang="ru-RU" sz="2400" b="1" i="1" dirty="0">
                          <a:solidFill>
                            <a:srgbClr val="006600"/>
                          </a:solidFill>
                        </a:rPr>
                        <a:t>Выраженное повышение одного ФР</a:t>
                      </a:r>
                      <a:r>
                        <a:rPr lang="ru-RU" sz="2400" dirty="0"/>
                        <a:t>, в особенности ХС </a:t>
                      </a:r>
                      <a:r>
                        <a:rPr lang="en-US" sz="2400" dirty="0"/>
                        <a:t>&gt; 8 </a:t>
                      </a:r>
                      <a:r>
                        <a:rPr lang="ru-RU" sz="2400" dirty="0" err="1"/>
                        <a:t>ммоль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л (</a:t>
                      </a:r>
                      <a:r>
                        <a:rPr lang="en-US" sz="2400" dirty="0"/>
                        <a:t>&gt;310 </a:t>
                      </a:r>
                      <a:r>
                        <a:rPr lang="ru-RU" sz="2400" dirty="0"/>
                        <a:t>мг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 err="1"/>
                        <a:t>дл</a:t>
                      </a:r>
                      <a:r>
                        <a:rPr lang="ru-RU" sz="2400" dirty="0"/>
                        <a:t>), напр., семейная </a:t>
                      </a:r>
                      <a:r>
                        <a:rPr lang="ru-RU" sz="2400" dirty="0" err="1"/>
                        <a:t>гиперхолестеринемия</a:t>
                      </a:r>
                      <a:r>
                        <a:rPr lang="ru-RU" sz="2400" dirty="0"/>
                        <a:t> или АГ 3 степ. (АД</a:t>
                      </a:r>
                      <a:r>
                        <a:rPr lang="en-US" sz="2400" u="sng" dirty="0"/>
                        <a:t>&gt;</a:t>
                      </a:r>
                      <a:r>
                        <a:rPr lang="en-US" sz="2400" dirty="0"/>
                        <a:t>180/110 </a:t>
                      </a:r>
                      <a:r>
                        <a:rPr lang="ru-RU" sz="2400" dirty="0"/>
                        <a:t>мм </a:t>
                      </a:r>
                      <a:r>
                        <a:rPr lang="ru-RU" sz="2400" dirty="0" err="1"/>
                        <a:t>рт.ст</a:t>
                      </a:r>
                      <a:r>
                        <a:rPr lang="ru-RU" sz="2400" dirty="0"/>
                        <a:t>.)</a:t>
                      </a:r>
                    </a:p>
                    <a:p>
                      <a:pPr algn="l"/>
                      <a:r>
                        <a:rPr lang="ru-RU" sz="2400" dirty="0"/>
                        <a:t>- Большинство других больных с СД (за исключением молодых лиц с СД 1 типа и без больших ФР, которые могут относиться к группе умеренного риска)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b="1" i="1" dirty="0">
                          <a:solidFill>
                            <a:srgbClr val="006600"/>
                          </a:solidFill>
                        </a:rPr>
                        <a:t>Гипертензивная ГЛЖ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b="1" i="1" dirty="0">
                          <a:solidFill>
                            <a:srgbClr val="006600"/>
                          </a:solidFill>
                        </a:rPr>
                        <a:t>Умеренная ХБП </a:t>
                      </a:r>
                      <a:r>
                        <a:rPr lang="ru-RU" sz="2400" dirty="0"/>
                        <a:t>с </a:t>
                      </a:r>
                      <a:r>
                        <a:rPr lang="ru-RU" sz="2400" dirty="0" err="1"/>
                        <a:t>рСКФ</a:t>
                      </a:r>
                      <a:r>
                        <a:rPr lang="ru-RU" sz="2400" dirty="0"/>
                        <a:t> 30-59 мл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мин</a:t>
                      </a:r>
                      <a:r>
                        <a:rPr lang="en-US" sz="2400" dirty="0"/>
                        <a:t>/</a:t>
                      </a:r>
                      <a:r>
                        <a:rPr lang="ru-RU" sz="2400" dirty="0"/>
                        <a:t>1,73м2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/>
                        <a:t>10-летний риск по шкале </a:t>
                      </a:r>
                      <a:r>
                        <a:rPr lang="en-US" sz="2400" b="1" i="1" dirty="0">
                          <a:solidFill>
                            <a:srgbClr val="006600"/>
                          </a:solidFill>
                        </a:rPr>
                        <a:t>SCORE 5-10%</a:t>
                      </a:r>
                      <a:endParaRPr lang="ru-RU" sz="2400" b="1" i="1" dirty="0">
                        <a:solidFill>
                          <a:srgbClr val="00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1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01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10E3B-D368-47ED-BE7E-CCA08546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-27384"/>
            <a:ext cx="8496944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10-</a:t>
            </a:r>
            <a:r>
              <a:rPr lang="ru-RU" sz="3600" dirty="0">
                <a:solidFill>
                  <a:srgbClr val="C00000"/>
                </a:solidFill>
              </a:rPr>
              <a:t>летний кардиоваскулярный риск (</a:t>
            </a:r>
            <a:r>
              <a:rPr lang="en-US" sz="3600" dirty="0">
                <a:solidFill>
                  <a:srgbClr val="C00000"/>
                </a:solidFill>
              </a:rPr>
              <a:t>SCORE)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D29BB2F-800B-4C54-ADA0-8CFCC35B427D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24303" y="1772816"/>
          <a:ext cx="8695394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514">
                  <a:extLst>
                    <a:ext uri="{9D8B030D-6E8A-4147-A177-3AD203B41FA5}">
                      <a16:colId xmlns:a16="http://schemas.microsoft.com/office/drawing/2014/main" val="2137383966"/>
                    </a:ext>
                  </a:extLst>
                </a:gridCol>
                <a:gridCol w="6728880">
                  <a:extLst>
                    <a:ext uri="{9D8B030D-6E8A-4147-A177-3AD203B41FA5}">
                      <a16:colId xmlns:a16="http://schemas.microsoft.com/office/drawing/2014/main" val="363485550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r>
                        <a:rPr lang="ru-RU" sz="2800" dirty="0"/>
                        <a:t>Умерен-</a:t>
                      </a:r>
                      <a:r>
                        <a:rPr lang="ru-RU" sz="2800" dirty="0" err="1"/>
                        <a:t>ный</a:t>
                      </a:r>
                      <a:r>
                        <a:rPr lang="ru-RU" sz="2800" dirty="0"/>
                        <a:t> риск 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002060"/>
                          </a:solidFill>
                        </a:rPr>
                        <a:t>При наличии любого из нижеперечисленного</a:t>
                      </a:r>
                    </a:p>
                  </a:txBody>
                  <a:tcPr>
                    <a:solidFill>
                      <a:srgbClr val="FFF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55677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/>
                        <a:t>10-летний риск по шкале </a:t>
                      </a:r>
                      <a:r>
                        <a:rPr lang="en-US" sz="2400" dirty="0"/>
                        <a:t>SCORE </a:t>
                      </a:r>
                      <a:r>
                        <a:rPr lang="en-US" sz="2400" u="sng" dirty="0"/>
                        <a:t>&gt;</a:t>
                      </a:r>
                      <a:r>
                        <a:rPr lang="en-US" sz="2400" dirty="0"/>
                        <a:t>1</a:t>
                      </a:r>
                      <a:r>
                        <a:rPr lang="ru-RU" sz="2400" dirty="0"/>
                        <a:t> но </a:t>
                      </a:r>
                      <a:r>
                        <a:rPr lang="en-US" sz="2400" dirty="0"/>
                        <a:t>&lt;5%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/>
                        <a:t>АГ 2 степени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/>
                        <a:t>К этой категории относится много лиц среднего возраста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41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bg1"/>
                          </a:solidFill>
                        </a:rPr>
                        <a:t>Низкий риск</a:t>
                      </a:r>
                    </a:p>
                  </a:txBody>
                  <a:tcP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endParaRPr lang="ru-RU" sz="2400" dirty="0"/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ru-RU" sz="2400" dirty="0"/>
                        <a:t>10-летний риск по шкале </a:t>
                      </a:r>
                      <a:r>
                        <a:rPr lang="en-US" sz="2400" dirty="0"/>
                        <a:t>SCORE &lt;1%</a:t>
                      </a:r>
                      <a:endParaRPr lang="ru-RU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159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136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ED1F3-1F74-444E-BC81-9DCC132A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-8061"/>
            <a:ext cx="77724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Факторы, влияющие на прогноз, применяемые для стратификации общего ССР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0CE3658F-E521-4A01-8B42-901937C6909D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257178-4D16-4918-9ABD-5DBC27D32B97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059337-CA4F-4493-B621-AB4077CD0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016"/>
            <a:ext cx="9156716" cy="515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3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9ACB6-FCB5-4CCD-BF4F-2F9503B4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97" y="0"/>
            <a:ext cx="8563914" cy="84693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Факторы, влияющие на прогноз, применяемые для стратификации общего ССР</a:t>
            </a:r>
            <a:endParaRPr lang="ru-RU" sz="2800" dirty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3BCC5EA9-43A5-4D5C-9D41-12C38BCC87FD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CCEBD-78B9-4638-9596-4CEF51F3B90F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3B9308E-B3AC-4C6F-B70A-8CBE3C605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" y="980728"/>
            <a:ext cx="9147337" cy="511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9ACB6-FCB5-4CCD-BF4F-2F9503B4C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43" y="195431"/>
            <a:ext cx="8563914" cy="846931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Факторы, влияющие на прогноз, применяемые для стратификации общего ССР</a:t>
            </a:r>
            <a:endParaRPr lang="ru-RU" sz="2800" dirty="0"/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3BCC5EA9-43A5-4D5C-9D41-12C38BCC87FD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CCEBD-78B9-4638-9596-4CEF51F3B90F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8D4C90-8015-41D2-884F-B1D426135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2" y="1911645"/>
            <a:ext cx="89536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19B9A0-182B-43C4-93BC-B460FC51B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rgbClr val="C00000"/>
                </a:solidFill>
              </a:rPr>
              <a:t>Уровень ССР у ряда пациентов может быть выше, чем он определен по представленной системе стратификации: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B7003A-A188-4C48-A75F-C6A7ECD20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i="1" dirty="0"/>
              <a:t>При малоподвижном образе жизни у пациентов с центральным ожирением (увеличение относительного риска, ассоциированного с ожирением, более выражено у молодых, чем у пожилых пациентов).</a:t>
            </a:r>
          </a:p>
          <a:p>
            <a:pPr>
              <a:buFontTx/>
              <a:buChar char="-"/>
            </a:pPr>
            <a:r>
              <a:rPr lang="ru-RU" i="1" dirty="0"/>
              <a:t>У лиц с низким социальным статусом и представителей этнических меньшинств. </a:t>
            </a:r>
          </a:p>
          <a:p>
            <a:pPr>
              <a:buFontTx/>
              <a:buChar char="-"/>
            </a:pPr>
            <a:r>
              <a:rPr lang="ru-RU" i="1" dirty="0"/>
              <a:t>У пациентов с повышенным уровнем ТГ, фибриногена, </a:t>
            </a:r>
            <a:r>
              <a:rPr lang="ru-RU" i="1" dirty="0" err="1"/>
              <a:t>аполипопротеина</a:t>
            </a:r>
            <a:r>
              <a:rPr lang="ru-RU" i="1" dirty="0"/>
              <a:t> В, липопротеина (а) и высокочувствительного С-реактивного белка. </a:t>
            </a:r>
          </a:p>
          <a:p>
            <a:pPr>
              <a:buFontTx/>
              <a:buChar char="-"/>
            </a:pPr>
            <a:r>
              <a:rPr lang="ru-RU" i="1" dirty="0"/>
              <a:t>У пациентов с аутоиммунными и другими воспалительными заболеваниями. </a:t>
            </a:r>
          </a:p>
          <a:p>
            <a:pPr>
              <a:buFontTx/>
              <a:buChar char="-"/>
            </a:pPr>
            <a:r>
              <a:rPr lang="ru-RU" i="1" dirty="0"/>
              <a:t>У пациентов с ФП. </a:t>
            </a:r>
          </a:p>
          <a:p>
            <a:pPr>
              <a:buFontTx/>
              <a:buChar char="-"/>
            </a:pPr>
            <a:r>
              <a:rPr lang="ru-RU" i="1" dirty="0"/>
              <a:t>У пациентов с психическими заболеваниями. </a:t>
            </a:r>
          </a:p>
          <a:p>
            <a:pPr>
              <a:buFontTx/>
              <a:buChar char="-"/>
            </a:pPr>
            <a:r>
              <a:rPr lang="ru-RU" i="1" dirty="0"/>
              <a:t>У пациентов с СОАС.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845214-A6C9-4555-9DF9-DA2601FC4F11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29045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F8BF5-4DAF-4D6A-82AE-B6E2C02C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C5D63-F0F4-4B77-A966-EDFEEECFA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49" y="62068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800" i="1" dirty="0">
                <a:solidFill>
                  <a:srgbClr val="002060"/>
                </a:solidFill>
              </a:rPr>
              <a:t>Примечание.</a:t>
            </a:r>
          </a:p>
          <a:p>
            <a:r>
              <a:rPr lang="ru-RU" sz="2800" dirty="0"/>
              <a:t>Рекомендациями </a:t>
            </a:r>
            <a:r>
              <a:rPr lang="en-US" sz="2800" dirty="0"/>
              <a:t>ESC (2018) </a:t>
            </a:r>
            <a:r>
              <a:rPr lang="ru-RU" sz="2800" dirty="0"/>
              <a:t>наличие ФП при АГ относится к установленным сердечно-сосудистым заболеваниям! </a:t>
            </a:r>
            <a:r>
              <a:rPr lang="ru-RU" sz="2800" i="1" dirty="0">
                <a:solidFill>
                  <a:srgbClr val="C00000"/>
                </a:solidFill>
              </a:rPr>
              <a:t>(и согласно этому положению, сочетание АГ + ФП должно расцениваться как </a:t>
            </a:r>
            <a:r>
              <a:rPr lang="en-US" sz="2800" i="1" dirty="0">
                <a:solidFill>
                  <a:srgbClr val="C00000"/>
                </a:solidFill>
              </a:rPr>
              <a:t>III </a:t>
            </a:r>
            <a:r>
              <a:rPr lang="ru-RU" sz="2800" i="1" dirty="0">
                <a:solidFill>
                  <a:srgbClr val="C00000"/>
                </a:solidFill>
              </a:rPr>
              <a:t>стадия АГ)</a:t>
            </a:r>
          </a:p>
          <a:p>
            <a:r>
              <a:rPr lang="ru-RU" sz="2800" dirty="0"/>
              <a:t>Подобного мнения придерживаются и эксперты Клинических рекомендаций «Артериальная гипертензия у взрослых», разработанных РКО (2020)</a:t>
            </a:r>
          </a:p>
        </p:txBody>
      </p:sp>
    </p:spTree>
    <p:extLst>
      <p:ext uri="{BB962C8B-B14F-4D97-AF65-F5344CB8AC3E}">
        <p14:creationId xmlns:p14="http://schemas.microsoft.com/office/powerpoint/2010/main" val="279324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A87C63-57EB-49FE-A26B-0C02B36D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58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Стратификация риска у пациентов АГ, согласно Российским Рекомендациям (2019)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B4F6F9-CCE1-4996-8BB0-E5CE1797A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30584E-4F24-4148-BFB5-95A7A9D55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54" y="2387851"/>
            <a:ext cx="9147954" cy="25911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7DDB9-92D3-4801-A4D2-660F51A06583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1297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3925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cs typeface="Times New Roman" pitchFamily="18" charset="0"/>
              </a:rPr>
              <a:t>Артериальная гипертония (АГ), включающая в себя как </a:t>
            </a:r>
            <a:r>
              <a:rPr lang="ru-RU" dirty="0" err="1">
                <a:cs typeface="Times New Roman" pitchFamily="18" charset="0"/>
              </a:rPr>
              <a:t>эссенциальную</a:t>
            </a:r>
            <a:r>
              <a:rPr lang="ru-RU" dirty="0">
                <a:cs typeface="Times New Roman" pitchFamily="18" charset="0"/>
              </a:rPr>
              <a:t> гипертонию (или гипертоническую болезнь), так и симптоматические гипертонии, остается серьезной медико-социальной проблемой современной кардиологии. Повышенный уровень АД является независимым фактором риска развития сердечно–сосудистых заболеваний – ишемической болезни сердца (ИБС), инфаркта миокарда (ИМ), хронической сердечной недостаточности (ХСН), инсульта и их неблагоприятных исходов. </a:t>
            </a:r>
          </a:p>
        </p:txBody>
      </p:sp>
    </p:spTree>
    <p:extLst>
      <p:ext uri="{BB962C8B-B14F-4D97-AF65-F5344CB8AC3E}">
        <p14:creationId xmlns:p14="http://schemas.microsoft.com/office/powerpoint/2010/main" val="99756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8619CF-877B-4B55-B693-5C9A0F206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7813"/>
            <a:ext cx="843528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Стратификация риска АГ (</a:t>
            </a:r>
            <a:r>
              <a:rPr lang="en-US" sz="3600" dirty="0">
                <a:solidFill>
                  <a:srgbClr val="C00000"/>
                </a:solidFill>
              </a:rPr>
              <a:t>ESC/ESH, 2018)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Таблица 2">
            <a:extLst>
              <a:ext uri="{FF2B5EF4-FFF2-40B4-BE49-F238E27FC236}">
                <a16:creationId xmlns:a16="http://schemas.microsoft.com/office/drawing/2014/main" id="{41EC83D6-C5D7-485E-9CE5-7DFB8D5E26D3}"/>
              </a:ext>
            </a:extLst>
          </p:cNvPr>
          <p:cNvSpPr>
            <a:spLocks noGrp="1"/>
          </p:cNvSpPr>
          <p:nvPr>
            <p:ph type="tbl" idx="1"/>
          </p:nvPr>
        </p:nvSpPr>
        <p:spPr/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5C7BDC-1BB8-4630-9414-4735499BA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7" y="1700808"/>
            <a:ext cx="8956365" cy="4752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23EFA3-14AF-4D4E-B125-6772C08A1022}"/>
              </a:ext>
            </a:extLst>
          </p:cNvPr>
          <p:cNvSpPr txBox="1"/>
          <p:nvPr/>
        </p:nvSpPr>
        <p:spPr>
          <a:xfrm>
            <a:off x="2843808" y="1619508"/>
            <a:ext cx="62063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СТЕПЕНИ АД (мм </a:t>
            </a:r>
            <a:r>
              <a:rPr lang="ru-RU" b="1" dirty="0" err="1"/>
              <a:t>рт.ст</a:t>
            </a:r>
            <a:r>
              <a:rPr lang="ru-RU" b="1" dirty="0"/>
              <a:t>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63705C-8B57-4611-A671-34AF3E3B9B2F}"/>
              </a:ext>
            </a:extLst>
          </p:cNvPr>
          <p:cNvSpPr txBox="1"/>
          <p:nvPr/>
        </p:nvSpPr>
        <p:spPr>
          <a:xfrm>
            <a:off x="2843808" y="1916832"/>
            <a:ext cx="16253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Высокое норм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89488F-C0B6-4C00-92F7-0F1D8E47798A}"/>
              </a:ext>
            </a:extLst>
          </p:cNvPr>
          <p:cNvSpPr txBox="1"/>
          <p:nvPr/>
        </p:nvSpPr>
        <p:spPr>
          <a:xfrm>
            <a:off x="4469159" y="1916832"/>
            <a:ext cx="14219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Степ.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FA2F67-3E56-4DBA-8624-9911485D3B4E}"/>
              </a:ext>
            </a:extLst>
          </p:cNvPr>
          <p:cNvSpPr txBox="1"/>
          <p:nvPr/>
        </p:nvSpPr>
        <p:spPr>
          <a:xfrm>
            <a:off x="5891070" y="1916832"/>
            <a:ext cx="1540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Степ.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CD0B70-A5AB-4EA3-97AD-58440077B44B}"/>
              </a:ext>
            </a:extLst>
          </p:cNvPr>
          <p:cNvSpPr txBox="1"/>
          <p:nvPr/>
        </p:nvSpPr>
        <p:spPr>
          <a:xfrm>
            <a:off x="7431831" y="1916832"/>
            <a:ext cx="15407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Степ. 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B4853-F88D-4C95-AE1F-887A8805866A}"/>
              </a:ext>
            </a:extLst>
          </p:cNvPr>
          <p:cNvSpPr txBox="1"/>
          <p:nvPr/>
        </p:nvSpPr>
        <p:spPr>
          <a:xfrm>
            <a:off x="2829246" y="2204864"/>
            <a:ext cx="15733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САД  130-139 </a:t>
            </a:r>
          </a:p>
          <a:p>
            <a:r>
              <a:rPr lang="ru-RU" b="1" dirty="0"/>
              <a:t>ДАД    85-89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39FBF4-3B81-4399-960B-3D8885EA0431}"/>
              </a:ext>
            </a:extLst>
          </p:cNvPr>
          <p:cNvSpPr txBox="1"/>
          <p:nvPr/>
        </p:nvSpPr>
        <p:spPr>
          <a:xfrm>
            <a:off x="4351350" y="2204864"/>
            <a:ext cx="15397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САД  140-159</a:t>
            </a:r>
          </a:p>
          <a:p>
            <a:r>
              <a:rPr lang="ru-RU" b="1" dirty="0"/>
              <a:t>ДАД   90-99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04F802-59CB-4F31-823B-43A7D8741672}"/>
              </a:ext>
            </a:extLst>
          </p:cNvPr>
          <p:cNvSpPr txBox="1"/>
          <p:nvPr/>
        </p:nvSpPr>
        <p:spPr>
          <a:xfrm>
            <a:off x="5868144" y="2206605"/>
            <a:ext cx="67373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САД</a:t>
            </a:r>
          </a:p>
          <a:p>
            <a:r>
              <a:rPr lang="ru-RU" b="1" dirty="0"/>
              <a:t>ДАД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AF4AC8-8384-4655-B0C7-F320E7C76827}"/>
              </a:ext>
            </a:extLst>
          </p:cNvPr>
          <p:cNvSpPr txBox="1"/>
          <p:nvPr/>
        </p:nvSpPr>
        <p:spPr>
          <a:xfrm>
            <a:off x="5892112" y="2204864"/>
            <a:ext cx="15397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САД  160-179</a:t>
            </a:r>
          </a:p>
          <a:p>
            <a:r>
              <a:rPr lang="ru-RU" b="1" dirty="0"/>
              <a:t>ДАД  100-109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51204-131C-41A8-AA63-64CD667C691E}"/>
              </a:ext>
            </a:extLst>
          </p:cNvPr>
          <p:cNvSpPr txBox="1"/>
          <p:nvPr/>
        </p:nvSpPr>
        <p:spPr>
          <a:xfrm>
            <a:off x="7432873" y="2204864"/>
            <a:ext cx="153971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САД  </a:t>
            </a:r>
            <a:r>
              <a:rPr lang="en-US" b="1" u="sng" dirty="0"/>
              <a:t>&gt;</a:t>
            </a:r>
            <a:r>
              <a:rPr lang="ru-RU" b="1" dirty="0"/>
              <a:t> 180</a:t>
            </a:r>
          </a:p>
          <a:p>
            <a:r>
              <a:rPr lang="ru-RU" b="1" dirty="0"/>
              <a:t>ДАД  </a:t>
            </a:r>
            <a:r>
              <a:rPr lang="en-US" b="1" u="sng" dirty="0"/>
              <a:t>&gt;</a:t>
            </a:r>
            <a:r>
              <a:rPr lang="en-US" b="1" dirty="0"/>
              <a:t> 110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924F75-4AEA-4FC7-A87A-D3309FA2FDD0}"/>
              </a:ext>
            </a:extLst>
          </p:cNvPr>
          <p:cNvSpPr txBox="1"/>
          <p:nvPr/>
        </p:nvSpPr>
        <p:spPr>
          <a:xfrm>
            <a:off x="140264" y="1928341"/>
            <a:ext cx="118864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СТАДИИ ГИПЕРТ.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F82C97-C264-4DB7-B953-CF8FFE51C1E3}"/>
              </a:ext>
            </a:extLst>
          </p:cNvPr>
          <p:cNvSpPr txBox="1"/>
          <p:nvPr/>
        </p:nvSpPr>
        <p:spPr>
          <a:xfrm>
            <a:off x="1360318" y="1990581"/>
            <a:ext cx="145285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ФР, ПОМ, ЗАБОЛ.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CF1EF1-E41B-4EE2-A766-6E2066D75C04}"/>
              </a:ext>
            </a:extLst>
          </p:cNvPr>
          <p:cNvSpPr txBox="1"/>
          <p:nvPr/>
        </p:nvSpPr>
        <p:spPr>
          <a:xfrm>
            <a:off x="-108520" y="3216178"/>
            <a:ext cx="14087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1 (</a:t>
            </a:r>
            <a:r>
              <a:rPr lang="ru-RU" b="1" dirty="0" err="1"/>
              <a:t>неосложн</a:t>
            </a:r>
            <a:r>
              <a:rPr lang="ru-RU" b="1" dirty="0"/>
              <a:t>.)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67ECBA-F756-4457-B5A4-9CDE69A9EA93}"/>
              </a:ext>
            </a:extLst>
          </p:cNvPr>
          <p:cNvSpPr txBox="1"/>
          <p:nvPr/>
        </p:nvSpPr>
        <p:spPr>
          <a:xfrm>
            <a:off x="-108520" y="4673551"/>
            <a:ext cx="14087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2 (</a:t>
            </a:r>
            <a:r>
              <a:rPr lang="ru-RU" b="1" dirty="0" err="1"/>
              <a:t>бессимпт</a:t>
            </a:r>
            <a:r>
              <a:rPr lang="ru-RU" b="1" dirty="0"/>
              <a:t>.)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2A9600-DD8D-48EA-8A09-A3800420623B}"/>
              </a:ext>
            </a:extLst>
          </p:cNvPr>
          <p:cNvSpPr txBox="1"/>
          <p:nvPr/>
        </p:nvSpPr>
        <p:spPr>
          <a:xfrm>
            <a:off x="-36512" y="5530006"/>
            <a:ext cx="14087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СТАДИЯ 3 (</a:t>
            </a:r>
            <a:r>
              <a:rPr lang="ru-RU" b="1" dirty="0" err="1"/>
              <a:t>установл</a:t>
            </a:r>
            <a:r>
              <a:rPr lang="ru-RU" b="1" dirty="0"/>
              <a:t>. заболев.)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16A50D6-494A-48C0-A44D-A5822820D236}"/>
              </a:ext>
            </a:extLst>
          </p:cNvPr>
          <p:cNvSpPr txBox="1"/>
          <p:nvPr/>
        </p:nvSpPr>
        <p:spPr>
          <a:xfrm>
            <a:off x="1404425" y="2915652"/>
            <a:ext cx="1408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Нет ФР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E952E-5465-4CF2-B85C-654E21C479C1}"/>
              </a:ext>
            </a:extLst>
          </p:cNvPr>
          <p:cNvSpPr txBox="1"/>
          <p:nvPr/>
        </p:nvSpPr>
        <p:spPr>
          <a:xfrm>
            <a:off x="1404425" y="3493177"/>
            <a:ext cx="1408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1-2 ФР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BFB39F1-89C7-4F63-82B2-5EE342DC3D18}"/>
              </a:ext>
            </a:extLst>
          </p:cNvPr>
          <p:cNvSpPr txBox="1"/>
          <p:nvPr/>
        </p:nvSpPr>
        <p:spPr>
          <a:xfrm>
            <a:off x="1404425" y="4049860"/>
            <a:ext cx="140874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&gt;</a:t>
            </a:r>
            <a:r>
              <a:rPr lang="ru-RU" b="1" dirty="0"/>
              <a:t>3 ФР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3EF5BC-F26E-4113-AE98-46B1230717E5}"/>
              </a:ext>
            </a:extLst>
          </p:cNvPr>
          <p:cNvSpPr txBox="1"/>
          <p:nvPr/>
        </p:nvSpPr>
        <p:spPr>
          <a:xfrm>
            <a:off x="1404425" y="4509120"/>
            <a:ext cx="140874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ПОМ, ХБП 3 или СД без ПОМ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1C6E4E-AD5D-490D-B411-566BF6381ACB}"/>
              </a:ext>
            </a:extLst>
          </p:cNvPr>
          <p:cNvSpPr txBox="1"/>
          <p:nvPr/>
        </p:nvSpPr>
        <p:spPr>
          <a:xfrm>
            <a:off x="1404424" y="5541039"/>
            <a:ext cx="140874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/>
              <a:t>Установл</a:t>
            </a:r>
            <a:r>
              <a:rPr lang="ru-RU" b="1" dirty="0"/>
              <a:t>. ССЗ, ХБП </a:t>
            </a:r>
            <a:r>
              <a:rPr lang="en-US" b="1" u="sng" dirty="0"/>
              <a:t>&gt;</a:t>
            </a:r>
            <a:r>
              <a:rPr lang="en-US" b="1" dirty="0"/>
              <a:t>4 </a:t>
            </a:r>
            <a:r>
              <a:rPr lang="ru-RU" b="1" dirty="0"/>
              <a:t>или СД с ПОМ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E5E50EC-4F5F-46A2-A88F-D76899C6ED94}"/>
              </a:ext>
            </a:extLst>
          </p:cNvPr>
          <p:cNvSpPr txBox="1"/>
          <p:nvPr/>
        </p:nvSpPr>
        <p:spPr>
          <a:xfrm>
            <a:off x="2843808" y="2919046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Низкий риск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E4352-F506-41D1-B126-BE2D0DE26304}"/>
              </a:ext>
            </a:extLst>
          </p:cNvPr>
          <p:cNvSpPr txBox="1"/>
          <p:nvPr/>
        </p:nvSpPr>
        <p:spPr>
          <a:xfrm>
            <a:off x="2843808" y="3467765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Низкий риск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42F62C-E7DE-4D26-BA12-D20785E9E4F8}"/>
              </a:ext>
            </a:extLst>
          </p:cNvPr>
          <p:cNvSpPr txBox="1"/>
          <p:nvPr/>
        </p:nvSpPr>
        <p:spPr>
          <a:xfrm>
            <a:off x="4376816" y="2919046"/>
            <a:ext cx="14401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Низкий риск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19F0F7-F879-4443-B15E-75C3DBD6D648}"/>
              </a:ext>
            </a:extLst>
          </p:cNvPr>
          <p:cNvSpPr txBox="1"/>
          <p:nvPr/>
        </p:nvSpPr>
        <p:spPr>
          <a:xfrm>
            <a:off x="5984746" y="2919046"/>
            <a:ext cx="1440160" cy="369332"/>
          </a:xfrm>
          <a:prstGeom prst="rect">
            <a:avLst/>
          </a:prstGeom>
          <a:solidFill>
            <a:srgbClr val="F68E38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Умер. риск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8334C6-91B7-48C6-9841-BD6BE0DC56EF}"/>
              </a:ext>
            </a:extLst>
          </p:cNvPr>
          <p:cNvSpPr txBox="1"/>
          <p:nvPr/>
        </p:nvSpPr>
        <p:spPr>
          <a:xfrm>
            <a:off x="7509520" y="2919046"/>
            <a:ext cx="1440160" cy="369332"/>
          </a:xfrm>
          <a:prstGeom prst="rect">
            <a:avLst/>
          </a:prstGeom>
          <a:solidFill>
            <a:srgbClr val="EB07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Высок. риск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94D090A-87D0-43AE-9D63-B87C399AB998}"/>
              </a:ext>
            </a:extLst>
          </p:cNvPr>
          <p:cNvSpPr txBox="1"/>
          <p:nvPr/>
        </p:nvSpPr>
        <p:spPr>
          <a:xfrm>
            <a:off x="7509520" y="3493177"/>
            <a:ext cx="1440160" cy="369332"/>
          </a:xfrm>
          <a:prstGeom prst="rect">
            <a:avLst/>
          </a:prstGeom>
          <a:solidFill>
            <a:srgbClr val="EB07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Высок. риск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7B1405-2FAF-4F42-ACF7-D27AFBF12891}"/>
              </a:ext>
            </a:extLst>
          </p:cNvPr>
          <p:cNvSpPr txBox="1"/>
          <p:nvPr/>
        </p:nvSpPr>
        <p:spPr>
          <a:xfrm>
            <a:off x="7509520" y="4049860"/>
            <a:ext cx="1440160" cy="369332"/>
          </a:xfrm>
          <a:prstGeom prst="rect">
            <a:avLst/>
          </a:prstGeom>
          <a:solidFill>
            <a:srgbClr val="EB07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Высок. риск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2E91C0-3D1A-4BF1-9677-15237B0F948E}"/>
              </a:ext>
            </a:extLst>
          </p:cNvPr>
          <p:cNvSpPr txBox="1"/>
          <p:nvPr/>
        </p:nvSpPr>
        <p:spPr>
          <a:xfrm>
            <a:off x="7509520" y="4509120"/>
            <a:ext cx="1440160" cy="923330"/>
          </a:xfrm>
          <a:prstGeom prst="rect">
            <a:avLst/>
          </a:prstGeom>
          <a:solidFill>
            <a:srgbClr val="AB05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Высокий или очень высок. риск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D5B3194-0CC2-41A8-895D-7F6F0708F7E1}"/>
              </a:ext>
            </a:extLst>
          </p:cNvPr>
          <p:cNvSpPr txBox="1"/>
          <p:nvPr/>
        </p:nvSpPr>
        <p:spPr>
          <a:xfrm>
            <a:off x="7509520" y="5503978"/>
            <a:ext cx="1440160" cy="923330"/>
          </a:xfrm>
          <a:prstGeom prst="rect">
            <a:avLst/>
          </a:prstGeom>
          <a:solidFill>
            <a:srgbClr val="AB05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Очень высокий риск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EDAB75-78EA-4890-9236-43969AA393A9}"/>
              </a:ext>
            </a:extLst>
          </p:cNvPr>
          <p:cNvSpPr txBox="1"/>
          <p:nvPr/>
        </p:nvSpPr>
        <p:spPr>
          <a:xfrm>
            <a:off x="5941370" y="4049860"/>
            <a:ext cx="1440160" cy="369332"/>
          </a:xfrm>
          <a:prstGeom prst="rect">
            <a:avLst/>
          </a:prstGeom>
          <a:solidFill>
            <a:srgbClr val="EB07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Высок. риск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E0CF821-E0B7-4CA6-B0A5-EBF2CC9F203A}"/>
              </a:ext>
            </a:extLst>
          </p:cNvPr>
          <p:cNvSpPr txBox="1"/>
          <p:nvPr/>
        </p:nvSpPr>
        <p:spPr>
          <a:xfrm>
            <a:off x="5941370" y="4797152"/>
            <a:ext cx="1440160" cy="369332"/>
          </a:xfrm>
          <a:prstGeom prst="rect">
            <a:avLst/>
          </a:prstGeom>
          <a:solidFill>
            <a:srgbClr val="EB07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Высок. риск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DA2607-7596-4ED2-A8CF-1BDAFD7C3B7A}"/>
              </a:ext>
            </a:extLst>
          </p:cNvPr>
          <p:cNvSpPr txBox="1"/>
          <p:nvPr/>
        </p:nvSpPr>
        <p:spPr>
          <a:xfrm>
            <a:off x="4382192" y="4797152"/>
            <a:ext cx="1440160" cy="369332"/>
          </a:xfrm>
          <a:prstGeom prst="rect">
            <a:avLst/>
          </a:prstGeom>
          <a:solidFill>
            <a:srgbClr val="EB070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Высок. риск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1CA006-E8C5-4479-8D3F-4286F516128D}"/>
              </a:ext>
            </a:extLst>
          </p:cNvPr>
          <p:cNvSpPr txBox="1"/>
          <p:nvPr/>
        </p:nvSpPr>
        <p:spPr>
          <a:xfrm>
            <a:off x="5940152" y="5503978"/>
            <a:ext cx="1440160" cy="923330"/>
          </a:xfrm>
          <a:prstGeom prst="rect">
            <a:avLst/>
          </a:prstGeom>
          <a:solidFill>
            <a:srgbClr val="AB05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Очень высокий риск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E649C73-6882-46D3-9BEC-F990200029B1}"/>
              </a:ext>
            </a:extLst>
          </p:cNvPr>
          <p:cNvSpPr txBox="1"/>
          <p:nvPr/>
        </p:nvSpPr>
        <p:spPr>
          <a:xfrm>
            <a:off x="4427984" y="5503978"/>
            <a:ext cx="1440160" cy="923330"/>
          </a:xfrm>
          <a:prstGeom prst="rect">
            <a:avLst/>
          </a:prstGeom>
          <a:solidFill>
            <a:srgbClr val="AB05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Очень высокий риск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99B1D04-D03F-49D8-810A-18670B4F2E8C}"/>
              </a:ext>
            </a:extLst>
          </p:cNvPr>
          <p:cNvSpPr txBox="1"/>
          <p:nvPr/>
        </p:nvSpPr>
        <p:spPr>
          <a:xfrm>
            <a:off x="2878485" y="5503978"/>
            <a:ext cx="1440160" cy="923330"/>
          </a:xfrm>
          <a:prstGeom prst="rect">
            <a:avLst/>
          </a:prstGeom>
          <a:solidFill>
            <a:srgbClr val="AB0505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Очень высокий риск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F60A9C-FF82-4FCD-B758-4E10AF6B5649}"/>
              </a:ext>
            </a:extLst>
          </p:cNvPr>
          <p:cNvSpPr txBox="1"/>
          <p:nvPr/>
        </p:nvSpPr>
        <p:spPr>
          <a:xfrm>
            <a:off x="5940152" y="3356992"/>
            <a:ext cx="1440160" cy="646331"/>
          </a:xfrm>
          <a:prstGeom prst="rect">
            <a:avLst/>
          </a:prstGeom>
          <a:solidFill>
            <a:srgbClr val="F374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Умер. – высок. риск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F1E735-1C42-4699-B5C9-8B86F35135D9}"/>
              </a:ext>
            </a:extLst>
          </p:cNvPr>
          <p:cNvSpPr txBox="1"/>
          <p:nvPr/>
        </p:nvSpPr>
        <p:spPr>
          <a:xfrm>
            <a:off x="4437335" y="3491716"/>
            <a:ext cx="1440160" cy="369332"/>
          </a:xfrm>
          <a:prstGeom prst="rect">
            <a:avLst/>
          </a:prstGeom>
          <a:solidFill>
            <a:srgbClr val="F68E38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Умер. риск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86D5C7-26F7-4ED1-8C9E-A96E0616F671}"/>
              </a:ext>
            </a:extLst>
          </p:cNvPr>
          <p:cNvSpPr txBox="1"/>
          <p:nvPr/>
        </p:nvSpPr>
        <p:spPr>
          <a:xfrm>
            <a:off x="4427984" y="3863389"/>
            <a:ext cx="1440160" cy="646331"/>
          </a:xfrm>
          <a:prstGeom prst="rect">
            <a:avLst/>
          </a:prstGeom>
          <a:solidFill>
            <a:srgbClr val="F374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Умер. – высок. риск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6ECB46-A337-4473-9F41-9F3C7C4F1B31}"/>
              </a:ext>
            </a:extLst>
          </p:cNvPr>
          <p:cNvSpPr txBox="1"/>
          <p:nvPr/>
        </p:nvSpPr>
        <p:spPr>
          <a:xfrm>
            <a:off x="2915816" y="3933056"/>
            <a:ext cx="1440160" cy="646331"/>
          </a:xfrm>
          <a:prstGeom prst="rect">
            <a:avLst/>
          </a:prstGeom>
          <a:solidFill>
            <a:srgbClr val="FF9B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Низкий – умер. риск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E85CA7-78F2-4480-9FF0-786FBF25CEE8}"/>
              </a:ext>
            </a:extLst>
          </p:cNvPr>
          <p:cNvSpPr txBox="1"/>
          <p:nvPr/>
        </p:nvSpPr>
        <p:spPr>
          <a:xfrm>
            <a:off x="2915816" y="4717649"/>
            <a:ext cx="1440160" cy="646331"/>
          </a:xfrm>
          <a:prstGeom prst="rect">
            <a:avLst/>
          </a:prstGeom>
          <a:solidFill>
            <a:srgbClr val="F3740B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Умер. – высок. риск</a:t>
            </a:r>
          </a:p>
        </p:txBody>
      </p:sp>
    </p:spTree>
    <p:extLst>
      <p:ext uri="{BB962C8B-B14F-4D97-AF65-F5344CB8AC3E}">
        <p14:creationId xmlns:p14="http://schemas.microsoft.com/office/powerpoint/2010/main" val="291930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E0B48-9A00-4331-ABA5-F8F281D2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07" y="3847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Принципы формулировки диагноза при АГ </a:t>
            </a:r>
            <a:r>
              <a:rPr lang="ru-RU" sz="2700" i="1" dirty="0">
                <a:solidFill>
                  <a:srgbClr val="002060"/>
                </a:solidFill>
              </a:rPr>
              <a:t>(согласно Клиническим рекомендациям «Артериальная гипертензия у взрослых», разработанным РКО, утвержденных МЗ РФ в 2020 г.)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6434B5-9596-489D-AE28-4BFEFF76E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i="1" dirty="0"/>
              <a:t>Необходимо указать стадию гипертонической болезни. </a:t>
            </a:r>
            <a:endParaRPr lang="ru-RU" sz="2400" dirty="0"/>
          </a:p>
          <a:p>
            <a:r>
              <a:rPr lang="ru-RU" sz="2400" i="1" dirty="0"/>
              <a:t>Степень повышения АД (степень АГ) обязательно указывается у пациентов с впервые диагностированной АГ. Если пациент принимает антигипертензивную терапию, то в диагнозе указывается наличие контроля АД (контролируемая/неконтролируемая АГ). </a:t>
            </a:r>
            <a:endParaRPr lang="ru-RU" sz="2400" dirty="0"/>
          </a:p>
          <a:p>
            <a:r>
              <a:rPr lang="ru-RU" sz="2400" i="1" dirty="0"/>
              <a:t>При формулировании диагноза максимально полно должны быть отражены ФР, ПОМ, ССЗ, ХБП и категория сердечно-сосудистого риска. </a:t>
            </a:r>
            <a:endParaRPr lang="ru-RU" sz="2400" dirty="0"/>
          </a:p>
          <a:p>
            <a:r>
              <a:rPr lang="ru-RU" sz="2400" i="1" dirty="0">
                <a:solidFill>
                  <a:srgbClr val="C00000"/>
                </a:solidFill>
              </a:rPr>
              <a:t>Указание целевого уровня АД для данного пациента 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091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E6045-26FF-452C-8BCB-291A9E2C7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solidFill>
                  <a:srgbClr val="C00000"/>
                </a:solidFill>
              </a:rPr>
              <a:t>Примеры формулировки диагноза</a:t>
            </a:r>
            <a:br>
              <a:rPr lang="ru-RU" sz="2800" b="1" i="1" dirty="0">
                <a:solidFill>
                  <a:srgbClr val="C00000"/>
                </a:solidFill>
              </a:rPr>
            </a:br>
            <a:r>
              <a:rPr lang="ru-RU" sz="2800" i="1" dirty="0">
                <a:solidFill>
                  <a:srgbClr val="002060"/>
                </a:solidFill>
              </a:rPr>
              <a:t>(согласно Клиническим рекомендациям «Артериальная гипертензия у взрослых», разработанным РКО, утвержденных МЗ РФ в 2020 г.)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4D7458-C3BA-4F5A-9E20-B2988F08B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06172"/>
            <a:ext cx="8229600" cy="46665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i="1" dirty="0"/>
              <a:t>1. ГБ I стадии. Степень АГ 1. Гиперлипидемия. Риск 2 (средний). Целевое АД &lt;130/&lt;80 мм рт. ст.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2. ГБ II стадии. Неконтролируемая АГ. Нарушенная гликемия натощак. Гиперлипидемия. ГЛЖ. Риск 3 (высокий) Целевое АД &lt;130/&lt;80 мм рт. ст.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3. ГБ II стадии. Неконтролируемая АГ. Гиперлипидемия. Ожирение II степени. Нарушение толерантности к глюкозе. ГЛЖ. Альбуминурия высокой степени. Риск 4 (очень высокий). Целевое АД 130-139/&lt;80 мм рт. ст.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4. ИБС. Стенокардия напряжения III ФК. Постинфарктный кардиосклероз (2010г). ГБ III стадии. Неконтролируемая АГ. Риск 4 (очень высокий). Целевое АД &lt;130/&lt;80 мм рт. ст.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5. ГБ III стадии. Контролируемая АГ. Ожирение I степени. Сахарный диабет 2-го типа, целевой уровень </a:t>
            </a:r>
            <a:r>
              <a:rPr lang="ru-RU" i="1" dirty="0" err="1"/>
              <a:t>гликированного</a:t>
            </a:r>
            <a:r>
              <a:rPr lang="ru-RU" i="1" dirty="0"/>
              <a:t> гемоглобина ≤7,5%. ХБП С4 стадии, альбуминурия А2. Риск 4 (очень высокий). Целевое АД 130–139/&lt; мм рт. ст.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24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5BF84-3EED-482D-9D91-AE937A07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Принципы лечения больных с 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FD641E-1F92-4B8D-9993-FFF6748F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/>
              <a:t>Основная цель лечения пациентов с АГ состоит в </a:t>
            </a:r>
            <a:r>
              <a:rPr lang="ru-RU" i="1" dirty="0">
                <a:solidFill>
                  <a:srgbClr val="C00000"/>
                </a:solidFill>
              </a:rPr>
              <a:t>максимальном снижении риска развития осложнений АГ</a:t>
            </a:r>
            <a:r>
              <a:rPr lang="ru-RU" i="1" dirty="0"/>
              <a:t>: фатальных и </a:t>
            </a:r>
            <a:r>
              <a:rPr lang="ru-RU" i="1" dirty="0" err="1"/>
              <a:t>нефатальных</a:t>
            </a:r>
            <a:r>
              <a:rPr lang="ru-RU" i="1" dirty="0"/>
              <a:t> ССЗ, ЦВБ и ХБП. </a:t>
            </a:r>
          </a:p>
          <a:p>
            <a:r>
              <a:rPr lang="ru-RU" i="1" dirty="0"/>
              <a:t>Для достижения этой цели необходимо </a:t>
            </a:r>
            <a:r>
              <a:rPr lang="ru-RU" b="1" i="1" dirty="0">
                <a:solidFill>
                  <a:srgbClr val="002060"/>
                </a:solidFill>
              </a:rPr>
              <a:t>снижение АД до целевых уровней, коррекция всех модифицируемых ФР</a:t>
            </a:r>
            <a:r>
              <a:rPr lang="ru-RU" i="1" dirty="0"/>
              <a:t> (курение, дислипидемия, гипергликемия, ожирение и др.), предупреждение/замедление темпа прогрессирования и/или уменьшение выраженности (ре-</a:t>
            </a:r>
            <a:r>
              <a:rPr lang="ru-RU" i="1" dirty="0" err="1"/>
              <a:t>гресс</a:t>
            </a:r>
            <a:r>
              <a:rPr lang="ru-RU" i="1" dirty="0"/>
              <a:t>) ПОМ, а также лечение имеющихся ССЗ, ЦВБ и почечных заболеваний.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A3236-CED9-4B3A-9388-5F7160515FA8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46505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B1FB07-CC06-4256-8344-7D0CA79E6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CC1CB-CE0C-49F2-A289-2990A2A97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C8A7CD-AF65-40BE-8491-B44D5E382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916832"/>
            <a:ext cx="9142659" cy="30963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7AAA1-CD3F-49FE-87FC-0496848DFB79}"/>
              </a:ext>
            </a:extLst>
          </p:cNvPr>
          <p:cNvSpPr txBox="1"/>
          <p:nvPr/>
        </p:nvSpPr>
        <p:spPr>
          <a:xfrm>
            <a:off x="61090" y="6381328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53013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24962391-A86F-4397-992D-B8B6C7801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32556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Рекомендации по изменению образа жизни при гипертонии (</a:t>
            </a:r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ESC, 2018)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B37F89E-1D0D-4532-8D07-181503EF6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586211"/>
            <a:ext cx="8496943" cy="5011142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Ограничение соли до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&lt;5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г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сут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Ограничение алкоголя до менее 14 единиц в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нед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для мужчин, 8 единиц в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нед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 для женщин (1 ед. = 125 мл вина, 250 мл пива)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Увеличенное потребление овощей, свежих фруктов, рыбы, орехов, ненасыщенных ЖК (оливковое масло), ограничение красного мяса, но рекомендуются нежирные молочные продукты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Контроль массы тела, избегать ИМТ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&gt;30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, окружности талии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&gt;102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мужчин и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&gt;88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см у женщин, стремиться к ИМТ 20-25, ОТ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&lt;94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см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мужчин и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&lt;80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см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женщин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Регулярные аэробные упражнения (по меньшей мере 30 мин умеренных динамических упражнений 5-7 дней в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нед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Отказ от курения, применение специальных программ поддержки</a:t>
            </a: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F7F6A-286A-4F03-A9A6-1BA56A69C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188640"/>
            <a:ext cx="77724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Пороговые уровни начала гипотензивной терапии (</a:t>
            </a:r>
            <a:r>
              <a:rPr lang="en-US" sz="3600" dirty="0">
                <a:solidFill>
                  <a:srgbClr val="C00000"/>
                </a:solidFill>
              </a:rPr>
              <a:t>ESC, 2018)</a:t>
            </a:r>
            <a:endParaRPr lang="ru-RU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AA20242-3A8C-4188-BF59-9EEAE496F975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87685148"/>
              </p:ext>
            </p:extLst>
          </p:nvPr>
        </p:nvGraphicFramePr>
        <p:xfrm>
          <a:off x="179426" y="1463040"/>
          <a:ext cx="8785147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5021">
                  <a:extLst>
                    <a:ext uri="{9D8B030D-6E8A-4147-A177-3AD203B41FA5}">
                      <a16:colId xmlns:a16="http://schemas.microsoft.com/office/drawing/2014/main" val="3350822437"/>
                    </a:ext>
                  </a:extLst>
                </a:gridCol>
                <a:gridCol w="1255021">
                  <a:extLst>
                    <a:ext uri="{9D8B030D-6E8A-4147-A177-3AD203B41FA5}">
                      <a16:colId xmlns:a16="http://schemas.microsoft.com/office/drawing/2014/main" val="1647565120"/>
                    </a:ext>
                  </a:extLst>
                </a:gridCol>
                <a:gridCol w="1255021">
                  <a:extLst>
                    <a:ext uri="{9D8B030D-6E8A-4147-A177-3AD203B41FA5}">
                      <a16:colId xmlns:a16="http://schemas.microsoft.com/office/drawing/2014/main" val="2017619829"/>
                    </a:ext>
                  </a:extLst>
                </a:gridCol>
                <a:gridCol w="1255021">
                  <a:extLst>
                    <a:ext uri="{9D8B030D-6E8A-4147-A177-3AD203B41FA5}">
                      <a16:colId xmlns:a16="http://schemas.microsoft.com/office/drawing/2014/main" val="1064569323"/>
                    </a:ext>
                  </a:extLst>
                </a:gridCol>
                <a:gridCol w="1255021">
                  <a:extLst>
                    <a:ext uri="{9D8B030D-6E8A-4147-A177-3AD203B41FA5}">
                      <a16:colId xmlns:a16="http://schemas.microsoft.com/office/drawing/2014/main" val="1203645029"/>
                    </a:ext>
                  </a:extLst>
                </a:gridCol>
                <a:gridCol w="997703">
                  <a:extLst>
                    <a:ext uri="{9D8B030D-6E8A-4147-A177-3AD203B41FA5}">
                      <a16:colId xmlns:a16="http://schemas.microsoft.com/office/drawing/2014/main" val="1930550919"/>
                    </a:ext>
                  </a:extLst>
                </a:gridCol>
                <a:gridCol w="1512339">
                  <a:extLst>
                    <a:ext uri="{9D8B030D-6E8A-4147-A177-3AD203B41FA5}">
                      <a16:colId xmlns:a16="http://schemas.microsoft.com/office/drawing/2014/main" val="1763297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Возраст-</a:t>
                      </a:r>
                      <a:r>
                        <a:rPr lang="ru-RU" sz="2000" dirty="0" err="1"/>
                        <a:t>ная</a:t>
                      </a:r>
                      <a:r>
                        <a:rPr lang="ru-RU" sz="2000" dirty="0"/>
                        <a:t> группа </a:t>
                      </a: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Пороговый уровень офисного САД начала терапии </a:t>
                      </a:r>
                    </a:p>
                    <a:p>
                      <a:pPr algn="ctr"/>
                      <a:r>
                        <a:rPr lang="ru-RU" sz="2000" dirty="0"/>
                        <a:t>(мм </a:t>
                      </a:r>
                      <a:r>
                        <a:rPr lang="ru-RU" sz="2000" dirty="0" err="1"/>
                        <a:t>рт.ст</a:t>
                      </a:r>
                      <a:r>
                        <a:rPr lang="ru-RU" sz="2000" dirty="0"/>
                        <a:t>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Пороговый уровень офисного ДАД для начала терапии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2543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АГ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+ </a:t>
                      </a:r>
                      <a:r>
                        <a:rPr lang="ru-RU" sz="2000" b="1" dirty="0"/>
                        <a:t>СД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+ ХБП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+ ИБС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+ ин-</a:t>
                      </a:r>
                      <a:r>
                        <a:rPr lang="ru-RU" sz="2000" b="1" dirty="0" err="1"/>
                        <a:t>сульт</a:t>
                      </a:r>
                      <a:r>
                        <a:rPr lang="en-US" sz="2000" b="1" dirty="0"/>
                        <a:t>/</a:t>
                      </a:r>
                      <a:endParaRPr lang="ru-RU" sz="2000" b="1" dirty="0"/>
                    </a:p>
                    <a:p>
                      <a:pPr algn="ctr"/>
                      <a:r>
                        <a:rPr lang="ru-RU" sz="2000" b="1" dirty="0"/>
                        <a:t>ТИА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561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18-65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&gt;</a:t>
                      </a:r>
                      <a:r>
                        <a:rPr lang="en-US" sz="2000" b="1" dirty="0"/>
                        <a:t> 140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140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140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140*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140*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90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5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/>
                        <a:t>65-79 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&gt;</a:t>
                      </a:r>
                      <a:r>
                        <a:rPr lang="en-US" sz="2000" b="1" dirty="0"/>
                        <a:t> 140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140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140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140*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140*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90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92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u="sng" dirty="0"/>
                        <a:t>&gt;</a:t>
                      </a:r>
                      <a:r>
                        <a:rPr lang="en-US" sz="2000" b="1" dirty="0"/>
                        <a:t> 80 </a:t>
                      </a:r>
                      <a:r>
                        <a:rPr lang="ru-RU" sz="2000" b="1" dirty="0"/>
                        <a:t>лет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/>
                        <a:t>&gt;</a:t>
                      </a:r>
                      <a:r>
                        <a:rPr lang="en-US" sz="2000" b="1" dirty="0"/>
                        <a:t> 160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160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160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160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160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90</a:t>
                      </a:r>
                      <a:endParaRPr lang="ru-RU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784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Офисный </a:t>
                      </a:r>
                      <a:r>
                        <a:rPr lang="ru-RU" b="1" dirty="0" err="1"/>
                        <a:t>порого</a:t>
                      </a:r>
                      <a:r>
                        <a:rPr lang="ru-RU" b="1" dirty="0"/>
                        <a:t>-вый уровень ДАД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/>
                        <a:t>&gt;</a:t>
                      </a:r>
                      <a:r>
                        <a:rPr lang="en-US" sz="1800" b="1" dirty="0"/>
                        <a:t> 90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936360"/>
                  </a:ext>
                </a:extLst>
              </a:tr>
              <a:tr h="370840">
                <a:tc gridSpan="7"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6600"/>
                          </a:solidFill>
                        </a:rPr>
                        <a:t>*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У этой группы очень высокого риска может обсуждаться пороговый уровень антигипертензивной терапии при высоком нормальном АД (130-139 мм </a:t>
                      </a:r>
                      <a:r>
                        <a:rPr lang="ru-RU" sz="2000" b="1" dirty="0" err="1">
                          <a:solidFill>
                            <a:srgbClr val="006600"/>
                          </a:solidFill>
                        </a:rPr>
                        <a:t>рт.ст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</a:rPr>
                        <a:t>.)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208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13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A657D-D2E8-4907-9265-037E91CA0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8A2222-5B96-4034-A958-10870CD34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447" y="1772816"/>
            <a:ext cx="8229600" cy="4525963"/>
          </a:xfrm>
        </p:spPr>
        <p:txBody>
          <a:bodyPr/>
          <a:lstStyle/>
          <a:p>
            <a:r>
              <a:rPr lang="ru-RU" dirty="0"/>
              <a:t>Основной массе пациентов с АГ рекомендуется снижение АД&lt;140/90 мм рт. ст., при условии хорошей переносимости значения АД могут быть ниже 130/80 мм рт. ст., но не ниже 120/70 мм рт. ст.</a:t>
            </a:r>
          </a:p>
        </p:txBody>
      </p:sp>
    </p:spTree>
    <p:extLst>
      <p:ext uri="{BB962C8B-B14F-4D97-AF65-F5344CB8AC3E}">
        <p14:creationId xmlns:p14="http://schemas.microsoft.com/office/powerpoint/2010/main" val="162494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2BFFC-70D1-46E4-BF67-9D9FA9FD1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581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Целевые уровни АД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>(</a:t>
            </a:r>
            <a:r>
              <a:rPr lang="en-US" sz="3200" dirty="0">
                <a:solidFill>
                  <a:srgbClr val="C00000"/>
                </a:solidFill>
              </a:rPr>
              <a:t>ESC/ESH, 2018)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22A0B-4796-4705-B294-1F37AC767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5553428"/>
          </a:xfrm>
        </p:spPr>
        <p:txBody>
          <a:bodyPr>
            <a:normAutofit/>
          </a:bodyPr>
          <a:lstStyle/>
          <a:p>
            <a:r>
              <a:rPr lang="ru-RU" sz="2800" dirty="0"/>
              <a:t>У большинства пациентов целевой уровень при хорошей переносимости должен быть </a:t>
            </a:r>
            <a:r>
              <a:rPr lang="en-US" sz="2800" b="1" dirty="0">
                <a:solidFill>
                  <a:srgbClr val="C00000"/>
                </a:solidFill>
              </a:rPr>
              <a:t>&lt;130/80 </a:t>
            </a:r>
            <a:r>
              <a:rPr lang="ru-RU" sz="2800" b="1" dirty="0">
                <a:solidFill>
                  <a:srgbClr val="C00000"/>
                </a:solidFill>
              </a:rPr>
              <a:t>мм </a:t>
            </a:r>
            <a:r>
              <a:rPr lang="ru-RU" sz="2800" b="1" dirty="0" err="1">
                <a:solidFill>
                  <a:srgbClr val="C00000"/>
                </a:solidFill>
              </a:rPr>
              <a:t>рт.ст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  <a:r>
              <a:rPr lang="ru-RU" sz="2800" dirty="0"/>
              <a:t>(в диапазоне 120-129</a:t>
            </a:r>
            <a:r>
              <a:rPr lang="en-US" sz="2800" dirty="0"/>
              <a:t>/70-79 </a:t>
            </a:r>
            <a:r>
              <a:rPr lang="ru-RU" sz="2800" dirty="0"/>
              <a:t>мм </a:t>
            </a:r>
            <a:r>
              <a:rPr lang="ru-RU" sz="2800" dirty="0" err="1"/>
              <a:t>рт.ст</a:t>
            </a:r>
            <a:r>
              <a:rPr lang="ru-RU" sz="2800" dirty="0"/>
              <a:t>.)</a:t>
            </a:r>
          </a:p>
          <a:p>
            <a:r>
              <a:rPr lang="ru-RU" sz="2800" i="1" dirty="0">
                <a:solidFill>
                  <a:srgbClr val="002060"/>
                </a:solidFill>
              </a:rPr>
              <a:t>ИСКЛЮЧЕНИЯ</a:t>
            </a:r>
            <a:r>
              <a:rPr lang="ru-RU" sz="2800" dirty="0"/>
              <a:t>:</a:t>
            </a:r>
          </a:p>
          <a:p>
            <a:r>
              <a:rPr lang="ru-RU" sz="2800" dirty="0"/>
              <a:t>У лиц старше 65 лет (в т.ч. и старше 80 лет – при хорошей переносимости) – целевой уровень </a:t>
            </a:r>
            <a:r>
              <a:rPr lang="en-US" sz="2800" b="1" dirty="0">
                <a:solidFill>
                  <a:srgbClr val="C00000"/>
                </a:solidFill>
              </a:rPr>
              <a:t>&lt;140/80 </a:t>
            </a:r>
            <a:r>
              <a:rPr lang="ru-RU" sz="2800" b="1" dirty="0">
                <a:solidFill>
                  <a:srgbClr val="C00000"/>
                </a:solidFill>
              </a:rPr>
              <a:t>мм </a:t>
            </a:r>
            <a:r>
              <a:rPr lang="ru-RU" sz="2800" b="1" dirty="0" err="1">
                <a:solidFill>
                  <a:srgbClr val="C00000"/>
                </a:solidFill>
              </a:rPr>
              <a:t>рт.ст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  <a:r>
              <a:rPr lang="ru-RU" sz="2800" dirty="0"/>
              <a:t>(в диапазоне 130-139</a:t>
            </a:r>
            <a:r>
              <a:rPr lang="en-US" sz="2800" dirty="0"/>
              <a:t>/70-79</a:t>
            </a:r>
            <a:r>
              <a:rPr lang="ru-RU" sz="2800" dirty="0"/>
              <a:t> мм </a:t>
            </a:r>
            <a:r>
              <a:rPr lang="ru-RU" sz="2800" dirty="0" err="1"/>
              <a:t>рт.ст</a:t>
            </a:r>
            <a:r>
              <a:rPr lang="ru-RU" sz="2800" dirty="0"/>
              <a:t>.)</a:t>
            </a:r>
            <a:endParaRPr lang="en-US" sz="2800" dirty="0"/>
          </a:p>
          <a:p>
            <a:r>
              <a:rPr lang="ru-RU" sz="2800" dirty="0"/>
              <a:t>У лиц с АГ </a:t>
            </a:r>
            <a:r>
              <a:rPr lang="en-US" sz="2800" dirty="0"/>
              <a:t>+</a:t>
            </a:r>
            <a:r>
              <a:rPr lang="ru-RU" sz="2800" dirty="0"/>
              <a:t> ХБП – целевой уровень </a:t>
            </a:r>
            <a:r>
              <a:rPr lang="en-US" sz="2800" b="1" dirty="0">
                <a:solidFill>
                  <a:srgbClr val="C00000"/>
                </a:solidFill>
              </a:rPr>
              <a:t>&lt;140/80 </a:t>
            </a:r>
            <a:r>
              <a:rPr lang="ru-RU" sz="2800" b="1" dirty="0">
                <a:solidFill>
                  <a:srgbClr val="C00000"/>
                </a:solidFill>
              </a:rPr>
              <a:t>мм </a:t>
            </a:r>
            <a:r>
              <a:rPr lang="ru-RU" sz="2800" b="1" dirty="0" err="1">
                <a:solidFill>
                  <a:srgbClr val="C00000"/>
                </a:solidFill>
              </a:rPr>
              <a:t>рт.ст</a:t>
            </a:r>
            <a:r>
              <a:rPr lang="ru-RU" sz="2800" b="1" dirty="0">
                <a:solidFill>
                  <a:srgbClr val="C00000"/>
                </a:solidFill>
              </a:rPr>
              <a:t>. </a:t>
            </a:r>
            <a:r>
              <a:rPr lang="ru-RU" sz="2800" dirty="0"/>
              <a:t>(в диапазоне 130-139</a:t>
            </a:r>
            <a:r>
              <a:rPr lang="en-US" sz="2800" dirty="0"/>
              <a:t>/70-79</a:t>
            </a:r>
            <a:r>
              <a:rPr lang="ru-RU" sz="2800" dirty="0"/>
              <a:t> мм </a:t>
            </a:r>
            <a:r>
              <a:rPr lang="ru-RU" sz="2800" dirty="0" err="1"/>
              <a:t>рт.ст</a:t>
            </a:r>
            <a:r>
              <a:rPr lang="ru-RU" sz="28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16845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1198D-BE11-4E73-8CA1-204D002A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Лекарственная терапия АГ (</a:t>
            </a:r>
            <a:r>
              <a:rPr lang="en-US" dirty="0">
                <a:solidFill>
                  <a:srgbClr val="C00000"/>
                </a:solidFill>
              </a:rPr>
              <a:t>ESC,2018)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787572-7D1E-4ADF-B175-DF09B8BA36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579296" cy="525172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Среди всех антигипертензивных препаратов </a:t>
            </a:r>
          </a:p>
          <a:p>
            <a:r>
              <a:rPr lang="ru-RU" dirty="0"/>
              <a:t>- ИАПФ</a:t>
            </a:r>
          </a:p>
          <a:p>
            <a:r>
              <a:rPr lang="ru-RU" dirty="0"/>
              <a:t>- БРА</a:t>
            </a:r>
          </a:p>
          <a:p>
            <a:r>
              <a:rPr lang="ru-RU" dirty="0"/>
              <a:t>- бета-блокаторы</a:t>
            </a:r>
          </a:p>
          <a:p>
            <a:r>
              <a:rPr lang="ru-RU" dirty="0"/>
              <a:t>- блокаторы кальциевых каналов</a:t>
            </a:r>
          </a:p>
          <a:p>
            <a:r>
              <a:rPr lang="ru-RU" dirty="0"/>
              <a:t>- диуретики (</a:t>
            </a:r>
            <a:r>
              <a:rPr lang="ru-RU" dirty="0" err="1"/>
              <a:t>тиазидные</a:t>
            </a:r>
            <a:r>
              <a:rPr lang="ru-RU" dirty="0"/>
              <a:t> и </a:t>
            </a:r>
            <a:r>
              <a:rPr lang="ru-RU" dirty="0" err="1"/>
              <a:t>тиазидоподобные</a:t>
            </a:r>
            <a:r>
              <a:rPr lang="ru-RU" dirty="0"/>
              <a:t>)</a:t>
            </a:r>
          </a:p>
          <a:p>
            <a:pPr marL="0" indent="0">
              <a:buNone/>
            </a:pPr>
            <a:r>
              <a:rPr lang="ru-RU" dirty="0"/>
              <a:t>продемонстрировали способность снижать АД и частоту развития кардиоваскулярных событий в РКИ и могут рассматриваться как базисная терапия АГ (класс </a:t>
            </a:r>
            <a:r>
              <a:rPr lang="en-US" dirty="0"/>
              <a:t>I, </a:t>
            </a:r>
            <a:r>
              <a:rPr lang="ru-RU" dirty="0"/>
              <a:t>уровень А),</a:t>
            </a:r>
          </a:p>
        </p:txBody>
      </p:sp>
    </p:spTree>
    <p:extLst>
      <p:ext uri="{BB962C8B-B14F-4D97-AF65-F5344CB8AC3E}">
        <p14:creationId xmlns:p14="http://schemas.microsoft.com/office/powerpoint/2010/main" val="404164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80EB8-299A-44FD-853E-B0B3D7EC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5C12C-0E31-4323-BFB4-EFCFFD0E0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573211"/>
            <a:ext cx="8229600" cy="536145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АГ является ведущим фактором риска (ФР) развития сердечно-сосудистых заболеваний – ССЗ (инфаркт миокарда – ИМ, инсульт, ишемическая болезнь сердца – ИБС, хроническая сердечная недостаточность – ХСН), цереброваскулярных болезней – ЦВБ (ишемический или геморрагический инсульт, транзиторная ишемическая атака – ТИА) и почечных заболеваний (хроническая болезнь почек – ХБП). </a:t>
            </a:r>
          </a:p>
          <a:p>
            <a:r>
              <a:rPr lang="ru-RU" dirty="0"/>
              <a:t>ССЗ и ЦВБ, представленные в официальной статистике как болезни системы кровообращения, являются ведущими причинами смертности населения в Российской Федерации, на их долю от общего числа умерших от всех причин приходится 48% смертей.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8F1B33-B0C6-4639-B8CB-F321F8C1DDAB}"/>
              </a:ext>
            </a:extLst>
          </p:cNvPr>
          <p:cNvSpPr txBox="1"/>
          <p:nvPr/>
        </p:nvSpPr>
        <p:spPr>
          <a:xfrm>
            <a:off x="152422" y="5934670"/>
            <a:ext cx="8970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Чазова И.Е., </a:t>
            </a:r>
            <a:r>
              <a:rPr lang="ru-RU" i="1" dirty="0" err="1">
                <a:solidFill>
                  <a:schemeClr val="accent3">
                    <a:lumMod val="50000"/>
                  </a:schemeClr>
                </a:solidFill>
              </a:rPr>
              <a:t>Жернакова</a:t>
            </a:r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 Ю.В. от имени экспертов. Клинические рекомендации. Диагностика и лечение артериальной гипертонии. Системные гипертензии.</a:t>
            </a:r>
          </a:p>
          <a:p>
            <a:pPr algn="r"/>
            <a:r>
              <a:rPr lang="ru-RU" i="1" dirty="0">
                <a:solidFill>
                  <a:schemeClr val="accent3">
                    <a:lumMod val="50000"/>
                  </a:schemeClr>
                </a:solidFill>
              </a:rPr>
              <a:t>2019; 16 (1): 6–31.</a:t>
            </a:r>
          </a:p>
        </p:txBody>
      </p:sp>
    </p:spTree>
    <p:extLst>
      <p:ext uri="{BB962C8B-B14F-4D97-AF65-F5344CB8AC3E}">
        <p14:creationId xmlns:p14="http://schemas.microsoft.com/office/powerpoint/2010/main" val="4384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F949B-95F4-43BB-BA58-C9CDA2533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Начало медикаментозной 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6A1B1D-71BD-497F-B023-8EDFBF96E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92" y="1417638"/>
            <a:ext cx="8229600" cy="5165724"/>
          </a:xfrm>
        </p:spPr>
        <p:txBody>
          <a:bodyPr/>
          <a:lstStyle/>
          <a:p>
            <a:r>
              <a:rPr lang="ru-RU" dirty="0"/>
              <a:t>У подавляющего большинства пациентов с АГ начинать медикаментозную терапию рекомендуется с применения </a:t>
            </a:r>
            <a:r>
              <a:rPr lang="ru-RU" b="1" i="1" dirty="0">
                <a:solidFill>
                  <a:srgbClr val="C00000"/>
                </a:solidFill>
              </a:rPr>
              <a:t>комбинированной терапии из 2-х препаратов</a:t>
            </a:r>
            <a:r>
              <a:rPr lang="ru-RU" dirty="0"/>
              <a:t>, предпочтительнее в виде фиксированных комбинаций</a:t>
            </a:r>
          </a:p>
          <a:p>
            <a:r>
              <a:rPr lang="ru-RU" dirty="0"/>
              <a:t>(</a:t>
            </a:r>
            <a:r>
              <a:rPr lang="ru-RU" b="1" i="1" dirty="0">
                <a:solidFill>
                  <a:srgbClr val="002060"/>
                </a:solidFill>
              </a:rPr>
              <a:t>Исключения</a:t>
            </a:r>
            <a:r>
              <a:rPr lang="ru-RU" dirty="0"/>
              <a:t>: у ослабленных больных пожилого возраста и у лиц с АГ 1 степени низкого риска, особенно при уровне АД</a:t>
            </a:r>
            <a:r>
              <a:rPr lang="en-US" dirty="0"/>
              <a:t>&lt;150 </a:t>
            </a:r>
            <a:r>
              <a:rPr lang="ru-RU" dirty="0"/>
              <a:t>мм </a:t>
            </a:r>
            <a:r>
              <a:rPr lang="ru-RU" dirty="0" err="1"/>
              <a:t>рт.ст</a:t>
            </a:r>
            <a:r>
              <a:rPr lang="ru-RU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26440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6CADD-EB0F-4376-9833-873AD19DA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6403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rgbClr val="C00000"/>
                </a:solidFill>
              </a:rPr>
              <a:t>Алгоритм медикаментозной терапии при неосложненной 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C83C1A-B277-413D-9BE6-3FFC42B8B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C790DC-A616-475C-BD13-87238023C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84" y="1696639"/>
            <a:ext cx="8930408" cy="46120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4AD5C0-6CD2-45CE-8958-C1AD1BEF4FA6}"/>
              </a:ext>
            </a:extLst>
          </p:cNvPr>
          <p:cNvSpPr txBox="1"/>
          <p:nvPr/>
        </p:nvSpPr>
        <p:spPr>
          <a:xfrm>
            <a:off x="1331640" y="1417638"/>
            <a:ext cx="187220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Начальная терапия – </a:t>
            </a:r>
          </a:p>
          <a:p>
            <a:pPr algn="ctr"/>
            <a:r>
              <a:rPr lang="ru-RU" sz="2400" dirty="0"/>
              <a:t>2-ная комбинация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EAB96-11E8-455A-AC94-90DD2DE26EA5}"/>
              </a:ext>
            </a:extLst>
          </p:cNvPr>
          <p:cNvSpPr txBox="1"/>
          <p:nvPr/>
        </p:nvSpPr>
        <p:spPr>
          <a:xfrm>
            <a:off x="3192190" y="1971635"/>
            <a:ext cx="396044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</a:t>
            </a:r>
            <a:r>
              <a:rPr lang="en-US" sz="2400" dirty="0"/>
              <a:t>/</a:t>
            </a:r>
            <a:r>
              <a:rPr lang="ru-RU" sz="2400" dirty="0"/>
              <a:t> БРА +</a:t>
            </a:r>
            <a:r>
              <a:rPr lang="en-US" sz="2400" dirty="0"/>
              <a:t> </a:t>
            </a:r>
            <a:r>
              <a:rPr lang="ru-RU" sz="2400" dirty="0"/>
              <a:t>АК </a:t>
            </a:r>
            <a:r>
              <a:rPr lang="en-US" sz="2400" dirty="0"/>
              <a:t>/</a:t>
            </a:r>
            <a:r>
              <a:rPr lang="ru-RU" sz="2400" dirty="0"/>
              <a:t> диуретик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FF22C-5FC5-4B41-BAC6-FF689958A757}"/>
              </a:ext>
            </a:extLst>
          </p:cNvPr>
          <p:cNvSpPr txBox="1"/>
          <p:nvPr/>
        </p:nvSpPr>
        <p:spPr>
          <a:xfrm>
            <a:off x="3480222" y="3083737"/>
            <a:ext cx="433213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</a:t>
            </a:r>
            <a:r>
              <a:rPr lang="en-US" sz="2400" dirty="0"/>
              <a:t>/</a:t>
            </a:r>
            <a:r>
              <a:rPr lang="ru-RU" sz="2400" dirty="0"/>
              <a:t> БРА +</a:t>
            </a:r>
            <a:r>
              <a:rPr lang="en-US" sz="2400" dirty="0"/>
              <a:t> </a:t>
            </a:r>
            <a:r>
              <a:rPr lang="ru-RU" sz="2400" dirty="0"/>
              <a:t>АК + диуретик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7747D2-A986-4EBB-9041-2B888DAD186A}"/>
              </a:ext>
            </a:extLst>
          </p:cNvPr>
          <p:cNvSpPr txBox="1"/>
          <p:nvPr/>
        </p:nvSpPr>
        <p:spPr>
          <a:xfrm>
            <a:off x="1331640" y="2987298"/>
            <a:ext cx="187220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2 – </a:t>
            </a:r>
          </a:p>
          <a:p>
            <a:pPr algn="ctr"/>
            <a:r>
              <a:rPr lang="ru-RU" sz="2400" dirty="0"/>
              <a:t>3-ная комбинация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1A6038-361B-4AE7-9D99-14929A34B63A}"/>
              </a:ext>
            </a:extLst>
          </p:cNvPr>
          <p:cNvSpPr txBox="1"/>
          <p:nvPr/>
        </p:nvSpPr>
        <p:spPr>
          <a:xfrm>
            <a:off x="1331640" y="4193403"/>
            <a:ext cx="1872208" cy="1938992"/>
          </a:xfrm>
          <a:prstGeom prst="rect">
            <a:avLst/>
          </a:prstGeom>
          <a:solidFill>
            <a:srgbClr val="FF97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3 – </a:t>
            </a:r>
          </a:p>
          <a:p>
            <a:pPr algn="ctr"/>
            <a:r>
              <a:rPr lang="ru-RU" sz="2400" dirty="0"/>
              <a:t>3-ная комбинация + </a:t>
            </a:r>
            <a:r>
              <a:rPr lang="ru-RU" sz="2400" dirty="0" err="1"/>
              <a:t>спиронол</a:t>
            </a:r>
            <a:r>
              <a:rPr lang="ru-RU" sz="2400" dirty="0"/>
              <a:t>. или иной пр.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0C8EFD-709E-4137-B54A-DB415F320EAE}"/>
              </a:ext>
            </a:extLst>
          </p:cNvPr>
          <p:cNvSpPr txBox="1"/>
          <p:nvPr/>
        </p:nvSpPr>
        <p:spPr>
          <a:xfrm>
            <a:off x="3218656" y="4124945"/>
            <a:ext cx="6081018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Резистентная АГ – добавить </a:t>
            </a:r>
            <a:r>
              <a:rPr lang="ru-RU" sz="2400" dirty="0" err="1"/>
              <a:t>спирон</a:t>
            </a:r>
            <a:r>
              <a:rPr lang="ru-RU" sz="2400" dirty="0"/>
              <a:t>. или др. диуретик или альфа- или бета-блокатор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060C0-60E0-49C8-988D-EF8F71F72B1A}"/>
              </a:ext>
            </a:extLst>
          </p:cNvPr>
          <p:cNvSpPr txBox="1"/>
          <p:nvPr/>
        </p:nvSpPr>
        <p:spPr>
          <a:xfrm>
            <a:off x="3106478" y="5052381"/>
            <a:ext cx="6081018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Бета-блокаторы: на любом этапе при </a:t>
            </a:r>
            <a:r>
              <a:rPr lang="ru-RU" sz="2400" dirty="0" err="1"/>
              <a:t>специф</a:t>
            </a:r>
            <a:r>
              <a:rPr lang="ru-RU" sz="2400" dirty="0"/>
              <a:t> показаниях: СН, ИБС, ФП, у молодых женщин при планировании беременности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740899-FC1C-4115-A326-C2C34A3BFAA9}"/>
              </a:ext>
            </a:extLst>
          </p:cNvPr>
          <p:cNvSpPr txBox="1"/>
          <p:nvPr/>
        </p:nvSpPr>
        <p:spPr>
          <a:xfrm>
            <a:off x="4454059" y="537110"/>
            <a:ext cx="489838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Обсудить </a:t>
            </a:r>
            <a:r>
              <a:rPr lang="ru-RU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монотерапию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АГ 1 степени  и низком риске (САД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&lt;150)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у лиц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&gt;80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 или ослабленных пациентов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51D2A94-FBE7-4212-9D1E-6D3E1DEFB3A3}"/>
              </a:ext>
            </a:extLst>
          </p:cNvPr>
          <p:cNvSpPr/>
          <p:nvPr/>
        </p:nvSpPr>
        <p:spPr>
          <a:xfrm>
            <a:off x="7152630" y="1817387"/>
            <a:ext cx="1860550" cy="783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E9F5C89-EDEA-4913-92C3-C31F3C94C930}"/>
              </a:ext>
            </a:extLst>
          </p:cNvPr>
          <p:cNvSpPr/>
          <p:nvPr/>
        </p:nvSpPr>
        <p:spPr>
          <a:xfrm>
            <a:off x="203946" y="1931990"/>
            <a:ext cx="1127694" cy="553998"/>
          </a:xfrm>
          <a:prstGeom prst="ellipse">
            <a:avLst/>
          </a:prstGeom>
          <a:solidFill>
            <a:srgbClr val="14F8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таб.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5087CAA-6F3C-4B63-BE02-5D598B3A77E7}"/>
              </a:ext>
            </a:extLst>
          </p:cNvPr>
          <p:cNvSpPr/>
          <p:nvPr/>
        </p:nvSpPr>
        <p:spPr>
          <a:xfrm>
            <a:off x="181077" y="3032442"/>
            <a:ext cx="1127694" cy="55399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таб.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22D9161F-28CA-48F3-80ED-867988F9CBC7}"/>
              </a:ext>
            </a:extLst>
          </p:cNvPr>
          <p:cNvSpPr/>
          <p:nvPr/>
        </p:nvSpPr>
        <p:spPr>
          <a:xfrm>
            <a:off x="206531" y="4203138"/>
            <a:ext cx="1127694" cy="553998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A86892C-F873-4C10-AFED-EF6772EB570F}"/>
              </a:ext>
            </a:extLst>
          </p:cNvPr>
          <p:cNvSpPr/>
          <p:nvPr/>
        </p:nvSpPr>
        <p:spPr>
          <a:xfrm>
            <a:off x="226815" y="4385700"/>
            <a:ext cx="1127694" cy="553998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 таб.</a:t>
            </a:r>
          </a:p>
        </p:txBody>
      </p:sp>
    </p:spTree>
    <p:extLst>
      <p:ext uri="{BB962C8B-B14F-4D97-AF65-F5344CB8AC3E}">
        <p14:creationId xmlns:p14="http://schemas.microsoft.com/office/powerpoint/2010/main" val="19327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9FEA69-E14F-41B0-B4A7-2C27142AD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73522" y="-148609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Гипертония при ИБС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68854-DA08-4426-BC46-A774949B7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964920-68F3-4390-853E-1050B185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627" y="1417638"/>
            <a:ext cx="8604746" cy="53237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B58D0-EA71-4727-AB48-3188CE853AE1}"/>
              </a:ext>
            </a:extLst>
          </p:cNvPr>
          <p:cNvSpPr txBox="1"/>
          <p:nvPr/>
        </p:nvSpPr>
        <p:spPr>
          <a:xfrm>
            <a:off x="1305174" y="1508919"/>
            <a:ext cx="187220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Начальная терапия – </a:t>
            </a:r>
          </a:p>
          <a:p>
            <a:pPr algn="ctr"/>
            <a:r>
              <a:rPr lang="ru-RU" sz="2400" dirty="0"/>
              <a:t>2-ная комбинация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B964E-412C-4CFD-A31D-88135B8542AF}"/>
              </a:ext>
            </a:extLst>
          </p:cNvPr>
          <p:cNvSpPr txBox="1"/>
          <p:nvPr/>
        </p:nvSpPr>
        <p:spPr>
          <a:xfrm>
            <a:off x="3203848" y="1817387"/>
            <a:ext cx="460851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</a:t>
            </a:r>
            <a:r>
              <a:rPr lang="en-US" sz="2400" dirty="0"/>
              <a:t>/</a:t>
            </a:r>
            <a:r>
              <a:rPr lang="ru-RU" sz="2400" dirty="0"/>
              <a:t> БРА +</a:t>
            </a:r>
            <a:r>
              <a:rPr lang="en-US" sz="2400" dirty="0"/>
              <a:t> </a:t>
            </a:r>
            <a:r>
              <a:rPr lang="ru-RU" sz="2400" dirty="0"/>
              <a:t>бета-Б или АК ИЛИ АК + диуретик или бета-Б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869BF-0556-4CAE-9C04-30F4392A6E5F}"/>
              </a:ext>
            </a:extLst>
          </p:cNvPr>
          <p:cNvSpPr txBox="1"/>
          <p:nvPr/>
        </p:nvSpPr>
        <p:spPr>
          <a:xfrm>
            <a:off x="3384060" y="3972417"/>
            <a:ext cx="301289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3-ная комбинация из выше </a:t>
            </a:r>
            <a:r>
              <a:rPr lang="ru-RU" sz="2400" dirty="0" err="1"/>
              <a:t>перечисл</a:t>
            </a:r>
            <a:r>
              <a:rPr lang="ru-RU" sz="24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22FE19-CF8E-4FB7-B127-FB318C952810}"/>
              </a:ext>
            </a:extLst>
          </p:cNvPr>
          <p:cNvSpPr txBox="1"/>
          <p:nvPr/>
        </p:nvSpPr>
        <p:spPr>
          <a:xfrm>
            <a:off x="1331640" y="3671895"/>
            <a:ext cx="187220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2 – </a:t>
            </a:r>
          </a:p>
          <a:p>
            <a:pPr algn="ctr"/>
            <a:r>
              <a:rPr lang="ru-RU" sz="2400" dirty="0"/>
              <a:t>3-ная комбинация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4F2DE7-6297-4CAE-B997-9913080BC461}"/>
              </a:ext>
            </a:extLst>
          </p:cNvPr>
          <p:cNvSpPr txBox="1"/>
          <p:nvPr/>
        </p:nvSpPr>
        <p:spPr>
          <a:xfrm>
            <a:off x="1328765" y="4869160"/>
            <a:ext cx="1872208" cy="1938992"/>
          </a:xfrm>
          <a:prstGeom prst="rect">
            <a:avLst/>
          </a:prstGeom>
          <a:solidFill>
            <a:srgbClr val="FF97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3 – </a:t>
            </a:r>
          </a:p>
          <a:p>
            <a:pPr algn="ctr"/>
            <a:r>
              <a:rPr lang="ru-RU" sz="2400" dirty="0"/>
              <a:t>3-ная комбинация + </a:t>
            </a:r>
            <a:r>
              <a:rPr lang="ru-RU" sz="2400" dirty="0" err="1"/>
              <a:t>спиронол</a:t>
            </a:r>
            <a:r>
              <a:rPr lang="ru-RU" sz="2400" dirty="0"/>
              <a:t>. или иной пр.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D4AB71-2456-45D7-9867-8D74CE8A9480}"/>
              </a:ext>
            </a:extLst>
          </p:cNvPr>
          <p:cNvSpPr txBox="1"/>
          <p:nvPr/>
        </p:nvSpPr>
        <p:spPr>
          <a:xfrm>
            <a:off x="3103389" y="5349081"/>
            <a:ext cx="413768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Резистентная АГ – добавить </a:t>
            </a:r>
            <a:r>
              <a:rPr lang="ru-RU" sz="2400" dirty="0" err="1"/>
              <a:t>спирон</a:t>
            </a:r>
            <a:r>
              <a:rPr lang="ru-RU" sz="2400" dirty="0"/>
              <a:t>. или др. диуретик или альфа- или бета-блокатор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A6391F-4D84-4239-A739-C6892F1F5439}"/>
              </a:ext>
            </a:extLst>
          </p:cNvPr>
          <p:cNvSpPr txBox="1"/>
          <p:nvPr/>
        </p:nvSpPr>
        <p:spPr>
          <a:xfrm>
            <a:off x="6584527" y="3726195"/>
            <a:ext cx="203846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Обсудить начало терапии при САД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119B84-7D12-4982-8966-360CD6779EB6}"/>
              </a:ext>
            </a:extLst>
          </p:cNvPr>
          <p:cNvSpPr txBox="1"/>
          <p:nvPr/>
        </p:nvSpPr>
        <p:spPr>
          <a:xfrm>
            <a:off x="4454059" y="476672"/>
            <a:ext cx="489838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Обсудить </a:t>
            </a:r>
            <a:r>
              <a:rPr lang="ru-RU" sz="20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монотерапию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АГ 1 степени  и низком риске (САД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&lt;150) 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у лиц </a:t>
            </a:r>
            <a:r>
              <a:rPr lang="en-US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&gt;80</a:t>
            </a:r>
            <a:r>
              <a:rPr lang="ru-RU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лет или ослабленных пациентов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CFE0AF9-3C04-4F1E-9485-77908839A8BA}"/>
              </a:ext>
            </a:extLst>
          </p:cNvPr>
          <p:cNvSpPr/>
          <p:nvPr/>
        </p:nvSpPr>
        <p:spPr>
          <a:xfrm>
            <a:off x="7812360" y="1817387"/>
            <a:ext cx="900906" cy="60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F83108B-62F0-4705-ABB0-A8271D1C1EE6}"/>
              </a:ext>
            </a:extLst>
          </p:cNvPr>
          <p:cNvSpPr/>
          <p:nvPr/>
        </p:nvSpPr>
        <p:spPr>
          <a:xfrm>
            <a:off x="7241069" y="5472881"/>
            <a:ext cx="1472197" cy="908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94E35BB-B294-443D-8EC8-CF27C5A61461}"/>
              </a:ext>
            </a:extLst>
          </p:cNvPr>
          <p:cNvSpPr/>
          <p:nvPr/>
        </p:nvSpPr>
        <p:spPr>
          <a:xfrm>
            <a:off x="194678" y="1632586"/>
            <a:ext cx="1127694" cy="715090"/>
          </a:xfrm>
          <a:prstGeom prst="ellipse">
            <a:avLst/>
          </a:prstGeom>
          <a:solidFill>
            <a:srgbClr val="14F8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таб.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205067A-B7A1-4C9F-8E76-ECA4396849CD}"/>
              </a:ext>
            </a:extLst>
          </p:cNvPr>
          <p:cNvSpPr/>
          <p:nvPr/>
        </p:nvSpPr>
        <p:spPr>
          <a:xfrm>
            <a:off x="208214" y="4027122"/>
            <a:ext cx="1127694" cy="84203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таб.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F6DF0A0B-C8A9-4A7F-B334-EAAC041C9BA9}"/>
              </a:ext>
            </a:extLst>
          </p:cNvPr>
          <p:cNvSpPr/>
          <p:nvPr/>
        </p:nvSpPr>
        <p:spPr>
          <a:xfrm>
            <a:off x="180787" y="5531699"/>
            <a:ext cx="1127694" cy="626849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8887F17-004F-4779-AF7E-846C89B8F446}"/>
              </a:ext>
            </a:extLst>
          </p:cNvPr>
          <p:cNvSpPr/>
          <p:nvPr/>
        </p:nvSpPr>
        <p:spPr>
          <a:xfrm>
            <a:off x="201071" y="5714262"/>
            <a:ext cx="1127694" cy="667066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 таб.</a:t>
            </a:r>
          </a:p>
        </p:txBody>
      </p:sp>
    </p:spTree>
    <p:extLst>
      <p:ext uri="{BB962C8B-B14F-4D97-AF65-F5344CB8AC3E}">
        <p14:creationId xmlns:p14="http://schemas.microsoft.com/office/powerpoint/2010/main" val="245810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A9D1B-33AF-41B1-A803-37A2F2EE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6" y="-14797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Гипертония при ХБП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9DFEDC-E7E8-458C-970A-1DAC2537B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8E97AD-CBB4-44DC-9369-0B396168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8" y="836712"/>
            <a:ext cx="8852484" cy="59046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803572-4F01-4C14-92C9-7EA72233CBA0}"/>
              </a:ext>
            </a:extLst>
          </p:cNvPr>
          <p:cNvSpPr txBox="1"/>
          <p:nvPr/>
        </p:nvSpPr>
        <p:spPr>
          <a:xfrm>
            <a:off x="1237376" y="973686"/>
            <a:ext cx="187220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Начальная терапия – </a:t>
            </a:r>
          </a:p>
          <a:p>
            <a:pPr algn="ctr"/>
            <a:r>
              <a:rPr lang="ru-RU" sz="2400" dirty="0"/>
              <a:t>2-ная комбинация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8D21D-90D8-47FB-A32F-829FABFB109E}"/>
              </a:ext>
            </a:extLst>
          </p:cNvPr>
          <p:cNvSpPr txBox="1"/>
          <p:nvPr/>
        </p:nvSpPr>
        <p:spPr>
          <a:xfrm>
            <a:off x="3249884" y="1141639"/>
            <a:ext cx="3009281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</a:t>
            </a:r>
            <a:r>
              <a:rPr lang="en-US" sz="2400" dirty="0"/>
              <a:t>/</a:t>
            </a:r>
            <a:r>
              <a:rPr lang="ru-RU" sz="2400" dirty="0"/>
              <a:t> БРА +</a:t>
            </a:r>
            <a:r>
              <a:rPr lang="en-US" sz="2400" dirty="0"/>
              <a:t> </a:t>
            </a:r>
            <a:r>
              <a:rPr lang="ru-RU" sz="2400" dirty="0"/>
              <a:t>АК </a:t>
            </a:r>
            <a:r>
              <a:rPr lang="en-US" sz="2400" dirty="0"/>
              <a:t>/</a:t>
            </a:r>
            <a:r>
              <a:rPr lang="ru-RU" sz="2400" dirty="0"/>
              <a:t> диуретик </a:t>
            </a:r>
          </a:p>
          <a:p>
            <a:pPr algn="ctr"/>
            <a:r>
              <a:rPr lang="ru-RU" sz="2400" dirty="0"/>
              <a:t>(или петлевой диуретик)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381E9-ECC6-4325-AC15-429CF0D7BF3D}"/>
              </a:ext>
            </a:extLst>
          </p:cNvPr>
          <p:cNvSpPr txBox="1"/>
          <p:nvPr/>
        </p:nvSpPr>
        <p:spPr>
          <a:xfrm>
            <a:off x="3249884" y="2857910"/>
            <a:ext cx="336990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</a:t>
            </a:r>
            <a:r>
              <a:rPr lang="en-US" sz="2400" dirty="0"/>
              <a:t>/</a:t>
            </a:r>
            <a:r>
              <a:rPr lang="ru-RU" sz="2400" dirty="0"/>
              <a:t> БРА +</a:t>
            </a:r>
            <a:r>
              <a:rPr lang="en-US" sz="2400" dirty="0"/>
              <a:t> </a:t>
            </a:r>
            <a:r>
              <a:rPr lang="ru-RU" sz="2400" dirty="0"/>
              <a:t>АК + диуретик (или петлевой диуретик)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431D0F-17A8-4A32-82ED-2E1DBC500A89}"/>
              </a:ext>
            </a:extLst>
          </p:cNvPr>
          <p:cNvSpPr txBox="1"/>
          <p:nvPr/>
        </p:nvSpPr>
        <p:spPr>
          <a:xfrm>
            <a:off x="1331640" y="2852936"/>
            <a:ext cx="187220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2 – </a:t>
            </a:r>
          </a:p>
          <a:p>
            <a:pPr algn="ctr"/>
            <a:r>
              <a:rPr lang="ru-RU" sz="2400" dirty="0"/>
              <a:t>3-ная комбинация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DA07F-6BAC-4BF2-9079-643A825BB230}"/>
              </a:ext>
            </a:extLst>
          </p:cNvPr>
          <p:cNvSpPr txBox="1"/>
          <p:nvPr/>
        </p:nvSpPr>
        <p:spPr>
          <a:xfrm>
            <a:off x="1331640" y="4077072"/>
            <a:ext cx="1872208" cy="1938992"/>
          </a:xfrm>
          <a:prstGeom prst="rect">
            <a:avLst/>
          </a:prstGeom>
          <a:solidFill>
            <a:srgbClr val="FF97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3 – </a:t>
            </a:r>
          </a:p>
          <a:p>
            <a:pPr algn="ctr"/>
            <a:r>
              <a:rPr lang="ru-RU" sz="2400" dirty="0"/>
              <a:t>3-ная комбинация + </a:t>
            </a:r>
            <a:r>
              <a:rPr lang="ru-RU" sz="2400" dirty="0" err="1"/>
              <a:t>спиронол</a:t>
            </a:r>
            <a:r>
              <a:rPr lang="ru-RU" sz="2400" dirty="0"/>
              <a:t>. или иной пр.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A8ED5A-64AC-4EAA-8CE6-F1A866CBCBE1}"/>
              </a:ext>
            </a:extLst>
          </p:cNvPr>
          <p:cNvSpPr txBox="1"/>
          <p:nvPr/>
        </p:nvSpPr>
        <p:spPr>
          <a:xfrm>
            <a:off x="3305708" y="4472970"/>
            <a:ext cx="421861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Резистентная АГ – добавить </a:t>
            </a:r>
            <a:r>
              <a:rPr lang="ru-RU" sz="2400" dirty="0" err="1"/>
              <a:t>спирон</a:t>
            </a:r>
            <a:r>
              <a:rPr lang="ru-RU" sz="2400" dirty="0"/>
              <a:t>. или др. диуретик или альфа- или бета-блокатор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56DF93-B83A-4106-8E47-79345CF7E288}"/>
              </a:ext>
            </a:extLst>
          </p:cNvPr>
          <p:cNvSpPr txBox="1"/>
          <p:nvPr/>
        </p:nvSpPr>
        <p:spPr>
          <a:xfrm>
            <a:off x="6665822" y="836712"/>
            <a:ext cx="2434280" cy="341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Бета-блокаторы: на любом этапе при </a:t>
            </a:r>
            <a:r>
              <a:rPr lang="ru-RU" sz="2400" dirty="0" err="1"/>
              <a:t>специф</a:t>
            </a:r>
            <a:r>
              <a:rPr lang="ru-RU" sz="2400" dirty="0"/>
              <a:t> показаниях: СН, ИБС, ФП, у молодых женщин при </a:t>
            </a:r>
            <a:r>
              <a:rPr lang="ru-RU" sz="2400" dirty="0" err="1"/>
              <a:t>планиров</a:t>
            </a:r>
            <a:r>
              <a:rPr lang="ru-RU" sz="2400" dirty="0"/>
              <a:t>. беременности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0F21BC6-624A-437E-8D3C-619BA04390E9}"/>
              </a:ext>
            </a:extLst>
          </p:cNvPr>
          <p:cNvSpPr/>
          <p:nvPr/>
        </p:nvSpPr>
        <p:spPr>
          <a:xfrm>
            <a:off x="145758" y="5963702"/>
            <a:ext cx="8638110" cy="60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C0630AB-7C85-4C58-B2E4-C065C03DA671}"/>
              </a:ext>
            </a:extLst>
          </p:cNvPr>
          <p:cNvSpPr/>
          <p:nvPr/>
        </p:nvSpPr>
        <p:spPr>
          <a:xfrm>
            <a:off x="126348" y="1299073"/>
            <a:ext cx="1127694" cy="790497"/>
          </a:xfrm>
          <a:prstGeom prst="ellipse">
            <a:avLst/>
          </a:prstGeom>
          <a:solidFill>
            <a:srgbClr val="14F8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таб.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A8D8D4D1-2B92-4D55-BD28-D614362B9B70}"/>
              </a:ext>
            </a:extLst>
          </p:cNvPr>
          <p:cNvSpPr/>
          <p:nvPr/>
        </p:nvSpPr>
        <p:spPr>
          <a:xfrm>
            <a:off x="102086" y="3063460"/>
            <a:ext cx="1127694" cy="84203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таб.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BF4EADD-FE4C-4FF2-AFFE-94F80E8BDA9C}"/>
              </a:ext>
            </a:extLst>
          </p:cNvPr>
          <p:cNvSpPr/>
          <p:nvPr/>
        </p:nvSpPr>
        <p:spPr>
          <a:xfrm>
            <a:off x="179812" y="4660297"/>
            <a:ext cx="1127694" cy="626849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A36BC721-E594-4D21-8B01-6A55495DB1B9}"/>
              </a:ext>
            </a:extLst>
          </p:cNvPr>
          <p:cNvSpPr/>
          <p:nvPr/>
        </p:nvSpPr>
        <p:spPr>
          <a:xfrm>
            <a:off x="200096" y="4842859"/>
            <a:ext cx="1127694" cy="745413"/>
          </a:xfrm>
          <a:prstGeom prst="ellipse">
            <a:avLst/>
          </a:prstGeom>
          <a:solidFill>
            <a:srgbClr val="FF69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 таб.</a:t>
            </a:r>
          </a:p>
        </p:txBody>
      </p:sp>
    </p:spTree>
    <p:extLst>
      <p:ext uri="{BB962C8B-B14F-4D97-AF65-F5344CB8AC3E}">
        <p14:creationId xmlns:p14="http://schemas.microsoft.com/office/powerpoint/2010/main" val="39775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46DC8-3483-4212-A709-1CA7D6C55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3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Гипертония при ХСН со сниженной ФВ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E52A99-3919-4383-A0EC-F4097861B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008" y="5508891"/>
            <a:ext cx="8686800" cy="961405"/>
          </a:xfrm>
        </p:spPr>
        <p:txBody>
          <a:bodyPr>
            <a:noAutofit/>
          </a:bodyPr>
          <a:lstStyle/>
          <a:p>
            <a:r>
              <a:rPr lang="ru-RU" sz="2400" dirty="0"/>
              <a:t>* обсудить назначение АРНИ вместо ИАПФ</a:t>
            </a:r>
            <a:r>
              <a:rPr lang="en-US" sz="2400" dirty="0"/>
              <a:t>/</a:t>
            </a:r>
            <a:r>
              <a:rPr lang="ru-RU" sz="2400" dirty="0"/>
              <a:t>БРА</a:t>
            </a:r>
          </a:p>
          <a:p>
            <a:r>
              <a:rPr lang="ru-RU" sz="2400" dirty="0"/>
              <a:t>** </a:t>
            </a:r>
            <a:r>
              <a:rPr lang="ru-RU" sz="2400" dirty="0" err="1"/>
              <a:t>тиазидные</a:t>
            </a:r>
            <a:r>
              <a:rPr lang="ru-RU" sz="2400" dirty="0"/>
              <a:t> или </a:t>
            </a:r>
            <a:r>
              <a:rPr lang="ru-RU" sz="2400" dirty="0" err="1"/>
              <a:t>тиазидоподобные</a:t>
            </a:r>
            <a:r>
              <a:rPr lang="ru-RU" sz="2400" dirty="0"/>
              <a:t> диуретики</a:t>
            </a:r>
          </a:p>
          <a:p>
            <a:r>
              <a:rPr lang="ru-RU" sz="2400" dirty="0"/>
              <a:t>АМКР – </a:t>
            </a:r>
            <a:r>
              <a:rPr lang="ru-RU" sz="2400" dirty="0" err="1"/>
              <a:t>спиронолактон</a:t>
            </a:r>
            <a:r>
              <a:rPr lang="ru-RU" sz="2400" dirty="0"/>
              <a:t> или </a:t>
            </a:r>
            <a:r>
              <a:rPr lang="ru-RU" sz="2400" dirty="0" err="1"/>
              <a:t>эплеренон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B038E1-F55C-43A7-8EE9-61901C235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256"/>
            <a:ext cx="9198946" cy="38401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EEC465-C818-4307-9F0E-2B71D3BF608C}"/>
              </a:ext>
            </a:extLst>
          </p:cNvPr>
          <p:cNvSpPr txBox="1"/>
          <p:nvPr/>
        </p:nvSpPr>
        <p:spPr>
          <a:xfrm>
            <a:off x="173335" y="1769551"/>
            <a:ext cx="1872208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Начальная терапия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3A2AD3-23C9-4729-B3C3-8632A8124B02}"/>
              </a:ext>
            </a:extLst>
          </p:cNvPr>
          <p:cNvSpPr txBox="1"/>
          <p:nvPr/>
        </p:nvSpPr>
        <p:spPr>
          <a:xfrm>
            <a:off x="2699792" y="1826673"/>
            <a:ext cx="495645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или БРА* +</a:t>
            </a:r>
            <a:r>
              <a:rPr lang="en-US" sz="2400" dirty="0"/>
              <a:t> </a:t>
            </a:r>
            <a:r>
              <a:rPr lang="ru-RU" sz="2400" dirty="0"/>
              <a:t>диуретик** (или петлевой диуретик) + бета-Б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076C06-77DA-44F8-8939-F8C58752178D}"/>
              </a:ext>
            </a:extLst>
          </p:cNvPr>
          <p:cNvSpPr txBox="1"/>
          <p:nvPr/>
        </p:nvSpPr>
        <p:spPr>
          <a:xfrm>
            <a:off x="433008" y="3629924"/>
            <a:ext cx="161400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7AAFAE-6B29-40D5-A123-5AE50AE54F9A}"/>
              </a:ext>
            </a:extLst>
          </p:cNvPr>
          <p:cNvSpPr txBox="1"/>
          <p:nvPr/>
        </p:nvSpPr>
        <p:spPr>
          <a:xfrm>
            <a:off x="2703214" y="3451631"/>
            <a:ext cx="4956455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или БРА* +</a:t>
            </a:r>
            <a:r>
              <a:rPr lang="en-US" sz="2400" dirty="0"/>
              <a:t> </a:t>
            </a:r>
            <a:r>
              <a:rPr lang="ru-RU" sz="2400" dirty="0"/>
              <a:t>диуретик** (или петлевой диуретик) + бета-Б + АМКР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06BF07-6EBC-4841-8E39-80790A8151CA}"/>
              </a:ext>
            </a:extLst>
          </p:cNvPr>
          <p:cNvSpPr/>
          <p:nvPr/>
        </p:nvSpPr>
        <p:spPr>
          <a:xfrm>
            <a:off x="173335" y="4483647"/>
            <a:ext cx="8827963" cy="608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40BBC-1745-4268-8BA6-35DDEB357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15" y="139338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Гипертония и ФП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2A1B96-EB88-4F33-A8A7-C1C9063A7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F2B859-E9CF-4F40-A314-687AD5B31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2" y="1028173"/>
            <a:ext cx="9066735" cy="55551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1F065-D0D7-42D4-AC35-C16473F843CA}"/>
              </a:ext>
            </a:extLst>
          </p:cNvPr>
          <p:cNvSpPr txBox="1"/>
          <p:nvPr/>
        </p:nvSpPr>
        <p:spPr>
          <a:xfrm>
            <a:off x="210546" y="1283276"/>
            <a:ext cx="1872208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Начальная терапия – </a:t>
            </a:r>
          </a:p>
          <a:p>
            <a:pPr algn="ctr"/>
            <a:r>
              <a:rPr lang="ru-RU" sz="2400" dirty="0"/>
              <a:t>2-ная комбинация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4C940-28F9-4B5E-A782-107A8E375802}"/>
              </a:ext>
            </a:extLst>
          </p:cNvPr>
          <p:cNvSpPr txBox="1"/>
          <p:nvPr/>
        </p:nvSpPr>
        <p:spPr>
          <a:xfrm>
            <a:off x="2892200" y="1196752"/>
            <a:ext cx="4238149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</a:t>
            </a:r>
            <a:r>
              <a:rPr lang="en-US" sz="2400" dirty="0"/>
              <a:t>/</a:t>
            </a:r>
            <a:r>
              <a:rPr lang="ru-RU" sz="2400" dirty="0"/>
              <a:t> БРА +</a:t>
            </a:r>
            <a:r>
              <a:rPr lang="en-US" sz="2400" dirty="0"/>
              <a:t> </a:t>
            </a:r>
            <a:r>
              <a:rPr lang="ru-RU" sz="2400" dirty="0"/>
              <a:t>бета-Б или </a:t>
            </a:r>
            <a:r>
              <a:rPr lang="ru-RU" sz="2400" dirty="0" err="1"/>
              <a:t>недигидр</a:t>
            </a:r>
            <a:r>
              <a:rPr lang="ru-RU" sz="2400" dirty="0"/>
              <a:t>. АК </a:t>
            </a:r>
          </a:p>
          <a:p>
            <a:pPr algn="ctr"/>
            <a:r>
              <a:rPr lang="ru-RU" sz="2400" dirty="0"/>
              <a:t>ИЛИ</a:t>
            </a:r>
          </a:p>
          <a:p>
            <a:pPr algn="ctr"/>
            <a:r>
              <a:rPr lang="ru-RU" sz="2400" dirty="0"/>
              <a:t>Бета-Б + АК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2A30E-973C-48DB-AAD7-5C84DBF7FCC4}"/>
              </a:ext>
            </a:extLst>
          </p:cNvPr>
          <p:cNvSpPr txBox="1"/>
          <p:nvPr/>
        </p:nvSpPr>
        <p:spPr>
          <a:xfrm>
            <a:off x="2892200" y="3306759"/>
            <a:ext cx="423815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ИАПФ </a:t>
            </a:r>
            <a:r>
              <a:rPr lang="en-US" sz="2400" dirty="0"/>
              <a:t>/</a:t>
            </a:r>
            <a:r>
              <a:rPr lang="ru-RU" sz="2400" dirty="0"/>
              <a:t> БРА +</a:t>
            </a:r>
            <a:r>
              <a:rPr lang="en-US" sz="2400" dirty="0"/>
              <a:t> </a:t>
            </a:r>
            <a:r>
              <a:rPr lang="ru-RU" sz="2400" dirty="0"/>
              <a:t>бета-Б + </a:t>
            </a:r>
            <a:r>
              <a:rPr lang="ru-RU" sz="2400" dirty="0" err="1"/>
              <a:t>недигидр</a:t>
            </a:r>
            <a:r>
              <a:rPr lang="ru-RU" sz="2400" dirty="0"/>
              <a:t>. АК или диуретик ИЛИ бета-Б + </a:t>
            </a:r>
            <a:r>
              <a:rPr lang="ru-RU" sz="2400" dirty="0" err="1"/>
              <a:t>дигидр</a:t>
            </a:r>
            <a:r>
              <a:rPr lang="ru-RU" sz="2400" dirty="0"/>
              <a:t>. АК + диуретик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2D9D0-BFD9-431B-971D-3D22751C5A40}"/>
              </a:ext>
            </a:extLst>
          </p:cNvPr>
          <p:cNvSpPr txBox="1"/>
          <p:nvPr/>
        </p:nvSpPr>
        <p:spPr>
          <a:xfrm>
            <a:off x="173335" y="3469336"/>
            <a:ext cx="187220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Шаг 2 – </a:t>
            </a:r>
          </a:p>
          <a:p>
            <a:pPr algn="ctr"/>
            <a:r>
              <a:rPr lang="ru-RU" sz="2400" dirty="0"/>
              <a:t>3-ная комбинация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8EA325-2DB0-4801-92E5-14E9A1291368}"/>
              </a:ext>
            </a:extLst>
          </p:cNvPr>
          <p:cNvSpPr txBox="1"/>
          <p:nvPr/>
        </p:nvSpPr>
        <p:spPr>
          <a:xfrm>
            <a:off x="23876" y="5097853"/>
            <a:ext cx="8979766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Добавить оральный антикоагулянт в соответствие со шкалой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CHA2DS2-VASc</a:t>
            </a: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Избегать рутинного совместного назначения БАБ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недигидропирид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АК</a:t>
            </a:r>
          </a:p>
        </p:txBody>
      </p:sp>
    </p:spTree>
    <p:extLst>
      <p:ext uri="{BB962C8B-B14F-4D97-AF65-F5344CB8AC3E}">
        <p14:creationId xmlns:p14="http://schemas.microsoft.com/office/powerpoint/2010/main" val="41817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25FE9-8D06-41A4-AB82-0A6973FA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«Гипертония белого халата»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ru-RU" sz="2800" b="1" i="1" dirty="0">
                <a:solidFill>
                  <a:srgbClr val="002060"/>
                </a:solidFill>
              </a:rPr>
              <a:t>(«изолированная офисная гипертония»)</a:t>
            </a:r>
            <a:br>
              <a:rPr lang="ru-RU" sz="3600" b="1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AF412-AF14-42F0-A334-1B63B4076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У лиц с «гипертонией белого халата» рекомендуется только изменение образа жизни, наряду с тщательным динамическим наблюдением (</a:t>
            </a:r>
            <a:r>
              <a:rPr lang="en-US" dirty="0"/>
              <a:t>IC).</a:t>
            </a:r>
          </a:p>
          <a:p>
            <a:r>
              <a:rPr lang="ru-RU" dirty="0"/>
              <a:t>У пациентов с «гипертонией белого халата» и более высоким ССР, обусловленным метаболическими нарушениями или бессимптомным ПОМ, рекомендуется медикаментозная терапия, в дополнение к изменению образа жизни (</a:t>
            </a:r>
            <a:r>
              <a:rPr lang="en-US" dirty="0" err="1"/>
              <a:t>IIbC</a:t>
            </a:r>
            <a:r>
              <a:rPr lang="en-US" dirty="0"/>
              <a:t>)</a:t>
            </a:r>
            <a:r>
              <a:rPr lang="ru-RU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8C8C3F-5108-4DC5-B677-9A7248CA5496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235687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983B-8133-4EAF-9993-C2EAC035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4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«Маскированная» гипертония</a:t>
            </a:r>
            <a:br>
              <a:rPr lang="ru-RU" sz="3600" b="1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856CB-FA58-43F9-A089-971C47D47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При «маскированной» АГ рекомендуется назначать как изменение образа жизни, так и антигипертензивную медикаментозную терапию, так как неоднократно установлено, что АГ этого типа характеризуется ССР, очень близким к таковому при установленной АГ (</a:t>
            </a:r>
            <a:r>
              <a:rPr lang="en-US" dirty="0" err="1"/>
              <a:t>IIaC</a:t>
            </a:r>
            <a:endParaRPr lang="en-US" dirty="0"/>
          </a:p>
          <a:p>
            <a:r>
              <a:rPr lang="ru-RU" u="sng" dirty="0"/>
              <a:t>Комментарий</a:t>
            </a:r>
            <a:r>
              <a:rPr lang="ru-RU" b="1" dirty="0"/>
              <a:t>: </a:t>
            </a:r>
            <a:r>
              <a:rPr lang="ru-RU" i="1" dirty="0"/>
              <a:t>«маскированная» гипертония (синонимы: «амбулаторная», «рабочая» гипертония) – форма гипертонии, особенностью которой являются нормальные показатели АД (&lt;140/90 мм рт. ст.) при измерении медицинским персоналом и повышенные – по данным СМАД и/или СКАД.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1E7D4D-FA92-4C4D-90C5-8F340CAF050B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354522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3E70A-17D4-450C-8714-65B465B30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Абсолютные и относительные противопоказания к назначению различных групп антигипертензивных препаратов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B0EB62-91F8-461D-936F-7C8D7A8EE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941D93-EAE8-4CBF-8D95-42F966F39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14" y="1600200"/>
            <a:ext cx="9126229" cy="4742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E2371-49AA-478C-A337-46CB6734DC67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5766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0F25F-32C7-45E7-8395-35D737CD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Применение </a:t>
            </a:r>
            <a:r>
              <a:rPr lang="ru-RU" sz="3600" dirty="0" err="1">
                <a:solidFill>
                  <a:srgbClr val="C00000"/>
                </a:solidFill>
              </a:rPr>
              <a:t>статинов</a:t>
            </a:r>
            <a:r>
              <a:rPr lang="ru-RU" sz="3600" dirty="0">
                <a:solidFill>
                  <a:srgbClr val="C00000"/>
                </a:solidFill>
              </a:rPr>
              <a:t> при 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4CD1E-DEEF-40BD-B963-50854F28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051" y="1175473"/>
            <a:ext cx="8363272" cy="504056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/>
              <a:t>Пациентам с АГ умеренного и высокого риска, а также с</a:t>
            </a:r>
            <a:r>
              <a:rPr lang="en-US" i="1" dirty="0"/>
              <a:t> </a:t>
            </a:r>
            <a:r>
              <a:rPr lang="ru-RU" i="1" dirty="0"/>
              <a:t>ССЗ применение только АГТ недостаточно для снижения</a:t>
            </a:r>
            <a:r>
              <a:rPr lang="en-US" i="1" dirty="0"/>
              <a:t> </a:t>
            </a:r>
            <a:r>
              <a:rPr lang="ru-RU" i="1" dirty="0"/>
              <a:t>ССР. Таким пациентам показано назначение </a:t>
            </a:r>
            <a:r>
              <a:rPr lang="ru-RU" i="1" dirty="0" err="1"/>
              <a:t>статинов</a:t>
            </a:r>
            <a:r>
              <a:rPr lang="ru-RU" i="1" dirty="0"/>
              <a:t>, которые дополнительно снижают на 1/3 риск ИМ и на</a:t>
            </a:r>
            <a:r>
              <a:rPr lang="en-US" i="1" dirty="0"/>
              <a:t> </a:t>
            </a:r>
            <a:r>
              <a:rPr lang="ru-RU" i="1" dirty="0"/>
              <a:t>1/4 риск инсульта, даже при достижении целевого уровня АД.</a:t>
            </a:r>
            <a:r>
              <a:rPr lang="en-US" i="1" dirty="0"/>
              <a:t> </a:t>
            </a:r>
          </a:p>
          <a:p>
            <a:r>
              <a:rPr lang="ru-RU" dirty="0"/>
              <a:t>У всех пациентов с АГ </a:t>
            </a:r>
            <a:r>
              <a:rPr lang="ru-RU" b="1" i="1" dirty="0">
                <a:solidFill>
                  <a:srgbClr val="002060"/>
                </a:solidFill>
              </a:rPr>
              <a:t>очень высокого риска </a:t>
            </a:r>
            <a:r>
              <a:rPr lang="ru-RU" dirty="0"/>
              <a:t>ССО (особенно</a:t>
            </a:r>
            <a:r>
              <a:rPr lang="en-US" dirty="0"/>
              <a:t> </a:t>
            </a:r>
            <a:r>
              <a:rPr lang="ru-RU" dirty="0"/>
              <a:t>с ИБС, </a:t>
            </a:r>
            <a:r>
              <a:rPr lang="ru-RU" dirty="0" err="1"/>
              <a:t>окклюзирующим</a:t>
            </a:r>
            <a:r>
              <a:rPr lang="ru-RU" dirty="0"/>
              <a:t> периферическим атеросклерозом,</a:t>
            </a:r>
            <a:r>
              <a:rPr lang="en-US" dirty="0"/>
              <a:t> </a:t>
            </a:r>
            <a:r>
              <a:rPr lang="ru-RU" dirty="0"/>
              <a:t>СД с ПОМ, ХБП с СКФ&lt;60 мл/мин/1,73 м2) и риска по шкале</a:t>
            </a:r>
            <a:r>
              <a:rPr lang="en-US" dirty="0"/>
              <a:t> </a:t>
            </a:r>
            <a:r>
              <a:rPr lang="ru-RU" dirty="0"/>
              <a:t>SCORE≥10 необходимо достижение целевых уровней ХС</a:t>
            </a:r>
            <a:r>
              <a:rPr lang="en-US" dirty="0"/>
              <a:t> </a:t>
            </a:r>
            <a:r>
              <a:rPr lang="ru-RU" dirty="0"/>
              <a:t>ЛПНП≤1,5 ммоль/л (100 мг/</a:t>
            </a:r>
            <a:r>
              <a:rPr lang="ru-RU" dirty="0" err="1"/>
              <a:t>дл</a:t>
            </a:r>
            <a:r>
              <a:rPr lang="ru-RU" dirty="0"/>
              <a:t>) или снижение на более чем</a:t>
            </a:r>
            <a:r>
              <a:rPr lang="en-US" dirty="0"/>
              <a:t> </a:t>
            </a:r>
            <a:r>
              <a:rPr lang="ru-RU" dirty="0"/>
              <a:t>50%, если исходный уровень ХС ЛПНП составляет</a:t>
            </a:r>
            <a:r>
              <a:rPr lang="en-US" dirty="0"/>
              <a:t> </a:t>
            </a:r>
            <a:r>
              <a:rPr lang="ru-RU" dirty="0"/>
              <a:t>1,6–3,5 ммоль/л (70–135 мг/</a:t>
            </a:r>
            <a:r>
              <a:rPr lang="ru-RU" dirty="0" err="1"/>
              <a:t>дл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en-US" i="1" dirty="0"/>
              <a:t>(IB)</a:t>
            </a:r>
            <a:r>
              <a:rPr lang="ru-RU" dirty="0"/>
              <a:t>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0AE17F-5438-4DEE-8121-C10049D1FCA2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7226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6000">
              <a:srgbClr val="FFFFAF"/>
            </a:gs>
            <a:gs pos="95000">
              <a:srgbClr val="FFFFAF"/>
            </a:gs>
            <a:gs pos="100000">
              <a:srgbClr val="FFFFAF"/>
            </a:gs>
          </a:gsLst>
          <a:lin ang="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00.infourok.ru/images/doc/230/62070/1/im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" t="5582" r="2848" b="11140"/>
          <a:stretch/>
        </p:blipFill>
        <p:spPr bwMode="auto">
          <a:xfrm>
            <a:off x="0" y="857250"/>
            <a:ext cx="1784105" cy="117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9172" y="1938164"/>
            <a:ext cx="6858000" cy="17907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Распространенность артериальной гипертензии в Красноярском крае по данным эпидемиологического исследования ЭССЕ-РФ</a:t>
            </a:r>
            <a:r>
              <a:rPr lang="ru-RU" sz="2700" b="1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0875" y="3950839"/>
            <a:ext cx="6858000" cy="1241822"/>
          </a:xfrm>
        </p:spPr>
        <p:txBody>
          <a:bodyPr>
            <a:noAutofit/>
          </a:bodyPr>
          <a:lstStyle/>
          <a:p>
            <a:r>
              <a:rPr lang="ru-RU" sz="2100" dirty="0" err="1">
                <a:solidFill>
                  <a:srgbClr val="002060"/>
                </a:solidFill>
              </a:rPr>
              <a:t>Гринштейн</a:t>
            </a:r>
            <a:r>
              <a:rPr lang="ru-RU" sz="2100" dirty="0">
                <a:solidFill>
                  <a:srgbClr val="002060"/>
                </a:solidFill>
              </a:rPr>
              <a:t> Ю.И., Петрова М.М., Шабалин В.В., </a:t>
            </a:r>
            <a:r>
              <a:rPr lang="ru-RU" sz="2100" dirty="0" err="1">
                <a:solidFill>
                  <a:srgbClr val="002060"/>
                </a:solidFill>
              </a:rPr>
              <a:t>Руф</a:t>
            </a:r>
            <a:r>
              <a:rPr lang="ru-RU" sz="2100" dirty="0">
                <a:solidFill>
                  <a:srgbClr val="002060"/>
                </a:solidFill>
              </a:rPr>
              <a:t> Р.Р., </a:t>
            </a:r>
            <a:r>
              <a:rPr lang="ru-RU" sz="2100" dirty="0" err="1">
                <a:solidFill>
                  <a:srgbClr val="002060"/>
                </a:solidFill>
              </a:rPr>
              <a:t>Баланова</a:t>
            </a:r>
            <a:r>
              <a:rPr lang="ru-RU" sz="2100" dirty="0">
                <a:solidFill>
                  <a:srgbClr val="002060"/>
                </a:solidFill>
              </a:rPr>
              <a:t> Ю.А., Евстифеева С.Е., Евсюков А.А., Данилова Л.К., Топольская Н.В., Косинова А.А., </a:t>
            </a:r>
            <a:r>
              <a:rPr lang="ru-RU" sz="2100" dirty="0" err="1">
                <a:solidFill>
                  <a:srgbClr val="002060"/>
                </a:solidFill>
              </a:rPr>
              <a:t>Шульмин</a:t>
            </a:r>
            <a:r>
              <a:rPr lang="ru-RU" sz="2100" dirty="0">
                <a:solidFill>
                  <a:srgbClr val="002060"/>
                </a:solidFill>
              </a:rPr>
              <a:t> А.В.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926A2-48B2-4F0E-82CB-F8D369FD213C}"/>
              </a:ext>
            </a:extLst>
          </p:cNvPr>
          <p:cNvSpPr txBox="1"/>
          <p:nvPr/>
        </p:nvSpPr>
        <p:spPr>
          <a:xfrm>
            <a:off x="846045" y="6309320"/>
            <a:ext cx="828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Гринштейн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Ю.А. и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соавт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. Артериальная гипертензия. 2016;22(6):551-559.</a:t>
            </a:r>
          </a:p>
        </p:txBody>
      </p:sp>
    </p:spTree>
    <p:extLst>
      <p:ext uri="{BB962C8B-B14F-4D97-AF65-F5344CB8AC3E}">
        <p14:creationId xmlns:p14="http://schemas.microsoft.com/office/powerpoint/2010/main" val="339865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0F25F-32C7-45E7-8395-35D737CD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Применение </a:t>
            </a:r>
            <a:r>
              <a:rPr lang="ru-RU" sz="3600" dirty="0" err="1">
                <a:solidFill>
                  <a:srgbClr val="C00000"/>
                </a:solidFill>
              </a:rPr>
              <a:t>статинов</a:t>
            </a:r>
            <a:r>
              <a:rPr lang="ru-RU" sz="3600" dirty="0">
                <a:solidFill>
                  <a:srgbClr val="C00000"/>
                </a:solidFill>
              </a:rPr>
              <a:t> при 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4CD1E-DEEF-40BD-B963-50854F28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11763"/>
          </a:xfrm>
        </p:spPr>
        <p:txBody>
          <a:bodyPr>
            <a:normAutofit/>
          </a:bodyPr>
          <a:lstStyle/>
          <a:p>
            <a:r>
              <a:rPr lang="ru-RU" sz="2700" dirty="0"/>
              <a:t>У всех пациентов с АГ </a:t>
            </a:r>
            <a:r>
              <a:rPr lang="ru-RU" sz="2700" b="1" i="1" dirty="0">
                <a:solidFill>
                  <a:srgbClr val="002060"/>
                </a:solidFill>
              </a:rPr>
              <a:t>высокого риска </a:t>
            </a:r>
            <a:r>
              <a:rPr lang="ru-RU" sz="2700" dirty="0"/>
              <a:t>ССО и риска по</a:t>
            </a:r>
            <a:r>
              <a:rPr lang="en-US" sz="2700" dirty="0"/>
              <a:t> </a:t>
            </a:r>
            <a:r>
              <a:rPr lang="ru-RU" sz="2700" dirty="0"/>
              <a:t>шкале SCORE больше 5%, но меньше 10% целевое значение ХС ЛПНП составляет 2,5 ммоль/л (70 мг/</a:t>
            </a:r>
            <a:r>
              <a:rPr lang="ru-RU" sz="2700" dirty="0" err="1"/>
              <a:t>дл</a:t>
            </a:r>
            <a:r>
              <a:rPr lang="ru-RU" sz="2700" dirty="0"/>
              <a:t>) и менее,</a:t>
            </a:r>
            <a:r>
              <a:rPr lang="en-US" sz="2700" dirty="0"/>
              <a:t> </a:t>
            </a:r>
            <a:r>
              <a:rPr lang="ru-RU" sz="2700" dirty="0"/>
              <a:t>или необходимо снижение на более чем 50%, если базовый уровень ХС ЛПНП составляет 2,6–5,2 ммоль/л</a:t>
            </a:r>
            <a:r>
              <a:rPr lang="en-US" sz="2700" dirty="0"/>
              <a:t> </a:t>
            </a:r>
            <a:r>
              <a:rPr lang="ru-RU" sz="2700" dirty="0"/>
              <a:t>(100–200 мг/</a:t>
            </a:r>
            <a:r>
              <a:rPr lang="ru-RU" sz="2700" dirty="0" err="1"/>
              <a:t>дл</a:t>
            </a:r>
            <a:r>
              <a:rPr lang="ru-RU" sz="2700" dirty="0"/>
              <a:t>)</a:t>
            </a:r>
            <a:r>
              <a:rPr lang="en-US" sz="2700" dirty="0"/>
              <a:t> </a:t>
            </a:r>
            <a:r>
              <a:rPr lang="en-US" sz="2700" i="1" dirty="0"/>
              <a:t>(IB).</a:t>
            </a:r>
          </a:p>
          <a:p>
            <a:r>
              <a:rPr lang="ru-RU" sz="2700" dirty="0"/>
              <a:t>У всех пациентов с АГ </a:t>
            </a:r>
            <a:r>
              <a:rPr lang="ru-RU" sz="2700" b="1" i="1" dirty="0">
                <a:solidFill>
                  <a:srgbClr val="002060"/>
                </a:solidFill>
              </a:rPr>
              <a:t>умеренного риска </a:t>
            </a:r>
            <a:r>
              <a:rPr lang="ru-RU" sz="2700" dirty="0"/>
              <a:t>ССО и риска по</a:t>
            </a:r>
            <a:r>
              <a:rPr lang="en-US" sz="2700" dirty="0"/>
              <a:t> </a:t>
            </a:r>
            <a:r>
              <a:rPr lang="ru-RU" sz="2700" dirty="0"/>
              <a:t>шкале SCORE 1% и более и менее 5% необходимо снижение</a:t>
            </a:r>
            <a:r>
              <a:rPr lang="en-US" sz="2700" dirty="0"/>
              <a:t> </a:t>
            </a:r>
            <a:r>
              <a:rPr lang="ru-RU" sz="2700" dirty="0"/>
              <a:t>уровня ХС ЛПНП≤3,0 ммоль/л </a:t>
            </a:r>
            <a:r>
              <a:rPr lang="en-US" sz="2700" dirty="0"/>
              <a:t>(</a:t>
            </a:r>
            <a:r>
              <a:rPr lang="en-US" sz="2700" dirty="0" err="1"/>
              <a:t>IIaC</a:t>
            </a:r>
            <a:r>
              <a:rPr lang="en-US" sz="2700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467892-52A1-425E-98FF-03E12ED50B95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7270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21190D-52B5-4E4D-BEFA-523D82430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20C52-A7DF-4816-BBEC-990BBD249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 рекомендациях </a:t>
            </a:r>
            <a:r>
              <a:rPr lang="en-US" dirty="0">
                <a:solidFill>
                  <a:srgbClr val="002060"/>
                </a:solidFill>
              </a:rPr>
              <a:t>ESC</a:t>
            </a:r>
            <a:r>
              <a:rPr lang="ru-RU" dirty="0">
                <a:solidFill>
                  <a:srgbClr val="002060"/>
                </a:solidFill>
              </a:rPr>
              <a:t> по ведению гипертонии предлагается рассмотреть целесообразность назначения </a:t>
            </a:r>
            <a:r>
              <a:rPr lang="ru-RU" dirty="0" err="1">
                <a:solidFill>
                  <a:srgbClr val="002060"/>
                </a:solidFill>
              </a:rPr>
              <a:t>статинов</a:t>
            </a:r>
            <a:r>
              <a:rPr lang="ru-RU" dirty="0">
                <a:solidFill>
                  <a:srgbClr val="002060"/>
                </a:solidFill>
              </a:rPr>
              <a:t> и при низком риске</a:t>
            </a:r>
            <a:r>
              <a:rPr lang="en-US" dirty="0">
                <a:solidFill>
                  <a:srgbClr val="002060"/>
                </a:solidFill>
              </a:rPr>
              <a:t> (2018)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>
            <a:extLst>
              <a:ext uri="{FF2B5EF4-FFF2-40B4-BE49-F238E27FC236}">
                <a16:creationId xmlns:a16="http://schemas.microsoft.com/office/drawing/2014/main" id="{AABD1C88-89E5-47A2-AFDE-267B066C4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8851" name="Объект 2">
            <a:extLst>
              <a:ext uri="{FF2B5EF4-FFF2-40B4-BE49-F238E27FC236}">
                <a16:creationId xmlns:a16="http://schemas.microsoft.com/office/drawing/2014/main" id="{D14144F9-0183-4D85-A2C2-A68C8521D8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560" y="3579276"/>
            <a:ext cx="8229600" cy="3028952"/>
          </a:xfrm>
        </p:spPr>
        <p:txBody>
          <a:bodyPr>
            <a:normAutofit/>
          </a:bodyPr>
          <a:lstStyle/>
          <a:p>
            <a:r>
              <a:rPr lang="ru-RU" altLang="ru-RU" sz="2400" dirty="0">
                <a:solidFill>
                  <a:srgbClr val="002060"/>
                </a:solidFill>
              </a:rPr>
              <a:t>При очень высоком риске – ниже 1,4 ммоль</a:t>
            </a:r>
            <a:r>
              <a:rPr lang="en-US" altLang="ru-RU" sz="2400" dirty="0">
                <a:solidFill>
                  <a:srgbClr val="002060"/>
                </a:solidFill>
              </a:rPr>
              <a:t>/</a:t>
            </a:r>
            <a:r>
              <a:rPr lang="ru-RU" altLang="ru-RU" sz="2400" dirty="0">
                <a:solidFill>
                  <a:srgbClr val="002060"/>
                </a:solidFill>
              </a:rPr>
              <a:t>л</a:t>
            </a:r>
          </a:p>
          <a:p>
            <a:r>
              <a:rPr lang="ru-RU" altLang="ru-RU" sz="2400" dirty="0">
                <a:solidFill>
                  <a:srgbClr val="002060"/>
                </a:solidFill>
              </a:rPr>
              <a:t>При высоком риске – ниже 1,8 ммоль</a:t>
            </a:r>
            <a:r>
              <a:rPr lang="en-US" altLang="ru-RU" sz="2400" dirty="0">
                <a:solidFill>
                  <a:srgbClr val="002060"/>
                </a:solidFill>
              </a:rPr>
              <a:t>/</a:t>
            </a:r>
            <a:r>
              <a:rPr lang="ru-RU" altLang="ru-RU" sz="2400" dirty="0">
                <a:solidFill>
                  <a:srgbClr val="002060"/>
                </a:solidFill>
              </a:rPr>
              <a:t>л</a:t>
            </a:r>
          </a:p>
          <a:p>
            <a:r>
              <a:rPr lang="ru-RU" altLang="ru-RU" sz="2400" dirty="0">
                <a:solidFill>
                  <a:srgbClr val="002060"/>
                </a:solidFill>
              </a:rPr>
              <a:t>При умеренном риске – ниже 2,5 ммоль</a:t>
            </a:r>
            <a:r>
              <a:rPr lang="en-US" altLang="ru-RU" sz="2400" dirty="0">
                <a:solidFill>
                  <a:srgbClr val="002060"/>
                </a:solidFill>
              </a:rPr>
              <a:t>/</a:t>
            </a:r>
            <a:r>
              <a:rPr lang="ru-RU" altLang="ru-RU" sz="2400" dirty="0">
                <a:solidFill>
                  <a:srgbClr val="002060"/>
                </a:solidFill>
              </a:rPr>
              <a:t>л</a:t>
            </a:r>
          </a:p>
          <a:p>
            <a:r>
              <a:rPr lang="ru-RU" altLang="ru-RU" sz="2400" dirty="0">
                <a:solidFill>
                  <a:srgbClr val="002060"/>
                </a:solidFill>
              </a:rPr>
              <a:t>При низком риске – ниже 3,0 ммоль</a:t>
            </a:r>
            <a:r>
              <a:rPr lang="en-US" altLang="ru-RU" sz="2400" dirty="0">
                <a:solidFill>
                  <a:srgbClr val="002060"/>
                </a:solidFill>
              </a:rPr>
              <a:t>/</a:t>
            </a:r>
            <a:r>
              <a:rPr lang="ru-RU" altLang="ru-RU" sz="2400" dirty="0">
                <a:solidFill>
                  <a:srgbClr val="002060"/>
                </a:solidFill>
              </a:rPr>
              <a:t>л</a:t>
            </a:r>
          </a:p>
          <a:p>
            <a:endParaRPr lang="ru-RU" altLang="ru-RU" sz="2400" dirty="0">
              <a:solidFill>
                <a:srgbClr val="002060"/>
              </a:solidFill>
            </a:endParaRPr>
          </a:p>
        </p:txBody>
      </p:sp>
      <p:sp>
        <p:nvSpPr>
          <p:cNvPr id="2" name="Облачко с текстом: прямоугольное со скругленными углами 1">
            <a:extLst>
              <a:ext uri="{FF2B5EF4-FFF2-40B4-BE49-F238E27FC236}">
                <a16:creationId xmlns:a16="http://schemas.microsoft.com/office/drawing/2014/main" id="{238ABC53-D003-4C93-9F28-67E0C039870B}"/>
              </a:ext>
            </a:extLst>
          </p:cNvPr>
          <p:cNvSpPr/>
          <p:nvPr/>
        </p:nvSpPr>
        <p:spPr>
          <a:xfrm>
            <a:off x="616569" y="1124744"/>
            <a:ext cx="7488832" cy="1604425"/>
          </a:xfrm>
          <a:prstGeom prst="wedgeRoundRectCallout">
            <a:avLst>
              <a:gd name="adj1" fmla="val -5617"/>
              <a:gd name="adj2" fmla="val 931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Комментарий: в Европейских Рекомендациях </a:t>
            </a:r>
            <a:r>
              <a:rPr lang="en-US" altLang="ru-RU" sz="2400" dirty="0">
                <a:solidFill>
                  <a:schemeClr val="bg1"/>
                </a:solidFill>
              </a:rPr>
              <a:t>ESC/EAS </a:t>
            </a:r>
            <a:r>
              <a:rPr lang="ru-RU" altLang="ru-RU" sz="2400" dirty="0">
                <a:solidFill>
                  <a:schemeClr val="bg1"/>
                </a:solidFill>
              </a:rPr>
              <a:t>(2019) </a:t>
            </a:r>
            <a:r>
              <a:rPr lang="ru-RU" sz="2400" dirty="0">
                <a:solidFill>
                  <a:schemeClr val="bg1"/>
                </a:solidFill>
              </a:rPr>
              <a:t>по ведению дислипидемий целевой уровень ХСЛНП стал еще ниже: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0F25F-32C7-45E7-8395-35D737CD6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Применение </a:t>
            </a:r>
            <a:r>
              <a:rPr lang="ru-RU" sz="3600" dirty="0" err="1">
                <a:solidFill>
                  <a:srgbClr val="C00000"/>
                </a:solidFill>
              </a:rPr>
              <a:t>антитромбоцитарной</a:t>
            </a:r>
            <a:r>
              <a:rPr lang="ru-RU" sz="3600" dirty="0">
                <a:solidFill>
                  <a:srgbClr val="C00000"/>
                </a:solidFill>
              </a:rPr>
              <a:t> терапии при 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24CD1E-DEEF-40BD-B963-50854F284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420888"/>
            <a:ext cx="8784976" cy="2409131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Антитромбоцитарная</a:t>
            </a:r>
            <a:r>
              <a:rPr lang="ru-RU" dirty="0"/>
              <a:t> терапия (особенно аспирин) рекомендуются для вторичной профилактики (</a:t>
            </a:r>
            <a:r>
              <a:rPr lang="en-US" dirty="0"/>
              <a:t>IA)</a:t>
            </a:r>
            <a:endParaRPr lang="ru-RU" dirty="0"/>
          </a:p>
          <a:p>
            <a:r>
              <a:rPr lang="ru-RU" dirty="0">
                <a:solidFill>
                  <a:srgbClr val="C00000"/>
                </a:solidFill>
              </a:rPr>
              <a:t>НЕ РЕКОМЕНДУЕТСЯ назначение аспирина </a:t>
            </a:r>
            <a:r>
              <a:rPr lang="ru-RU" dirty="0"/>
              <a:t>для первичной профилактики у лиц с гипертонией, но без ССЗ </a:t>
            </a:r>
            <a:r>
              <a:rPr lang="en-US" dirty="0"/>
              <a:t>(III, A)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04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A6817-C086-4B06-AC50-255911DF4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1" y="0"/>
            <a:ext cx="8784977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Аспирин и общая летальность в 14 исследованиях по первичной профилактике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AEF92-C330-4AA1-86B4-3CE4EBD27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46727A-8B0C-41B1-A0B8-FE652106A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74" y="1202788"/>
            <a:ext cx="8899909" cy="5118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B3361A-39EF-43AD-8AAC-4467BC4949BC}"/>
              </a:ext>
            </a:extLst>
          </p:cNvPr>
          <p:cNvSpPr txBox="1"/>
          <p:nvPr/>
        </p:nvSpPr>
        <p:spPr>
          <a:xfrm>
            <a:off x="1979712" y="6372036"/>
            <a:ext cx="699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Ridker</a:t>
            </a:r>
            <a:r>
              <a:rPr lang="en-US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PM. </a:t>
            </a:r>
            <a:r>
              <a:rPr lang="sv-SE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Engl J Med. 2018 Oct 18;379(16):1572-1574.</a:t>
            </a:r>
            <a:endParaRPr lang="ru-RU" b="1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971F68-9430-4A63-A62F-5AB000C4897C}"/>
              </a:ext>
            </a:extLst>
          </p:cNvPr>
          <p:cNvSpPr txBox="1"/>
          <p:nvPr/>
        </p:nvSpPr>
        <p:spPr>
          <a:xfrm>
            <a:off x="4427984" y="5918362"/>
            <a:ext cx="2016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CC3300"/>
                </a:solidFill>
              </a:rPr>
              <a:t>Аспирин лучше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AB15BB-7684-4E02-AD82-A1C1FB5C5D0F}"/>
              </a:ext>
            </a:extLst>
          </p:cNvPr>
          <p:cNvSpPr txBox="1"/>
          <p:nvPr/>
        </p:nvSpPr>
        <p:spPr>
          <a:xfrm>
            <a:off x="6522114" y="5918362"/>
            <a:ext cx="2016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Плацебо лучше</a:t>
            </a:r>
          </a:p>
        </p:txBody>
      </p:sp>
    </p:spTree>
    <p:extLst>
      <p:ext uri="{BB962C8B-B14F-4D97-AF65-F5344CB8AC3E}">
        <p14:creationId xmlns:p14="http://schemas.microsoft.com/office/powerpoint/2010/main" val="116876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81453-EE97-4396-9355-20BE6D59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4" y="-17947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Контроль СД при 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EFBD1-F575-4DB3-A581-AF35277B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998" y="1050454"/>
            <a:ext cx="8229600" cy="5361459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Всем пациентам с АГ, имеющим СД, на фоне антидиабетической терапии рекомендуется поддерживать уровень </a:t>
            </a:r>
            <a:r>
              <a:rPr lang="en-US" dirty="0"/>
              <a:t>HbA1c&lt;7,0%</a:t>
            </a:r>
            <a:r>
              <a:rPr lang="ru-RU" dirty="0"/>
              <a:t> </a:t>
            </a:r>
            <a:r>
              <a:rPr lang="ru-RU" i="1" dirty="0"/>
              <a:t>(</a:t>
            </a:r>
            <a:r>
              <a:rPr lang="en-US" i="1" dirty="0"/>
              <a:t>IB).</a:t>
            </a:r>
          </a:p>
          <a:p>
            <a:r>
              <a:rPr lang="ru-RU" i="1" u="sng" dirty="0"/>
              <a:t>Комментарий</a:t>
            </a:r>
            <a:r>
              <a:rPr lang="ru-RU" b="1" dirty="0"/>
              <a:t>: </a:t>
            </a:r>
            <a:r>
              <a:rPr lang="ru-RU" i="1" dirty="0"/>
              <a:t>эффективный гликемический контроль очень важен у пациентов с АГ и СД. Он может достигаться соблюдением диеты и/или применением медикаментозной терапии. </a:t>
            </a:r>
          </a:p>
          <a:p>
            <a:r>
              <a:rPr lang="ru-RU" i="1" dirty="0"/>
              <a:t>Более строгий контроль гликемии (целевое значение HbA1c&lt;7,0%) рекомендуется относительно молодым пациентам, с небольшой продолжительностью СД, отсутствием или не резко выраженными сосудистыми поражениями. Менее строгий контроль углеводного обмена (HbA1c 7,5–8,0%) рекомендуется пациентам пожилого и старческого возраста (со сниженной способностью самостоятельного контроля уровня сахара в крови).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B51E0-EE63-4239-9629-C9BD6E5A25F2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49107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81453-EE97-4396-9355-20BE6D59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614" y="-17947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Контроль СД при 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EFBD1-F575-4DB3-A581-AF35277B9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7381"/>
            <a:ext cx="8229600" cy="5361459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/>
              <a:t>Новые поколения антидиабетических препаратов – ингибиторы дипептидилпептидазы-4 и агонисты </a:t>
            </a:r>
            <a:r>
              <a:rPr lang="ru-RU" i="1" dirty="0" err="1"/>
              <a:t>глюкагоноподобного</a:t>
            </a:r>
            <a:r>
              <a:rPr lang="ru-RU" i="1" dirty="0"/>
              <a:t> пептида-1 способны умеренно снижать АД и массу тела.</a:t>
            </a:r>
          </a:p>
          <a:p>
            <a:r>
              <a:rPr lang="ru-RU" i="1" dirty="0"/>
              <a:t>Два препарата из класса агонистов </a:t>
            </a:r>
            <a:r>
              <a:rPr lang="ru-RU" i="1" dirty="0" err="1"/>
              <a:t>глюкагоноподобного</a:t>
            </a:r>
            <a:r>
              <a:rPr lang="ru-RU" i="1" dirty="0"/>
              <a:t> пептида-1 (</a:t>
            </a:r>
            <a:r>
              <a:rPr lang="ru-RU" i="1" dirty="0" err="1"/>
              <a:t>лираглутид</a:t>
            </a:r>
            <a:r>
              <a:rPr lang="ru-RU" i="1" dirty="0"/>
              <a:t> и </a:t>
            </a:r>
            <a:r>
              <a:rPr lang="ru-RU" i="1" dirty="0" err="1"/>
              <a:t>семиглатуд</a:t>
            </a:r>
            <a:r>
              <a:rPr lang="ru-RU" i="1" dirty="0"/>
              <a:t>) показали снижение сердечно-сосудистой и общей смертности, но не ЧСС у пациентов с СД 2-го типа. </a:t>
            </a:r>
          </a:p>
          <a:p>
            <a:r>
              <a:rPr lang="ru-RU" i="1" dirty="0"/>
              <a:t>Ингибиторы натрий-глюкозного ко-транспортера-2 являются единственным классом </a:t>
            </a:r>
            <a:r>
              <a:rPr lang="ru-RU" i="1" dirty="0" err="1"/>
              <a:t>сахароснижающих</a:t>
            </a:r>
            <a:r>
              <a:rPr lang="ru-RU" i="1" dirty="0"/>
              <a:t> препаратов (</a:t>
            </a:r>
            <a:r>
              <a:rPr lang="ru-RU" i="1" dirty="0" err="1"/>
              <a:t>эмпаглифлозин</a:t>
            </a:r>
            <a:r>
              <a:rPr lang="ru-RU" i="1" dirty="0"/>
              <a:t> и </a:t>
            </a:r>
            <a:r>
              <a:rPr lang="ru-RU" i="1" dirty="0" err="1"/>
              <a:t>канаглифлозин</a:t>
            </a:r>
            <a:r>
              <a:rPr lang="ru-RU" i="1" dirty="0"/>
              <a:t>), продемонстрировавшим снижение смертности от всех причин и ССЗ, а также частоты госпитализаций по поводу сердечной недостаточности и </a:t>
            </a:r>
            <a:r>
              <a:rPr lang="ru-RU" i="1" dirty="0" err="1"/>
              <a:t>протективное</a:t>
            </a:r>
            <a:r>
              <a:rPr lang="ru-RU" i="1" dirty="0"/>
              <a:t> действие в отношении функции почек.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6B51E0-EE63-4239-9629-C9BD6E5A25F2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346219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rgbClr val="C00000"/>
                </a:solidFill>
                <a:latin typeface="+mn-lt"/>
              </a:rPr>
              <a:t>Гипертонический криз (ГК) -</a:t>
            </a:r>
          </a:p>
        </p:txBody>
      </p:sp>
      <p:sp>
        <p:nvSpPr>
          <p:cNvPr id="142339" name="Содержимое 2"/>
          <p:cNvSpPr>
            <a:spLocks noGrp="1"/>
          </p:cNvSpPr>
          <p:nvPr>
            <p:ph idx="1"/>
          </p:nvPr>
        </p:nvSpPr>
        <p:spPr>
          <a:xfrm>
            <a:off x="914400" y="1714500"/>
            <a:ext cx="7772400" cy="4416425"/>
          </a:xfrm>
        </p:spPr>
        <p:txBody>
          <a:bodyPr/>
          <a:lstStyle/>
          <a:p>
            <a:pPr eaLnBrk="1" hangingPunct="1"/>
            <a:r>
              <a:rPr lang="ru-RU" dirty="0"/>
              <a:t>это остро возникшее выраженное повышение АД, сопровождающееся клиническими симптомами, требующее немедленного контролируемого его снижения с целью предупреждения или ограничения ПОМ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0B749-6206-453E-890C-32B29CB4BF23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8581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3363" name="Содержимое 2"/>
          <p:cNvSpPr>
            <a:spLocks noGrp="1"/>
          </p:cNvSpPr>
          <p:nvPr>
            <p:ph idx="1"/>
          </p:nvPr>
        </p:nvSpPr>
        <p:spPr>
          <a:xfrm>
            <a:off x="442668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dirty="0"/>
              <a:t>ГК подразделяют на две большие группы – осложненные (</a:t>
            </a:r>
            <a:r>
              <a:rPr lang="ru-RU" dirty="0" err="1"/>
              <a:t>жизнеугрожающие</a:t>
            </a:r>
            <a:r>
              <a:rPr lang="ru-RU" dirty="0"/>
              <a:t>) и неосложненные (</a:t>
            </a:r>
            <a:r>
              <a:rPr lang="ru-RU" dirty="0" err="1"/>
              <a:t>нежизнеугрожающие</a:t>
            </a:r>
            <a:r>
              <a:rPr lang="ru-RU" dirty="0"/>
              <a:t>) ГК</a:t>
            </a:r>
            <a:r>
              <a:rPr lang="en-US" dirty="0"/>
              <a:t> </a:t>
            </a:r>
            <a:r>
              <a:rPr lang="en-US" i="1" dirty="0"/>
              <a:t>[</a:t>
            </a:r>
            <a:r>
              <a:rPr lang="ru-RU" i="1" dirty="0"/>
              <a:t>Рекомендации РМОАГ, 2019</a:t>
            </a:r>
            <a:r>
              <a:rPr lang="en-US" i="1" dirty="0"/>
              <a:t>]</a:t>
            </a:r>
            <a:r>
              <a:rPr lang="ru-RU" dirty="0"/>
              <a:t>.</a:t>
            </a:r>
          </a:p>
          <a:p>
            <a:pPr eaLnBrk="1" hangingPunct="1"/>
            <a:endParaRPr lang="ru-RU" dirty="0"/>
          </a:p>
          <a:p>
            <a:pPr eaLnBrk="1" hangingPunct="1"/>
            <a:r>
              <a:rPr lang="en-US" sz="2600" i="1" dirty="0">
                <a:solidFill>
                  <a:srgbClr val="002060"/>
                </a:solidFill>
              </a:rPr>
              <a:t>[</a:t>
            </a:r>
            <a:r>
              <a:rPr lang="ru-RU" sz="2600" i="1" dirty="0">
                <a:solidFill>
                  <a:srgbClr val="002060"/>
                </a:solidFill>
              </a:rPr>
              <a:t>Примечание. Это положение сохранилось в рекомендациях РМОАГ (2019), но в рекомендациях РКО (2020) неосложненные ГК отменены. При этом в последнем документе отсутствует разъяснение, как поступать с решением вопроса о временной нетрудоспособности.</a:t>
            </a:r>
            <a:r>
              <a:rPr lang="en-US" sz="2600" i="1" dirty="0">
                <a:solidFill>
                  <a:srgbClr val="002060"/>
                </a:solidFill>
              </a:rPr>
              <a:t>]</a:t>
            </a:r>
            <a:endParaRPr lang="ru-RU" sz="2600" i="1" dirty="0">
              <a:solidFill>
                <a:srgbClr val="002060"/>
              </a:solidFill>
            </a:endParaRPr>
          </a:p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31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144387" name="Содержимое 2"/>
          <p:cNvSpPr>
            <a:spLocks noGrp="1"/>
          </p:cNvSpPr>
          <p:nvPr>
            <p:ph idx="1"/>
          </p:nvPr>
        </p:nvSpPr>
        <p:spPr>
          <a:xfrm>
            <a:off x="285750" y="2857500"/>
            <a:ext cx="8715375" cy="35004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2400" dirty="0"/>
              <a:t>Гипертоническая энцефалопатия;</a:t>
            </a:r>
          </a:p>
          <a:p>
            <a:pPr eaLnBrk="1" hangingPunct="1"/>
            <a:r>
              <a:rPr lang="ru-RU" sz="2400" dirty="0"/>
              <a:t>Мозговой инсульт; ОКС;</a:t>
            </a:r>
          </a:p>
          <a:p>
            <a:pPr eaLnBrk="1" hangingPunct="1"/>
            <a:r>
              <a:rPr lang="ru-RU" sz="2400" dirty="0"/>
              <a:t>Острая левожелудочковая недостаточность;</a:t>
            </a:r>
          </a:p>
          <a:p>
            <a:pPr eaLnBrk="1" hangingPunct="1"/>
            <a:r>
              <a:rPr lang="ru-RU" sz="2400" dirty="0"/>
              <a:t>Расслаивающая аневризма аорты;</a:t>
            </a:r>
          </a:p>
          <a:p>
            <a:pPr eaLnBrk="1" hangingPunct="1"/>
            <a:r>
              <a:rPr lang="ru-RU" sz="2400" dirty="0"/>
              <a:t>ГК при </a:t>
            </a:r>
            <a:r>
              <a:rPr lang="ru-RU" sz="2400" dirty="0" err="1"/>
              <a:t>феохромоцитоме</a:t>
            </a:r>
            <a:r>
              <a:rPr lang="ru-RU" sz="2400" dirty="0"/>
              <a:t>;</a:t>
            </a:r>
          </a:p>
          <a:p>
            <a:pPr eaLnBrk="1" hangingPunct="1"/>
            <a:r>
              <a:rPr lang="ru-RU" sz="2400" dirty="0" err="1"/>
              <a:t>Преэклампсия</a:t>
            </a:r>
            <a:r>
              <a:rPr lang="ru-RU" sz="2400" dirty="0"/>
              <a:t> или эклампсия беременных;</a:t>
            </a:r>
          </a:p>
          <a:p>
            <a:pPr eaLnBrk="1" hangingPunct="1"/>
            <a:r>
              <a:rPr lang="ru-RU" sz="2400" dirty="0"/>
              <a:t>АГ у послеоперационных больных и при угрозе</a:t>
            </a:r>
          </a:p>
          <a:p>
            <a:pPr eaLnBrk="1" hangingPunct="1"/>
            <a:r>
              <a:rPr lang="ru-RU" sz="2400" dirty="0"/>
              <a:t>кровотечения;</a:t>
            </a:r>
          </a:p>
          <a:p>
            <a:pPr eaLnBrk="1" hangingPunct="1"/>
            <a:r>
              <a:rPr lang="ru-RU" sz="2400" dirty="0"/>
              <a:t>ГК на фоне приема </a:t>
            </a:r>
            <a:r>
              <a:rPr lang="ru-RU" sz="2400" dirty="0" err="1"/>
              <a:t>амфетаминов</a:t>
            </a:r>
            <a:r>
              <a:rPr lang="ru-RU" sz="2400" dirty="0"/>
              <a:t>, кокаина и др.</a:t>
            </a: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85750" y="71438"/>
            <a:ext cx="8643938" cy="2428875"/>
          </a:xfrm>
          <a:prstGeom prst="wedgeRoundRectCallout">
            <a:avLst>
              <a:gd name="adj1" fmla="val -7356"/>
              <a:gd name="adj2" fmla="val 69240"/>
              <a:gd name="adj3" fmla="val 16667"/>
            </a:avLst>
          </a:prstGeom>
          <a:solidFill>
            <a:srgbClr val="FEFEC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C00000"/>
                </a:solidFill>
              </a:rPr>
              <a:t>Осложненный ГК сопровождается </a:t>
            </a:r>
            <a:r>
              <a:rPr lang="ru-RU" sz="2800" dirty="0" err="1">
                <a:solidFill>
                  <a:srgbClr val="C00000"/>
                </a:solidFill>
              </a:rPr>
              <a:t>жизнеугрожа</a:t>
            </a:r>
            <a:r>
              <a:rPr lang="ru-RU" sz="2800" dirty="0">
                <a:solidFill>
                  <a:srgbClr val="C00000"/>
                </a:solidFill>
              </a:rPr>
              <a:t>-</a:t>
            </a:r>
          </a:p>
          <a:p>
            <a:pPr algn="ctr">
              <a:defRPr/>
            </a:pPr>
            <a:r>
              <a:rPr lang="ru-RU" sz="2800" dirty="0" err="1">
                <a:solidFill>
                  <a:srgbClr val="C00000"/>
                </a:solidFill>
              </a:rPr>
              <a:t>ющими</a:t>
            </a:r>
            <a:r>
              <a:rPr lang="ru-RU" sz="2800" dirty="0">
                <a:solidFill>
                  <a:srgbClr val="C00000"/>
                </a:solidFill>
              </a:rPr>
              <a:t> осложнениями, появлением или усугублением ПОМ и требует снижения АД, начиная с первых минут, при помощи парентерально вводимых препаратов.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3DBF58-CB84-455F-8228-6470688D57D3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416286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n-lt"/>
              </a:rPr>
              <a:t>Средняя распространенность АГ и средняя осведомленность о наличии заболевания среди гипертоников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у обследованных в возрасте 25-64 лет в Красноярском крае</a:t>
            </a:r>
            <a:br>
              <a:rPr lang="ru-RU" sz="2100" dirty="0"/>
            </a:br>
            <a:endParaRPr lang="ru-RU" sz="21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92017220"/>
              </p:ext>
            </p:extLst>
          </p:nvPr>
        </p:nvGraphicFramePr>
        <p:xfrm>
          <a:off x="633412" y="1844824"/>
          <a:ext cx="4162923" cy="3846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13"/>
          <p:cNvGraphicFramePr>
            <a:graphicFrameLocks noGrp="1"/>
          </p:cNvGraphicFramePr>
          <p:nvPr>
            <p:ph sz="half" idx="2"/>
          </p:nvPr>
        </p:nvGraphicFramePr>
        <p:xfrm>
          <a:off x="4629150" y="2228850"/>
          <a:ext cx="3886200" cy="326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7216" y="3283942"/>
            <a:ext cx="1013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49,4%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96336" y="3160310"/>
            <a:ext cx="10133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77,9%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2C3E584-ED85-48B5-B26F-86B8A9561F43}"/>
              </a:ext>
            </a:extLst>
          </p:cNvPr>
          <p:cNvSpPr/>
          <p:nvPr/>
        </p:nvSpPr>
        <p:spPr>
          <a:xfrm>
            <a:off x="899592" y="6211521"/>
            <a:ext cx="7975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Гринштейн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Ю.А. и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соавт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. Артериальная гипертензия. 2016;22(6):551-559.</a:t>
            </a:r>
          </a:p>
        </p:txBody>
      </p:sp>
    </p:spTree>
    <p:extLst>
      <p:ext uri="{BB962C8B-B14F-4D97-AF65-F5344CB8AC3E}">
        <p14:creationId xmlns:p14="http://schemas.microsoft.com/office/powerpoint/2010/main" val="182637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Лечение пациентов с осложненным ГК проводится в палате интенсивной терапии кардиологического или терапевтического отделения </a:t>
            </a:r>
          </a:p>
          <a:p>
            <a:pPr eaLnBrk="1" hangingPunct="1"/>
            <a:r>
              <a:rPr lang="ru-RU"/>
              <a:t>АД следует снижать не более чем на 25% за первые 1–2 часа (исключение – расслаивающая аневризма аорты, отек легких).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9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-71438"/>
            <a:ext cx="8501063" cy="1143001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2800" i="1" dirty="0">
                <a:solidFill>
                  <a:srgbClr val="C00000"/>
                </a:solidFill>
                <a:latin typeface="+mn-lt"/>
              </a:rPr>
              <a:t>Рекомендуемые парентеральные препараты для лечения осложненных ГК </a:t>
            </a:r>
            <a:endParaRPr lang="ru-RU" sz="2800" dirty="0">
              <a:latin typeface="+mn-lt"/>
            </a:endParaRPr>
          </a:p>
        </p:txBody>
      </p:sp>
      <p:sp>
        <p:nvSpPr>
          <p:cNvPr id="146435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929687" cy="566980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err="1"/>
              <a:t>эналаприлат</a:t>
            </a:r>
            <a:r>
              <a:rPr lang="ru-RU" sz="2400" dirty="0"/>
              <a:t> (предпочтителен при острой недостаточности ЛЖ);</a:t>
            </a:r>
          </a:p>
          <a:p>
            <a:pPr eaLnBrk="1" hangingPunct="1"/>
            <a:r>
              <a:rPr lang="ru-RU" sz="2400" dirty="0"/>
              <a:t>нитроглицерин (предпочтителен при ОКС и острой недостаточности ЛЖ);</a:t>
            </a:r>
          </a:p>
          <a:p>
            <a:pPr eaLnBrk="1" hangingPunct="1"/>
            <a:r>
              <a:rPr lang="ru-RU" sz="2400" dirty="0" err="1"/>
              <a:t>нитропруссид</a:t>
            </a:r>
            <a:r>
              <a:rPr lang="ru-RU" sz="2400" dirty="0"/>
              <a:t> натрия (является препаратом выбора при гипертонической энцефалопатии, однако следует иметь в виду, что он может повышать внутричерепное давление).</a:t>
            </a:r>
          </a:p>
          <a:p>
            <a:pPr eaLnBrk="1" hangingPunct="1"/>
            <a:r>
              <a:rPr lang="el-GR" sz="2400" dirty="0"/>
              <a:t>β-</a:t>
            </a:r>
            <a:r>
              <a:rPr lang="ru-RU" sz="2400" dirty="0"/>
              <a:t>АБ (</a:t>
            </a:r>
            <a:r>
              <a:rPr lang="ru-RU" sz="2400" dirty="0" err="1"/>
              <a:t>метопролол</a:t>
            </a:r>
            <a:r>
              <a:rPr lang="ru-RU" sz="2400" dirty="0"/>
              <a:t>, </a:t>
            </a:r>
            <a:r>
              <a:rPr lang="ru-RU" sz="2400" dirty="0" err="1"/>
              <a:t>эсмолол</a:t>
            </a:r>
            <a:r>
              <a:rPr lang="ru-RU" sz="2400" dirty="0"/>
              <a:t> предпочтительны при расслаивающей аневризме аорты и ОКС);</a:t>
            </a:r>
          </a:p>
          <a:p>
            <a:pPr eaLnBrk="1" hangingPunct="1"/>
            <a:r>
              <a:rPr lang="ru-RU" sz="2400" dirty="0"/>
              <a:t>Диуретики (</a:t>
            </a:r>
            <a:r>
              <a:rPr lang="ru-RU" sz="2400" dirty="0" err="1"/>
              <a:t>фуросемид</a:t>
            </a:r>
            <a:r>
              <a:rPr lang="ru-RU" sz="2400" dirty="0"/>
              <a:t> при острой недостаточности ЛЖ);</a:t>
            </a:r>
          </a:p>
          <a:p>
            <a:pPr eaLnBrk="1" hangingPunct="1"/>
            <a:r>
              <a:rPr lang="ru-RU" sz="2400" dirty="0"/>
              <a:t>Нейролептики (</a:t>
            </a:r>
            <a:r>
              <a:rPr lang="ru-RU" sz="2400" dirty="0" err="1"/>
              <a:t>дроперидол</a:t>
            </a:r>
            <a:r>
              <a:rPr lang="ru-RU" sz="2400" dirty="0"/>
              <a:t>);</a:t>
            </a:r>
          </a:p>
          <a:p>
            <a:pPr eaLnBrk="1" hangingPunct="1"/>
            <a:r>
              <a:rPr lang="ru-RU" sz="2400" dirty="0"/>
              <a:t>Альфа-</a:t>
            </a:r>
            <a:r>
              <a:rPr lang="ru-RU" sz="2400" dirty="0" err="1"/>
              <a:t>алреноблокаторы</a:t>
            </a:r>
            <a:r>
              <a:rPr lang="ru-RU" sz="2400" dirty="0"/>
              <a:t> (</a:t>
            </a:r>
            <a:r>
              <a:rPr lang="ru-RU" sz="2400" dirty="0" err="1"/>
              <a:t>фентоламин</a:t>
            </a:r>
            <a:r>
              <a:rPr lang="ru-RU" sz="2400" dirty="0"/>
              <a:t> или </a:t>
            </a:r>
            <a:r>
              <a:rPr lang="ru-RU" sz="2400" dirty="0" err="1"/>
              <a:t>урапидил</a:t>
            </a:r>
            <a:r>
              <a:rPr lang="ru-RU" sz="2400" dirty="0"/>
              <a:t> при подозрении на феохромоцитому).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CADEF-975D-49D3-B2A8-8B6F1B2B493D}"/>
              </a:ext>
            </a:extLst>
          </p:cNvPr>
          <p:cNvSpPr txBox="1"/>
          <p:nvPr/>
        </p:nvSpPr>
        <p:spPr>
          <a:xfrm>
            <a:off x="-9770" y="6498840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200860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3600" i="1" dirty="0">
                <a:solidFill>
                  <a:srgbClr val="C00000"/>
                </a:solidFill>
                <a:latin typeface="+mn-lt"/>
              </a:rPr>
              <a:t>РМОАГ (2019)</a:t>
            </a:r>
            <a:endParaRPr lang="ru-RU" sz="3600" dirty="0">
              <a:latin typeface="+mn-lt"/>
            </a:endParaRPr>
          </a:p>
        </p:txBody>
      </p:sp>
      <p:sp>
        <p:nvSpPr>
          <p:cNvPr id="147459" name="Содержимое 2"/>
          <p:cNvSpPr>
            <a:spLocks noGrp="1"/>
          </p:cNvSpPr>
          <p:nvPr>
            <p:ph idx="1"/>
          </p:nvPr>
        </p:nvSpPr>
        <p:spPr>
          <a:xfrm>
            <a:off x="714375" y="1571625"/>
            <a:ext cx="7972425" cy="45307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/>
              <a:t>При неосложненном ГК возможно как внутривенное, так и пероральное, либо сублингвальное применение АГП (в зависимости от степени выраженности повышения АД и клинической симптоматики). </a:t>
            </a:r>
          </a:p>
          <a:p>
            <a:pPr eaLnBrk="1" hangingPunct="1"/>
            <a:r>
              <a:rPr lang="ru-RU"/>
              <a:t>Лечение необходимо начинать немедленно, скорость снижения АД не должна превышать 25% за первые 2 часа, с последующим достижением целевого АД в течение нескольких часов (не более 24–48 часов) от начала терапии.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B5EDE-57EC-450C-B5E6-3B2F2C57BADE}"/>
              </a:ext>
            </a:extLst>
          </p:cNvPr>
          <p:cNvSpPr txBox="1"/>
          <p:nvPr/>
        </p:nvSpPr>
        <p:spPr>
          <a:xfrm>
            <a:off x="61090" y="6597432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</p:spTree>
    <p:extLst>
      <p:ext uri="{BB962C8B-B14F-4D97-AF65-F5344CB8AC3E}">
        <p14:creationId xmlns:p14="http://schemas.microsoft.com/office/powerpoint/2010/main" val="160867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6" y="-147957"/>
            <a:ext cx="82296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3200" i="1" dirty="0">
                <a:solidFill>
                  <a:srgbClr val="C00000"/>
                </a:solidFill>
                <a:latin typeface="+mn-lt"/>
              </a:rPr>
              <a:t>РМОАГ (2019)</a:t>
            </a:r>
            <a:endParaRPr lang="ru-RU" sz="3200" dirty="0">
              <a:latin typeface="+mn-lt"/>
            </a:endParaRPr>
          </a:p>
        </p:txBody>
      </p:sp>
      <p:sp>
        <p:nvSpPr>
          <p:cNvPr id="148483" name="Содержимое 2"/>
          <p:cNvSpPr>
            <a:spLocks noGrp="1"/>
          </p:cNvSpPr>
          <p:nvPr>
            <p:ph idx="1"/>
          </p:nvPr>
        </p:nvSpPr>
        <p:spPr>
          <a:xfrm>
            <a:off x="843841" y="877094"/>
            <a:ext cx="8015288" cy="521328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i="1" dirty="0">
                <a:solidFill>
                  <a:srgbClr val="002060"/>
                </a:solidFill>
              </a:rPr>
              <a:t>Используют препараты с относительно быстрым и коротким действием перорально либо </a:t>
            </a:r>
            <a:r>
              <a:rPr lang="ru-RU" i="1" dirty="0" err="1">
                <a:solidFill>
                  <a:srgbClr val="002060"/>
                </a:solidFill>
              </a:rPr>
              <a:t>сублингвально</a:t>
            </a:r>
            <a:r>
              <a:rPr lang="ru-RU" i="1" dirty="0">
                <a:solidFill>
                  <a:srgbClr val="002060"/>
                </a:solidFill>
              </a:rPr>
              <a:t>: </a:t>
            </a:r>
          </a:p>
          <a:p>
            <a:pPr eaLnBrk="1" hangingPunct="1"/>
            <a:r>
              <a:rPr lang="ru-RU" dirty="0" err="1"/>
              <a:t>Каптоприл</a:t>
            </a:r>
            <a:endParaRPr lang="ru-RU" dirty="0"/>
          </a:p>
          <a:p>
            <a:pPr eaLnBrk="1" hangingPunct="1"/>
            <a:r>
              <a:rPr lang="ru-RU" dirty="0" err="1"/>
              <a:t>Клонидин</a:t>
            </a:r>
            <a:endParaRPr lang="ru-RU" dirty="0"/>
          </a:p>
          <a:p>
            <a:pPr eaLnBrk="1" hangingPunct="1"/>
            <a:r>
              <a:rPr lang="ru-RU" dirty="0" err="1"/>
              <a:t>Пропранолол</a:t>
            </a:r>
            <a:r>
              <a:rPr lang="ru-RU" dirty="0"/>
              <a:t> </a:t>
            </a:r>
          </a:p>
          <a:p>
            <a:pPr eaLnBrk="1" hangingPunct="1"/>
            <a:r>
              <a:rPr lang="ru-RU" dirty="0" err="1"/>
              <a:t>Моксонидин</a:t>
            </a:r>
            <a:endParaRPr lang="ru-RU" dirty="0"/>
          </a:p>
          <a:p>
            <a:pPr eaLnBrk="1" hangingPunct="1">
              <a:buFont typeface="Wingdings" pitchFamily="2" charset="2"/>
              <a:buNone/>
            </a:pPr>
            <a:r>
              <a:rPr lang="ru-RU" b="1" i="1" dirty="0">
                <a:solidFill>
                  <a:srgbClr val="008000"/>
                </a:solidFill>
              </a:rPr>
              <a:t>Лечение больного с неосложненным ГК может осуществляться амбулаторно.</a:t>
            </a:r>
          </a:p>
          <a:p>
            <a:r>
              <a:rPr lang="ru-RU" dirty="0"/>
              <a:t>При первом неосложненном ГК, у пациентов с неясным генезом АГ, при плохо </a:t>
            </a:r>
            <a:r>
              <a:rPr lang="ru-RU" dirty="0" err="1"/>
              <a:t>купирующемся</a:t>
            </a:r>
            <a:r>
              <a:rPr lang="ru-RU" dirty="0"/>
              <a:t> ГК, при частых повторных ГК показана госпитализация в кардиологическое отделение стационара</a:t>
            </a:r>
          </a:p>
          <a:p>
            <a:endParaRPr lang="ru-RU" b="1" i="1" dirty="0">
              <a:solidFill>
                <a:srgbClr val="008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0FCDF-ADCE-4FC0-A7F2-7566CB9AD8D1}"/>
              </a:ext>
            </a:extLst>
          </p:cNvPr>
          <p:cNvSpPr txBox="1"/>
          <p:nvPr/>
        </p:nvSpPr>
        <p:spPr>
          <a:xfrm>
            <a:off x="61090" y="6597432"/>
            <a:ext cx="8970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>
                <a:solidFill>
                  <a:schemeClr val="accent3">
                    <a:lumMod val="50000"/>
                  </a:schemeClr>
                </a:solidFill>
              </a:rPr>
              <a:t>Чазова И.Е. и др. Клинические рекомендации. Диагностика и лечение артериальной гипертонии. 2019.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EBFC56-ECF7-4274-9D7C-A94072190426}"/>
              </a:ext>
            </a:extLst>
          </p:cNvPr>
          <p:cNvSpPr txBox="1"/>
          <p:nvPr/>
        </p:nvSpPr>
        <p:spPr>
          <a:xfrm>
            <a:off x="617934" y="5767213"/>
            <a:ext cx="8122444" cy="646331"/>
          </a:xfrm>
          <a:prstGeom prst="rect">
            <a:avLst/>
          </a:prstGeom>
          <a:solidFill>
            <a:srgbClr val="F2FE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Примечание. Из перечня препаратов для перорального применения в рекомендациях РМОАГ (2019) исчез </a:t>
            </a:r>
            <a:r>
              <a:rPr lang="ru-RU" dirty="0" err="1"/>
              <a:t>нифедипин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22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2411760" y="1916112"/>
            <a:ext cx="5143535" cy="3025775"/>
          </a:xfrm>
          <a:prstGeom prst="cloudCallout">
            <a:avLst>
              <a:gd name="adj1" fmla="val -30185"/>
              <a:gd name="adj2" fmla="val 28856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 подозрении на вторичный генез АГ – рекомендуется углубленное исследование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8923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Симптоматические гипертонии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3600" dirty="0">
                <a:solidFill>
                  <a:srgbClr val="C00000"/>
                </a:solidFill>
              </a:rPr>
              <a:t>(5-10% всех случаев АГ)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i="1" dirty="0" err="1"/>
              <a:t>Ренопаренхиматозные</a:t>
            </a:r>
            <a:r>
              <a:rPr lang="ru-RU" dirty="0"/>
              <a:t> (при хроническом </a:t>
            </a:r>
            <a:r>
              <a:rPr lang="ru-RU" dirty="0" err="1"/>
              <a:t>гломерулонефрите</a:t>
            </a:r>
            <a:r>
              <a:rPr lang="ru-RU" dirty="0"/>
              <a:t>, </a:t>
            </a:r>
            <a:r>
              <a:rPr lang="ru-RU" dirty="0" err="1"/>
              <a:t>поликистозе</a:t>
            </a:r>
            <a:r>
              <a:rPr lang="ru-RU" dirty="0"/>
              <a:t> почек, диабетической нефропатии, туберкулезе почек, гипернефроме и др.)</a:t>
            </a:r>
          </a:p>
          <a:p>
            <a:pPr lvl="0"/>
            <a:r>
              <a:rPr lang="ru-RU" b="1" i="1" dirty="0"/>
              <a:t>Вазоренальные</a:t>
            </a:r>
            <a:r>
              <a:rPr lang="ru-RU" dirty="0"/>
              <a:t> (обусловленные атеросклерозом, фибромускулярной дисплазией или </a:t>
            </a:r>
            <a:r>
              <a:rPr lang="ru-RU" dirty="0" err="1"/>
              <a:t>васкулитом</a:t>
            </a:r>
            <a:r>
              <a:rPr lang="ru-RU" dirty="0"/>
              <a:t> почечных артерий)</a:t>
            </a:r>
          </a:p>
          <a:p>
            <a:pPr lvl="0"/>
            <a:r>
              <a:rPr lang="ru-RU" b="1" i="1" dirty="0"/>
              <a:t>Эндокринные </a:t>
            </a:r>
            <a:r>
              <a:rPr lang="ru-RU" dirty="0"/>
              <a:t>(первичный </a:t>
            </a:r>
            <a:r>
              <a:rPr lang="ru-RU" dirty="0" err="1"/>
              <a:t>гиперальдостеронизм</a:t>
            </a:r>
            <a:r>
              <a:rPr lang="ru-RU" dirty="0"/>
              <a:t> – синдром </a:t>
            </a:r>
            <a:r>
              <a:rPr lang="ru-RU" dirty="0" err="1"/>
              <a:t>Конна</a:t>
            </a:r>
            <a:r>
              <a:rPr lang="ru-RU" dirty="0"/>
              <a:t>, синдром и болезнь </a:t>
            </a:r>
            <a:r>
              <a:rPr lang="ru-RU" dirty="0" err="1"/>
              <a:t>Кушинга</a:t>
            </a:r>
            <a:r>
              <a:rPr lang="ru-RU" dirty="0"/>
              <a:t>, </a:t>
            </a:r>
            <a:r>
              <a:rPr lang="ru-RU" dirty="0" err="1"/>
              <a:t>феохромоцитома</a:t>
            </a:r>
            <a:r>
              <a:rPr lang="ru-RU" dirty="0"/>
              <a:t>, акромегалия, первичный </a:t>
            </a:r>
            <a:r>
              <a:rPr lang="ru-RU" dirty="0" err="1"/>
              <a:t>гиперпаратиреоидизм</a:t>
            </a:r>
            <a:r>
              <a:rPr lang="ru-RU" dirty="0"/>
              <a:t>)</a:t>
            </a:r>
          </a:p>
          <a:p>
            <a:pPr lvl="0"/>
            <a:r>
              <a:rPr lang="ru-RU" b="1" i="1" dirty="0"/>
              <a:t>Синдром </a:t>
            </a:r>
            <a:r>
              <a:rPr lang="ru-RU" b="1" i="1" dirty="0" err="1"/>
              <a:t>обструктивного</a:t>
            </a:r>
            <a:r>
              <a:rPr lang="ru-RU" b="1" i="1" dirty="0"/>
              <a:t> апноэ во сне</a:t>
            </a:r>
          </a:p>
          <a:p>
            <a:pPr lvl="0"/>
            <a:r>
              <a:rPr lang="ru-RU" b="1" i="1" dirty="0"/>
              <a:t>Гемодинамические </a:t>
            </a:r>
            <a:r>
              <a:rPr lang="ru-RU" dirty="0"/>
              <a:t>(</a:t>
            </a:r>
            <a:r>
              <a:rPr lang="ru-RU" dirty="0" err="1"/>
              <a:t>коарктация</a:t>
            </a:r>
            <a:r>
              <a:rPr lang="ru-RU" dirty="0"/>
              <a:t> аорты, недостаточность аортального клапана, открытый артериальный проток)</a:t>
            </a:r>
          </a:p>
          <a:p>
            <a:pPr lvl="0"/>
            <a:r>
              <a:rPr lang="ru-RU" b="1" i="1" dirty="0"/>
              <a:t>Лекарственные </a:t>
            </a:r>
            <a:r>
              <a:rPr lang="ru-RU" dirty="0"/>
              <a:t>(связанные с приемом ГКС, пероральных контрацептивов, НПВП, </a:t>
            </a:r>
            <a:r>
              <a:rPr lang="ru-RU" dirty="0" err="1"/>
              <a:t>циклоспорина</a:t>
            </a:r>
            <a:r>
              <a:rPr lang="ru-RU" dirty="0"/>
              <a:t>, </a:t>
            </a:r>
            <a:r>
              <a:rPr lang="ru-RU" dirty="0" err="1"/>
              <a:t>симпатомиметиков</a:t>
            </a:r>
            <a:r>
              <a:rPr lang="ru-RU" dirty="0"/>
              <a:t> и др.)</a:t>
            </a:r>
          </a:p>
          <a:p>
            <a:pPr lvl="0"/>
            <a:r>
              <a:rPr lang="ru-RU" dirty="0"/>
              <a:t>АГ при органических поражениях ЦНС</a:t>
            </a:r>
          </a:p>
        </p:txBody>
      </p:sp>
    </p:spTree>
    <p:extLst>
      <p:ext uri="{BB962C8B-B14F-4D97-AF65-F5344CB8AC3E}">
        <p14:creationId xmlns:p14="http://schemas.microsoft.com/office/powerpoint/2010/main" val="19317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Важным компонентом диагностического поиска при артериальной гипертонии является проведение дифференциального диагноза – выявление вторичных (симптоматических) форм АГ, этиология которых может быть установлена. </a:t>
            </a:r>
          </a:p>
          <a:p>
            <a:r>
              <a:rPr lang="ru-RU" dirty="0"/>
              <a:t>Своевременная правильная диагностика способствует выбору адекватных лечебных средств, что особенно важно при симптоматических формах АГ, подлежащих хирургическому лечению. </a:t>
            </a:r>
          </a:p>
          <a:p>
            <a:r>
              <a:rPr lang="ru-RU" dirty="0"/>
              <a:t>Вторичные формы АГ часто отличаются тяжестью течения, зачастую </a:t>
            </a:r>
            <a:r>
              <a:rPr lang="ru-RU" dirty="0" err="1"/>
              <a:t>рефрактерностью</a:t>
            </a:r>
            <a:r>
              <a:rPr lang="ru-RU" dirty="0"/>
              <a:t> к проводимой терапии.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33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 долю вторичных гипертоний приходится 5-10% всех АГ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Autofit/>
          </a:bodyPr>
          <a:lstStyle/>
          <a:p>
            <a:r>
              <a:rPr lang="ru-RU" sz="2400" b="1" u="sng" dirty="0">
                <a:solidFill>
                  <a:schemeClr val="tx1"/>
                </a:solidFill>
                <a:cs typeface="Times New Roman" pitchFamily="18" charset="0"/>
              </a:rPr>
              <a:t>Патология почек 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– наиболее частая причина вторичной АГ (</a:t>
            </a:r>
            <a:r>
              <a:rPr lang="ru-RU" sz="2400" dirty="0" err="1">
                <a:solidFill>
                  <a:schemeClr val="tx1"/>
                </a:solidFill>
                <a:cs typeface="Times New Roman" pitchFamily="18" charset="0"/>
              </a:rPr>
              <a:t>гломерулонефриты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cs typeface="Times New Roman" pitchFamily="18" charset="0"/>
              </a:rPr>
              <a:t>пиелонефриты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cs typeface="Times New Roman" pitchFamily="18" charset="0"/>
              </a:rPr>
              <a:t>поликистоз</a:t>
            </a:r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, опухоли почек и др.). </a:t>
            </a:r>
          </a:p>
          <a:p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Методы диагностики:</a:t>
            </a:r>
          </a:p>
          <a:p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Общий анализ мочи (мочевой синдром, как правило, предшествует или развивается параллельно артериальной гипертензии)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биохимический анализ крови (креатинин с расчетом СКФ, глюкоза, мочевая кислота, липиды, калий)</a:t>
            </a:r>
            <a:endParaRPr 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cs typeface="Times New Roman" pitchFamily="18" charset="0"/>
              </a:rPr>
              <a:t>УЗИ почек. </a:t>
            </a:r>
          </a:p>
        </p:txBody>
      </p:sp>
    </p:spTree>
    <p:extLst>
      <p:ext uri="{BB962C8B-B14F-4D97-AF65-F5344CB8AC3E}">
        <p14:creationId xmlns:p14="http://schemas.microsoft.com/office/powerpoint/2010/main" val="17854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При наличии патологических изменений показано более детальное обследование: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количественные и специальные методы исследования мочи, в том числе бактериологическое – посев мочи с количественной оценкой степени бактериурии,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КТ и МРТ почек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по показаниям – биопсия почки</a:t>
            </a:r>
          </a:p>
        </p:txBody>
      </p:sp>
    </p:spTree>
    <p:extLst>
      <p:ext uri="{BB962C8B-B14F-4D97-AF65-F5344CB8AC3E}">
        <p14:creationId xmlns:p14="http://schemas.microsoft.com/office/powerpoint/2010/main" val="56668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Вазоренальная гипертония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Вазоренальная или реноваскулярная АГ – вторая по распространенности форма вторичной АГ, которая вызвана одно- или двусторонним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стенозирующим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поражением почечных артерий.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Наиболее частая причина вазоренальной АГ, особенно в пожилом возрасте -  атеросклероз почечных артерий (~75% случаев)</a:t>
            </a:r>
          </a:p>
          <a:p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Фибромышечная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дисплазия чаще поражает лиц молодого возраста и является второй по частоте причиной реноваскулярной АГ (25%).</a:t>
            </a:r>
          </a:p>
        </p:txBody>
      </p:sp>
    </p:spTree>
    <p:extLst>
      <p:ext uri="{BB962C8B-B14F-4D97-AF65-F5344CB8AC3E}">
        <p14:creationId xmlns:p14="http://schemas.microsoft.com/office/powerpoint/2010/main" val="194067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3845" y="2965830"/>
            <a:ext cx="7886700" cy="2526523"/>
          </a:xfrm>
        </p:spPr>
        <p:txBody>
          <a:bodyPr>
            <a:normAutofit/>
          </a:bodyPr>
          <a:lstStyle/>
          <a:p>
            <a:r>
              <a:rPr lang="ru-RU" sz="2700" dirty="0">
                <a:solidFill>
                  <a:srgbClr val="002060"/>
                </a:solidFill>
              </a:rPr>
              <a:t>Выше среднего показателя по всей России (49,4% против 44%)</a:t>
            </a:r>
          </a:p>
          <a:p>
            <a:r>
              <a:rPr lang="ru-RU" sz="2700" dirty="0">
                <a:solidFill>
                  <a:srgbClr val="002060"/>
                </a:solidFill>
              </a:rPr>
              <a:t>И сопоставимо с показателями Кемеровской (48,5%) и Тюменской (49,1%) областей</a:t>
            </a:r>
          </a:p>
          <a:p>
            <a:r>
              <a:rPr lang="ru-RU" sz="2700" dirty="0">
                <a:solidFill>
                  <a:srgbClr val="002060"/>
                </a:solidFill>
              </a:rPr>
              <a:t>Ниже по сравнению с Воронежской обл. (56,1%)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6207546"/>
            <a:ext cx="896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Гринштейн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 Ю.А. и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</a:rPr>
              <a:t>соавт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</a:rPr>
              <a:t>. Артериальная гипертензия. 2016;22(6):551-559.</a:t>
            </a:r>
          </a:p>
          <a:p>
            <a:pPr algn="r"/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Бойцов С.А. и </a:t>
            </a:r>
            <a:r>
              <a:rPr lang="ru-RU" sz="1600" i="1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соавт</a:t>
            </a:r>
            <a:r>
              <a:rPr lang="ru-RU" sz="16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Кардиоваскулярная терапия и профилактика. 2014;14(4):4-14.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542498" y="1133618"/>
            <a:ext cx="8137481" cy="1566754"/>
          </a:xfrm>
          <a:prstGeom prst="wedgeRoundRectCallout">
            <a:avLst>
              <a:gd name="adj1" fmla="val 425"/>
              <a:gd name="adj2" fmla="val 716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>
                <a:solidFill>
                  <a:srgbClr val="C00000"/>
                </a:solidFill>
              </a:rPr>
              <a:t>Распространенность АГ в сравнении со средними данными по всей России на основании того же исследования ЭССЕ-РФ</a:t>
            </a:r>
            <a:r>
              <a:rPr lang="ru-RU" sz="2700" dirty="0">
                <a:solidFill>
                  <a:srgbClr val="C0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284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285728"/>
            <a:ext cx="6500858" cy="6215106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Важное диагностическое значение имеют инструментальные методы оценки асимметрии размеров почек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Разница в размере почек, превышающая 1,5 см, – характерный признак вазоренальной АГ (встречается у 60-70% больных)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Дуплексное сканирование с цветовым допплеровским картированием почечных артерий позволяет выявить стенозы почечных артерий, особенно локализованные в устье сосуда.</a:t>
            </a:r>
          </a:p>
          <a:p>
            <a:r>
              <a:rPr lang="ru-RU" sz="2800" dirty="0">
                <a:cs typeface="Times New Roman" pitchFamily="18" charset="0"/>
              </a:rPr>
              <a:t>Информативным методом диагностики вазоренальной АГ являются КТ или МРТ ангиография</a:t>
            </a:r>
          </a:p>
          <a:p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3076" name="Picture 4" descr="http://www.indiahospitaltour.com/images/innerpage/vascular/Renovascular-Conditions1.jpg"/>
          <p:cNvPicPr>
            <a:picLocks noChangeAspect="1" noChangeArrowheads="1"/>
          </p:cNvPicPr>
          <p:nvPr/>
        </p:nvPicPr>
        <p:blipFill>
          <a:blip r:embed="rId2"/>
          <a:srcRect t="10000" r="2559" b="13333"/>
          <a:stretch>
            <a:fillRect/>
          </a:stretch>
        </p:blipFill>
        <p:spPr bwMode="auto">
          <a:xfrm>
            <a:off x="214282" y="2500306"/>
            <a:ext cx="2357454" cy="1643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780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СОАС (синдром обструктивного апноэ во сне)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3926448"/>
          </a:xfrm>
        </p:spPr>
        <p:txBody>
          <a:bodyPr>
            <a:normAutofit/>
          </a:bodyPr>
          <a:lstStyle/>
          <a:p>
            <a:r>
              <a:rPr lang="ru-RU" sz="2800" dirty="0"/>
              <a:t>Характерные проявления: прерывистый ночной храп, остановка дыхания во сне, </a:t>
            </a:r>
            <a:r>
              <a:rPr lang="ru-RU" sz="2800" dirty="0" err="1"/>
              <a:t>никтурия</a:t>
            </a:r>
            <a:r>
              <a:rPr lang="ru-RU" sz="2800" dirty="0"/>
              <a:t>, нарушение сна, дневная сонливость, утренняя головная боль, ожирение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Скрининговое обследование: </a:t>
            </a:r>
            <a:r>
              <a:rPr lang="ru-RU" sz="2800" dirty="0"/>
              <a:t>Опросник шкалы сонливости </a:t>
            </a:r>
            <a:r>
              <a:rPr lang="ru-RU" sz="2800" dirty="0" err="1"/>
              <a:t>Эпфорт</a:t>
            </a:r>
            <a:r>
              <a:rPr lang="ru-RU" sz="2800" dirty="0"/>
              <a:t>, </a:t>
            </a:r>
            <a:r>
              <a:rPr lang="ru-RU" sz="2800" dirty="0" err="1"/>
              <a:t>пульсоксиметрия</a:t>
            </a:r>
            <a:r>
              <a:rPr lang="ru-RU" sz="2800" dirty="0"/>
              <a:t> во время сна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9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-71454"/>
            <a:ext cx="6543692" cy="1143000"/>
          </a:xfrm>
        </p:spPr>
        <p:txBody>
          <a:bodyPr/>
          <a:lstStyle/>
          <a:p>
            <a:r>
              <a:rPr lang="ru-RU" sz="3200" b="1" dirty="0">
                <a:solidFill>
                  <a:srgbClr val="C00000"/>
                </a:solidFill>
              </a:rPr>
              <a:t>Первичный </a:t>
            </a:r>
            <a:r>
              <a:rPr lang="ru-RU" sz="3200" b="1" dirty="0" err="1">
                <a:solidFill>
                  <a:srgbClr val="C00000"/>
                </a:solidFill>
              </a:rPr>
              <a:t>альдостеронизм</a:t>
            </a:r>
            <a:r>
              <a:rPr lang="ru-RU" sz="3200" b="1" dirty="0">
                <a:solidFill>
                  <a:srgbClr val="C00000"/>
                </a:solidFill>
              </a:rPr>
              <a:t> (синдром </a:t>
            </a:r>
            <a:r>
              <a:rPr lang="ru-RU" sz="3200" b="1" dirty="0" err="1">
                <a:solidFill>
                  <a:srgbClr val="C00000"/>
                </a:solidFill>
              </a:rPr>
              <a:t>Конна</a:t>
            </a:r>
            <a:r>
              <a:rPr lang="ru-RU" sz="3200" b="1" dirty="0">
                <a:solidFill>
                  <a:srgbClr val="C00000"/>
                </a:solidFill>
              </a:rPr>
              <a:t>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772816"/>
            <a:ext cx="6686568" cy="452596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При первичном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гиперальдостеронизме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(синдроме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Конна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) АГ развивается на фоне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гиперпродукции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альдостерона аденомой коры надпочечников.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Распространенность составляет 1–11%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У большинства больных наблюдается умеренная и тяжелая АГ, резистентная к медикаментозной терапии</a:t>
            </a:r>
          </a:p>
        </p:txBody>
      </p:sp>
      <p:pic>
        <p:nvPicPr>
          <p:cNvPr id="30724" name="Picture 4" descr="Картинка 10 из 4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905000" cy="2381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72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Характерные клинические проявления первичного </a:t>
            </a:r>
            <a:r>
              <a:rPr lang="ru-RU" sz="36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альдостеронизма</a:t>
            </a:r>
            <a:r>
              <a:rPr lang="ru-RU" sz="36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: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мышечная слабость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парестезии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судороги </a:t>
            </a:r>
          </a:p>
          <a:p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никтурия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гипокалиемия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у части пациентов течение заболевания может быть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малосимптомным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9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в 70% случаев наблюдается двусторонняя гиперплазия коры надпочечников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реже – односторонняя гиперплазия коры надпочечников (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идиопатический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гиперальдостеронизм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),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семейная форма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гиперальдостеронизма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I типа (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гиперальдостеронизм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, корригируемый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глюкокортикоидами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в редких случаях (не более 1%) причиной первичного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альдостеронизма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может быть злокачественная опухоль.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33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Диагностика первичного </a:t>
            </a:r>
            <a:r>
              <a:rPr lang="ru-RU" dirty="0" err="1">
                <a:solidFill>
                  <a:srgbClr val="C00000"/>
                </a:solidFill>
              </a:rPr>
              <a:t>альдостеронизма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УЗИ надпочечников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КТ или МРТ надпочечников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концентрация альдостерона (повышена) и активность ренина плазмы (снижена)</a:t>
            </a:r>
          </a:p>
        </p:txBody>
      </p:sp>
      <p:pic>
        <p:nvPicPr>
          <p:cNvPr id="33794" name="Picture 2" descr="Картинка 17 из 44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14752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46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Лечение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При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альдостероме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– хирургическое вмешательство </a:t>
            </a:r>
          </a:p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При двусторонней гиперплазии надпочечников – антагонисты альдостерона (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спиронолактон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У больных с семейной формой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гиперальдостеронизма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I типа проводят терапию ГКС (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дексаметазон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321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/>
          <a:lstStyle/>
          <a:p>
            <a:r>
              <a:rPr lang="ru-RU" dirty="0" err="1">
                <a:solidFill>
                  <a:srgbClr val="C00000"/>
                </a:solidFill>
              </a:rPr>
              <a:t>Феохромоцитома</a:t>
            </a:r>
            <a:r>
              <a:rPr 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Феохромоцитома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– опухоль, секретирующая катехоламины, в 90% случаев развивается из хромаффинных клеток мозгового слоя надпочечников, реже – из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экстраадреналовой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хромаффинной ткани в симпатических ганглиях и параганглиях различной локализации.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Частота выявления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феохромоцитом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среди больных АГ составляет 0,1–0,8%.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Более чем в 80% случаев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феохромоцитома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– доброкачественная опухоль.</a:t>
            </a:r>
          </a:p>
        </p:txBody>
      </p:sp>
      <p:pic>
        <p:nvPicPr>
          <p:cNvPr id="29698" name="Picture 2" descr="Картинка 7 из 10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300352"/>
            <a:ext cx="2071670" cy="1557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27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Выделяют различные варианты клинического течения </a:t>
            </a:r>
            <a:r>
              <a:rPr lang="ru-RU" sz="3600" dirty="0" err="1">
                <a:solidFill>
                  <a:srgbClr val="C00000"/>
                </a:solidFill>
                <a:latin typeface="+mn-lt"/>
                <a:cs typeface="Times New Roman" pitchFamily="18" charset="0"/>
              </a:rPr>
              <a:t>феохромоцитом</a:t>
            </a:r>
            <a:r>
              <a:rPr lang="ru-RU" sz="3600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:</a:t>
            </a:r>
            <a:endParaRPr lang="ru-RU" sz="36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err="1">
                <a:solidFill>
                  <a:schemeClr val="tx1"/>
                </a:solidFill>
                <a:cs typeface="Times New Roman" pitchFamily="18" charset="0"/>
              </a:rPr>
              <a:t>кризовое</a:t>
            </a:r>
            <a:r>
              <a:rPr lang="ru-RU" sz="2800" b="1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– в 40–50% случаев, </a:t>
            </a:r>
          </a:p>
          <a:p>
            <a:r>
              <a:rPr lang="ru-RU" sz="2800" b="1" i="1" dirty="0">
                <a:solidFill>
                  <a:schemeClr val="tx1"/>
                </a:solidFill>
                <a:cs typeface="Times New Roman" pitchFamily="18" charset="0"/>
              </a:rPr>
              <a:t>постоянная (стабильная) АГ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без гипертонических кризов – в 30–50% случаев. </a:t>
            </a:r>
          </a:p>
          <a:p>
            <a:r>
              <a:rPr lang="ru-RU" sz="2800" b="1" i="1" dirty="0">
                <a:solidFill>
                  <a:schemeClr val="tx1"/>
                </a:solidFill>
                <a:cs typeface="Times New Roman" pitchFamily="18" charset="0"/>
              </a:rPr>
              <a:t>нормальный уровень АД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выявляется у 13% больных.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Наиболее характерные проявления гипертонических кризов - внезапное быстрое повышение АД до высокого уровня, учащенное сердцебиение, бледность кожных покровов, потливость, чувство беспокойства, страха смерти</a:t>
            </a:r>
          </a:p>
        </p:txBody>
      </p:sp>
    </p:spTree>
    <p:extLst>
      <p:ext uri="{BB962C8B-B14F-4D97-AF65-F5344CB8AC3E}">
        <p14:creationId xmlns:p14="http://schemas.microsoft.com/office/powerpoint/2010/main" val="174930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Диагностика </a:t>
            </a:r>
            <a:r>
              <a:rPr lang="ru-RU" sz="3600" b="1" dirty="0" err="1">
                <a:solidFill>
                  <a:srgbClr val="C00000"/>
                </a:solidFill>
              </a:rPr>
              <a:t>феохромоцитомы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Лабораторные методы диагностики включают: определение общей концентрации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метанефринов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(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метанефрина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и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норметанефрина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) в плазме крови и конъюгированных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метанефринов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в моче (чувствительность метода 98%),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определение свободных катехоламинов в плазме крови – менее надежный метод,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определение концентрации катехоламинов или их метаболитов в моче, собранной за сутки или за 3 ч после начала криза, метод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малоспецифичен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Новые рекомендации по АГ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Рекомендации </a:t>
            </a:r>
            <a:r>
              <a:rPr lang="en-US" dirty="0">
                <a:solidFill>
                  <a:srgbClr val="002060"/>
                </a:solidFill>
              </a:rPr>
              <a:t>ESH/ESC 201</a:t>
            </a:r>
            <a:r>
              <a:rPr lang="ru-RU" dirty="0">
                <a:solidFill>
                  <a:srgbClr val="002060"/>
                </a:solidFill>
              </a:rPr>
              <a:t>8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по ведению АГ</a:t>
            </a:r>
          </a:p>
          <a:p>
            <a:r>
              <a:rPr lang="ru-RU" dirty="0">
                <a:solidFill>
                  <a:srgbClr val="002060"/>
                </a:solidFill>
              </a:rPr>
              <a:t>Клинические рекомендации РМОАГ «Диагностика и лечение артериальной гипертонии» 2019 г.</a:t>
            </a:r>
          </a:p>
          <a:p>
            <a:r>
              <a:rPr lang="ru-RU" dirty="0">
                <a:solidFill>
                  <a:srgbClr val="002060"/>
                </a:solidFill>
              </a:rPr>
              <a:t>Клинические рекомендации РКО «Артериальная гипертензия у взрослых» 2020 г.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1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-71462"/>
            <a:ext cx="514353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Диагностика </a:t>
            </a:r>
            <a:r>
              <a:rPr lang="ru-RU" sz="3600" b="1" dirty="0" err="1">
                <a:solidFill>
                  <a:srgbClr val="C00000"/>
                </a:solidFill>
              </a:rPr>
              <a:t>феохромоцитомы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60" y="1916832"/>
            <a:ext cx="840108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Методы топической диагностики: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УЗИ позволяет выявить опухоли, если их диаметр превышает 2 см;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высокочувствительные методы – КТ и МРТ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метод радиоизотопного сканирования с использованием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метайодобензилгуанидина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(123-I MIBG или 131-I MIBG) позволяет подтвердить функциональную активность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феохромоцитом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, выявленных в надпочечниках методами КТ или МРТ, диагностировать опухоли из хромаффинной ткани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вненадпочечниковой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локализации, а также метастазы злокачественных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феохромоцитом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" name="Picture 2" descr="http://www.mma.ru/show.php?size=large&amp;id=145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14" y="-24"/>
            <a:ext cx="3357586" cy="14706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788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428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Синдром и болезнь </a:t>
            </a:r>
            <a:r>
              <a:rPr lang="ru-RU" b="1" dirty="0" err="1">
                <a:solidFill>
                  <a:srgbClr val="C00000"/>
                </a:solidFill>
              </a:rPr>
              <a:t>Иценко-Кушинга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1569" y="1916832"/>
            <a:ext cx="5929354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Синдром патологического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гиперкортицизма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– редкая причина АГ, встречается в 0,1% в общей популяции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Обусловлены гиперсекрецией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глюкокортикоидов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sz="2800" b="1" i="1" dirty="0">
                <a:solidFill>
                  <a:schemeClr val="tx1"/>
                </a:solidFill>
                <a:cs typeface="Times New Roman" pitchFamily="18" charset="0"/>
              </a:rPr>
              <a:t>Различают: 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болезнь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Иценко-Кушинга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синдром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Иценко-Кушинга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и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АКТГ –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эктопированный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синдром. </a:t>
            </a:r>
          </a:p>
        </p:txBody>
      </p:sp>
      <p:pic>
        <p:nvPicPr>
          <p:cNvPr id="36866" name="Picture 2" descr="http://im3-tub-ru.yandex.net/i?id=141031549-31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643206" cy="21145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5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rgbClr val="C00000"/>
                </a:solidFill>
              </a:rPr>
              <a:t>Клиническая картина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8" y="2057399"/>
            <a:ext cx="8229600" cy="4525963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Характерный внешний вид больного – диспластическое ожирение лунообразное, гиперемированное лицо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трофические изменения кожи,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стрии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нарушение углеводного обмена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изменение костной системы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АГ диагностируется при всех формах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гиперкортицизма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в 75–90% случаев</a:t>
            </a:r>
          </a:p>
          <a:p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0962" name="Picture 2" descr="Картинка 136 из 11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238923"/>
            <a:ext cx="2039177" cy="2357430"/>
          </a:xfrm>
          <a:prstGeom prst="rect">
            <a:avLst/>
          </a:prstGeom>
          <a:noFill/>
        </p:spPr>
      </p:pic>
      <p:pic>
        <p:nvPicPr>
          <p:cNvPr id="40964" name="Picture 4" descr="Картинка 4 из 116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624" b="8928"/>
          <a:stretch>
            <a:fillRect/>
          </a:stretch>
        </p:blipFill>
        <p:spPr bwMode="auto">
          <a:xfrm>
            <a:off x="6379193" y="4653136"/>
            <a:ext cx="2714612" cy="1741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27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Диагностика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2685" y="1340768"/>
            <a:ext cx="8472518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Для выявления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гиперкортицизма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исследуют суточную экскрецию свободного кортизола с мочой, экскрецию суммарных 17-оксикортикостероидов в суточной моче, суточный ритм секреции кортизола и адренокортикотропного гормона АКТГ.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Для дифференциальной диагностики опухоли (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кортикостеромы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) или гиперплазии коры надпочечников (опухоли гипофиза) решающее значение имеют функциональные пробы с </a:t>
            </a:r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дексаметазоном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, АКТГ и др.</a:t>
            </a:r>
          </a:p>
        </p:txBody>
      </p:sp>
    </p:spTree>
    <p:extLst>
      <p:ext uri="{BB962C8B-B14F-4D97-AF65-F5344CB8AC3E}">
        <p14:creationId xmlns:p14="http://schemas.microsoft.com/office/powerpoint/2010/main" val="10411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  <a:cs typeface="Times New Roman" pitchFamily="18" charset="0"/>
              </a:rPr>
              <a:t>Методы топической диагностики: </a:t>
            </a:r>
            <a:br>
              <a:rPr lang="ru-RU" dirty="0">
                <a:solidFill>
                  <a:srgbClr val="C00000"/>
                </a:solidFill>
                <a:latin typeface="+mn-lt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КТ или МРТ гипофиза и надпочечников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Рентгенологическое исследование органов грудной клетки с целью обнаружения опухоли и ее возможных метастазов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8914" name="Picture 2" descr="Картинка 165 из 116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7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71462"/>
            <a:ext cx="7772400" cy="1143000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Коарктация</a:t>
            </a:r>
            <a:r>
              <a:rPr lang="ru-RU" b="1" dirty="0">
                <a:solidFill>
                  <a:srgbClr val="C00000"/>
                </a:solidFill>
              </a:rPr>
              <a:t> аорты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64416" y="1664823"/>
            <a:ext cx="582931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Коарктация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аорты – врожденное органическое сужение аорты, чаще в зоне перешейка и дуги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Для диагностики большое значение имеет повышенное АД на верхних конечностях при наличии нормального или пониженного АД на нижних.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Выслушивается систолический шум над всей поверхностью сердца, а также в межлопаточном пространстве. </a:t>
            </a:r>
          </a:p>
          <a:p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41986" name="Picture 2" descr="Картинка 10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643050"/>
            <a:ext cx="2409825" cy="3133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08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452596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Диагноз подтверждается при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ЭхоКГ</a:t>
            </a:r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, ангиографии, МРТ</a:t>
            </a:r>
          </a:p>
          <a:p>
            <a:r>
              <a:rPr lang="ru-RU" dirty="0">
                <a:solidFill>
                  <a:schemeClr val="tx1"/>
                </a:solidFill>
                <a:cs typeface="Times New Roman" pitchFamily="18" charset="0"/>
              </a:rPr>
              <a:t> Лечение хирургическое либо методом </a:t>
            </a:r>
            <a:r>
              <a:rPr lang="ru-RU" dirty="0" err="1">
                <a:solidFill>
                  <a:schemeClr val="tx1"/>
                </a:solidFill>
                <a:cs typeface="Times New Roman" pitchFamily="18" charset="0"/>
              </a:rPr>
              <a:t>стентирования</a:t>
            </a:r>
            <a:endParaRPr lang="ru-RU" dirty="0"/>
          </a:p>
        </p:txBody>
      </p:sp>
      <p:pic>
        <p:nvPicPr>
          <p:cNvPr id="43010" name="Picture 2" descr="Картинка 20 из 32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928934"/>
            <a:ext cx="3181350" cy="3810000"/>
          </a:xfrm>
          <a:prstGeom prst="rect">
            <a:avLst/>
          </a:prstGeom>
          <a:noFill/>
        </p:spPr>
      </p:pic>
      <p:pic>
        <p:nvPicPr>
          <p:cNvPr id="43012" name="Picture 4" descr="Картинка 39 из 32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17152" t="13124" r="18918" b="2500"/>
          <a:stretch>
            <a:fillRect/>
          </a:stretch>
        </p:blipFill>
        <p:spPr bwMode="auto">
          <a:xfrm>
            <a:off x="5929322" y="142852"/>
            <a:ext cx="2473320" cy="2714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22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42900"/>
            <a:ext cx="7772400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Лекарственная форма АГ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i="1" dirty="0">
                <a:solidFill>
                  <a:schemeClr val="tx1"/>
                </a:solidFill>
                <a:cs typeface="Times New Roman" pitchFamily="18" charset="0"/>
              </a:rPr>
              <a:t>К лекарственным средствам, способным повысить АД относятся: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ГКС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нестероидные противовоспалительные препараты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гормональные противозачаточные средства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симпатомиметики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кокаин</a:t>
            </a:r>
          </a:p>
          <a:p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эритропоэтин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r>
              <a:rPr lang="ru-RU" sz="2800" dirty="0" err="1">
                <a:solidFill>
                  <a:schemeClr val="tx1"/>
                </a:solidFill>
                <a:cs typeface="Times New Roman" pitchFamily="18" charset="0"/>
              </a:rPr>
              <a:t>циклоспорин</a:t>
            </a:r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 </a:t>
            </a:r>
          </a:p>
          <a:p>
            <a:r>
              <a:rPr lang="ru-RU" sz="2800" dirty="0">
                <a:solidFill>
                  <a:schemeClr val="tx1"/>
                </a:solidFill>
                <a:cs typeface="Times New Roman" pitchFamily="18" charset="0"/>
              </a:rPr>
              <a:t>лакрица</a:t>
            </a:r>
          </a:p>
        </p:txBody>
      </p:sp>
    </p:spTree>
    <p:extLst>
      <p:ext uri="{BB962C8B-B14F-4D97-AF65-F5344CB8AC3E}">
        <p14:creationId xmlns:p14="http://schemas.microsoft.com/office/powerpoint/2010/main" val="40688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0DCB2-8155-4811-8AAD-CA5B1A8BA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АГ у беременных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575E2C-E333-46B9-878F-1102318642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155217-5962-4AAB-AF3A-C5525277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61756"/>
            <a:ext cx="5492849" cy="366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55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8" y="-71929"/>
            <a:ext cx="8229600" cy="1143000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C00000"/>
                </a:solidFill>
                <a:latin typeface="+mn-lt"/>
              </a:rPr>
              <a:t>АГ у беременных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902194-35B2-4DFC-8BAE-75B70A559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388" y="991121"/>
            <a:ext cx="7785980" cy="23720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C5978B-79E5-4FAA-8D65-439A0FA26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45" y="3653150"/>
            <a:ext cx="3447090" cy="269715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F8F5E21-096A-429B-89D4-0770C59FEAE7}"/>
              </a:ext>
            </a:extLst>
          </p:cNvPr>
          <p:cNvSpPr/>
          <p:nvPr/>
        </p:nvSpPr>
        <p:spPr>
          <a:xfrm>
            <a:off x="7357374" y="908898"/>
            <a:ext cx="9156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2018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B0BEAE-4D4B-4117-9B0D-AAD9BB95FD4F}"/>
              </a:ext>
            </a:extLst>
          </p:cNvPr>
          <p:cNvSpPr/>
          <p:nvPr/>
        </p:nvSpPr>
        <p:spPr>
          <a:xfrm>
            <a:off x="1732689" y="3593150"/>
            <a:ext cx="24779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РМОАГ (2019)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7FB77A6-6A4A-4406-A95D-BBF62A41F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380" y="3619343"/>
            <a:ext cx="4660965" cy="276303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F3F430-C6E5-4A2F-8242-524CCAE5BD0F}"/>
              </a:ext>
            </a:extLst>
          </p:cNvPr>
          <p:cNvSpPr/>
          <p:nvPr/>
        </p:nvSpPr>
        <p:spPr>
          <a:xfrm>
            <a:off x="6798611" y="3512651"/>
            <a:ext cx="19822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РКО (2020)</a:t>
            </a:r>
          </a:p>
        </p:txBody>
      </p:sp>
    </p:spTree>
    <p:extLst>
      <p:ext uri="{BB962C8B-B14F-4D97-AF65-F5344CB8AC3E}">
        <p14:creationId xmlns:p14="http://schemas.microsoft.com/office/powerpoint/2010/main" val="337678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b389cee52204ac700b3c8e952d7ec88677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4056</TotalTime>
  <Words>8009</Words>
  <Application>Microsoft Office PowerPoint</Application>
  <PresentationFormat>Экран (4:3)</PresentationFormat>
  <Paragraphs>785</Paragraphs>
  <Slides>118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118</vt:i4>
      </vt:variant>
    </vt:vector>
  </HeadingPairs>
  <TitlesOfParts>
    <vt:vector size="127" baseType="lpstr">
      <vt:lpstr>Arial</vt:lpstr>
      <vt:lpstr>Calibri</vt:lpstr>
      <vt:lpstr>Calibri Light</vt:lpstr>
      <vt:lpstr>Lucida Sans Unicode</vt:lpstr>
      <vt:lpstr>Wingdings</vt:lpstr>
      <vt:lpstr>Wingdings 2</vt:lpstr>
      <vt:lpstr>Тема Office</vt:lpstr>
      <vt:lpstr>HDOfficeLightV0</vt:lpstr>
      <vt:lpstr>1_HDOfficeLightV0</vt:lpstr>
      <vt:lpstr>Презентация PowerPoint</vt:lpstr>
      <vt:lpstr>Презентация PowerPoint</vt:lpstr>
      <vt:lpstr>План лекции</vt:lpstr>
      <vt:lpstr>Актуальность темы</vt:lpstr>
      <vt:lpstr>Презентация PowerPoint</vt:lpstr>
      <vt:lpstr>Распространенность артериальной гипертензии в Красноярском крае по данным эпидемиологического исследования ЭССЕ-РФ.</vt:lpstr>
      <vt:lpstr>Средняя распространенность АГ и средняя осведомленность о наличии заболевания среди гипертоников у обследованных в возрасте 25-64 лет в Красноярском крае </vt:lpstr>
      <vt:lpstr>Презентация PowerPoint</vt:lpstr>
      <vt:lpstr>Новые рекомендации по АГ</vt:lpstr>
      <vt:lpstr>Пороговые уровни постановки диагноза АГ</vt:lpstr>
      <vt:lpstr>Классификация АД</vt:lpstr>
      <vt:lpstr>Характеристика уровня АД и степени АГ по офисному измерению АД </vt:lpstr>
      <vt:lpstr>Скрининг (рекомендуется у всех лиц 18 лет и старше) и диагностика АГ</vt:lpstr>
      <vt:lpstr>Для верификации диагноза АГ</vt:lpstr>
      <vt:lpstr>Важные компоненты сбора анамнеза и физикального обследования больного с АГ</vt:lpstr>
      <vt:lpstr>Важные компоненты физикального обследования больного с АГ</vt:lpstr>
      <vt:lpstr>Правила офисного измерения АД  (ESC, 2018)</vt:lpstr>
      <vt:lpstr>Правила офисного измерения АД (ESC, 2018)</vt:lpstr>
      <vt:lpstr>Презентация PowerPoint</vt:lpstr>
      <vt:lpstr>Презентация PowerPoint</vt:lpstr>
      <vt:lpstr>Презентация PowerPoint</vt:lpstr>
      <vt:lpstr>Лабораторные методы исследования </vt:lpstr>
      <vt:lpstr>Лабораторные методы исследования (продолжение) </vt:lpstr>
      <vt:lpstr>Инструментальные методы исследования</vt:lpstr>
      <vt:lpstr>Инструментальные методы исследования (продолжение)</vt:lpstr>
      <vt:lpstr>Презентация PowerPoint</vt:lpstr>
      <vt:lpstr>Клинические показания для домашнего самоизмерения АД или СМАД</vt:lpstr>
      <vt:lpstr>Клинические показания для домашнего самоизмерения АД или СМАД</vt:lpstr>
      <vt:lpstr>Специфические показания для СМАД, нежели домашнего самоизмерения АД </vt:lpstr>
      <vt:lpstr>Оценка кардиоваскулярного риска при гипертонии</vt:lpstr>
      <vt:lpstr>10-летний кардиоваскулярный риск (SCORE)</vt:lpstr>
      <vt:lpstr>10-летний кардиоваскулярный риск (SCORE)</vt:lpstr>
      <vt:lpstr>10-летний кардиоваскулярный риск (SCORE)</vt:lpstr>
      <vt:lpstr>Факторы, влияющие на прогноз, применяемые для стратификации общего ССР</vt:lpstr>
      <vt:lpstr>Факторы, влияющие на прогноз, применяемые для стратификации общего ССР</vt:lpstr>
      <vt:lpstr>Факторы, влияющие на прогноз, применяемые для стратификации общего ССР</vt:lpstr>
      <vt:lpstr>Уровень ССР у ряда пациентов может быть выше, чем он определен по представленной системе стратификации:</vt:lpstr>
      <vt:lpstr>Презентация PowerPoint</vt:lpstr>
      <vt:lpstr>Стратификация риска у пациентов АГ, согласно Российским Рекомендациям (2019)</vt:lpstr>
      <vt:lpstr>Стратификация риска АГ (ESC/ESH, 2018)</vt:lpstr>
      <vt:lpstr>Принципы формулировки диагноза при АГ (согласно Клиническим рекомендациям «Артериальная гипертензия у взрослых», разработанным РКО, утвержденных МЗ РФ в 2020 г.)</vt:lpstr>
      <vt:lpstr>Примеры формулировки диагноза (согласно Клиническим рекомендациям «Артериальная гипертензия у взрослых», разработанным РКО, утвержденных МЗ РФ в 2020 г.)</vt:lpstr>
      <vt:lpstr>Принципы лечения больных с АГ</vt:lpstr>
      <vt:lpstr>Презентация PowerPoint</vt:lpstr>
      <vt:lpstr>Рекомендации по изменению образа жизни при гипертонии (ESC, 2018)</vt:lpstr>
      <vt:lpstr>Пороговые уровни начала гипотензивной терапии (ESC, 2018)</vt:lpstr>
      <vt:lpstr>Презентация PowerPoint</vt:lpstr>
      <vt:lpstr>Целевые уровни АД  (ESC/ESH, 2018)</vt:lpstr>
      <vt:lpstr>Лекарственная терапия АГ (ESC,2018)</vt:lpstr>
      <vt:lpstr>Начало медикаментозной терапии</vt:lpstr>
      <vt:lpstr>Алгоритм медикаментозной терапии при неосложненной АГ</vt:lpstr>
      <vt:lpstr>Гипертония при ИБС</vt:lpstr>
      <vt:lpstr>Гипертония при ХБП</vt:lpstr>
      <vt:lpstr>Гипертония при ХСН со сниженной ФВ</vt:lpstr>
      <vt:lpstr>Гипертония и ФП</vt:lpstr>
      <vt:lpstr>«Гипертония белого халата» («изолированная офисная гипертония») </vt:lpstr>
      <vt:lpstr>«Маскированная» гипертония </vt:lpstr>
      <vt:lpstr>Абсолютные и относительные противопоказания к назначению различных групп антигипертензивных препаратов</vt:lpstr>
      <vt:lpstr>Применение статинов при АГ</vt:lpstr>
      <vt:lpstr>Применение статинов при АГ</vt:lpstr>
      <vt:lpstr>Презентация PowerPoint</vt:lpstr>
      <vt:lpstr>Презентация PowerPoint</vt:lpstr>
      <vt:lpstr>Применение антитромбоцитарной терапии при АГ</vt:lpstr>
      <vt:lpstr>Аспирин и общая летальность в 14 исследованиях по первичной профилактике</vt:lpstr>
      <vt:lpstr>Контроль СД при АГ</vt:lpstr>
      <vt:lpstr>Контроль СД при АГ</vt:lpstr>
      <vt:lpstr>Гипертонический криз (ГК) -</vt:lpstr>
      <vt:lpstr>Презентация PowerPoint</vt:lpstr>
      <vt:lpstr>Презентация PowerPoint</vt:lpstr>
      <vt:lpstr>Презентация PowerPoint</vt:lpstr>
      <vt:lpstr>Рекомендуемые парентеральные препараты для лечения осложненных ГК </vt:lpstr>
      <vt:lpstr>РМОАГ (2019)</vt:lpstr>
      <vt:lpstr>РМОАГ (2019)</vt:lpstr>
      <vt:lpstr>Презентация PowerPoint</vt:lpstr>
      <vt:lpstr>Симптоматические гипертонии  (5-10% всех случаев АГ)</vt:lpstr>
      <vt:lpstr>Презентация PowerPoint</vt:lpstr>
      <vt:lpstr>На долю вторичных гипертоний приходится 5-10% всех АГ</vt:lpstr>
      <vt:lpstr>Презентация PowerPoint</vt:lpstr>
      <vt:lpstr>Вазоренальная гипертония</vt:lpstr>
      <vt:lpstr>Презентация PowerPoint</vt:lpstr>
      <vt:lpstr>СОАС (синдром обструктивного апноэ во сне)</vt:lpstr>
      <vt:lpstr>Первичный альдостеронизм (синдром Конна)</vt:lpstr>
      <vt:lpstr>Характерные клинические проявления первичного альдостеронизма:</vt:lpstr>
      <vt:lpstr>Презентация PowerPoint</vt:lpstr>
      <vt:lpstr>Диагностика первичного альдостеронизма</vt:lpstr>
      <vt:lpstr>Лечение </vt:lpstr>
      <vt:lpstr>Феохромоцитома </vt:lpstr>
      <vt:lpstr>Выделяют различные варианты клинического течения феохромоцитом:</vt:lpstr>
      <vt:lpstr>Диагностика феохромоцитомы</vt:lpstr>
      <vt:lpstr>Диагностика феохромоцитомы</vt:lpstr>
      <vt:lpstr>Синдром и болезнь Иценко-Кушинга</vt:lpstr>
      <vt:lpstr>Клиническая картина</vt:lpstr>
      <vt:lpstr>Диагностика </vt:lpstr>
      <vt:lpstr>Методы топической диагностики:  </vt:lpstr>
      <vt:lpstr>Коарктация аорты</vt:lpstr>
      <vt:lpstr>Презентация PowerPoint</vt:lpstr>
      <vt:lpstr>Лекарственная форма АГ</vt:lpstr>
      <vt:lpstr>АГ у беременных</vt:lpstr>
      <vt:lpstr>АГ у беременных</vt:lpstr>
      <vt:lpstr>Классификация АГ в период беременности &gt;140/90 мм рт.ст.</vt:lpstr>
      <vt:lpstr>Презентация PowerPoint</vt:lpstr>
      <vt:lpstr>Презентация PowerPoint</vt:lpstr>
      <vt:lpstr>Презентация PowerPoint</vt:lpstr>
      <vt:lpstr>Классификация преэклампсии</vt:lpstr>
      <vt:lpstr>Критерии тяжести ПЭ</vt:lpstr>
      <vt:lpstr>Сроки начала антигипертензивной терапии у беременных</vt:lpstr>
      <vt:lpstr>Тактика лечения хронической АГ</vt:lpstr>
      <vt:lpstr>Тактика лечения хронической АГ</vt:lpstr>
      <vt:lpstr>Тактика лечения гестационной АГ</vt:lpstr>
      <vt:lpstr>Презентация PowerPoint</vt:lpstr>
      <vt:lpstr>Презентация PowerPoint</vt:lpstr>
      <vt:lpstr>При гипертоническом кризе у беременных</vt:lpstr>
      <vt:lpstr>Показания к госпитализации </vt:lpstr>
      <vt:lpstr>Показания к госпитализации </vt:lpstr>
      <vt:lpstr>Тактика антигипертензивной терапии в период лактации</vt:lpstr>
      <vt:lpstr>Презентация PowerPoint</vt:lpstr>
      <vt:lpstr>Выводы 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терапии ИПО</dc:title>
  <dc:creator>Владимир</dc:creator>
  <cp:lastModifiedBy>Владимир Ш</cp:lastModifiedBy>
  <cp:revision>303</cp:revision>
  <dcterms:created xsi:type="dcterms:W3CDTF">2014-03-19T15:57:06Z</dcterms:created>
  <dcterms:modified xsi:type="dcterms:W3CDTF">2020-04-12T08:17:17Z</dcterms:modified>
</cp:coreProperties>
</file>