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7"/>
  </p:notesMasterIdLst>
  <p:sldIdLst>
    <p:sldId id="256" r:id="rId4"/>
    <p:sldId id="272" r:id="rId5"/>
    <p:sldId id="273" r:id="rId6"/>
    <p:sldId id="275" r:id="rId7"/>
    <p:sldId id="27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7" r:id="rId22"/>
    <p:sldId id="278" r:id="rId23"/>
    <p:sldId id="279" r:id="rId24"/>
    <p:sldId id="280" r:id="rId25"/>
    <p:sldId id="271" r:id="rId2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98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81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14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1388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0199A3A3-5CDA-49A3-8710-8B933A0FFC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3666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74DAB0-464D-4B5B-8478-A665A2835C7E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6B6064E8-B40B-44DB-9A44-8346E8D55325}" type="slidenum">
              <a:rPr lang="ru-RU" altLang="ru-RU" sz="1400"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AE0BD080-2942-422A-8A9F-388FDA16F6E4}" type="slidenum">
              <a:rPr lang="ru-RU" altLang="ru-RU" sz="1400"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2150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E7BC0D-E1D2-4396-ABD2-C7364A650710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D6F030-E6F5-4FDF-907C-17D25FFA7DDE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724B22-EF49-4AE6-BE46-43398B062247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28176C-9926-4CA2-B870-D5F58546B2FB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57B616-B3F7-4947-8C01-5171F3313D61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D26077-D490-4161-B4D6-109C12D4BE0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17836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D26077-D490-4161-B4D6-109C12D4BE0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719982-0916-4DBD-BCF5-681AEC21E607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70D12E-20EF-4685-9CF9-8BB400C4B99E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A3C321-1722-4A86-ABDD-87EB48AA18DF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2F4F47-BFBC-4B83-8E16-7341900B02C6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95B1F1-E9EA-419D-9CFA-DD9E52043D5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F4999E-6555-4D46-8963-98868463370D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8FD15-F402-498E-8E16-1C900AAF5C6D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5DC06B-0279-43E2-A51C-35148391E657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7BC980-7DC1-4DD4-8D6D-88B0A4A28369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3ED913-8039-4048-8BB1-06F4FB35FD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81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62C610-913A-46AE-AC7F-7C1F0ED8E4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357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6625" y="301625"/>
            <a:ext cx="2260600" cy="6429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0987" cy="6429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917BF7-717B-4B51-B266-CC1B32840B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999BCF-53AA-4BC2-9658-B94A9037B6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450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C335B3-D060-41EF-866C-3CCE4163A3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73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48F4FF-F85C-4DEF-8237-963A9CA777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42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2937" cy="497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8575" y="1763713"/>
            <a:ext cx="4454525" cy="497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11B0AF-27CC-4F7C-854D-01053EB0E1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061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C9D92E-6C35-4427-8759-88EC0B7BB0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907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707A67-E323-49FC-9F64-1441BF72CC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63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E71144-7FF5-4703-A361-0E6B97030C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9886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77920A-619D-4D7F-BBE4-06E0ED30B0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329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79B68A-290A-4489-90EE-76DCAC9E1D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044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8BC6A6-0B77-4C71-B0E8-8DD9108D72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808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EF942E-61A8-4EB2-8FC0-0070E335A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609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9325" y="303213"/>
            <a:ext cx="2263775" cy="6438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43687" cy="6438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C5AC8D-9FA3-4359-AC5F-7287F0B191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829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3E0FA5-4C3F-4624-B45C-3C757D1E53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383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2E1F70-E397-447C-A299-E124776442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9815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6F0F3D-5103-40CB-AE1C-72CE07EBC0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817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4525" cy="4979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0163" y="1763713"/>
            <a:ext cx="4454525" cy="4979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39B4A6-F823-4BCC-9538-B500E6067C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0412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6EA01F-A330-440E-A946-033CF837C9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520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B52BAF-08E9-4EA3-BE67-C643400838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418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41DE50-8DA9-4762-B869-067617306D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488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D2ABAA-EFB7-49D5-9307-B619BD4D14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173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7D3E57-5091-4A3B-B0B6-C813DC720A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5112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E0507D-12C1-4CB3-B636-8FBC856836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196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9479B2-25CF-4FA8-9433-0007A5B127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9903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9325" y="303213"/>
            <a:ext cx="2265363" cy="6440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43687" cy="6440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4E5C42-0374-498F-A231-EC318C06E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214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5000" cy="496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0638" y="1768475"/>
            <a:ext cx="4446587" cy="496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CCA1F0-68DE-4D76-A0B5-7E1375143F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409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252DBF-BA6D-47FB-BD9C-C22E4E759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07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9C32B5-5DB6-45DE-95C5-B7A5424A13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06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54C65E-C9B0-4CF2-B27A-96B57D098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982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2A09A6-7F06-4412-AD71-CB474E9279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260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4397EE-9B0C-4217-8E23-8D77792C87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46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3987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43987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0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68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0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D139C64-D51D-4AA5-BF70-972AC8A09A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9862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986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9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9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FC8CA0AD-B4CB-4F05-97F8-71854B3660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6145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61450" cy="49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41562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4156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B5832BBA-CB12-48BE-BEFC-4211850D14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5900" y="2130425"/>
            <a:ext cx="96472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39975" y="2632982"/>
            <a:ext cx="77025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ru-RU" altLang="ru-RU" sz="44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ПРОФЕССИОГРАММА</a:t>
            </a:r>
            <a:r>
              <a:rPr lang="ru-RU" altLang="ru-RU" sz="36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«</a:t>
            </a:r>
            <a:r>
              <a:rPr lang="ru-RU" altLang="ru-RU" sz="44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ВРАЧ</a:t>
            </a:r>
            <a:r>
              <a:rPr lang="ru-RU" altLang="ru-RU" sz="36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»</a:t>
            </a:r>
          </a:p>
          <a:p>
            <a:pPr algn="ctr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 b="1" dirty="0">
              <a:solidFill>
                <a:srgbClr val="0000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327025"/>
            <a:ext cx="623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200"/>
              <a:t>Кафедра педагогики и психологии</a:t>
            </a:r>
          </a:p>
          <a:p>
            <a:pPr algn="ctr">
              <a:buClrTx/>
              <a:buFontTx/>
              <a:buNone/>
            </a:pPr>
            <a:r>
              <a:rPr lang="ru-RU" altLang="ru-RU" sz="2200"/>
              <a:t> с курсом ПО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60363"/>
            <a:ext cx="252571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43325" y="6764338"/>
            <a:ext cx="2447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dirty="0"/>
              <a:t>Красноярск </a:t>
            </a:r>
            <a:r>
              <a:rPr lang="ru-RU" altLang="ru-RU" sz="2200" dirty="0" smtClean="0"/>
              <a:t>2021</a:t>
            </a:r>
            <a:endParaRPr lang="ru-RU" altLang="ru-RU" sz="22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9872" y="3711248"/>
            <a:ext cx="8640762" cy="255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79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Практика 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№</a:t>
            </a:r>
            <a:r>
              <a:rPr lang="ru-RU" altLang="ru-RU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 </a:t>
            </a:r>
            <a:endParaRPr lang="ru-RU" altLang="ru-RU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студентов 1-го курса специальности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31.05.01 - Лечебное дело </a:t>
            </a:r>
            <a:endParaRPr lang="ru-RU" altLang="ru-RU" sz="2600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(Очное, Высшее образование, 6.0</a:t>
            </a:r>
            <a:r>
              <a:rPr lang="ru-RU" altLang="ru-RU" sz="26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alt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altLang="ru-RU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Преподаватель: </a:t>
            </a: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alt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20725" y="576263"/>
            <a:ext cx="9183688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Основными являются его</a:t>
            </a:r>
            <a:r>
              <a:rPr lang="ru-RU" altLang="ru-RU" sz="2800" b="1"/>
              <a:t> невещественные</a:t>
            </a:r>
            <a:r>
              <a:rPr lang="ru-RU" altLang="ru-RU" sz="2800"/>
              <a:t> (функциональные) </a:t>
            </a:r>
            <a:r>
              <a:rPr lang="ru-RU" altLang="ru-RU" sz="2800" b="1"/>
              <a:t>средства</a:t>
            </a:r>
            <a:r>
              <a:rPr lang="ru-RU" altLang="ru-RU" sz="2800"/>
              <a:t> - аналитическое мышление, долговременная логическая и сенсорная память, произвольное внимание; общая хорошая координация движений тела, грамотная доступная, речь; а также органы чувств – зрение, слух, обоняние, осязание (хорошая пальцевая чувствительность)</a:t>
            </a:r>
            <a:r>
              <a:rPr lang="ru-RU" altLang="ru-RU" sz="10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751388"/>
            <a:ext cx="17287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3816350"/>
            <a:ext cx="2376487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5040313"/>
            <a:ext cx="2487613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74675" y="431800"/>
            <a:ext cx="9217025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Особенности  работы врача: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повышенная ответственность – за жизнь и здоровье людей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постоянное общение с людьми и связанное с этим эмоциональное напряжение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физические нагрузки (необходимость работать длительное время в неудобном положении)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выполнение обязанностей в ночную смену, возможность экстренных вызовов к больным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возможность опасности, связанной с риском для здоровья больного и собственного (инфицирование)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нарушение социальной потребности в эстетических ощущениях при восприятии другого человека (возрастные и физические особенности пациента, нечистоплотность)</a:t>
            </a:r>
            <a:r>
              <a:rPr lang="ru-RU" altLang="ru-RU" sz="11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1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03238" y="1114425"/>
            <a:ext cx="9575800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-209550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нервно-психическая устойчивость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развитое словесно-логическое, аналитическое мышление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хорошая долговременная логическая и сенсорная память, (зрительная, слуховая, обонятельная, тактильная)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произвольное внимание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высокая координация кистей рук, пальцев, тонкая осязательная чувствительность пальцев рук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физическая выносливость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умение соизмерить и дозировать усилия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выносливость зрительного анализатора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четкая речь</a:t>
            </a:r>
            <a:r>
              <a:rPr lang="ru-RU" altLang="ru-RU" sz="1300"/>
              <a:t>.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20725" y="287338"/>
            <a:ext cx="9072563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ТРЕБОВАНИЯ ПРОФЕССИИ К ИНДИВИДУАЛЬНЫМ СПОСОБНОСТЯМ СПЕЦИАЛИСТА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11750"/>
            <a:ext cx="1871663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47700" y="1008063"/>
            <a:ext cx="8523288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514350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терпеливость и выдержанность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доброжелательность и приветливость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готовность в любое время оказать нуждающимся медицинскую помощь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ответственность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аккуратность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тактичность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оптимистичность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внимательность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бескорыстность</a:t>
            </a:r>
          </a:p>
          <a:p>
            <a:pPr marL="215900">
              <a:lnSpc>
                <a:spcPct val="100000"/>
              </a:lnSpc>
              <a:spcAft>
                <a:spcPts val="713"/>
              </a:spcAft>
              <a:buClrTx/>
              <a:buSzPct val="45000"/>
              <a:buFontTx/>
              <a:buNone/>
            </a:pPr>
            <a:endParaRPr lang="ru-RU" altLang="ru-RU" sz="3200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7338" y="415925"/>
            <a:ext cx="964723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ЛИЧНОСТНЫЕ КАЧЕСТВА, ИНТЕРЕСЫ И СКЛОННОСТИ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598863"/>
            <a:ext cx="2808287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152525" y="1128713"/>
            <a:ext cx="8783638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495300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безответственность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невнимательность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эгоистичность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эмоциональная несдержанность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жестокость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брезгливость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нетерпимость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рассеянность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00050" y="360363"/>
            <a:ext cx="93916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193300"/>
                </a:solidFill>
              </a:rPr>
              <a:t>КАЧЕСТВА, ПРЕПЯТСТВУЮЩИЕ ЭФФЕКТИВНОСТИ ПРОФЕССИОНАЛЬНОЙ ДЕЯТЕЛЬНОСТИ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671888"/>
            <a:ext cx="38481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60363" y="1223963"/>
            <a:ext cx="95758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196850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ts val="425"/>
              </a:spcAft>
              <a:buClrTx/>
              <a:buSzPct val="45000"/>
              <a:buFontTx/>
              <a:buNone/>
            </a:pPr>
            <a:endParaRPr lang="ru-RU" altLang="ru-RU" sz="1000"/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стрессоустойчивость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умение управлять собой, личная организованность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социальный интеллект (умение понимать поведение других людей)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коммуникативные способности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способность правильно ориентироваться в экстремальных условиях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ответственность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способность сопереживать больным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уравновешенность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тактичность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76263" y="415925"/>
            <a:ext cx="9215437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ТРЕБОВАНИЯ ПРОФЕССИИ К ЛИЧНОСТНЫМ СПОСОБНОСТЯМ И КАЧЕСТВАМ СПЕЦИАЛИСТА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4464050"/>
            <a:ext cx="25193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03238" y="1357313"/>
            <a:ext cx="95758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85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7E0021"/>
                </a:solidFill>
              </a:rPr>
              <a:t>Работа врача не рекомендуется людям с заболеваниями: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нервно-психическими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сердечно-сосудистыми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опорно-двигательного аппарата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хроническими инфекционными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верхних дыхательных путей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аллергическими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зрительного, слухового анализаторов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речеголосового аппарата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20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76263" y="287338"/>
            <a:ext cx="82946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99"/>
                </a:solidFill>
              </a:rPr>
              <a:t>МЕДИЦИНСКИЕ ПРОТИВОПОКАЗАНИЯ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535488"/>
            <a:ext cx="1524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31800" y="1177925"/>
            <a:ext cx="9647238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-209550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научно-исследовательские институты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медицинские организации (больницы, санатории, оздоровительные лагеря, поликлиники, родильные дома, диспансеры, реабилитационные центры, травматологические пункты, женские консультации, медсанчасти, здравпункты, амбулатории, фельдшерско-акушерские пункты)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образовательные организации (дошкольные, общеобразовательные, профессиональные, вузы, организации дополнительного образования)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социальные организации (приюты, дома престарелых и инвалидов, дома ребенка)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предприятия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правоохранительные органы (суды, детские приемники – распределители, колонии, прокуратура, районные управления внутренних дел)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МЧС, служба спасения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военные организации...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2625" y="215900"/>
            <a:ext cx="89662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ОБЛАСТИ ПРИМЕНЕНИЯ ПРОФЕССИОНАЛЬНЫХ МЕДИЦИНСКИХ  ЗНАНИЙ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095625" y="2806700"/>
            <a:ext cx="6408738" cy="30972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Структура профессиограммы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/>
              <a:t>Содержание труда: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/>
              <a:t>Должен знать: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/>
              <a:t>Профессионально важные качества: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/>
              <a:t>Квалификационные требования: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/>
              <a:t>Медицинские противопоказания: 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31800" y="360363"/>
            <a:ext cx="9504363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Профе́ссиогра́мма</a:t>
            </a:r>
            <a:r>
              <a:rPr lang="ru-RU" altLang="ru-RU" sz="2800"/>
              <a:t> (от лат. Professio — специальность + Gramma — запись) — система признаков, описывающих ту или иную профессию, а также включающая в себя перечень норм и требований, предъявляемых этой профессией или специальностью к работнику.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0363" y="5975350"/>
            <a:ext cx="921543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99"/>
                </a:solidFill>
              </a:rPr>
              <a:t>Психограмма </a:t>
            </a:r>
            <a:r>
              <a:rPr lang="ru-RU" altLang="ru-RU" sz="2600"/>
              <a:t>— важнейшая часть профессиограммы — характеристика требований, предъявляемых профессией (специальностью) к психологическим качествам человека.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52750"/>
            <a:ext cx="237648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6264447" y="825800"/>
            <a:ext cx="3816177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ПРАКТИКУМ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575816" y="1510284"/>
            <a:ext cx="8423275" cy="232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1. Разработать </a:t>
            </a:r>
            <a:r>
              <a:rPr lang="ru-RU" altLang="ru-RU" sz="4400" b="1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профессиограмму</a:t>
            </a: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4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Врач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 b="1" dirty="0">
              <a:solidFill>
                <a:srgbClr val="7E0021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3848" y="4050206"/>
            <a:ext cx="8784976" cy="267765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>
                <a:solidFill>
                  <a:srgbClr val="C00000"/>
                </a:solidFill>
              </a:rPr>
              <a:t>Структура: </a:t>
            </a:r>
          </a:p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>
                <a:solidFill>
                  <a:schemeClr val="tx1"/>
                </a:solidFill>
              </a:rPr>
              <a:t>Условия деятельности, содержание труда</a:t>
            </a:r>
          </a:p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>
                <a:solidFill>
                  <a:schemeClr val="tx1"/>
                </a:solidFill>
              </a:rPr>
              <a:t>Требования к врачу </a:t>
            </a:r>
          </a:p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>
                <a:solidFill>
                  <a:schemeClr val="tx1"/>
                </a:solidFill>
              </a:rPr>
              <a:t>Профессиональные индивидуально-личностные качества врача</a:t>
            </a:r>
          </a:p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 smtClean="0">
                <a:solidFill>
                  <a:schemeClr val="tx1"/>
                </a:solidFill>
              </a:rPr>
              <a:t>Квалификационные </a:t>
            </a:r>
            <a:r>
              <a:rPr lang="ru-RU" altLang="ru-RU" sz="2800" b="1" dirty="0">
                <a:solidFill>
                  <a:schemeClr val="tx1"/>
                </a:solidFill>
              </a:rPr>
              <a:t>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1284953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Социологи назвали самую престижную профессию в России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768476"/>
            <a:ext cx="9043987" cy="3811561"/>
          </a:xfrm>
        </p:spPr>
        <p:txBody>
          <a:bodyPr>
            <a:normAutofit/>
          </a:bodyPr>
          <a:lstStyle/>
          <a:p>
            <a:pPr fontAlgn="t"/>
            <a:r>
              <a:rPr lang="ru-RU" sz="2800" i="1" dirty="0" smtClean="0"/>
              <a:t>МОСКВА, 24 </a:t>
            </a:r>
            <a:r>
              <a:rPr lang="ru-RU" sz="2800" i="1" dirty="0" err="1" smtClean="0"/>
              <a:t>окт</a:t>
            </a:r>
            <a:r>
              <a:rPr lang="ru-RU" sz="2800" i="1" dirty="0" smtClean="0"/>
              <a:t> — РИА Новости.</a:t>
            </a:r>
            <a:r>
              <a:rPr lang="ru-RU" sz="4000" b="1" i="1" dirty="0">
                <a:solidFill>
                  <a:srgbClr val="FF0000"/>
                </a:solidFill>
              </a:rPr>
              <a:t> </a:t>
            </a:r>
            <a:r>
              <a:rPr lang="ru-RU" sz="3600" b="1" i="1" dirty="0">
                <a:solidFill>
                  <a:srgbClr val="FF0000"/>
                </a:solidFill>
              </a:rPr>
              <a:t>Более четверти россиян (26%) считают профессию врача наиболее престижной на сегодняшний день</a:t>
            </a:r>
            <a:r>
              <a:rPr lang="ru-RU" sz="2800" dirty="0" smtClean="0"/>
              <a:t>, а с точки зрения доходности лидирует профессия юриста, показал опрос Всероссийского центра изучения общественного мнения (ВЦИОМ), данные которого имеются в распоряжении РИА Новости.</a:t>
            </a:r>
            <a:endParaRPr lang="ru-RU" sz="2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5886451"/>
            <a:ext cx="10080625" cy="1673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0" fontAlgn="t">
              <a:lnSpc>
                <a:spcPts val="2800"/>
              </a:lnSpc>
              <a:spcAft>
                <a:spcPts val="0"/>
              </a:spcAft>
            </a:pPr>
            <a:r>
              <a:rPr lang="ru-RU" sz="2600" dirty="0" smtClean="0"/>
              <a:t>Инициативный всероссийский опрос «ВЦИОМ-Спутник» проведен 22 октября среди 1600 россиян старше 18 лет путем телефонного интервью. </a:t>
            </a:r>
          </a:p>
          <a:p>
            <a:pPr marL="449263" indent="0" fontAlgn="t">
              <a:lnSpc>
                <a:spcPts val="2800"/>
              </a:lnSpc>
              <a:spcAft>
                <a:spcPts val="0"/>
              </a:spcAft>
            </a:pPr>
            <a:r>
              <a:rPr lang="ru-RU" sz="2600" dirty="0" smtClean="0"/>
              <a:t>Максимальный размер ошибки не превышает 2,5%.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9501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967288" y="485775"/>
            <a:ext cx="4284662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ПРАКТИКУМ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793750" y="1331913"/>
            <a:ext cx="8423275" cy="48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2. На </a:t>
            </a:r>
            <a:r>
              <a:rPr lang="ru-RU" altLang="ru-RU" sz="4400" b="1" dirty="0">
                <a:solidFill>
                  <a:srgbClr val="000099"/>
                </a:solidFill>
                <a:latin typeface="Arial" panose="020B0604020202020204" pitchFamily="34" charset="0"/>
              </a:rPr>
              <a:t>основе </a:t>
            </a:r>
            <a:r>
              <a:rPr lang="ru-RU" altLang="ru-RU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профессиограммы</a:t>
            </a:r>
            <a:r>
              <a:rPr lang="ru-RU" altLang="ru-RU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4400" b="1" dirty="0">
                <a:solidFill>
                  <a:srgbClr val="C00000"/>
                </a:solidFill>
                <a:latin typeface="Arial" panose="020B0604020202020204" pitchFamily="34" charset="0"/>
              </a:rPr>
              <a:t>ВРАЧ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 b="1" dirty="0">
                <a:solidFill>
                  <a:srgbClr val="000099"/>
                </a:solidFill>
                <a:latin typeface="Arial" panose="020B0604020202020204" pitchFamily="34" charset="0"/>
              </a:rPr>
              <a:t>Разработать </a:t>
            </a:r>
            <a:r>
              <a:rPr lang="ru-RU" altLang="ru-RU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психограмму</a:t>
            </a:r>
            <a:endParaRPr lang="ru-RU" altLang="ru-RU" sz="44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4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Врач</a:t>
            </a:r>
            <a:endParaRPr lang="ru-RU" altLang="ru-RU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2800" dirty="0">
                <a:solidFill>
                  <a:srgbClr val="000080"/>
                </a:solidFill>
                <a:latin typeface="Arial" panose="020B0604020202020204" pitchFamily="34" charset="0"/>
              </a:rPr>
              <a:t>в соответствии с </a:t>
            </a:r>
            <a:r>
              <a:rPr lang="ru-RU" altLang="ru-RU" sz="2800" dirty="0" smtClean="0">
                <a:solidFill>
                  <a:srgbClr val="000080"/>
                </a:solidFill>
                <a:latin typeface="Arial" panose="020B0604020202020204" pitchFamily="34" charset="0"/>
              </a:rPr>
              <a:t>предметом психологии, условиями профессиональной деятельности  и данными самодиагностики.</a:t>
            </a:r>
            <a:endParaRPr lang="ru-RU" altLang="ru-RU" sz="2800" dirty="0">
              <a:solidFill>
                <a:srgbClr val="000080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 b="1" dirty="0">
              <a:solidFill>
                <a:srgbClr val="7E002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49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637507"/>
              </p:ext>
            </p:extLst>
          </p:nvPr>
        </p:nvGraphicFramePr>
        <p:xfrm>
          <a:off x="503808" y="1763612"/>
          <a:ext cx="9217023" cy="5637990"/>
        </p:xfrm>
        <a:graphic>
          <a:graphicData uri="http://schemas.openxmlformats.org/drawingml/2006/table">
            <a:tbl>
              <a:tblPr firstRow="1" firstCol="1" bandRow="1"/>
              <a:tblGrid>
                <a:gridCol w="3072341">
                  <a:extLst>
                    <a:ext uri="{9D8B030D-6E8A-4147-A177-3AD203B41FA5}">
                      <a16:colId xmlns:a16="http://schemas.microsoft.com/office/drawing/2014/main" val="432021342"/>
                    </a:ext>
                  </a:extLst>
                </a:gridCol>
                <a:gridCol w="3072341">
                  <a:extLst>
                    <a:ext uri="{9D8B030D-6E8A-4147-A177-3AD203B41FA5}">
                      <a16:colId xmlns:a16="http://schemas.microsoft.com/office/drawing/2014/main" val="3707214654"/>
                    </a:ext>
                  </a:extLst>
                </a:gridCol>
                <a:gridCol w="3072341">
                  <a:extLst>
                    <a:ext uri="{9D8B030D-6E8A-4147-A177-3AD203B41FA5}">
                      <a16:colId xmlns:a16="http://schemas.microsoft.com/office/drawing/2014/main" val="1150723418"/>
                    </a:ext>
                  </a:extLst>
                </a:gridCol>
              </a:tblGrid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Психические процессы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Психические</a:t>
                      </a: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Свойства</a:t>
                      </a:r>
                      <a:endParaRPr lang="ru-RU" sz="3800" b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Психические</a:t>
                      </a: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Состояния</a:t>
                      </a:r>
                      <a:endParaRPr lang="ru-RU" sz="3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145784"/>
                  </a:ext>
                </a:extLst>
              </a:tr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Познавательные</a:t>
                      </a:r>
                      <a:endParaRPr lang="ru-RU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Личность </a:t>
                      </a:r>
                      <a:r>
                        <a:rPr lang="ru-RU" sz="4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Врача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Мотивация</a:t>
                      </a:r>
                      <a:endParaRPr lang="ru-RU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495065"/>
                  </a:ext>
                </a:extLst>
              </a:tr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Эмоционально-волевые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Направленность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Темперамент</a:t>
                      </a: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Задатки </a:t>
                      </a:r>
                      <a:r>
                        <a:rPr lang="ru-RU" sz="3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способности</a:t>
                      </a:r>
                      <a:endParaRPr lang="ru-RU" sz="3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84683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1840" y="395461"/>
            <a:ext cx="8928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000" b="1" dirty="0">
                <a:solidFill>
                  <a:schemeClr val="tx1"/>
                </a:solidFill>
              </a:rPr>
              <a:t>Психограмма</a:t>
            </a:r>
            <a:r>
              <a:rPr lang="ru-RU" altLang="ru-RU" sz="3000" dirty="0">
                <a:solidFill>
                  <a:schemeClr val="tx1"/>
                </a:solidFill>
              </a:rPr>
              <a:t> – совокупность индивидуально-психологических </a:t>
            </a:r>
            <a:r>
              <a:rPr lang="ru-RU" altLang="ru-RU" sz="3000" dirty="0" smtClean="0">
                <a:solidFill>
                  <a:schemeClr val="tx1"/>
                </a:solidFill>
              </a:rPr>
              <a:t>требований к </a:t>
            </a:r>
            <a:r>
              <a:rPr lang="ru-RU" altLang="ru-RU" sz="3000" b="1" dirty="0">
                <a:solidFill>
                  <a:schemeClr val="tx1"/>
                </a:solidFill>
              </a:rPr>
              <a:t>личности </a:t>
            </a:r>
            <a:r>
              <a:rPr lang="ru-RU" altLang="ru-RU" sz="3000" b="1" dirty="0" smtClean="0">
                <a:solidFill>
                  <a:schemeClr val="tx1"/>
                </a:solidFill>
              </a:rPr>
              <a:t>врача</a:t>
            </a:r>
            <a:r>
              <a:rPr lang="ru-RU" altLang="ru-RU" sz="3000" b="1" dirty="0">
                <a:solidFill>
                  <a:schemeClr val="tx1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843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755501"/>
            <a:ext cx="9061450" cy="1249362"/>
          </a:xfrm>
        </p:spPr>
        <p:txBody>
          <a:bodyPr/>
          <a:lstStyle/>
          <a:p>
            <a:pPr algn="ctr"/>
            <a:r>
              <a:rPr lang="ru-RU" sz="3200" b="1" dirty="0" smtClean="0"/>
              <a:t>Методики оценки индивидуально-личностных качеств врача: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975462"/>
            <a:ext cx="9061450" cy="4979987"/>
          </a:xfrm>
        </p:spPr>
        <p:txBody>
          <a:bodyPr/>
          <a:lstStyle/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кратковременной и долговременной памяти - Методика 10 слов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Опросник темперамента </a:t>
            </a:r>
            <a:r>
              <a:rPr lang="ru-RU" sz="3000" dirty="0" err="1" smtClean="0"/>
              <a:t>Стреляу</a:t>
            </a:r>
            <a:endParaRPr lang="ru-RU" sz="3000" dirty="0" smtClean="0"/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устойчивости внимания - </a:t>
            </a:r>
            <a:r>
              <a:rPr lang="ru-RU" sz="3000" dirty="0"/>
              <a:t>Методика  </a:t>
            </a:r>
            <a:r>
              <a:rPr lang="ru-RU" sz="3000" dirty="0" err="1" smtClean="0"/>
              <a:t>Шульте</a:t>
            </a:r>
            <a:endParaRPr lang="ru-RU" sz="3000" dirty="0" smtClean="0"/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Личностная тревожность - Шкала </a:t>
            </a:r>
            <a:r>
              <a:rPr lang="ru-RU" sz="3000" dirty="0"/>
              <a:t>тревожности </a:t>
            </a:r>
            <a:r>
              <a:rPr lang="ru-RU" sz="3000" dirty="0" err="1" smtClean="0"/>
              <a:t>Спилбергера</a:t>
            </a:r>
            <a:r>
              <a:rPr lang="ru-RU" sz="3000" dirty="0" smtClean="0"/>
              <a:t>-Ханина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эмоциональной сферы - </a:t>
            </a:r>
            <a:r>
              <a:rPr lang="ru-RU" sz="3000" dirty="0" err="1" smtClean="0"/>
              <a:t>Торонтская</a:t>
            </a:r>
            <a:r>
              <a:rPr lang="ru-RU" sz="3000" dirty="0" smtClean="0"/>
              <a:t> </a:t>
            </a:r>
            <a:r>
              <a:rPr lang="ru-RU" sz="3000" dirty="0" err="1" smtClean="0"/>
              <a:t>Алекситимическая</a:t>
            </a:r>
            <a:r>
              <a:rPr lang="ru-RU" sz="3000" dirty="0" smtClean="0"/>
              <a:t> шкала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Опросник  Эмоционального интеллекта Д.В. Люсина..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волевых качеств - </a:t>
            </a:r>
            <a:r>
              <a:rPr lang="ru-RU" sz="3000" dirty="0"/>
              <a:t>Методика </a:t>
            </a:r>
            <a:r>
              <a:rPr lang="ru-RU" sz="3000" dirty="0" smtClean="0"/>
              <a:t>УСК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8689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871663" y="3240088"/>
            <a:ext cx="78486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5400">
                <a:solidFill>
                  <a:srgbClr val="FF0066"/>
                </a:solidFill>
              </a:rPr>
              <a:t>Спасибо за внимание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15900"/>
            <a:ext cx="2981325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414838"/>
            <a:ext cx="2286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176713"/>
            <a:ext cx="23749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3446463" y="5076825"/>
            <a:ext cx="3290887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65138"/>
            <a:ext cx="4103688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360363"/>
            <a:ext cx="20066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791840" y="971525"/>
            <a:ext cx="8229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Профессия врач - это больше, чем просто обучение конкретным действиям, навыкам и знаниям. Это призвание человека, его предназначение и место в жизни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35856" y="4355901"/>
            <a:ext cx="8229600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Плюсы профессии врача привлекают молодых, а минусы профессии врача часто отпугивают молодых людей от нее.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9954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ПЛЮСЫ ПРОФЕССИИ ВРАЧА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БЛАГОРОДСТВО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ВОСТРЕБОВАННОСТЬ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БЛАГОДАРНОСТЬ БОЛЬНЫХ И РОДСТВЕННИКОВ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ДИНАМИЧНОСТЬ  КАРЬЕРНОГО И ПРОФЕССИОНАЛЬНОГО РОСТА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ВОЗМОЖНОСТЬ ПРЕЕМСТВЕННОСТИ И НАСЛЕДУЕМОСТИ …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43987" cy="669899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МИНУСЫ ПРОФЕССИИ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971958"/>
            <a:ext cx="9357430" cy="4320047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  <a:buNone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Недостатки проявляются еще в период обучения, чтобы выучиться на доктора, нужно потратить минимум 6 лет, проработать и запомнить огромное количество информации. Затем посвятить еще некоторое количество лет (2-3 года) для овладения определенной специализацией и приобретения практики</a:t>
            </a:r>
            <a:r>
              <a:rPr lang="ru-RU" dirty="0" smtClean="0"/>
              <a:t>. </a:t>
            </a:r>
          </a:p>
          <a:p>
            <a:pPr>
              <a:lnSpc>
                <a:spcPts val="2900"/>
              </a:lnSpc>
              <a:spcAft>
                <a:spcPts val="0"/>
              </a:spcAft>
              <a:buNone/>
            </a:pPr>
            <a:r>
              <a:rPr lang="ru-RU" sz="2800" i="1" dirty="0" smtClean="0"/>
              <a:t>   Ко всему прочему, приходится жертвовать свободным временем, личной жизнью и здоровьем ради спасения других людей</a:t>
            </a:r>
            <a:r>
              <a:rPr lang="ru-RU" i="1" dirty="0" smtClean="0"/>
              <a:t>. </a:t>
            </a:r>
            <a:endParaRPr lang="ru-RU" i="1" dirty="0"/>
          </a:p>
          <a:p>
            <a:pPr>
              <a:lnSpc>
                <a:spcPts val="2900"/>
              </a:lnSpc>
              <a:spcAft>
                <a:spcPts val="0"/>
              </a:spcAft>
              <a:buNone/>
            </a:pPr>
            <a:endParaRPr lang="ru-RU" sz="2800" i="1" dirty="0"/>
          </a:p>
        </p:txBody>
      </p:sp>
      <p:pic>
        <p:nvPicPr>
          <p:cNvPr id="4" name="Picture 2" descr="http://4.bp.blogspot.com/-5-xYpuPGn5Q/US1Nu80SSPI/AAAAAAAAELg/ICkhnK3M-_0/s1600/examen-mir-comparacion-o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127" y="5292005"/>
            <a:ext cx="5226993" cy="19577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9315" y="5975655"/>
            <a:ext cx="4343625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Но это того стоит!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9738" y="144463"/>
            <a:ext cx="9064625" cy="125571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333366"/>
                </a:solidFill>
              </a:rPr>
              <a:t>Профессиограмма</a:t>
            </a:r>
            <a:r>
              <a:rPr lang="ru-RU" altLang="ru-RU" b="1">
                <a:solidFill>
                  <a:srgbClr val="333366"/>
                </a:solidFill>
              </a:rPr>
              <a:t> </a:t>
            </a:r>
            <a:r>
              <a:rPr lang="ru-RU" altLang="ru-RU" b="1">
                <a:solidFill>
                  <a:srgbClr val="7E0021"/>
                </a:solidFill>
              </a:rPr>
              <a:t>ВРАЧ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31800" y="1192213"/>
            <a:ext cx="9571038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Врач</a:t>
            </a:r>
            <a:r>
              <a:rPr lang="ru-RU" altLang="ru-RU" sz="2800"/>
              <a:t>, по определению толкового словаря Ожегова С.И.,- это лицо с высшим медицинским образованием, лечащее больных.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Вся деятельность врача посвящена людям, борьбе за их здоровье и долголетие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959225"/>
            <a:ext cx="295275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384550" y="3875088"/>
            <a:ext cx="655161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713"/>
              </a:spcAft>
              <a:buClrTx/>
              <a:buFontTx/>
              <a:buNone/>
            </a:pPr>
            <a:r>
              <a:rPr lang="ru-RU" altLang="ru-RU" sz="2600" b="1"/>
              <a:t>Эмблема медицины</a:t>
            </a:r>
            <a:r>
              <a:rPr lang="ru-RU" altLang="ru-RU" sz="2600"/>
              <a:t> – змея, обвивающая чашу. Эта эмблема восходит к древнему культу животных. </a:t>
            </a:r>
          </a:p>
          <a:p>
            <a:pPr>
              <a:spcAft>
                <a:spcPts val="713"/>
              </a:spcAft>
              <a:buClrTx/>
              <a:buFontTx/>
              <a:buNone/>
            </a:pPr>
            <a:r>
              <a:rPr lang="ru-RU" altLang="ru-RU" sz="2600"/>
              <a:t>Змея издавна считалась олицетворением мудрости. А чаша – вместилищем змеиного яда, с незапамятных времен применявшегося людьми в лечебных целях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66738" y="833438"/>
            <a:ext cx="9440862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1000"/>
          </a:p>
          <a:p>
            <a:pPr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/>
              <a:t>1. «</a:t>
            </a:r>
            <a:r>
              <a:rPr lang="ru-RU" altLang="ru-RU" sz="2600" b="1"/>
              <a:t>Лечебное дело</a:t>
            </a:r>
            <a:r>
              <a:rPr lang="ru-RU" altLang="ru-RU" sz="2600"/>
              <a:t>» – врач подготовлен для организации и проведения профилактической и лечебной деятельности среди взрослого населения</a:t>
            </a:r>
          </a:p>
          <a:p>
            <a:pPr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/>
              <a:t>2. «</a:t>
            </a:r>
            <a:r>
              <a:rPr lang="ru-RU" altLang="ru-RU" sz="2600" b="1"/>
              <a:t>Педиатрия</a:t>
            </a:r>
            <a:r>
              <a:rPr lang="ru-RU" altLang="ru-RU" sz="2600"/>
              <a:t>» –  врач-педиатр лечит детей</a:t>
            </a:r>
          </a:p>
          <a:p>
            <a:pPr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/>
              <a:t>3. «</a:t>
            </a:r>
            <a:r>
              <a:rPr lang="ru-RU" altLang="ru-RU" sz="2600" b="1"/>
              <a:t>Медико-профилактическое дело</a:t>
            </a:r>
            <a:r>
              <a:rPr lang="ru-RU" altLang="ru-RU" sz="2600"/>
              <a:t>» – врач-гигиенист - эпидемиолог осуществляет мероприятия по предупреждению и снижению заболеваний</a:t>
            </a:r>
          </a:p>
          <a:p>
            <a:pPr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/>
              <a:t>4. «</a:t>
            </a:r>
            <a:r>
              <a:rPr lang="ru-RU" altLang="ru-RU" sz="2600" b="1"/>
              <a:t>Стоматология</a:t>
            </a:r>
            <a:r>
              <a:rPr lang="ru-RU" altLang="ru-RU" sz="2600"/>
              <a:t>» – врач-стоматолог отвечает за предупреждение, диагностику и лечение заболеваний челюстно-лицевой области у взрослых и детей;</a:t>
            </a:r>
          </a:p>
          <a:p>
            <a:pPr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/>
              <a:t>5. «</a:t>
            </a:r>
            <a:r>
              <a:rPr lang="ru-RU" altLang="ru-RU" sz="2600" b="1"/>
              <a:t>Фармация</a:t>
            </a:r>
            <a:r>
              <a:rPr lang="ru-RU" altLang="ru-RU" sz="2600"/>
              <a:t>» - провизор обеспечивает население лекарственными средствами и медицинскими препаратами</a:t>
            </a:r>
            <a:r>
              <a:rPr lang="ru-RU" altLang="ru-RU" sz="10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7338" y="287338"/>
            <a:ext cx="9791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В сфере медицины существует пять специальностей: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34988" y="1279526"/>
            <a:ext cx="9431337" cy="444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84138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обследование </a:t>
            </a:r>
            <a:r>
              <a:rPr lang="ru-RU" altLang="ru-RU" sz="2800" dirty="0"/>
              <a:t>больных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установление </a:t>
            </a:r>
            <a:r>
              <a:rPr lang="ru-RU" altLang="ru-RU" sz="2800" dirty="0"/>
              <a:t>диагноза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проведение </a:t>
            </a:r>
            <a:r>
              <a:rPr lang="ru-RU" altLang="ru-RU" sz="2800" dirty="0"/>
              <a:t>лечения различных заболеваний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оказание </a:t>
            </a:r>
            <a:r>
              <a:rPr lang="ru-RU" altLang="ru-RU" sz="2800" dirty="0"/>
              <a:t>экстренной медицинской помощи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осуществление </a:t>
            </a:r>
            <a:r>
              <a:rPr lang="ru-RU" altLang="ru-RU" sz="2800" dirty="0"/>
              <a:t>профилактических, реабилитационных, экспертных мероприятий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внедрение </a:t>
            </a:r>
            <a:r>
              <a:rPr lang="ru-RU" altLang="ru-RU" sz="2800" dirty="0"/>
              <a:t>современных методов лечения и лекарственных препаратов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проведение </a:t>
            </a:r>
            <a:r>
              <a:rPr lang="ru-RU" altLang="ru-RU" sz="2800" dirty="0"/>
              <a:t>санитарно-просветительской деятельности среди </a:t>
            </a:r>
            <a:r>
              <a:rPr lang="ru-RU" altLang="ru-RU" sz="2800" dirty="0" smtClean="0"/>
              <a:t>населения…</a:t>
            </a:r>
            <a:endParaRPr lang="ru-RU" altLang="ru-RU" sz="2800" dirty="0"/>
          </a:p>
          <a:p>
            <a:pPr marL="212725">
              <a:lnSpc>
                <a:spcPct val="100000"/>
              </a:lnSpc>
              <a:spcAft>
                <a:spcPts val="425"/>
              </a:spcAft>
              <a:buClrTx/>
              <a:buSzPct val="45000"/>
              <a:buFontTx/>
              <a:buNone/>
            </a:pPr>
            <a:endParaRPr lang="ru-RU" altLang="ru-RU" sz="600" dirty="0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60363" y="279400"/>
            <a:ext cx="953135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</a:rPr>
              <a:t>Независимо от специализации и места трудовой деятельности, в обязанности врачей входят: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7824" y="6012085"/>
            <a:ext cx="8928992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Основная цель деятельности врача – это лечение больных людей и предупреждение заболеваний среди населения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60363" y="457200"/>
            <a:ext cx="9504362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Основные предметы труда</a:t>
            </a:r>
            <a:r>
              <a:rPr lang="ru-RU" altLang="ru-RU" sz="2800"/>
              <a:t> - </a:t>
            </a:r>
            <a:r>
              <a:rPr lang="ru-RU" altLang="ru-RU" sz="2800">
                <a:solidFill>
                  <a:srgbClr val="000066"/>
                </a:solidFill>
              </a:rPr>
              <a:t>человек</a:t>
            </a:r>
            <a:r>
              <a:rPr lang="ru-RU" altLang="ru-RU" sz="2800"/>
              <a:t> (медицинское обслуживание) и </a:t>
            </a:r>
            <a:r>
              <a:rPr lang="ru-RU" altLang="ru-RU" sz="2800">
                <a:solidFill>
                  <a:srgbClr val="000066"/>
                </a:solidFill>
              </a:rPr>
              <a:t>природа</a:t>
            </a:r>
            <a:r>
              <a:rPr lang="ru-RU" altLang="ru-RU" sz="2800"/>
              <a:t> (человек как биологический объект), сопутствующий – </a:t>
            </a:r>
            <a:r>
              <a:rPr lang="ru-RU" altLang="ru-RU" sz="2800">
                <a:solidFill>
                  <a:srgbClr val="000066"/>
                </a:solidFill>
              </a:rPr>
              <a:t>знаковая система</a:t>
            </a:r>
            <a:r>
              <a:rPr lang="ru-RU" altLang="ru-RU" sz="2800"/>
              <a:t> (тексты на русском и латинском языках, документы).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В своей работе врач использует </a:t>
            </a:r>
            <a:r>
              <a:rPr lang="ru-RU" altLang="ru-RU" sz="2800" b="1"/>
              <a:t>вещественные</a:t>
            </a:r>
            <a:r>
              <a:rPr lang="ru-RU" altLang="ru-RU" sz="2800"/>
              <a:t> (орудийные) </a:t>
            </a:r>
            <a:r>
              <a:rPr lang="ru-RU" altLang="ru-RU" sz="2800" b="1"/>
              <a:t>средства труда</a:t>
            </a:r>
            <a:r>
              <a:rPr lang="ru-RU" altLang="ru-RU" sz="2800"/>
              <a:t> - ручные (иглы, крючки, пинцет и др.), электрические, измерительные устройства (прибор для измерения давления и др.).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143500"/>
            <a:ext cx="4683125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176713"/>
            <a:ext cx="4822825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34656</TotalTime>
  <Words>1092</Words>
  <Application>Microsoft Office PowerPoint</Application>
  <PresentationFormat>Произвольный</PresentationFormat>
  <Paragraphs>183</Paragraphs>
  <Slides>23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Microsoft YaHei</vt:lpstr>
      <vt:lpstr>Arial</vt:lpstr>
      <vt:lpstr>Calibri</vt:lpstr>
      <vt:lpstr>Lucida Sans Unicode</vt:lpstr>
      <vt:lpstr>Times New Roman</vt:lpstr>
      <vt:lpstr>Tw Cen MT</vt:lpstr>
      <vt:lpstr>Wingdings</vt:lpstr>
      <vt:lpstr>Тема Office</vt:lpstr>
      <vt:lpstr>Тема Office</vt:lpstr>
      <vt:lpstr>Тема Office</vt:lpstr>
      <vt:lpstr>Презентация PowerPoint</vt:lpstr>
      <vt:lpstr>Социологи назвали самую престижную профессию в России</vt:lpstr>
      <vt:lpstr>Презентация PowerPoint</vt:lpstr>
      <vt:lpstr>ПЛЮСЫ ПРОФЕССИИ ВРАЧА</vt:lpstr>
      <vt:lpstr>МИНУСЫ ПРОФЕССИИ</vt:lpstr>
      <vt:lpstr>Профессиограмма ВРАЧ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Методики оценки индивидуально-личностных качеств врача: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Гуров</cp:lastModifiedBy>
  <cp:revision>18</cp:revision>
  <cp:lastPrinted>1601-01-01T00:00:00Z</cp:lastPrinted>
  <dcterms:created xsi:type="dcterms:W3CDTF">2017-01-06T04:47:59Z</dcterms:created>
  <dcterms:modified xsi:type="dcterms:W3CDTF">2022-02-16T05:59:48Z</dcterms:modified>
</cp:coreProperties>
</file>