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Lst>
  <p:sldIdLst>
    <p:sldId id="256" r:id="rId2"/>
    <p:sldId id="257" r:id="rId3"/>
    <p:sldId id="259" r:id="rId4"/>
    <p:sldId id="273" r:id="rId5"/>
    <p:sldId id="260" r:id="rId6"/>
    <p:sldId id="261" r:id="rId7"/>
    <p:sldId id="262" r:id="rId8"/>
    <p:sldId id="263" r:id="rId9"/>
    <p:sldId id="264" r:id="rId10"/>
    <p:sldId id="265" r:id="rId11"/>
    <p:sldId id="266" r:id="rId12"/>
    <p:sldId id="269" r:id="rId13"/>
    <p:sldId id="268" r:id="rId14"/>
    <p:sldId id="270" r:id="rId15"/>
    <p:sldId id="271" r:id="rId16"/>
    <p:sldId id="272" r:id="rId17"/>
    <p:sldId id="274" r:id="rId18"/>
    <p:sldId id="275" r:id="rId19"/>
    <p:sldId id="280" r:id="rId20"/>
    <p:sldId id="276" r:id="rId21"/>
    <p:sldId id="277" r:id="rId22"/>
    <p:sldId id="278" r:id="rId23"/>
    <p:sldId id="25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00" autoAdjust="0"/>
    <p:restoredTop sz="94660"/>
  </p:normalViewPr>
  <p:slideViewPr>
    <p:cSldViewPr snapToGrid="0">
      <p:cViewPr varScale="1">
        <p:scale>
          <a:sx n="104" d="100"/>
          <a:sy n="104" d="100"/>
        </p:scale>
        <p:origin x="114"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348050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3129739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1048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2415799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30140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4283698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11044596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3718600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161323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70FBA3C-1D9D-4418-AE95-1FCE5991FA19}" type="datetimeFigureOut">
              <a:rPr lang="ru-RU" smtClean="0"/>
              <a:t>15.01.2024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4005728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0FBA3C-1D9D-4418-AE95-1FCE5991FA19}" type="datetimeFigureOut">
              <a:rPr lang="ru-RU" smtClean="0"/>
              <a:t>15.01.2024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143185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0FBA3C-1D9D-4418-AE95-1FCE5991FA19}" type="datetimeFigureOut">
              <a:rPr lang="ru-RU" smtClean="0"/>
              <a:t>15.01.2024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1522747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0FBA3C-1D9D-4418-AE95-1FCE5991FA19}" type="datetimeFigureOut">
              <a:rPr lang="ru-RU" smtClean="0"/>
              <a:t>15.01.2024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23936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0FBA3C-1D9D-4418-AE95-1FCE5991FA19}" type="datetimeFigureOut">
              <a:rPr lang="ru-RU" smtClean="0"/>
              <a:t>15.01.2024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2810919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BA3C-1D9D-4418-AE95-1FCE5991FA19}" type="datetimeFigureOut">
              <a:rPr lang="ru-RU" smtClean="0"/>
              <a:t>15.01.2024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429307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70FBA3C-1D9D-4418-AE95-1FCE5991FA19}" type="datetimeFigureOut">
              <a:rPr lang="ru-RU" smtClean="0"/>
              <a:t>15.01.2024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E599362-D5FB-4DBB-92BA-C0FD0F1A9BC6}" type="slidenum">
              <a:rPr lang="ru-RU" smtClean="0"/>
              <a:t>‹#›</a:t>
            </a:fld>
            <a:endParaRPr lang="ru-RU"/>
          </a:p>
        </p:txBody>
      </p:sp>
    </p:spTree>
    <p:extLst>
      <p:ext uri="{BB962C8B-B14F-4D97-AF65-F5344CB8AC3E}">
        <p14:creationId xmlns:p14="http://schemas.microsoft.com/office/powerpoint/2010/main" val="139628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0FBA3C-1D9D-4418-AE95-1FCE5991FA19}" type="datetimeFigureOut">
              <a:rPr lang="ru-RU" smtClean="0"/>
              <a:t>15.01.2024</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599362-D5FB-4DBB-92BA-C0FD0F1A9BC6}" type="slidenum">
              <a:rPr lang="ru-RU" smtClean="0"/>
              <a:t>‹#›</a:t>
            </a:fld>
            <a:endParaRPr lang="ru-RU"/>
          </a:p>
        </p:txBody>
      </p:sp>
    </p:spTree>
    <p:extLst>
      <p:ext uri="{BB962C8B-B14F-4D97-AF65-F5344CB8AC3E}">
        <p14:creationId xmlns:p14="http://schemas.microsoft.com/office/powerpoint/2010/main" val="39617099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 id="21474837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r.minzdrav.gov.ru/schema/634_1" TargetMode="External"/><Relationship Id="rId2" Type="http://schemas.openxmlformats.org/officeDocument/2006/relationships/hyperlink" Target="https://studfile.net/preview/5164619/page:30/"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0896" y="283464"/>
            <a:ext cx="11539728" cy="1124712"/>
          </a:xfrm>
        </p:spPr>
        <p:txBody>
          <a:bodyPr>
            <a:normAutofit/>
          </a:bodyPr>
          <a:lstStyle/>
          <a:p>
            <a:pPr algn="ctr"/>
            <a:r>
              <a:rPr lang="ru-RU" sz="1600" dirty="0">
                <a:solidFill>
                  <a:schemeClr val="tx1"/>
                </a:solidFill>
              </a:rPr>
              <a:t>Федеративное государственное бюджетное образовательное учреждение высшего образования «Красноярский государственный медицинский университет </a:t>
            </a:r>
            <a:r>
              <a:rPr lang="ru-RU" sz="1600" dirty="0" smtClean="0">
                <a:solidFill>
                  <a:schemeClr val="tx1"/>
                </a:solidFill>
              </a:rPr>
              <a:t>имени профессора  </a:t>
            </a:r>
            <a:r>
              <a:rPr lang="ru-RU" sz="1600" dirty="0">
                <a:solidFill>
                  <a:schemeClr val="tx1"/>
                </a:solidFill>
              </a:rPr>
              <a:t>В. Ф. </a:t>
            </a:r>
            <a:r>
              <a:rPr lang="ru-RU" sz="1600" dirty="0" err="1" smtClean="0">
                <a:solidFill>
                  <a:schemeClr val="tx1"/>
                </a:solidFill>
              </a:rPr>
              <a:t>Войно</a:t>
            </a:r>
            <a:r>
              <a:rPr lang="ru-RU" sz="1600" dirty="0" smtClean="0">
                <a:solidFill>
                  <a:schemeClr val="tx1"/>
                </a:solidFill>
              </a:rPr>
              <a:t> - </a:t>
            </a:r>
            <a:r>
              <a:rPr lang="ru-RU" sz="1600" dirty="0" err="1" smtClean="0">
                <a:solidFill>
                  <a:schemeClr val="tx1"/>
                </a:solidFill>
              </a:rPr>
              <a:t>Ясенецкого</a:t>
            </a:r>
            <a:r>
              <a:rPr lang="ru-RU" sz="1600" dirty="0">
                <a:solidFill>
                  <a:schemeClr val="tx1"/>
                </a:solidFill>
              </a:rPr>
              <a:t>» </a:t>
            </a:r>
            <a:br>
              <a:rPr lang="ru-RU" sz="1600" dirty="0">
                <a:solidFill>
                  <a:schemeClr val="tx1"/>
                </a:solidFill>
              </a:rPr>
            </a:br>
            <a:r>
              <a:rPr lang="ru-RU" sz="1600" dirty="0">
                <a:solidFill>
                  <a:schemeClr val="tx1"/>
                </a:solidFill>
              </a:rPr>
              <a:t>Министерства здравоохранения Российской </a:t>
            </a:r>
            <a:r>
              <a:rPr lang="ru-RU" sz="1600" dirty="0" smtClean="0">
                <a:solidFill>
                  <a:schemeClr val="tx1"/>
                </a:solidFill>
              </a:rPr>
              <a:t>Федерации кафедра стоматологии </a:t>
            </a:r>
            <a:r>
              <a:rPr lang="ru-RU" sz="1600" dirty="0" err="1" smtClean="0">
                <a:solidFill>
                  <a:schemeClr val="tx1"/>
                </a:solidFill>
              </a:rPr>
              <a:t>ипо</a:t>
            </a:r>
            <a:endParaRPr lang="ru-RU" sz="1600" dirty="0">
              <a:solidFill>
                <a:schemeClr val="tx1"/>
              </a:solidFill>
            </a:endParaRPr>
          </a:p>
        </p:txBody>
      </p:sp>
      <p:sp>
        <p:nvSpPr>
          <p:cNvPr id="3" name="Подзаголовок 2"/>
          <p:cNvSpPr>
            <a:spLocks noGrp="1"/>
          </p:cNvSpPr>
          <p:nvPr>
            <p:ph type="subTitle" idx="1"/>
          </p:nvPr>
        </p:nvSpPr>
        <p:spPr>
          <a:xfrm>
            <a:off x="932688" y="1931106"/>
            <a:ext cx="10195560" cy="2046534"/>
          </a:xfrm>
        </p:spPr>
        <p:txBody>
          <a:bodyPr>
            <a:noAutofit/>
          </a:bodyPr>
          <a:lstStyle/>
          <a:p>
            <a:r>
              <a:rPr lang="ru-RU" sz="4400" dirty="0" smtClean="0"/>
              <a:t>Кистозные образования челюстей. Этиология, патогенез, клиника, диагностика, лечение</a:t>
            </a:r>
            <a:endParaRPr lang="ru-RU" sz="4400" dirty="0"/>
          </a:p>
        </p:txBody>
      </p:sp>
      <p:sp>
        <p:nvSpPr>
          <p:cNvPr id="4" name="TextBox 3"/>
          <p:cNvSpPr txBox="1"/>
          <p:nvPr/>
        </p:nvSpPr>
        <p:spPr>
          <a:xfrm>
            <a:off x="7315200" y="5029200"/>
            <a:ext cx="3977640" cy="1323439"/>
          </a:xfrm>
          <a:prstGeom prst="rect">
            <a:avLst/>
          </a:prstGeom>
          <a:noFill/>
        </p:spPr>
        <p:txBody>
          <a:bodyPr wrap="square" rtlCol="0">
            <a:spAutoFit/>
          </a:bodyPr>
          <a:lstStyle/>
          <a:p>
            <a:r>
              <a:rPr lang="ru-RU" sz="1600" dirty="0" smtClean="0"/>
              <a:t>Выполнил ординатор кафедры</a:t>
            </a:r>
          </a:p>
          <a:p>
            <a:r>
              <a:rPr lang="ru-RU" sz="1600" dirty="0"/>
              <a:t>с</a:t>
            </a:r>
            <a:r>
              <a:rPr lang="ru-RU" sz="1600" dirty="0" smtClean="0"/>
              <a:t>томатологии ИПО</a:t>
            </a:r>
          </a:p>
          <a:p>
            <a:r>
              <a:rPr lang="ru-RU" sz="1600" dirty="0"/>
              <a:t>п</a:t>
            </a:r>
            <a:r>
              <a:rPr lang="ru-RU" sz="1600" dirty="0" smtClean="0"/>
              <a:t>о специальности</a:t>
            </a:r>
          </a:p>
          <a:p>
            <a:r>
              <a:rPr lang="ru-RU" sz="1600" dirty="0" smtClean="0"/>
              <a:t>«стоматология хирургическая»</a:t>
            </a:r>
          </a:p>
          <a:p>
            <a:r>
              <a:rPr lang="ru-RU" sz="1600" dirty="0" err="1" smtClean="0"/>
              <a:t>Дзидзоев</a:t>
            </a:r>
            <a:r>
              <a:rPr lang="ru-RU" sz="1600" dirty="0" smtClean="0"/>
              <a:t> Ростислав Денисович</a:t>
            </a:r>
            <a:endParaRPr lang="ru-RU" sz="1600" dirty="0"/>
          </a:p>
        </p:txBody>
      </p:sp>
      <p:pic>
        <p:nvPicPr>
          <p:cNvPr id="5" name="Рисунок 4"/>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3857370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459656" y="1270000"/>
            <a:ext cx="7960444" cy="4692064"/>
          </a:xfrm>
        </p:spPr>
        <p:txBody>
          <a:bodyPr>
            <a:noAutofit/>
          </a:bodyPr>
          <a:lstStyle/>
          <a:p>
            <a:r>
              <a:rPr lang="ru-RU" sz="2000" b="1" i="1" dirty="0" smtClean="0"/>
              <a:t>Шаровидно-верхнечелюстные </a:t>
            </a:r>
            <a:r>
              <a:rPr lang="ru-RU" sz="2000" b="1" i="1" dirty="0"/>
              <a:t>и </a:t>
            </a:r>
            <a:r>
              <a:rPr lang="ru-RU" sz="2000" b="1" i="1" dirty="0" err="1"/>
              <a:t>носоальвеолярные</a:t>
            </a:r>
            <a:r>
              <a:rPr lang="ru-RU" sz="2000" b="1" i="1" dirty="0"/>
              <a:t> кисты</a:t>
            </a:r>
          </a:p>
          <a:p>
            <a:pPr marL="0" indent="0">
              <a:buNone/>
            </a:pPr>
            <a:r>
              <a:rPr lang="ru-RU" dirty="0"/>
              <a:t>Возникают из эпителия на месте соединения межчелюстной кости с верхней челюстью. Содержат желтоватую жидкость без холестерина (В. В. Рогинский, 1987). Шаровидно-верхнечелюстная киста расположена в кости верхней челюсти между боковым резцом и клыком. Носогубная или </a:t>
            </a:r>
            <a:r>
              <a:rPr lang="ru-RU" dirty="0" err="1"/>
              <a:t>носоальвеолярная</a:t>
            </a:r>
            <a:r>
              <a:rPr lang="ru-RU" dirty="0"/>
              <a:t> киста расположена на передней поверхности верхней челюсти в проекции верхушки корня бокового резца и клыка</a:t>
            </a:r>
            <a:r>
              <a:rPr lang="ru-RU" dirty="0" smtClean="0"/>
              <a:t>.</a:t>
            </a:r>
          </a:p>
          <a:p>
            <a:r>
              <a:rPr lang="ru-RU" sz="2000" b="1" i="1" dirty="0" err="1"/>
              <a:t>Дермоидная</a:t>
            </a:r>
            <a:r>
              <a:rPr lang="ru-RU" sz="2000" b="1" i="1" dirty="0"/>
              <a:t> киста полости рта</a:t>
            </a:r>
          </a:p>
          <a:p>
            <a:pPr marL="0" indent="0">
              <a:buNone/>
            </a:pPr>
            <a:r>
              <a:rPr lang="ru-RU" dirty="0"/>
              <a:t>Образуется в результате порока развития и формирования лица в местах сращения у эмбриона лобного, верхнечелюстных и нижнечелюстных бугров. </a:t>
            </a:r>
            <a:r>
              <a:rPr lang="ru-RU" dirty="0" err="1"/>
              <a:t>Дермоидная</a:t>
            </a:r>
            <a:r>
              <a:rPr lang="ru-RU" dirty="0"/>
              <a:t> киста представляет собой полостное образование с толстой оболочкой, заполненное кашицеобразной массой грязно-белого цвета с неприятным запахом. Содержимое кисты состоит из </a:t>
            </a:r>
            <a:r>
              <a:rPr lang="ru-RU" dirty="0" err="1"/>
              <a:t>слущившегося</a:t>
            </a:r>
            <a:r>
              <a:rPr lang="ru-RU" dirty="0"/>
              <a:t> эпидермиса, продуктов выделения сальных, потовых желез и волосяных фолликулов, иногда с наличием волос.</a:t>
            </a:r>
          </a:p>
          <a:p>
            <a:pPr marL="0" indent="0">
              <a:buNone/>
            </a:pPr>
            <a:endParaRPr lang="ru-RU" dirty="0"/>
          </a:p>
        </p:txBody>
      </p:sp>
      <p:pic>
        <p:nvPicPr>
          <p:cNvPr id="5" name="Рисунок 4"/>
          <p:cNvPicPr>
            <a:picLocks noChangeAspect="1"/>
          </p:cNvPicPr>
          <p:nvPr/>
        </p:nvPicPr>
        <p:blipFill rotWithShape="1">
          <a:blip r:embed="rId2"/>
          <a:srcRect l="4393" r="5574" b="30856"/>
          <a:stretch/>
        </p:blipFill>
        <p:spPr>
          <a:xfrm>
            <a:off x="8061708" y="609600"/>
            <a:ext cx="3930267" cy="2263775"/>
          </a:xfrm>
          <a:prstGeom prst="rect">
            <a:avLst/>
          </a:prstGeom>
        </p:spPr>
      </p:pic>
      <p:pic>
        <p:nvPicPr>
          <p:cNvPr id="6" name="Рисунок 5"/>
          <p:cNvPicPr>
            <a:picLocks noChangeAspect="1"/>
          </p:cNvPicPr>
          <p:nvPr/>
        </p:nvPicPr>
        <p:blipFill>
          <a:blip r:embed="rId3"/>
          <a:stretch>
            <a:fillRect/>
          </a:stretch>
        </p:blipFill>
        <p:spPr>
          <a:xfrm>
            <a:off x="8510587" y="2977548"/>
            <a:ext cx="2528888" cy="3880452"/>
          </a:xfrm>
          <a:prstGeom prst="rect">
            <a:avLst/>
          </a:prstGeom>
        </p:spPr>
      </p:pic>
    </p:spTree>
    <p:extLst>
      <p:ext uri="{BB962C8B-B14F-4D97-AF65-F5344CB8AC3E}">
        <p14:creationId xmlns:p14="http://schemas.microsoft.com/office/powerpoint/2010/main" val="598301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610658" y="1460345"/>
            <a:ext cx="10228792" cy="4788055"/>
          </a:xfrm>
        </p:spPr>
        <p:txBody>
          <a:bodyPr>
            <a:normAutofit/>
          </a:bodyPr>
          <a:lstStyle/>
          <a:p>
            <a:r>
              <a:rPr lang="ru-RU" sz="2000" b="1" i="1" dirty="0" err="1" smtClean="0"/>
              <a:t>Эпидермоидная</a:t>
            </a:r>
            <a:r>
              <a:rPr lang="ru-RU" sz="2000" b="1" i="1" dirty="0" smtClean="0"/>
              <a:t> </a:t>
            </a:r>
            <a:r>
              <a:rPr lang="ru-RU" sz="2000" b="1" i="1" dirty="0"/>
              <a:t>киста полости рта</a:t>
            </a:r>
          </a:p>
          <a:p>
            <a:pPr marL="0" indent="0">
              <a:buNone/>
            </a:pPr>
            <a:r>
              <a:rPr lang="ru-RU" dirty="0"/>
              <a:t>Встречается в двух видах: не содержащая зуба (подобно околокорневой кисте) и содержащая (окружающая) коронку непрорезавшегося зуба (подобно фолликулярной кисте). Стенки кисты выстланы эпидермисом, а содержимое состоит из кашицеобразной массы, состоящей из распада клеток эпителия, роговых масс, кристаллов </a:t>
            </a:r>
            <a:r>
              <a:rPr lang="ru-RU" dirty="0" smtClean="0"/>
              <a:t>холестерина.</a:t>
            </a:r>
          </a:p>
          <a:p>
            <a:r>
              <a:rPr lang="ru-RU" sz="2200" b="1" i="1" dirty="0"/>
              <a:t>Лимфоэпителиальная киста полости рта</a:t>
            </a:r>
          </a:p>
          <a:p>
            <a:pPr marL="0" indent="0">
              <a:buNone/>
            </a:pPr>
            <a:r>
              <a:rPr lang="ru-RU" dirty="0"/>
              <a:t>Представляет собой инкапсулированную </a:t>
            </a:r>
            <a:r>
              <a:rPr lang="ru-RU" dirty="0" err="1"/>
              <a:t>дермальную</a:t>
            </a:r>
            <a:r>
              <a:rPr lang="ru-RU" dirty="0"/>
              <a:t> или подслизистую папулу, исходящую из остатков эпителия, попавших в лимфоидную ткань и подвергшихся кистозному перерождению. При образовании лимфоэпителиальной кисты из дегенерировавшей ткани второй жаберной дуги её называют шейной лимфоэпителиальной кистой, или кистой жаберной щели. При  гистологическом исследовании лимфоэпителиальная киста выстлана многослойным плоским эпителием, редко — цилиндрическим или кубическим и окружена фиброзной соединительнотканной капсулой. В центральной части кисты отмечают лимфоидные скопления с выраженным зародышевым центром. Киста заполнена вязкой жёлтой жидкостью, что обусловлено содержащимся в ней сыровидным роговым веществом.</a:t>
            </a:r>
          </a:p>
        </p:txBody>
      </p:sp>
    </p:spTree>
    <p:extLst>
      <p:ext uri="{BB962C8B-B14F-4D97-AF65-F5344CB8AC3E}">
        <p14:creationId xmlns:p14="http://schemas.microsoft.com/office/powerpoint/2010/main" val="1298761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420029"/>
            <a:ext cx="8596668" cy="750849"/>
          </a:xfrm>
        </p:spPr>
        <p:txBody>
          <a:bodyPr/>
          <a:lstStyle/>
          <a:p>
            <a:r>
              <a:rPr lang="ru-RU" dirty="0"/>
              <a:t>Этиология и патогенез</a:t>
            </a:r>
          </a:p>
        </p:txBody>
      </p:sp>
      <p:sp>
        <p:nvSpPr>
          <p:cNvPr id="3" name="Объект 2"/>
          <p:cNvSpPr>
            <a:spLocks noGrp="1"/>
          </p:cNvSpPr>
          <p:nvPr>
            <p:ph idx="1"/>
          </p:nvPr>
        </p:nvSpPr>
        <p:spPr>
          <a:xfrm>
            <a:off x="677334" y="1170878"/>
            <a:ext cx="8596668" cy="4524796"/>
          </a:xfrm>
        </p:spPr>
        <p:txBody>
          <a:bodyPr/>
          <a:lstStyle/>
          <a:p>
            <a:r>
              <a:rPr lang="ru-RU" dirty="0"/>
              <a:t>Морфологически различают </a:t>
            </a:r>
            <a:r>
              <a:rPr lang="ru-RU" b="1" i="1" dirty="0" err="1"/>
              <a:t>дермоидные</a:t>
            </a:r>
            <a:r>
              <a:rPr lang="ru-RU" b="1" i="1" dirty="0"/>
              <a:t> и </a:t>
            </a:r>
            <a:r>
              <a:rPr lang="ru-RU" b="1" i="1" dirty="0" err="1"/>
              <a:t>эпидермоидные</a:t>
            </a:r>
            <a:r>
              <a:rPr lang="ru-RU" b="1" i="1" dirty="0"/>
              <a:t> кисты</a:t>
            </a:r>
            <a:r>
              <a:rPr lang="ru-RU" dirty="0"/>
              <a:t>.</a:t>
            </a:r>
          </a:p>
          <a:p>
            <a:pPr marL="0" indent="0">
              <a:buNone/>
            </a:pP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1410617018"/>
              </p:ext>
            </p:extLst>
          </p:nvPr>
        </p:nvGraphicFramePr>
        <p:xfrm>
          <a:off x="532526" y="1589461"/>
          <a:ext cx="11187406" cy="5123573"/>
        </p:xfrm>
        <a:graphic>
          <a:graphicData uri="http://schemas.openxmlformats.org/drawingml/2006/table">
            <a:tbl>
              <a:tblPr firstRow="1" bandRow="1">
                <a:tableStyleId>{5C22544A-7EE6-4342-B048-85BDC9FD1C3A}</a:tableStyleId>
              </a:tblPr>
              <a:tblGrid>
                <a:gridCol w="5990937">
                  <a:extLst>
                    <a:ext uri="{9D8B030D-6E8A-4147-A177-3AD203B41FA5}">
                      <a16:colId xmlns:a16="http://schemas.microsoft.com/office/drawing/2014/main" xmlns="" val="20000"/>
                    </a:ext>
                  </a:extLst>
                </a:gridCol>
                <a:gridCol w="5196469">
                  <a:extLst>
                    <a:ext uri="{9D8B030D-6E8A-4147-A177-3AD203B41FA5}">
                      <a16:colId xmlns:a16="http://schemas.microsoft.com/office/drawing/2014/main" xmlns="" val="20001"/>
                    </a:ext>
                  </a:extLst>
                </a:gridCol>
              </a:tblGrid>
              <a:tr h="797546">
                <a:tc>
                  <a:txBody>
                    <a:bodyPr/>
                    <a:lstStyle/>
                    <a:p>
                      <a:r>
                        <a:rPr lang="ru-RU" sz="1600" dirty="0" smtClean="0"/>
                        <a:t>Стенка </a:t>
                      </a:r>
                      <a:r>
                        <a:rPr lang="ru-RU" sz="1600" dirty="0" err="1" smtClean="0"/>
                        <a:t>дермоидных</a:t>
                      </a:r>
                      <a:r>
                        <a:rPr lang="ru-RU" sz="1600" dirty="0" smtClean="0"/>
                        <a:t> кист состоит из всех слоев кожи и ее производных (сальные, потовые железы, волосы).</a:t>
                      </a:r>
                      <a:endParaRPr lang="ru-RU" sz="1600" dirty="0"/>
                    </a:p>
                  </a:txBody>
                  <a:tcPr/>
                </a:tc>
                <a:tc>
                  <a:txBody>
                    <a:bodyPr/>
                    <a:lstStyle/>
                    <a:p>
                      <a:r>
                        <a:rPr lang="ru-RU" sz="1600" dirty="0" smtClean="0"/>
                        <a:t>Стенка </a:t>
                      </a:r>
                      <a:r>
                        <a:rPr lang="ru-RU" sz="1600" dirty="0" err="1" smtClean="0"/>
                        <a:t>эпидермоидной</a:t>
                      </a:r>
                      <a:r>
                        <a:rPr lang="ru-RU" sz="1600" dirty="0" smtClean="0"/>
                        <a:t> кисты состоит из плотной волокнистой соединительной ткани, не содержит кожных придатков</a:t>
                      </a:r>
                      <a:endParaRPr lang="ru-RU" sz="1600" dirty="0"/>
                    </a:p>
                  </a:txBody>
                  <a:tcPr/>
                </a:tc>
                <a:extLst>
                  <a:ext uri="{0D108BD9-81ED-4DB2-BD59-A6C34878D82A}">
                    <a16:rowId xmlns:a16="http://schemas.microsoft.com/office/drawing/2014/main" xmlns="" val="10000"/>
                  </a:ext>
                </a:extLst>
              </a:tr>
              <a:tr h="797546">
                <a:tc>
                  <a:txBody>
                    <a:bodyPr/>
                    <a:lstStyle/>
                    <a:p>
                      <a:r>
                        <a:rPr lang="ru-RU" sz="1600" dirty="0" smtClean="0"/>
                        <a:t>Развиваются из эмбриональных щелей, образуемых складками эктодермы, </a:t>
                      </a:r>
                      <a:r>
                        <a:rPr lang="ru-RU" sz="1600" dirty="0" err="1" smtClean="0"/>
                        <a:t>дистопированными</a:t>
                      </a:r>
                      <a:r>
                        <a:rPr lang="ru-RU" sz="1600" dirty="0" smtClean="0"/>
                        <a:t> в период эмбрионального развития зародыша. </a:t>
                      </a:r>
                      <a:endParaRPr lang="ru-RU" sz="1600" dirty="0"/>
                    </a:p>
                  </a:txBody>
                  <a:tcPr/>
                </a:tc>
                <a:tc>
                  <a:txBody>
                    <a:bodyPr/>
                    <a:lstStyle/>
                    <a:p>
                      <a:endParaRPr lang="ru-RU" sz="1600" dirty="0"/>
                    </a:p>
                  </a:txBody>
                  <a:tcPr/>
                </a:tc>
                <a:extLst>
                  <a:ext uri="{0D108BD9-81ED-4DB2-BD59-A6C34878D82A}">
                    <a16:rowId xmlns:a16="http://schemas.microsoft.com/office/drawing/2014/main" xmlns="" val="10001"/>
                  </a:ext>
                </a:extLst>
              </a:tr>
              <a:tr h="797546">
                <a:tc>
                  <a:txBody>
                    <a:bodyPr/>
                    <a:lstStyle/>
                    <a:p>
                      <a:r>
                        <a:rPr lang="ru-RU" sz="1600" dirty="0" smtClean="0"/>
                        <a:t>Локализация кисты может быть различной: на губах, веках, в носогубных складках, на переносице, рядом с ушами, на затылке, в верхних отделах шеи, в области дна рта. </a:t>
                      </a:r>
                      <a:endParaRPr lang="ru-RU" sz="1600" dirty="0"/>
                    </a:p>
                  </a:txBody>
                  <a:tcPr/>
                </a:tc>
                <a:tc>
                  <a:txBody>
                    <a:bodyPr/>
                    <a:lstStyle/>
                    <a:p>
                      <a:endParaRPr lang="ru-RU" sz="1600" dirty="0"/>
                    </a:p>
                  </a:txBody>
                  <a:tcPr/>
                </a:tc>
                <a:extLst>
                  <a:ext uri="{0D108BD9-81ED-4DB2-BD59-A6C34878D82A}">
                    <a16:rowId xmlns:a16="http://schemas.microsoft.com/office/drawing/2014/main" xmlns="" val="10002"/>
                  </a:ext>
                </a:extLst>
              </a:tr>
              <a:tr h="797546">
                <a:tc>
                  <a:txBody>
                    <a:bodyPr/>
                    <a:lstStyle/>
                    <a:p>
                      <a:r>
                        <a:rPr lang="ru-RU" sz="1600" dirty="0" smtClean="0"/>
                        <a:t>Оболочка кисты плотная, с выраженным сосочковым слоем и находящимися в нем сальными железами и волосяными луковицами. </a:t>
                      </a:r>
                      <a:endParaRPr lang="ru-RU" sz="1600" dirty="0"/>
                    </a:p>
                  </a:txBody>
                  <a:tcPr/>
                </a:tc>
                <a:tc>
                  <a:txBody>
                    <a:bodyPr/>
                    <a:lstStyle/>
                    <a:p>
                      <a:r>
                        <a:rPr lang="ru-RU" sz="1600" dirty="0" smtClean="0"/>
                        <a:t>Оболочка </a:t>
                      </a:r>
                      <a:r>
                        <a:rPr lang="ru-RU" sz="1600" dirty="0" err="1" smtClean="0"/>
                        <a:t>эпидермоидных</a:t>
                      </a:r>
                      <a:r>
                        <a:rPr lang="ru-RU" sz="1600" dirty="0" smtClean="0"/>
                        <a:t> кист включает эпидермис и не содержит производных кожи. </a:t>
                      </a:r>
                      <a:endParaRPr lang="ru-RU" sz="1600" dirty="0"/>
                    </a:p>
                  </a:txBody>
                  <a:tcPr/>
                </a:tc>
                <a:extLst>
                  <a:ext uri="{0D108BD9-81ED-4DB2-BD59-A6C34878D82A}">
                    <a16:rowId xmlns:a16="http://schemas.microsoft.com/office/drawing/2014/main" xmlns="" val="10003"/>
                  </a:ext>
                </a:extLst>
              </a:tr>
              <a:tr h="561236">
                <a:tc>
                  <a:txBody>
                    <a:bodyPr/>
                    <a:lstStyle/>
                    <a:p>
                      <a:r>
                        <a:rPr lang="ru-RU" sz="1600" dirty="0" smtClean="0"/>
                        <a:t>Внутренняя поверхность оболочки выстлана многослойным плоским эпителием.</a:t>
                      </a:r>
                      <a:endParaRPr lang="ru-RU" sz="1600" dirty="0"/>
                    </a:p>
                  </a:txBody>
                  <a:tcPr/>
                </a:tc>
                <a:tc>
                  <a:txBody>
                    <a:bodyPr/>
                    <a:lstStyle/>
                    <a:p>
                      <a:r>
                        <a:rPr lang="ru-RU" sz="1600" dirty="0" smtClean="0"/>
                        <a:t>Внутренняя выстилка — многослойный плоский эпителий. </a:t>
                      </a:r>
                      <a:endParaRPr lang="ru-RU" sz="1600" dirty="0"/>
                    </a:p>
                  </a:txBody>
                  <a:tcPr/>
                </a:tc>
                <a:extLst>
                  <a:ext uri="{0D108BD9-81ED-4DB2-BD59-A6C34878D82A}">
                    <a16:rowId xmlns:a16="http://schemas.microsoft.com/office/drawing/2014/main" xmlns="" val="10004"/>
                  </a:ext>
                </a:extLst>
              </a:tr>
              <a:tr h="797546">
                <a:tc>
                  <a:txBody>
                    <a:bodyPr/>
                    <a:lstStyle/>
                    <a:p>
                      <a:r>
                        <a:rPr lang="ru-RU" sz="1600" dirty="0" smtClean="0"/>
                        <a:t>Содержимое: кашицеобразная масса серого цвета с неприятным запахом.</a:t>
                      </a:r>
                      <a:endParaRPr lang="ru-RU" sz="1600" dirty="0"/>
                    </a:p>
                  </a:txBody>
                  <a:tcPr/>
                </a:tc>
                <a:tc>
                  <a:txBody>
                    <a:bodyPr/>
                    <a:lstStyle/>
                    <a:p>
                      <a:r>
                        <a:rPr lang="ru-RU" sz="1600" dirty="0" smtClean="0"/>
                        <a:t>Содержимое: роговые чешуйки, местами подвергающиеся дегенерации, особенно при присоединении вторичного воспаления. </a:t>
                      </a:r>
                      <a:endParaRPr lang="ru-RU" sz="1600" dirty="0"/>
                    </a:p>
                  </a:txBody>
                  <a:tcPr/>
                </a:tc>
                <a:extLst>
                  <a:ext uri="{0D108BD9-81ED-4DB2-BD59-A6C34878D82A}">
                    <a16:rowId xmlns:a16="http://schemas.microsoft.com/office/drawing/2014/main" xmlns="" val="10005"/>
                  </a:ext>
                </a:extLst>
              </a:tr>
              <a:tr h="429653">
                <a:tc gridSpan="2">
                  <a:txBody>
                    <a:bodyPr/>
                    <a:lstStyle/>
                    <a:p>
                      <a:pPr algn="ctr"/>
                      <a:r>
                        <a:rPr lang="ru-RU" dirty="0" smtClean="0"/>
                        <a:t>Клинически их дифференцировать очень сложно. </a:t>
                      </a:r>
                      <a:endParaRPr lang="ru-RU" dirty="0"/>
                    </a:p>
                  </a:txBody>
                  <a:tcPr/>
                </a:tc>
                <a:tc hMerge="1">
                  <a:txBody>
                    <a:bodyPr/>
                    <a:lstStyle/>
                    <a:p>
                      <a:endParaRPr lang="ru-RU"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263645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677333" y="1326995"/>
            <a:ext cx="10306618" cy="4714367"/>
          </a:xfrm>
        </p:spPr>
        <p:txBody>
          <a:bodyPr>
            <a:noAutofit/>
          </a:bodyPr>
          <a:lstStyle/>
          <a:p>
            <a:r>
              <a:rPr lang="ru-RU" sz="2000" b="1" i="1" dirty="0"/>
              <a:t>Срединные кисты шеи </a:t>
            </a:r>
            <a:r>
              <a:rPr lang="ru-RU" dirty="0"/>
              <a:t>относятся к аномалиям развития </a:t>
            </a:r>
            <a:endParaRPr lang="ru-RU" dirty="0" smtClean="0"/>
          </a:p>
          <a:p>
            <a:pPr marL="0" indent="0">
              <a:buNone/>
            </a:pPr>
            <a:r>
              <a:rPr lang="ru-RU" dirty="0" smtClean="0"/>
              <a:t>жаберного </a:t>
            </a:r>
            <a:r>
              <a:rPr lang="ru-RU" dirty="0"/>
              <a:t>аппарата и его производных, а также щитовидной и вилочковой желез. Некоторые авторы считают, что срединные кисты и свищи являются эмбриональной дисплазией, связанной с </a:t>
            </a:r>
            <a:r>
              <a:rPr lang="ru-RU" dirty="0" err="1"/>
              <a:t>незаращением</a:t>
            </a:r>
            <a:r>
              <a:rPr lang="ru-RU" dirty="0"/>
              <a:t> </a:t>
            </a:r>
            <a:r>
              <a:rPr lang="ru-RU" dirty="0" err="1"/>
              <a:t>щитоязычного</a:t>
            </a:r>
            <a:r>
              <a:rPr lang="ru-RU" dirty="0"/>
              <a:t> протока </a:t>
            </a:r>
            <a:r>
              <a:rPr lang="ru-RU" sz="1600" i="1" dirty="0"/>
              <a:t>(Н. А. Груздев, 1965; Л. Р. Епишева, 1972; </a:t>
            </a:r>
            <a:r>
              <a:rPr lang="ru-RU" sz="1600" i="1" dirty="0" err="1"/>
              <a:t>Бетманн</a:t>
            </a:r>
            <a:r>
              <a:rPr lang="ru-RU" sz="1600" i="1" dirty="0"/>
              <a:t>, 1971, и др.)</a:t>
            </a:r>
            <a:r>
              <a:rPr lang="ru-RU" dirty="0"/>
              <a:t>. В пользу такого предположения свидетельствует связь срединных кист шеи с подъязычной костью и слепым отверстием корня языка, а также соответствие хода полного срединного свища топографии зачатка щитовидной железы </a:t>
            </a:r>
            <a:r>
              <a:rPr lang="ru-RU" sz="1600" i="1" dirty="0"/>
              <a:t>(В. С. Дмитриева с </a:t>
            </a:r>
            <a:r>
              <a:rPr lang="ru-RU" sz="1600" i="1" dirty="0" err="1"/>
              <a:t>соавт</a:t>
            </a:r>
            <a:r>
              <a:rPr lang="ru-RU" sz="1600" i="1" dirty="0"/>
              <a:t>., 1968). </a:t>
            </a:r>
            <a:r>
              <a:rPr lang="ru-RU" dirty="0"/>
              <a:t>Иногда при гистологическом исследовании срединных кист и свищей шеи в их стенке находятся включения тканей щитовидной железы. Это подтверждает их происхождение из тканей нередуцированного </a:t>
            </a:r>
            <a:r>
              <a:rPr lang="ru-RU" dirty="0" err="1"/>
              <a:t>щитоязычного</a:t>
            </a:r>
            <a:r>
              <a:rPr lang="ru-RU" dirty="0"/>
              <a:t> протока.</a:t>
            </a:r>
          </a:p>
          <a:p>
            <a:r>
              <a:rPr lang="ru-RU" dirty="0" smtClean="0"/>
              <a:t>К</a:t>
            </a:r>
            <a:r>
              <a:rPr lang="ru-RU" dirty="0"/>
              <a:t>. И. Черенова (1963), В. М. Безруков (1965) предлагают </a:t>
            </a:r>
            <a:r>
              <a:rPr lang="ru-RU" dirty="0" err="1"/>
              <a:t>бранхиогенную</a:t>
            </a:r>
            <a:r>
              <a:rPr lang="ru-RU" dirty="0"/>
              <a:t> теорию происхождения боковых кист и свищей </a:t>
            </a:r>
            <a:r>
              <a:rPr lang="ru-RU" dirty="0" smtClean="0"/>
              <a:t>шеи (образования </a:t>
            </a:r>
            <a:r>
              <a:rPr lang="ru-RU" dirty="0"/>
              <a:t>являют собой второй глоточный карман между наружной и внутренней сонными артериями и открываются внутренним устьем в область небной </a:t>
            </a:r>
            <a:r>
              <a:rPr lang="ru-RU" dirty="0" smtClean="0"/>
              <a:t>миндалины). </a:t>
            </a:r>
            <a:r>
              <a:rPr lang="ru-RU" dirty="0"/>
              <a:t>Располагаются боковые кисты на </a:t>
            </a:r>
            <a:r>
              <a:rPr lang="ru-RU" dirty="0" err="1"/>
              <a:t>сосудистонервном</a:t>
            </a:r>
            <a:r>
              <a:rPr lang="ru-RU" dirty="0"/>
              <a:t> пучке шеи, чаще на уровне бифуркации общей сонной артерии. Название «</a:t>
            </a:r>
            <a:r>
              <a:rPr lang="ru-RU" dirty="0" err="1"/>
              <a:t>бранхиогенные</a:t>
            </a:r>
            <a:r>
              <a:rPr lang="ru-RU" dirty="0"/>
              <a:t>» означает, что эти образования развиваются из остатков глоточных карманов. </a:t>
            </a:r>
          </a:p>
          <a:p>
            <a:endParaRPr lang="ru-RU" dirty="0"/>
          </a:p>
        </p:txBody>
      </p:sp>
      <p:pic>
        <p:nvPicPr>
          <p:cNvPr id="4" name="Рисунок 3"/>
          <p:cNvPicPr>
            <a:picLocks noChangeAspect="1"/>
          </p:cNvPicPr>
          <p:nvPr/>
        </p:nvPicPr>
        <p:blipFill>
          <a:blip r:embed="rId2"/>
          <a:stretch>
            <a:fillRect/>
          </a:stretch>
        </p:blipFill>
        <p:spPr>
          <a:xfrm>
            <a:off x="7562850" y="-93474"/>
            <a:ext cx="4371975" cy="1950849"/>
          </a:xfrm>
          <a:prstGeom prst="rect">
            <a:avLst/>
          </a:prstGeom>
        </p:spPr>
      </p:pic>
    </p:spTree>
    <p:extLst>
      <p:ext uri="{BB962C8B-B14F-4D97-AF65-F5344CB8AC3E}">
        <p14:creationId xmlns:p14="http://schemas.microsoft.com/office/powerpoint/2010/main" val="1596066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677334" y="1371601"/>
            <a:ext cx="8596668" cy="4669762"/>
          </a:xfrm>
        </p:spPr>
        <p:txBody>
          <a:bodyPr>
            <a:normAutofit fontScale="92500" lnSpcReduction="20000"/>
          </a:bodyPr>
          <a:lstStyle/>
          <a:p>
            <a:r>
              <a:rPr lang="ru-RU" dirty="0"/>
              <a:t>В. М. Безруков (1965), В. С. Дмитриева (1968) и др. считают </a:t>
            </a:r>
            <a:r>
              <a:rPr lang="ru-RU" sz="2200" b="1" i="1" dirty="0"/>
              <a:t>кисты и свищи околоушной области </a:t>
            </a:r>
            <a:r>
              <a:rPr lang="ru-RU" sz="1900" dirty="0"/>
              <a:t>пороком развития первой жаберной щели. Они имеют типичную топографию и расположены над мышцами, прикрепляющимися к шиловидному отростку, </a:t>
            </a:r>
            <a:r>
              <a:rPr lang="ru-RU" sz="1900" dirty="0" err="1"/>
              <a:t>латеральнее</a:t>
            </a:r>
            <a:r>
              <a:rPr lang="ru-RU" sz="1900" dirty="0"/>
              <a:t> ствола лицевого нерва. Связаны кисты с наружным слуховым проходом в области перехода его хрящевого отдела в костный. Микроскопически (К. И. Черенова, 1963) стенка кисты состоит из плотной фиброзной и лимфоидной тканей, в толще которых имеются эпителиальные островки. Внутренняя выстилка представлена цилиндрическим и мерцательным эпителием эмбрионального типа</a:t>
            </a:r>
            <a:r>
              <a:rPr lang="ru-RU" sz="1900" dirty="0" smtClean="0"/>
              <a:t>.</a:t>
            </a:r>
          </a:p>
          <a:p>
            <a:r>
              <a:rPr lang="ru-RU" sz="2200" b="1" i="1" dirty="0"/>
              <a:t>Кисты корня языка </a:t>
            </a:r>
            <a:r>
              <a:rPr lang="ru-RU" sz="1900" dirty="0"/>
              <a:t>являются аномалией развития </a:t>
            </a:r>
            <a:r>
              <a:rPr lang="ru-RU" sz="1900" dirty="0" err="1"/>
              <a:t>щитоязычного</a:t>
            </a:r>
            <a:r>
              <a:rPr lang="ru-RU" sz="1900" dirty="0"/>
              <a:t> протока. Однако чаще их выделяют в отдельную группу, поскольку они имеют особенности в локализации, клинической картине и способах лечения. Эти образования встречаются у новорожденных довольно редко. Большие кисты, расположенные впереди надгортанника, могут препятствовать приему пищи и вызывать нарушение дыхания. Кисты, расположенные между слепым отверстием корня языка и подъязычной костью, клинически трудно диагностируются, а нагноившаяся киста клинически напоминает абсцесс корня языка.</a:t>
            </a:r>
          </a:p>
          <a:p>
            <a:endParaRPr lang="ru-RU" dirty="0"/>
          </a:p>
          <a:p>
            <a:endParaRPr lang="ru-RU" dirty="0"/>
          </a:p>
        </p:txBody>
      </p:sp>
    </p:spTree>
    <p:extLst>
      <p:ext uri="{BB962C8B-B14F-4D97-AF65-F5344CB8AC3E}">
        <p14:creationId xmlns:p14="http://schemas.microsoft.com/office/powerpoint/2010/main" val="3602931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677334" y="1326995"/>
            <a:ext cx="8596668" cy="4714367"/>
          </a:xfrm>
        </p:spPr>
        <p:txBody>
          <a:bodyPr>
            <a:normAutofit fontScale="92500" lnSpcReduction="20000"/>
          </a:bodyPr>
          <a:lstStyle/>
          <a:p>
            <a:r>
              <a:rPr lang="ru-RU" sz="2200" b="1" i="1" dirty="0"/>
              <a:t>Киста сальной железы (атерома) </a:t>
            </a:r>
            <a:r>
              <a:rPr lang="ru-RU" sz="1900" dirty="0"/>
              <a:t>Закупорка протока сальной железы приводит к образованию атеромы, на фоне внешних (травма) и внутренних факторах (эндокринные нарушения).</a:t>
            </a:r>
          </a:p>
          <a:p>
            <a:r>
              <a:rPr lang="ru-RU" sz="2200" b="1" i="1" dirty="0" err="1" smtClean="0"/>
              <a:t>Ретенционная</a:t>
            </a:r>
            <a:r>
              <a:rPr lang="ru-RU" sz="2200" b="1" i="1" dirty="0" smtClean="0"/>
              <a:t> </a:t>
            </a:r>
            <a:r>
              <a:rPr lang="ru-RU" sz="2200" b="1" i="1" dirty="0"/>
              <a:t>киста малой слюнной железы.</a:t>
            </a:r>
          </a:p>
          <a:p>
            <a:pPr marL="0" indent="0">
              <a:buNone/>
            </a:pPr>
            <a:r>
              <a:rPr lang="ru-RU" sz="1900" dirty="0" smtClean="0"/>
              <a:t> Этиология </a:t>
            </a:r>
            <a:r>
              <a:rPr lang="ru-RU" sz="1900" dirty="0"/>
              <a:t>связана с травмой протока, ведущей к рубцеванию и задержке слюны. Накапливающийся секрет стесняет железистую паренхиму, в результате чего она истончается и формируется полость, заполненная слюной.</a:t>
            </a:r>
          </a:p>
          <a:p>
            <a:r>
              <a:rPr lang="ru-RU" sz="2200" b="1" i="1" dirty="0" smtClean="0"/>
              <a:t>Киста </a:t>
            </a:r>
            <a:r>
              <a:rPr lang="ru-RU" sz="2200" b="1" i="1" dirty="0"/>
              <a:t>больших слюнных желез (околоушной слюнной железы поднижнечелюстной слюнной железы)</a:t>
            </a:r>
          </a:p>
          <a:p>
            <a:pPr marL="0" indent="0">
              <a:buNone/>
            </a:pPr>
            <a:r>
              <a:rPr lang="ru-RU" sz="1900" dirty="0"/>
              <a:t>Это редко встречающееся заболевание, локализуется в поверхностном и глубоком слоях железы. Киста увеличивается медленно. Обнаруживают ее часто случайно. Их формирование является следствием </a:t>
            </a:r>
            <a:r>
              <a:rPr lang="ru-RU" sz="1900" dirty="0" err="1"/>
              <a:t>дисонтогенетических</a:t>
            </a:r>
            <a:r>
              <a:rPr lang="ru-RU" sz="1900" dirty="0"/>
              <a:t> нарушений паренхимы и развиваются из дивертикулов протоков или </a:t>
            </a:r>
            <a:r>
              <a:rPr lang="ru-RU" sz="1900" dirty="0" err="1"/>
              <a:t>аберрированных</a:t>
            </a:r>
            <a:r>
              <a:rPr lang="ru-RU" sz="1900" dirty="0"/>
              <a:t> участков железистой </a:t>
            </a:r>
            <a:r>
              <a:rPr lang="ru-RU" sz="1900" dirty="0" smtClean="0"/>
              <a:t>ткани. </a:t>
            </a:r>
            <a:r>
              <a:rPr lang="ru-RU" sz="1900" dirty="0"/>
              <a:t>Содержимым кисты является жидкость желтоватого цвета, иногда мутная, с примесью слизи. </a:t>
            </a:r>
            <a:r>
              <a:rPr lang="ru-RU" sz="1900" dirty="0" err="1"/>
              <a:t>Гистологически</a:t>
            </a:r>
            <a:r>
              <a:rPr lang="ru-RU" sz="1900" dirty="0"/>
              <a:t> стенка кисты околоушной слюнной железы не отличаются от стенок кист других слюнных желез.</a:t>
            </a:r>
          </a:p>
        </p:txBody>
      </p:sp>
    </p:spTree>
    <p:extLst>
      <p:ext uri="{BB962C8B-B14F-4D97-AF65-F5344CB8AC3E}">
        <p14:creationId xmlns:p14="http://schemas.microsoft.com/office/powerpoint/2010/main" val="3037289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247650"/>
            <a:ext cx="8596668" cy="862361"/>
          </a:xfrm>
        </p:spPr>
        <p:txBody>
          <a:bodyPr/>
          <a:lstStyle/>
          <a:p>
            <a:r>
              <a:rPr lang="ru-RU" dirty="0" smtClean="0"/>
              <a:t>Клиника</a:t>
            </a:r>
            <a:endParaRPr lang="ru-RU" dirty="0"/>
          </a:p>
        </p:txBody>
      </p:sp>
      <p:sp>
        <p:nvSpPr>
          <p:cNvPr id="3" name="Объект 2"/>
          <p:cNvSpPr>
            <a:spLocks noGrp="1"/>
          </p:cNvSpPr>
          <p:nvPr>
            <p:ph idx="1"/>
          </p:nvPr>
        </p:nvSpPr>
        <p:spPr>
          <a:xfrm>
            <a:off x="391583" y="920440"/>
            <a:ext cx="11200342" cy="5604185"/>
          </a:xfrm>
        </p:spPr>
        <p:txBody>
          <a:bodyPr>
            <a:normAutofit fontScale="77500" lnSpcReduction="20000"/>
          </a:bodyPr>
          <a:lstStyle/>
          <a:p>
            <a:pPr marL="0" indent="0">
              <a:buNone/>
            </a:pPr>
            <a:r>
              <a:rPr lang="ru-RU" dirty="0" smtClean="0"/>
              <a:t>	</a:t>
            </a:r>
            <a:r>
              <a:rPr lang="ru-RU" sz="1900" dirty="0" smtClean="0"/>
              <a:t>На </a:t>
            </a:r>
            <a:r>
              <a:rPr lang="ru-RU" sz="1900" dirty="0"/>
              <a:t>первых стадиях челюстное новообразование внешне не проявляется. Заметить первые симптомы можно при росте образования до более крупных размеров. На десне появляется небольшой бугорок, который постепенно увеличивается.</a:t>
            </a:r>
          </a:p>
          <a:p>
            <a:pPr marL="0" indent="0">
              <a:buNone/>
            </a:pPr>
            <a:r>
              <a:rPr lang="ru-RU" sz="1900" dirty="0" smtClean="0"/>
              <a:t>К </a:t>
            </a:r>
            <a:r>
              <a:rPr lang="ru-RU" sz="1900" dirty="0"/>
              <a:t>другим </a:t>
            </a:r>
            <a:r>
              <a:rPr lang="ru-RU" sz="1900" b="1" i="1" dirty="0"/>
              <a:t>признакам кисты челюсти </a:t>
            </a:r>
            <a:r>
              <a:rPr lang="ru-RU" sz="1900" b="1" i="1" dirty="0" smtClean="0"/>
              <a:t>относятся</a:t>
            </a:r>
            <a:r>
              <a:rPr lang="ru-RU" sz="1900" dirty="0" smtClean="0"/>
              <a:t>: деформация </a:t>
            </a:r>
            <a:r>
              <a:rPr lang="ru-RU" sz="1900" dirty="0"/>
              <a:t>кости лицевого отдела</a:t>
            </a:r>
            <a:r>
              <a:rPr lang="ru-RU" sz="1900" dirty="0" smtClean="0"/>
              <a:t>; растущая </a:t>
            </a:r>
            <a:r>
              <a:rPr lang="ru-RU" sz="1900" dirty="0"/>
              <a:t>шишка</a:t>
            </a:r>
            <a:r>
              <a:rPr lang="ru-RU" sz="1900" dirty="0" smtClean="0"/>
              <a:t>; отек </a:t>
            </a:r>
            <a:r>
              <a:rPr lang="ru-RU" sz="1900" dirty="0"/>
              <a:t>слизистой</a:t>
            </a:r>
            <a:r>
              <a:rPr lang="ru-RU" sz="1900" dirty="0" smtClean="0"/>
              <a:t>; потеря </a:t>
            </a:r>
            <a:r>
              <a:rPr lang="ru-RU" sz="1900" dirty="0"/>
              <a:t>чувствительности уголков рта (если новообразование появилось в области альвеолы и давит на нервные окончания</a:t>
            </a:r>
            <a:r>
              <a:rPr lang="ru-RU" sz="1900" dirty="0" smtClean="0"/>
              <a:t>); головная </a:t>
            </a:r>
            <a:r>
              <a:rPr lang="ru-RU" sz="1900" dirty="0"/>
              <a:t>боль</a:t>
            </a:r>
            <a:r>
              <a:rPr lang="ru-RU" sz="1900" dirty="0" smtClean="0"/>
              <a:t>; нарушение </a:t>
            </a:r>
            <a:r>
              <a:rPr lang="ru-RU" sz="1900" dirty="0"/>
              <a:t>дыхания через нос</a:t>
            </a:r>
            <a:r>
              <a:rPr lang="ru-RU" sz="1900" dirty="0" smtClean="0"/>
              <a:t>; слышимый </a:t>
            </a:r>
            <a:r>
              <a:rPr lang="ru-RU" sz="1900" dirty="0"/>
              <a:t>хруст при нажатии.</a:t>
            </a:r>
          </a:p>
          <a:p>
            <a:pPr marL="0" indent="0">
              <a:buNone/>
            </a:pPr>
            <a:r>
              <a:rPr lang="ru-RU" sz="1900" dirty="0" smtClean="0"/>
              <a:t>	</a:t>
            </a:r>
            <a:r>
              <a:rPr lang="ru-RU" sz="1900" b="1" i="1" dirty="0" smtClean="0"/>
              <a:t>Болевой </a:t>
            </a:r>
            <a:r>
              <a:rPr lang="ru-RU" sz="1900" b="1" i="1" dirty="0"/>
              <a:t>синдром проявляется при развитии осложнений</a:t>
            </a:r>
            <a:r>
              <a:rPr lang="ru-RU" sz="1900" dirty="0"/>
              <a:t>. Он сопровождается отечностью и покраснением десны. При переходе кисты зуба в острую форму челюсть частично теряет свою подвижность. Такое осложнение дополняется подвижностью больного зуба и асимметричностью лица, вызванной отеком тканей. Рост очага воспаления приводит к потере пораженного зуба.</a:t>
            </a:r>
          </a:p>
          <a:p>
            <a:pPr marL="0" indent="0">
              <a:buNone/>
            </a:pPr>
            <a:r>
              <a:rPr lang="ru-RU" sz="1900" dirty="0" smtClean="0"/>
              <a:t>	В </a:t>
            </a:r>
            <a:r>
              <a:rPr lang="ru-RU" sz="1900" dirty="0"/>
              <a:t>дальнейшем </a:t>
            </a:r>
            <a:r>
              <a:rPr lang="ru-RU" sz="1900" i="1" dirty="0"/>
              <a:t>прогрессирующее заболевание вызывает повышение температуры, озноб и болевой синдром. При отсутствии лечения оно перерастает в более серьезные патологии</a:t>
            </a:r>
            <a:r>
              <a:rPr lang="ru-RU" sz="1900" dirty="0" smtClean="0"/>
              <a:t>.</a:t>
            </a:r>
          </a:p>
          <a:p>
            <a:pPr marL="0" indent="0">
              <a:buNone/>
            </a:pPr>
            <a:r>
              <a:rPr lang="ru-RU" sz="1900" dirty="0"/>
              <a:t>Перкуссия «причинного» </a:t>
            </a:r>
            <a:r>
              <a:rPr lang="ru-RU" sz="1900" dirty="0" smtClean="0"/>
              <a:t>зуба </a:t>
            </a:r>
            <a:r>
              <a:rPr lang="ru-RU" sz="1900" dirty="0"/>
              <a:t>болезненна, причинный зуб под пломбой, коронкой или может быть разрушен. Сравнительная перкуссия соседних зубов безболезненная.</a:t>
            </a:r>
          </a:p>
          <a:p>
            <a:pPr marL="0" indent="0">
              <a:buNone/>
            </a:pPr>
            <a:r>
              <a:rPr lang="ru-RU" sz="1900" dirty="0" smtClean="0"/>
              <a:t>	В </a:t>
            </a:r>
            <a:r>
              <a:rPr lang="ru-RU" sz="1900" dirty="0"/>
              <a:t>стадии ремиссии воспалительных явлений клинических проявлений может не быть, иногда на кожных покровах лица и шеи или слизистой полости рта можно обнаружить свищевой ход. При достижении кисты значительных размеров возможна деформация челюсти, что визуально проявляется в виде асимметрии лица или выбухания в полости рта. При пальпации слизистой оболочки полости рта в области локализации кисты может наблюдаться симптом «пергаментного хруста» или флюктуации. Киста больших размеров может обусловливать смещение прорезывающихся зубов, перелом нижней челюсти</a:t>
            </a:r>
            <a:r>
              <a:rPr lang="ru-RU" sz="1900" dirty="0" smtClean="0"/>
              <a:t>.</a:t>
            </a:r>
          </a:p>
          <a:p>
            <a:pPr marL="0" indent="0">
              <a:buNone/>
            </a:pPr>
            <a:r>
              <a:rPr lang="ru-RU" sz="1900" b="1" i="1" dirty="0"/>
              <a:t>Срединная киста</a:t>
            </a:r>
            <a:r>
              <a:rPr lang="ru-RU" sz="1900" dirty="0"/>
              <a:t>: располагаются по средней линии шеи между слепым отверстием языка и перешейком щитовидной железы. Характерен медленный рост, имеет вид безболезненного округлого выпячивания, смещается при глотании только вверх, вслед за подъязычной костью, имеет гладкую поверхность, упруго эластическую консистенцию. Подвижность ее ограничена из-за связи с телом подъязычной кости. Кожа над ней не изменена, подвижна.</a:t>
            </a:r>
          </a:p>
          <a:p>
            <a:pPr marL="0" indent="0">
              <a:buNone/>
            </a:pPr>
            <a:endParaRPr lang="ru-RU" sz="1900" dirty="0"/>
          </a:p>
          <a:p>
            <a:endParaRPr lang="ru-RU" sz="1900" dirty="0"/>
          </a:p>
        </p:txBody>
      </p:sp>
    </p:spTree>
    <p:extLst>
      <p:ext uri="{BB962C8B-B14F-4D97-AF65-F5344CB8AC3E}">
        <p14:creationId xmlns:p14="http://schemas.microsoft.com/office/powerpoint/2010/main" val="3251054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4" y="114300"/>
            <a:ext cx="8596668" cy="619125"/>
          </a:xfrm>
        </p:spPr>
        <p:txBody>
          <a:bodyPr>
            <a:normAutofit fontScale="90000"/>
          </a:bodyPr>
          <a:lstStyle/>
          <a:p>
            <a:r>
              <a:rPr lang="ru-RU" dirty="0" smtClean="0"/>
              <a:t>Клиника</a:t>
            </a:r>
            <a:endParaRPr lang="ru-RU" dirty="0"/>
          </a:p>
        </p:txBody>
      </p:sp>
      <p:sp>
        <p:nvSpPr>
          <p:cNvPr id="3" name="Объект 2"/>
          <p:cNvSpPr>
            <a:spLocks noGrp="1"/>
          </p:cNvSpPr>
          <p:nvPr>
            <p:ph idx="1"/>
          </p:nvPr>
        </p:nvSpPr>
        <p:spPr>
          <a:xfrm>
            <a:off x="295275" y="666750"/>
            <a:ext cx="11525250" cy="5448300"/>
          </a:xfrm>
        </p:spPr>
        <p:txBody>
          <a:bodyPr>
            <a:noAutofit/>
          </a:bodyPr>
          <a:lstStyle/>
          <a:p>
            <a:pPr marL="0" indent="0">
              <a:buNone/>
            </a:pPr>
            <a:r>
              <a:rPr lang="ru-RU" sz="1600" b="1" i="1" dirty="0" smtClean="0"/>
              <a:t>Боковая киста шеи: </a:t>
            </a:r>
            <a:r>
              <a:rPr lang="ru-RU" sz="1600" dirty="0" smtClean="0"/>
              <a:t>располагается </a:t>
            </a:r>
            <a:r>
              <a:rPr lang="ru-RU" sz="1600" dirty="0"/>
              <a:t>впереди </a:t>
            </a:r>
            <a:r>
              <a:rPr lang="ru-RU" sz="1600" dirty="0" err="1"/>
              <a:t>кивательной</a:t>
            </a:r>
            <a:r>
              <a:rPr lang="ru-RU" sz="1600" dirty="0"/>
              <a:t> мышцы на уровне угла нижней челюсти. </a:t>
            </a:r>
            <a:r>
              <a:rPr lang="ru-RU" sz="1600" dirty="0" smtClean="0"/>
              <a:t> </a:t>
            </a:r>
            <a:r>
              <a:rPr lang="ru-RU" sz="1600" dirty="0"/>
              <a:t>П</a:t>
            </a:r>
            <a:r>
              <a:rPr lang="ru-RU" sz="1600" dirty="0" smtClean="0"/>
              <a:t>роявляются </a:t>
            </a:r>
            <a:r>
              <a:rPr lang="ru-RU" sz="1600" dirty="0"/>
              <a:t>чаще всего в юношеском возрасте. Имеет форму округлого образования, эластическую консистенцию, смещаемое.</a:t>
            </a:r>
          </a:p>
          <a:p>
            <a:pPr marL="0" indent="0">
              <a:buNone/>
            </a:pPr>
            <a:r>
              <a:rPr lang="ru-RU" sz="1600" b="1" i="1" dirty="0" err="1" smtClean="0"/>
              <a:t>Дермоидная</a:t>
            </a:r>
            <a:r>
              <a:rPr lang="ru-RU" sz="1600" b="1" i="1" dirty="0" smtClean="0"/>
              <a:t> киста:  </a:t>
            </a:r>
            <a:r>
              <a:rPr lang="ru-RU" sz="1600" dirty="0" smtClean="0"/>
              <a:t>могут </a:t>
            </a:r>
            <a:r>
              <a:rPr lang="ru-RU" sz="1600" dirty="0"/>
              <a:t>возникать под языком и в самом языке, под мышцами дна полости рта, в области корня носа, наружного и внутреннего углов орбиты и надбровной области. Они определяются по ограниченному выбуханию. Консистенция их мягкая, форма округлая или продолговатая. С кожей кисты не спаяны, подвижны; оболочка кисты может быть соединена с </a:t>
            </a:r>
            <a:r>
              <a:rPr lang="ru-RU" sz="1600" dirty="0" smtClean="0"/>
              <a:t>надкостницей.</a:t>
            </a:r>
            <a:endParaRPr lang="ru-RU" sz="1600" dirty="0"/>
          </a:p>
          <a:p>
            <a:pPr marL="0" indent="0">
              <a:buNone/>
            </a:pPr>
            <a:r>
              <a:rPr lang="ru-RU" sz="1600" b="1" i="1" dirty="0" smtClean="0"/>
              <a:t>Киста </a:t>
            </a:r>
            <a:r>
              <a:rPr lang="ru-RU" sz="1600" b="1" i="1" dirty="0"/>
              <a:t>больших слюнных желез </a:t>
            </a:r>
            <a:r>
              <a:rPr lang="ru-RU" sz="1600" dirty="0"/>
              <a:t>представляет собой ограниченную безболезненную припухлость в околоушно-жевательной или </a:t>
            </a:r>
            <a:r>
              <a:rPr lang="ru-RU" sz="1600" dirty="0" err="1"/>
              <a:t>поднижнечелсютной</a:t>
            </a:r>
            <a:r>
              <a:rPr lang="ru-RU" sz="1600" dirty="0"/>
              <a:t> областях </a:t>
            </a:r>
            <a:r>
              <a:rPr lang="ru-RU" sz="1600" dirty="0" err="1"/>
              <a:t>мягкоэластичной</a:t>
            </a:r>
            <a:r>
              <a:rPr lang="ru-RU" sz="1600" dirty="0"/>
              <a:t> консистенции. Кожа над кистой обычного цвета, собирается свободно в складку. Из протока железы выделяется неизмененная слюна</a:t>
            </a:r>
            <a:r>
              <a:rPr lang="ru-RU" sz="1600" dirty="0" smtClean="0"/>
              <a:t>.</a:t>
            </a:r>
          </a:p>
          <a:p>
            <a:pPr marL="0" indent="0">
              <a:buNone/>
            </a:pPr>
            <a:r>
              <a:rPr lang="ru-RU" sz="1600" b="1" i="1" dirty="0" smtClean="0"/>
              <a:t>Киста подъязычной слюнной железы (ранула) </a:t>
            </a:r>
            <a:r>
              <a:rPr lang="ru-RU" sz="1600" dirty="0" smtClean="0"/>
              <a:t>растет медленно, не причиняя пациенту беспокойств. Иногда киста самостоятельно опорожняется в полость рта и затем медленно заполняется содержимым вновь. Ранулы могут локализоваться в средних и задних отделах подъязычной области. Представляет собой округлое образование, синюшно-прозрачного цвета, эластичное, безболезненное при пальпации.</a:t>
            </a:r>
          </a:p>
          <a:p>
            <a:pPr marL="0" indent="0">
              <a:buNone/>
            </a:pPr>
            <a:r>
              <a:rPr lang="ru-RU" sz="1600" b="1" i="1" dirty="0" err="1" smtClean="0"/>
              <a:t>Ретенционная</a:t>
            </a:r>
            <a:r>
              <a:rPr lang="ru-RU" sz="1600" b="1" i="1" dirty="0" smtClean="0"/>
              <a:t> </a:t>
            </a:r>
            <a:r>
              <a:rPr lang="ru-RU" sz="1600" b="1" i="1" dirty="0"/>
              <a:t>киста малой слюнной железы </a:t>
            </a:r>
            <a:r>
              <a:rPr lang="ru-RU" sz="1600" dirty="0"/>
              <a:t>при осмотре обнаруживается округлое, полупрозрачное, иногда с голубоватым оттенком, образование, выступающее над поверхностью слизистой оболочки. Оно имеет эластическую консистенцию хорошо отграничено от окружающих тканей, подвижно, безболезненно [8].</a:t>
            </a:r>
          </a:p>
          <a:p>
            <a:pPr marL="0" indent="0">
              <a:buNone/>
            </a:pPr>
            <a:r>
              <a:rPr lang="ru-RU" sz="1600" b="1" i="1" dirty="0" smtClean="0"/>
              <a:t>При </a:t>
            </a:r>
            <a:r>
              <a:rPr lang="ru-RU" sz="1600" b="1" i="1" dirty="0"/>
              <a:t>нагноении кист мягких тканей челюстно-лицевой области </a:t>
            </a:r>
            <a:r>
              <a:rPr lang="ru-RU" sz="1600" dirty="0"/>
              <a:t>могут быть затруднены глотание, дыхание, движение языка, боли при повороте головы и пальпации образования. В результате разрушения стенки кисты гнойно-воспалительным процессом возможно образование свищевого хода с отделяемым.</a:t>
            </a:r>
          </a:p>
        </p:txBody>
      </p:sp>
    </p:spTree>
    <p:extLst>
      <p:ext uri="{BB962C8B-B14F-4D97-AF65-F5344CB8AC3E}">
        <p14:creationId xmlns:p14="http://schemas.microsoft.com/office/powerpoint/2010/main" val="2637757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266700"/>
            <a:ext cx="8596668" cy="866775"/>
          </a:xfrm>
        </p:spPr>
        <p:txBody>
          <a:bodyPr>
            <a:normAutofit fontScale="90000"/>
          </a:bodyPr>
          <a:lstStyle/>
          <a:p>
            <a:r>
              <a:rPr lang="ru-RU" dirty="0" smtClean="0"/>
              <a:t>Диагностика. Этапы:</a:t>
            </a:r>
            <a:br>
              <a:rPr lang="ru-RU" dirty="0" smtClean="0"/>
            </a:br>
            <a:endParaRPr lang="ru-RU" dirty="0"/>
          </a:p>
        </p:txBody>
      </p:sp>
      <p:sp>
        <p:nvSpPr>
          <p:cNvPr id="3" name="Объект 2"/>
          <p:cNvSpPr>
            <a:spLocks noGrp="1"/>
          </p:cNvSpPr>
          <p:nvPr>
            <p:ph idx="1"/>
          </p:nvPr>
        </p:nvSpPr>
        <p:spPr>
          <a:xfrm>
            <a:off x="447675" y="923925"/>
            <a:ext cx="11153775" cy="5638800"/>
          </a:xfrm>
        </p:spPr>
        <p:txBody>
          <a:bodyPr>
            <a:normAutofit fontScale="77500" lnSpcReduction="20000"/>
          </a:bodyPr>
          <a:lstStyle/>
          <a:p>
            <a:pPr marL="0" indent="0">
              <a:buNone/>
            </a:pPr>
            <a:r>
              <a:rPr lang="ru-RU" dirty="0" smtClean="0"/>
              <a:t>1. </a:t>
            </a:r>
            <a:r>
              <a:rPr lang="ru-RU" sz="2400" b="1" i="1" dirty="0"/>
              <a:t>С</a:t>
            </a:r>
            <a:r>
              <a:rPr lang="ru-RU" sz="2400" b="1" i="1" dirty="0" smtClean="0"/>
              <a:t>бор анамнеза и </a:t>
            </a:r>
            <a:r>
              <a:rPr lang="ru-RU" sz="2400" b="1" i="1" dirty="0"/>
              <a:t>анализ жалоб </a:t>
            </a:r>
            <a:r>
              <a:rPr lang="ru-RU" dirty="0" smtClean="0"/>
              <a:t>(вопросы: что </a:t>
            </a:r>
            <a:r>
              <a:rPr lang="ru-RU" dirty="0"/>
              <a:t>беспокоит</a:t>
            </a:r>
            <a:r>
              <a:rPr lang="ru-RU" dirty="0" smtClean="0"/>
              <a:t>; был </a:t>
            </a:r>
            <a:r>
              <a:rPr lang="ru-RU" dirty="0"/>
              <a:t>ли травмирован зуб, возле которого образовалась киста</a:t>
            </a:r>
            <a:r>
              <a:rPr lang="ru-RU" dirty="0" smtClean="0"/>
              <a:t>; есть </a:t>
            </a:r>
            <a:r>
              <a:rPr lang="ru-RU" dirty="0"/>
              <a:t>ли кариес</a:t>
            </a:r>
            <a:r>
              <a:rPr lang="ru-RU" dirty="0" smtClean="0"/>
              <a:t>; проводилось </a:t>
            </a:r>
            <a:r>
              <a:rPr lang="ru-RU" dirty="0"/>
              <a:t>ли прежде лечение, какое именно, когда, насколько качественно было выполнено</a:t>
            </a:r>
            <a:r>
              <a:rPr lang="ru-RU" dirty="0" smtClean="0"/>
              <a:t>; есть </a:t>
            </a:r>
            <a:r>
              <a:rPr lang="ru-RU" dirty="0"/>
              <a:t>ли в челюсти ретинированные (непрорезавшиеся) </a:t>
            </a:r>
            <a:r>
              <a:rPr lang="ru-RU" dirty="0" smtClean="0"/>
              <a:t>зубы)</a:t>
            </a:r>
            <a:endParaRPr lang="ru-RU" dirty="0"/>
          </a:p>
          <a:p>
            <a:pPr marL="0" indent="0">
              <a:buNone/>
            </a:pPr>
            <a:r>
              <a:rPr lang="ru-RU" dirty="0" smtClean="0"/>
              <a:t>2.  </a:t>
            </a:r>
            <a:r>
              <a:rPr lang="ru-RU" sz="2400" b="1" i="1" dirty="0"/>
              <a:t>О</a:t>
            </a:r>
            <a:r>
              <a:rPr lang="ru-RU" sz="2400" b="1" i="1" dirty="0" smtClean="0"/>
              <a:t>смотр и инструментальное обследование </a:t>
            </a:r>
            <a:r>
              <a:rPr lang="ru-RU" sz="2400" b="1" i="1" dirty="0"/>
              <a:t>ротовой полости </a:t>
            </a:r>
            <a:r>
              <a:rPr lang="ru-RU" dirty="0"/>
              <a:t>(врач осматривает полость рта и обследует с помощью инструментов</a:t>
            </a:r>
            <a:r>
              <a:rPr lang="ru-RU" dirty="0" smtClean="0"/>
              <a:t>: проводит </a:t>
            </a:r>
            <a:r>
              <a:rPr lang="ru-RU" dirty="0"/>
              <a:t>зондирование — с помощью стоматологического зонда «прощупывает» зубы, определяет глубину кариеса, если он есть, и отслеживает болевую реакцию пациента</a:t>
            </a:r>
            <a:r>
              <a:rPr lang="ru-RU" dirty="0" smtClean="0"/>
              <a:t>; делает </a:t>
            </a:r>
            <a:r>
              <a:rPr lang="ru-RU" dirty="0"/>
              <a:t>перкуссию — простукивание</a:t>
            </a:r>
            <a:r>
              <a:rPr lang="ru-RU" dirty="0" smtClean="0"/>
              <a:t>; оценивает </a:t>
            </a:r>
            <a:r>
              <a:rPr lang="ru-RU" dirty="0"/>
              <a:t>подвижность </a:t>
            </a:r>
            <a:r>
              <a:rPr lang="ru-RU" dirty="0" smtClean="0"/>
              <a:t>зубов)</a:t>
            </a:r>
            <a:endParaRPr lang="ru-RU" dirty="0"/>
          </a:p>
          <a:p>
            <a:pPr marL="0" indent="0">
              <a:buNone/>
            </a:pPr>
            <a:r>
              <a:rPr lang="ru-RU" dirty="0" smtClean="0"/>
              <a:t>Важно </a:t>
            </a:r>
            <a:r>
              <a:rPr lang="ru-RU" dirty="0"/>
              <a:t>оценить не только состояние зубов и окружающих тканей, но и ранее установленных пломб, протезов, а также глубину зубодесневых карманов </a:t>
            </a:r>
          </a:p>
          <a:p>
            <a:pPr marL="0" indent="0">
              <a:buNone/>
            </a:pPr>
            <a:r>
              <a:rPr lang="ru-RU" dirty="0"/>
              <a:t>Если возможно, врач проводит пальпацию, т. е. пальцами прощупывает область, где предположительно находится киста. Если из-за кисты истончилась челюстная кость, то при пальпации возле кисты можно выявить симптом «пергаментного хруста» (симптом Рунге — </a:t>
            </a:r>
            <a:r>
              <a:rPr lang="ru-RU" dirty="0" err="1"/>
              <a:t>Дюпюитрена</a:t>
            </a:r>
            <a:r>
              <a:rPr lang="ru-RU" dirty="0"/>
              <a:t>) — кость будет хрустеть и пружинить под пальцами</a:t>
            </a:r>
          </a:p>
          <a:p>
            <a:pPr marL="0" indent="0">
              <a:buNone/>
            </a:pPr>
            <a:r>
              <a:rPr lang="ru-RU" dirty="0" smtClean="0"/>
              <a:t>3. </a:t>
            </a:r>
            <a:r>
              <a:rPr lang="ru-RU" sz="2400" b="1" i="1" dirty="0"/>
              <a:t>П</a:t>
            </a:r>
            <a:r>
              <a:rPr lang="ru-RU" sz="2400" b="1" i="1" dirty="0" smtClean="0"/>
              <a:t>рицельная рентгенография</a:t>
            </a:r>
            <a:r>
              <a:rPr lang="ru-RU" dirty="0" smtClean="0"/>
              <a:t>, в некоторых случаях может дополнительно потребоваться компьютерная томография (КТ). Прицельная </a:t>
            </a:r>
            <a:r>
              <a:rPr lang="ru-RU" dirty="0" err="1"/>
              <a:t>внутриротовая</a:t>
            </a:r>
            <a:r>
              <a:rPr lang="ru-RU" dirty="0"/>
              <a:t> рентгенография позволяет выявить околокорневые кисты диаметром не более 7–10 </a:t>
            </a:r>
            <a:r>
              <a:rPr lang="ru-RU" dirty="0" smtClean="0"/>
              <a:t>мм.</a:t>
            </a:r>
            <a:endParaRPr lang="ru-RU" dirty="0"/>
          </a:p>
          <a:p>
            <a:pPr marL="0" indent="0">
              <a:buNone/>
            </a:pPr>
            <a:r>
              <a:rPr lang="ru-RU" dirty="0" err="1" smtClean="0"/>
              <a:t>Ортопантомография</a:t>
            </a:r>
            <a:r>
              <a:rPr lang="ru-RU" dirty="0"/>
              <a:t>, </a:t>
            </a:r>
            <a:r>
              <a:rPr lang="ru-RU" dirty="0" err="1"/>
              <a:t>внеротовая</a:t>
            </a:r>
            <a:r>
              <a:rPr lang="ru-RU" dirty="0"/>
              <a:t> рентгенография в косой контактной проекции и рентгенография придаточных пазух носа используются для диагностики кист большего размера и специфической локализации</a:t>
            </a:r>
            <a:r>
              <a:rPr lang="ru-RU" dirty="0" smtClean="0"/>
              <a:t>.</a:t>
            </a:r>
          </a:p>
          <a:p>
            <a:pPr marL="0" indent="0">
              <a:buNone/>
            </a:pPr>
            <a:r>
              <a:rPr lang="ru-RU" dirty="0"/>
              <a:t>Конусно-лучевая или </a:t>
            </a:r>
            <a:r>
              <a:rPr lang="ru-RU" dirty="0" err="1"/>
              <a:t>мультиспиральная</a:t>
            </a:r>
            <a:r>
              <a:rPr lang="ru-RU" dirty="0"/>
              <a:t> компьютерная томография проводятся, чтобы уточнить размеры и расположение кисты, если результаты рентгенограммы оказались </a:t>
            </a:r>
            <a:r>
              <a:rPr lang="ru-RU" dirty="0" smtClean="0"/>
              <a:t>неоднозначными. </a:t>
            </a:r>
            <a:r>
              <a:rPr lang="ru-RU" dirty="0"/>
              <a:t>Также могут потребоваться при </a:t>
            </a:r>
            <a:r>
              <a:rPr lang="ru-RU" dirty="0" err="1"/>
              <a:t>неодонтогенных</a:t>
            </a:r>
            <a:r>
              <a:rPr lang="ru-RU" dirty="0"/>
              <a:t> кистах. На снимке киста обычно выглядит как полое затемнение округлой формы.</a:t>
            </a:r>
          </a:p>
          <a:p>
            <a:pPr marL="0" indent="0">
              <a:buNone/>
            </a:pPr>
            <a:r>
              <a:rPr lang="ru-RU" dirty="0" smtClean="0"/>
              <a:t>Может </a:t>
            </a:r>
            <a:r>
              <a:rPr lang="ru-RU" dirty="0"/>
              <a:t>проводиться </a:t>
            </a:r>
            <a:r>
              <a:rPr lang="ru-RU" dirty="0" err="1"/>
              <a:t>электроодонтодиагностика</a:t>
            </a:r>
            <a:r>
              <a:rPr lang="ru-RU" dirty="0"/>
              <a:t> (ЭОД). Киста может достигать внушительных размеров и занимать половину верхней или нижней челюсти, а причиной воспаления часто оказывается всего один зуб. Важно определить, какой именно зуб требует лечения. Для этого и выполняется ЭОД. Исследование позволяет оценить состояние пульпы (сосудисто-нервного пучка в центре зуба) по реакции на электрический импульс.</a:t>
            </a:r>
          </a:p>
          <a:p>
            <a:pPr marL="0" indent="0">
              <a:buNone/>
            </a:pPr>
            <a:r>
              <a:rPr lang="ru-RU" dirty="0"/>
              <a:t>Только в комплексе эти мероприятия позволяют исключить неверный диагноз, если симптомы схожи с другой патологией (например, </a:t>
            </a:r>
            <a:r>
              <a:rPr lang="ru-RU" dirty="0" err="1"/>
              <a:t>амелобластомой</a:t>
            </a:r>
            <a:r>
              <a:rPr lang="ru-RU" dirty="0"/>
              <a:t> или саркомой), и выбрать оптимальную тактику лечения.</a:t>
            </a:r>
          </a:p>
        </p:txBody>
      </p:sp>
    </p:spTree>
    <p:extLst>
      <p:ext uri="{BB962C8B-B14F-4D97-AF65-F5344CB8AC3E}">
        <p14:creationId xmlns:p14="http://schemas.microsoft.com/office/powerpoint/2010/main" val="3998073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695325"/>
          </a:xfrm>
        </p:spPr>
        <p:txBody>
          <a:bodyPr/>
          <a:lstStyle/>
          <a:p>
            <a:r>
              <a:rPr lang="ru-RU" dirty="0" smtClean="0"/>
              <a:t>Лечение </a:t>
            </a:r>
            <a:endParaRPr lang="ru-RU" dirty="0"/>
          </a:p>
        </p:txBody>
      </p:sp>
      <p:sp>
        <p:nvSpPr>
          <p:cNvPr id="3" name="Объект 2"/>
          <p:cNvSpPr>
            <a:spLocks noGrp="1"/>
          </p:cNvSpPr>
          <p:nvPr>
            <p:ph idx="1"/>
          </p:nvPr>
        </p:nvSpPr>
        <p:spPr>
          <a:xfrm>
            <a:off x="677334" y="1304925"/>
            <a:ext cx="7180791" cy="4736437"/>
          </a:xfrm>
        </p:spPr>
        <p:txBody>
          <a:bodyPr/>
          <a:lstStyle/>
          <a:p>
            <a:r>
              <a:rPr lang="ru-RU" dirty="0"/>
              <a:t>Консервативное лечение</a:t>
            </a:r>
          </a:p>
          <a:p>
            <a:pPr marL="0" indent="0">
              <a:buNone/>
            </a:pPr>
            <a:r>
              <a:rPr lang="ru-RU" dirty="0"/>
              <a:t>Если воспаление кисты связано с инфекцией корневых каналов (корневая киста), в первую очередь нужно устранить инфекцию. Это можно сделать с помощью механической и медикаментозной обработки каналов</a:t>
            </a:r>
            <a:r>
              <a:rPr lang="ru-RU" dirty="0" smtClean="0"/>
              <a:t>.</a:t>
            </a:r>
          </a:p>
          <a:p>
            <a:pPr marL="0" indent="0">
              <a:buNone/>
            </a:pPr>
            <a:r>
              <a:rPr lang="ru-RU" dirty="0"/>
              <a:t>Если после лечения каналов нет боли и дискомфорта, значит, обострение удалось купировать. Но пациент должен остаться под динамическим наблюдением врача и ежегодно делать рентгенограмму. Если динамика положительная, т. е. киста начинает уменьшаться, дальнейшее вмешательство не требуется — со временем киста рассосётся самостоятельно. По европейским стандартам, наблюдение может длиться до 4 лет</a:t>
            </a:r>
            <a:r>
              <a:rPr lang="ru-RU" dirty="0" smtClean="0"/>
              <a:t>.</a:t>
            </a:r>
          </a:p>
          <a:p>
            <a:pPr marL="0" indent="0">
              <a:buNone/>
            </a:pPr>
            <a:r>
              <a:rPr lang="ru-RU" dirty="0"/>
              <a:t>Если киста не уменьшается, тогда принимается решение о хирургическом удалении.</a:t>
            </a:r>
          </a:p>
        </p:txBody>
      </p:sp>
      <p:pic>
        <p:nvPicPr>
          <p:cNvPr id="4" name="Рисунок 3"/>
          <p:cNvPicPr>
            <a:picLocks noChangeAspect="1"/>
          </p:cNvPicPr>
          <p:nvPr/>
        </p:nvPicPr>
        <p:blipFill>
          <a:blip r:embed="rId2"/>
          <a:stretch>
            <a:fillRect/>
          </a:stretch>
        </p:blipFill>
        <p:spPr>
          <a:xfrm>
            <a:off x="7858125" y="371475"/>
            <a:ext cx="3971925" cy="2647950"/>
          </a:xfrm>
          <a:prstGeom prst="rect">
            <a:avLst/>
          </a:prstGeom>
        </p:spPr>
      </p:pic>
      <p:pic>
        <p:nvPicPr>
          <p:cNvPr id="5" name="Рисунок 4"/>
          <p:cNvPicPr>
            <a:picLocks noChangeAspect="1"/>
          </p:cNvPicPr>
          <p:nvPr/>
        </p:nvPicPr>
        <p:blipFill>
          <a:blip r:embed="rId3"/>
          <a:stretch>
            <a:fillRect/>
          </a:stretch>
        </p:blipFill>
        <p:spPr>
          <a:xfrm>
            <a:off x="7858125" y="3207675"/>
            <a:ext cx="2710391" cy="3529012"/>
          </a:xfrm>
          <a:prstGeom prst="rect">
            <a:avLst/>
          </a:prstGeom>
        </p:spPr>
      </p:pic>
      <p:sp>
        <p:nvSpPr>
          <p:cNvPr id="6" name="TextBox 5"/>
          <p:cNvSpPr txBox="1"/>
          <p:nvPr/>
        </p:nvSpPr>
        <p:spPr>
          <a:xfrm>
            <a:off x="10568516" y="3957887"/>
            <a:ext cx="1556809" cy="2246769"/>
          </a:xfrm>
          <a:prstGeom prst="rect">
            <a:avLst/>
          </a:prstGeom>
          <a:noFill/>
        </p:spPr>
        <p:txBody>
          <a:bodyPr wrap="square" rtlCol="0">
            <a:spAutoFit/>
          </a:bodyPr>
          <a:lstStyle/>
          <a:p>
            <a:r>
              <a:rPr lang="ru-RU" sz="1400" i="1" dirty="0"/>
              <a:t>Через 2 года костная ткань вокруг корня нижнего резца полностью восстановилась без хирургического </a:t>
            </a:r>
            <a:r>
              <a:rPr lang="ru-RU" sz="1400" i="1" dirty="0" err="1" smtClean="0"/>
              <a:t>вмешательст-ва</a:t>
            </a:r>
            <a:endParaRPr lang="ru-RU" sz="1400" i="1" dirty="0"/>
          </a:p>
        </p:txBody>
      </p:sp>
    </p:spTree>
    <p:extLst>
      <p:ext uri="{BB962C8B-B14F-4D97-AF65-F5344CB8AC3E}">
        <p14:creationId xmlns:p14="http://schemas.microsoft.com/office/powerpoint/2010/main" val="134335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a:t>
            </a:r>
            <a:br>
              <a:rPr lang="ru-RU" dirty="0" smtClean="0"/>
            </a:br>
            <a:endParaRPr lang="ru-RU" dirty="0"/>
          </a:p>
        </p:txBody>
      </p:sp>
      <p:sp>
        <p:nvSpPr>
          <p:cNvPr id="3" name="Объект 2"/>
          <p:cNvSpPr>
            <a:spLocks noGrp="1"/>
          </p:cNvSpPr>
          <p:nvPr>
            <p:ph idx="1"/>
          </p:nvPr>
        </p:nvSpPr>
        <p:spPr/>
        <p:txBody>
          <a:bodyPr/>
          <a:lstStyle/>
          <a:p>
            <a:r>
              <a:rPr lang="ru-RU" dirty="0" smtClean="0"/>
              <a:t>Кистозные образования челюстей</a:t>
            </a:r>
          </a:p>
          <a:p>
            <a:r>
              <a:rPr lang="ru-RU" dirty="0" smtClean="0"/>
              <a:t>Классификация</a:t>
            </a:r>
          </a:p>
          <a:p>
            <a:r>
              <a:rPr lang="ru-RU" dirty="0" smtClean="0"/>
              <a:t>Этиология и патогенез</a:t>
            </a:r>
          </a:p>
          <a:p>
            <a:r>
              <a:rPr lang="ru-RU" dirty="0" smtClean="0"/>
              <a:t>Клиника</a:t>
            </a:r>
          </a:p>
          <a:p>
            <a:r>
              <a:rPr lang="ru-RU" dirty="0" smtClean="0"/>
              <a:t>Диагностика</a:t>
            </a:r>
          </a:p>
          <a:p>
            <a:r>
              <a:rPr lang="ru-RU" dirty="0" smtClean="0"/>
              <a:t>Лечение</a:t>
            </a:r>
          </a:p>
          <a:p>
            <a:r>
              <a:rPr lang="ru-RU" dirty="0" smtClean="0"/>
              <a:t>Список литературы</a:t>
            </a:r>
            <a:endParaRPr lang="ru-RU" dirty="0"/>
          </a:p>
        </p:txBody>
      </p:sp>
    </p:spTree>
    <p:extLst>
      <p:ext uri="{BB962C8B-B14F-4D97-AF65-F5344CB8AC3E}">
        <p14:creationId xmlns:p14="http://schemas.microsoft.com/office/powerpoint/2010/main" val="413508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71475"/>
            <a:ext cx="8596668" cy="571500"/>
          </a:xfrm>
        </p:spPr>
        <p:txBody>
          <a:bodyPr>
            <a:normAutofit fontScale="90000"/>
          </a:bodyPr>
          <a:lstStyle/>
          <a:p>
            <a:r>
              <a:rPr lang="ru-RU" dirty="0" smtClean="0"/>
              <a:t>Лечение</a:t>
            </a:r>
            <a:endParaRPr lang="ru-RU" dirty="0"/>
          </a:p>
        </p:txBody>
      </p:sp>
      <p:sp>
        <p:nvSpPr>
          <p:cNvPr id="3" name="Объект 2"/>
          <p:cNvSpPr>
            <a:spLocks noGrp="1"/>
          </p:cNvSpPr>
          <p:nvPr>
            <p:ph idx="1"/>
          </p:nvPr>
        </p:nvSpPr>
        <p:spPr>
          <a:xfrm>
            <a:off x="201083" y="942975"/>
            <a:ext cx="11028891" cy="3057525"/>
          </a:xfrm>
        </p:spPr>
        <p:txBody>
          <a:bodyPr>
            <a:normAutofit fontScale="92500" lnSpcReduction="10000"/>
          </a:bodyPr>
          <a:lstStyle/>
          <a:p>
            <a:pPr marL="0" indent="0">
              <a:buNone/>
            </a:pPr>
            <a:r>
              <a:rPr lang="ru-RU" dirty="0" smtClean="0"/>
              <a:t>	Лечение </a:t>
            </a:r>
            <a:r>
              <a:rPr lang="ru-RU" dirty="0"/>
              <a:t>челюстного образования зависит от его размеров и наличия доступа через незапломбированный корень зуба. При небольших размерах (до 8 мм) удаление кисты челюсти осуществляется терапевтическими методами. Для этого используется медикаментозная дезинфекция полости, заключающаяся в выкачивании жидкости, обработке раны антисептиком и последующей пломбировке канала. Для предотвращения воспаления назначаются антибиотики</a:t>
            </a:r>
            <a:r>
              <a:rPr lang="ru-RU" dirty="0" smtClean="0"/>
              <a:t>.</a:t>
            </a:r>
          </a:p>
          <a:p>
            <a:pPr marL="0" indent="0">
              <a:buNone/>
            </a:pPr>
            <a:r>
              <a:rPr lang="ru-RU" dirty="0" smtClean="0"/>
              <a:t>	При </a:t>
            </a:r>
            <a:r>
              <a:rPr lang="ru-RU" dirty="0"/>
              <a:t>остром течении кист в первую очередь снимается болевой симптом и купируется воспаление. Затем уже подбирается необходимое хирургическое вмешательство.</a:t>
            </a:r>
          </a:p>
          <a:p>
            <a:pPr marL="0" indent="0">
              <a:buNone/>
            </a:pPr>
            <a:r>
              <a:rPr lang="ru-RU" dirty="0" smtClean="0"/>
              <a:t>	Большая </a:t>
            </a:r>
            <a:r>
              <a:rPr lang="ru-RU" dirty="0"/>
              <a:t>киста челюсти удаляется операцией (</a:t>
            </a:r>
            <a:r>
              <a:rPr lang="ru-RU" dirty="0" err="1"/>
              <a:t>цистэктомия</a:t>
            </a:r>
            <a:r>
              <a:rPr lang="ru-RU" dirty="0"/>
              <a:t>, </a:t>
            </a:r>
            <a:r>
              <a:rPr lang="ru-RU" dirty="0" err="1"/>
              <a:t>цистотомия</a:t>
            </a:r>
            <a:r>
              <a:rPr lang="ru-RU" dirty="0"/>
              <a:t>). Выбор хирургического метода зависит от размера новообразования. Все процедуры проводит стоматолог-хирург. После удаления кисты челюсти пациент должен придерживаться рекомендаций по уходу за раной и полостью рта, регулярно посещать стоматолога и своевременно лечить стоматологические заболевания</a:t>
            </a:r>
            <a:r>
              <a:rPr lang="ru-RU" dirty="0" smtClean="0"/>
              <a:t>.</a:t>
            </a:r>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smtClean="0"/>
          </a:p>
          <a:p>
            <a:pPr marL="0" indent="0">
              <a:buNone/>
            </a:pPr>
            <a:endParaRPr lang="ru-RU" dirty="0"/>
          </a:p>
        </p:txBody>
      </p:sp>
      <p:sp>
        <p:nvSpPr>
          <p:cNvPr id="4" name="TextBox 3"/>
          <p:cNvSpPr txBox="1"/>
          <p:nvPr/>
        </p:nvSpPr>
        <p:spPr>
          <a:xfrm>
            <a:off x="267759" y="4000500"/>
            <a:ext cx="6856942" cy="2031325"/>
          </a:xfrm>
          <a:prstGeom prst="rect">
            <a:avLst/>
          </a:prstGeom>
          <a:noFill/>
        </p:spPr>
        <p:txBody>
          <a:bodyPr wrap="square" rtlCol="0">
            <a:spAutoFit/>
          </a:bodyPr>
          <a:lstStyle/>
          <a:p>
            <a:r>
              <a:rPr lang="ru-RU" b="1" i="1" dirty="0"/>
              <a:t>Цистотомия</a:t>
            </a:r>
            <a:r>
              <a:rPr lang="ru-RU" dirty="0"/>
              <a:t> — создание соустья между полостью рта и полостью кисты. В полости кисты создается отверстие, чтобы можно было ее промыть. Затем это отверстие </a:t>
            </a:r>
            <a:r>
              <a:rPr lang="ru-RU" dirty="0" smtClean="0"/>
              <a:t>тампонируется </a:t>
            </a:r>
            <a:r>
              <a:rPr lang="ru-RU" dirty="0"/>
              <a:t>специальными лекарственными препаратами. И это лечение проводится либо до полного зарастания кисты, либо до того момента, пока она не уменьшится настолько, чтобы ее можно было удалить, не повредив соседние структуры.</a:t>
            </a:r>
          </a:p>
        </p:txBody>
      </p:sp>
      <p:pic>
        <p:nvPicPr>
          <p:cNvPr id="5" name="Рисунок 4"/>
          <p:cNvPicPr>
            <a:picLocks noChangeAspect="1"/>
          </p:cNvPicPr>
          <p:nvPr/>
        </p:nvPicPr>
        <p:blipFill>
          <a:blip r:embed="rId2"/>
          <a:stretch>
            <a:fillRect/>
          </a:stretch>
        </p:blipFill>
        <p:spPr>
          <a:xfrm>
            <a:off x="7124701" y="3924560"/>
            <a:ext cx="4676774" cy="2790536"/>
          </a:xfrm>
          <a:prstGeom prst="rect">
            <a:avLst/>
          </a:prstGeom>
        </p:spPr>
      </p:pic>
    </p:spTree>
    <p:extLst>
      <p:ext uri="{BB962C8B-B14F-4D97-AF65-F5344CB8AC3E}">
        <p14:creationId xmlns:p14="http://schemas.microsoft.com/office/powerpoint/2010/main" val="243100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734" y="304800"/>
            <a:ext cx="8596668" cy="647700"/>
          </a:xfrm>
        </p:spPr>
        <p:txBody>
          <a:bodyPr/>
          <a:lstStyle/>
          <a:p>
            <a:r>
              <a:rPr lang="ru-RU" dirty="0" smtClean="0"/>
              <a:t>Лечение </a:t>
            </a:r>
            <a:endParaRPr lang="ru-RU" dirty="0"/>
          </a:p>
        </p:txBody>
      </p:sp>
      <p:sp>
        <p:nvSpPr>
          <p:cNvPr id="3" name="Объект 2"/>
          <p:cNvSpPr>
            <a:spLocks noGrp="1"/>
          </p:cNvSpPr>
          <p:nvPr>
            <p:ph idx="1"/>
          </p:nvPr>
        </p:nvSpPr>
        <p:spPr>
          <a:xfrm>
            <a:off x="361950" y="2660661"/>
            <a:ext cx="6630382" cy="3729156"/>
          </a:xfrm>
        </p:spPr>
        <p:txBody>
          <a:bodyPr>
            <a:normAutofit fontScale="92500" lnSpcReduction="20000"/>
          </a:bodyPr>
          <a:lstStyle/>
          <a:p>
            <a:pPr marL="0" indent="0">
              <a:buNone/>
            </a:pPr>
            <a:r>
              <a:rPr lang="ru-RU" sz="2200" b="1" i="1" dirty="0" smtClean="0"/>
              <a:t>Метод </a:t>
            </a:r>
            <a:r>
              <a:rPr lang="ru-RU" sz="2200" b="1" i="1" dirty="0"/>
              <a:t>декомпрессии </a:t>
            </a:r>
            <a:r>
              <a:rPr lang="ru-RU" dirty="0"/>
              <a:t>всё чаще применяется вместо стандартной </a:t>
            </a:r>
            <a:r>
              <a:rPr lang="ru-RU" dirty="0" err="1"/>
              <a:t>цистотомии</a:t>
            </a:r>
            <a:r>
              <a:rPr lang="ru-RU" dirty="0"/>
              <a:t>. При декомпрессии в полость кисты вводится тонкая трубка для оттока содержимого, при этом стенка кисты и окружающие ткани повреждаются незначительно. Показания для декомпрессии такие же, как и для </a:t>
            </a:r>
            <a:r>
              <a:rPr lang="ru-RU" dirty="0" err="1"/>
              <a:t>цистотомии</a:t>
            </a:r>
            <a:r>
              <a:rPr lang="ru-RU" dirty="0"/>
              <a:t>:</a:t>
            </a:r>
          </a:p>
          <a:p>
            <a:pPr marL="0" indent="0">
              <a:buNone/>
            </a:pPr>
            <a:r>
              <a:rPr lang="ru-RU" dirty="0" smtClean="0"/>
              <a:t>киста </a:t>
            </a:r>
            <a:r>
              <a:rPr lang="ru-RU" dirty="0"/>
              <a:t>затрагивает три и более здоровых зуба;</a:t>
            </a:r>
          </a:p>
          <a:p>
            <a:pPr marL="0" indent="0">
              <a:buNone/>
            </a:pPr>
            <a:r>
              <a:rPr lang="ru-RU" dirty="0"/>
              <a:t>обширная киста верхней челюсти повреждает нёбную пластину и костную часть носовой полости;</a:t>
            </a:r>
          </a:p>
          <a:p>
            <a:pPr marL="0" indent="0">
              <a:buNone/>
            </a:pPr>
            <a:r>
              <a:rPr lang="ru-RU" dirty="0"/>
              <a:t>нижнечелюстная киста привела к сильному истончению основания челюсти (кость тоньше 0,5 см</a:t>
            </a:r>
            <a:r>
              <a:rPr lang="ru-RU" dirty="0" smtClean="0"/>
              <a:t>);</a:t>
            </a:r>
            <a:endParaRPr lang="ru-RU" dirty="0"/>
          </a:p>
          <a:p>
            <a:pPr marL="0" indent="0">
              <a:buNone/>
            </a:pPr>
            <a:r>
              <a:rPr lang="ru-RU" dirty="0"/>
              <a:t>есть опасность повредить сосудисто-нервный пучок нижней челюсти;</a:t>
            </a:r>
          </a:p>
          <a:p>
            <a:pPr marL="0" indent="0">
              <a:buNone/>
            </a:pPr>
            <a:r>
              <a:rPr lang="ru-RU" dirty="0"/>
              <a:t>киста проросла в пазуху верхней челюсти.</a:t>
            </a:r>
          </a:p>
        </p:txBody>
      </p:sp>
      <p:pic>
        <p:nvPicPr>
          <p:cNvPr id="4" name="Рисунок 3"/>
          <p:cNvPicPr>
            <a:picLocks noChangeAspect="1"/>
          </p:cNvPicPr>
          <p:nvPr/>
        </p:nvPicPr>
        <p:blipFill>
          <a:blip r:embed="rId2"/>
          <a:stretch>
            <a:fillRect/>
          </a:stretch>
        </p:blipFill>
        <p:spPr>
          <a:xfrm>
            <a:off x="7079116" y="2871549"/>
            <a:ext cx="5017634" cy="2809875"/>
          </a:xfrm>
          <a:prstGeom prst="rect">
            <a:avLst/>
          </a:prstGeom>
        </p:spPr>
      </p:pic>
      <p:sp>
        <p:nvSpPr>
          <p:cNvPr id="5" name="TextBox 4"/>
          <p:cNvSpPr txBox="1"/>
          <p:nvPr/>
        </p:nvSpPr>
        <p:spPr>
          <a:xfrm>
            <a:off x="361950" y="952501"/>
            <a:ext cx="10887075" cy="1708160"/>
          </a:xfrm>
          <a:prstGeom prst="rect">
            <a:avLst/>
          </a:prstGeom>
          <a:noFill/>
        </p:spPr>
        <p:txBody>
          <a:bodyPr wrap="square" rtlCol="0">
            <a:spAutoFit/>
          </a:bodyPr>
          <a:lstStyle/>
          <a:p>
            <a:r>
              <a:rPr lang="ru-RU" sz="2000" b="1" i="1" dirty="0"/>
              <a:t>Цистотомия</a:t>
            </a:r>
            <a:r>
              <a:rPr lang="ru-RU" sz="1700" dirty="0"/>
              <a:t> проводится при больших размерах кисты, когда основание челюсти сильно истончено, и возрастает риск патологического перелома челюсти. Также этот метод показан в следующих случаях:</a:t>
            </a:r>
          </a:p>
          <a:p>
            <a:r>
              <a:rPr lang="ru-RU" sz="1700" dirty="0"/>
              <a:t>в полости кисты располагается три и более </a:t>
            </a:r>
            <a:r>
              <a:rPr lang="ru-RU" sz="1700" dirty="0" err="1"/>
              <a:t>интактных</a:t>
            </a:r>
            <a:r>
              <a:rPr lang="ru-RU" sz="1700" dirty="0"/>
              <a:t> зуба — это те зубы, которые не являются причинными при формировании кисты;</a:t>
            </a:r>
          </a:p>
          <a:p>
            <a:r>
              <a:rPr lang="ru-RU" sz="1700" dirty="0"/>
              <a:t>при близости кисты к важным анатомическим структурам, например, когда киста прорастает в гайморову пазуху или в полость носа.</a:t>
            </a:r>
          </a:p>
        </p:txBody>
      </p:sp>
    </p:spTree>
    <p:extLst>
      <p:ext uri="{BB962C8B-B14F-4D97-AF65-F5344CB8AC3E}">
        <p14:creationId xmlns:p14="http://schemas.microsoft.com/office/powerpoint/2010/main" val="4190503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62000"/>
          </a:xfrm>
        </p:spPr>
        <p:txBody>
          <a:bodyPr/>
          <a:lstStyle/>
          <a:p>
            <a:r>
              <a:rPr lang="ru-RU" dirty="0" smtClean="0"/>
              <a:t>Лечение </a:t>
            </a:r>
            <a:endParaRPr lang="ru-RU" dirty="0"/>
          </a:p>
        </p:txBody>
      </p:sp>
      <p:sp>
        <p:nvSpPr>
          <p:cNvPr id="3" name="Объект 2"/>
          <p:cNvSpPr>
            <a:spLocks noGrp="1"/>
          </p:cNvSpPr>
          <p:nvPr>
            <p:ph idx="1"/>
          </p:nvPr>
        </p:nvSpPr>
        <p:spPr>
          <a:xfrm>
            <a:off x="429685" y="1371600"/>
            <a:ext cx="6809316" cy="5010150"/>
          </a:xfrm>
        </p:spPr>
        <p:txBody>
          <a:bodyPr>
            <a:normAutofit/>
          </a:bodyPr>
          <a:lstStyle/>
          <a:p>
            <a:r>
              <a:rPr lang="ru-RU" dirty="0" smtClean="0"/>
              <a:t>Цистэктомия - полное </a:t>
            </a:r>
            <a:r>
              <a:rPr lang="ru-RU" dirty="0"/>
              <a:t>удаление оболочки кисты и причинного зуба (зубов). Такая операция более радикальная, получившийся дефект обычно заполняют </a:t>
            </a:r>
            <a:r>
              <a:rPr lang="ru-RU" dirty="0" err="1"/>
              <a:t>остеопластическим</a:t>
            </a:r>
            <a:r>
              <a:rPr lang="ru-RU" dirty="0"/>
              <a:t> материалом, а рану ушивают. Удаление зуба при кистах челюсти проводится лишь в тех случаях, когда его уже нельзя спасти никакой терапией</a:t>
            </a:r>
            <a:r>
              <a:rPr lang="ru-RU" dirty="0" smtClean="0"/>
              <a:t>. После </a:t>
            </a:r>
            <a:r>
              <a:rPr lang="ru-RU" dirty="0"/>
              <a:t>такой операции обычно требуется восстановление зубного </a:t>
            </a:r>
            <a:r>
              <a:rPr lang="ru-RU" dirty="0" smtClean="0"/>
              <a:t>ряда. </a:t>
            </a:r>
          </a:p>
          <a:p>
            <a:r>
              <a:rPr lang="ru-RU" dirty="0"/>
              <a:t>С</a:t>
            </a:r>
            <a:r>
              <a:rPr lang="ru-RU" dirty="0" smtClean="0"/>
              <a:t>роки </a:t>
            </a:r>
            <a:r>
              <a:rPr lang="ru-RU" dirty="0"/>
              <a:t>проведения операции имплантации индивидуальны, но проводятся не ранее чем через 6–9 месяцев, то есть после полного восстановления костной полости, оставшейся после кисты. Только после этого можно протезировать челюсть и ставить дентальные имплантаты. </a:t>
            </a:r>
            <a:endParaRPr lang="ru-RU" dirty="0" smtClean="0"/>
          </a:p>
          <a:p>
            <a:r>
              <a:rPr lang="ru-RU" dirty="0" smtClean="0"/>
              <a:t>После </a:t>
            </a:r>
            <a:r>
              <a:rPr lang="ru-RU" dirty="0"/>
              <a:t>операции не стоит ждать больше года, чтобы не было сильных изменений в зубочелюстной системе.</a:t>
            </a:r>
          </a:p>
          <a:p>
            <a:endParaRPr lang="ru-RU" dirty="0"/>
          </a:p>
        </p:txBody>
      </p:sp>
      <p:pic>
        <p:nvPicPr>
          <p:cNvPr id="4" name="Рисунок 3"/>
          <p:cNvPicPr>
            <a:picLocks noChangeAspect="1"/>
          </p:cNvPicPr>
          <p:nvPr/>
        </p:nvPicPr>
        <p:blipFill>
          <a:blip r:embed="rId2"/>
          <a:stretch>
            <a:fillRect/>
          </a:stretch>
        </p:blipFill>
        <p:spPr>
          <a:xfrm>
            <a:off x="7239002" y="1758952"/>
            <a:ext cx="4819648" cy="3213098"/>
          </a:xfrm>
          <a:prstGeom prst="rect">
            <a:avLst/>
          </a:prstGeom>
        </p:spPr>
      </p:pic>
    </p:spTree>
    <p:extLst>
      <p:ext uri="{BB962C8B-B14F-4D97-AF65-F5344CB8AC3E}">
        <p14:creationId xmlns:p14="http://schemas.microsoft.com/office/powerpoint/2010/main" val="2224462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Список литературы</a:t>
            </a:r>
            <a:endParaRPr lang="ru-RU" dirty="0"/>
          </a:p>
        </p:txBody>
      </p:sp>
      <p:sp>
        <p:nvSpPr>
          <p:cNvPr id="3" name="Объект 2"/>
          <p:cNvSpPr>
            <a:spLocks noGrp="1"/>
          </p:cNvSpPr>
          <p:nvPr>
            <p:ph idx="1"/>
          </p:nvPr>
        </p:nvSpPr>
        <p:spPr>
          <a:xfrm>
            <a:off x="677333" y="1304925"/>
            <a:ext cx="9809691" cy="4736437"/>
          </a:xfrm>
        </p:spPr>
        <p:txBody>
          <a:bodyPr>
            <a:normAutofit fontScale="47500" lnSpcReduction="20000"/>
          </a:bodyPr>
          <a:lstStyle/>
          <a:p>
            <a:r>
              <a:rPr lang="ru-RU" sz="3800" dirty="0" smtClean="0">
                <a:hlinkClick r:id="rId2"/>
              </a:rPr>
              <a:t>Васильев А. Ю., Воробьев Ю. И., Серова Н. С. и др. Лучевая диагностика в стоматологии: учебное пособие. — 2-е изд., доп. и </a:t>
            </a:r>
            <a:r>
              <a:rPr lang="ru-RU" sz="3800" dirty="0" err="1" smtClean="0">
                <a:hlinkClick r:id="rId2"/>
              </a:rPr>
              <a:t>перераб</a:t>
            </a:r>
            <a:r>
              <a:rPr lang="ru-RU" sz="3800" dirty="0" smtClean="0">
                <a:hlinkClick r:id="rId2"/>
              </a:rPr>
              <a:t>. — М.: </a:t>
            </a:r>
            <a:r>
              <a:rPr lang="ru-RU" sz="3800" dirty="0" err="1" smtClean="0">
                <a:hlinkClick r:id="rId2"/>
              </a:rPr>
              <a:t>ГЭОТАРМедиа</a:t>
            </a:r>
            <a:r>
              <a:rPr lang="ru-RU" sz="3800" dirty="0" smtClean="0">
                <a:hlinkClick r:id="rId2"/>
              </a:rPr>
              <a:t>, 2010. — 176 с. </a:t>
            </a:r>
          </a:p>
          <a:p>
            <a:r>
              <a:rPr lang="ru-RU" sz="3800" dirty="0" smtClean="0">
                <a:hlinkClick r:id="rId2"/>
              </a:rPr>
              <a:t>Соловьев М. М., Семенов Г. М., Галецкий Д. В. Оперативное лечение </a:t>
            </a:r>
            <a:r>
              <a:rPr lang="ru-RU" sz="3800" dirty="0" err="1" smtClean="0">
                <a:hlinkClick r:id="rId2"/>
              </a:rPr>
              <a:t>одонтогенных</a:t>
            </a:r>
            <a:r>
              <a:rPr lang="ru-RU" sz="3800" dirty="0" smtClean="0">
                <a:hlinkClick r:id="rId2"/>
              </a:rPr>
              <a:t> кист. — СПб.: </a:t>
            </a:r>
            <a:r>
              <a:rPr lang="ru-RU" sz="3800" dirty="0" err="1" smtClean="0">
                <a:hlinkClick r:id="rId2"/>
              </a:rPr>
              <a:t>Спецлит</a:t>
            </a:r>
            <a:r>
              <a:rPr lang="ru-RU" sz="3800" dirty="0" smtClean="0">
                <a:hlinkClick r:id="rId2"/>
              </a:rPr>
              <a:t>, 2004. — 128 с.</a:t>
            </a:r>
          </a:p>
          <a:p>
            <a:r>
              <a:rPr lang="ru-RU" sz="3800" dirty="0" smtClean="0"/>
              <a:t>Робустова Т. Г., Карапетян И. С., </a:t>
            </a:r>
            <a:r>
              <a:rPr lang="ru-RU" sz="3800" dirty="0" err="1" smtClean="0"/>
              <a:t>Ромачева</a:t>
            </a:r>
            <a:r>
              <a:rPr lang="ru-RU" sz="3800" dirty="0" smtClean="0"/>
              <a:t> И. Ф. и др. Хирургическая стоматология: учебник / под ред. Т. Г. Робустовой. — 4-е изд. — М.: Медицина, 2010. — 686 с.</a:t>
            </a:r>
          </a:p>
          <a:p>
            <a:r>
              <a:rPr lang="ru-RU" sz="3800" dirty="0"/>
              <a:t>Клинические </a:t>
            </a:r>
            <a:r>
              <a:rPr lang="ru-RU" sz="3800" dirty="0" smtClean="0"/>
              <a:t>рекомендации. Кисты </a:t>
            </a:r>
            <a:r>
              <a:rPr lang="ru-RU" sz="3800" dirty="0"/>
              <a:t>челюстно-лицевой области и шеи. </a:t>
            </a:r>
            <a:r>
              <a:rPr lang="en-US" sz="3800" dirty="0" smtClean="0">
                <a:hlinkClick r:id="rId3"/>
              </a:rPr>
              <a:t>https</a:t>
            </a:r>
            <a:r>
              <a:rPr lang="en-US" sz="3800" dirty="0">
                <a:hlinkClick r:id="rId3"/>
              </a:rPr>
              <a:t>://cr.minzdrav.gov.ru/schema/634_1</a:t>
            </a:r>
            <a:r>
              <a:rPr lang="ru-RU" sz="3800" dirty="0"/>
              <a:t> </a:t>
            </a:r>
            <a:endParaRPr lang="ru-RU" sz="3800" dirty="0" smtClean="0"/>
          </a:p>
          <a:p>
            <a:r>
              <a:rPr lang="ru-RU" sz="3800" dirty="0"/>
              <a:t>Карапетян И.С., Губайдуллина Е.Я., Цегельник Л.Н. Предраковые состояния, опухоли, опухолеподобные поражения и кисты лица, органов полости рта, челюстей и шеи. – М.: МИА, 1993. – 202 с</a:t>
            </a:r>
            <a:r>
              <a:rPr lang="ru-RU" sz="3800" dirty="0" smtClean="0"/>
              <a:t>.</a:t>
            </a:r>
          </a:p>
          <a:p>
            <a:r>
              <a:rPr lang="ru-RU" sz="3800" dirty="0" err="1"/>
              <a:t>Бернадский</a:t>
            </a:r>
            <a:r>
              <a:rPr lang="ru-RU" sz="3800" dirty="0"/>
              <a:t> Ю.И. Основы челюстно-лицевой хирургии и хирургической стоматологии. – 3-е изд. – Витебск: </a:t>
            </a:r>
            <a:r>
              <a:rPr lang="ru-RU" sz="3800" dirty="0" err="1"/>
              <a:t>Белмедицина</a:t>
            </a:r>
            <a:r>
              <a:rPr lang="ru-RU" sz="3800" dirty="0"/>
              <a:t>, 1998. – 416 с</a:t>
            </a:r>
            <a:r>
              <a:rPr lang="ru-RU" sz="3800" dirty="0" smtClean="0"/>
              <a:t>.</a:t>
            </a:r>
          </a:p>
          <a:p>
            <a:r>
              <a:rPr lang="ru-RU" sz="3800" dirty="0" err="1"/>
              <a:t>Иорданишвили</a:t>
            </a:r>
            <a:r>
              <a:rPr lang="ru-RU" sz="3800" dirty="0"/>
              <a:t>, А.К. Хирургическое лечение периодонтитов и кист </a:t>
            </a:r>
            <a:r>
              <a:rPr lang="ru-RU" sz="3800" dirty="0" err="1"/>
              <a:t>челюстеи</a:t>
            </a:r>
            <a:r>
              <a:rPr lang="ru-RU" sz="3800" dirty="0"/>
              <a:t>̆ / А.К. </a:t>
            </a:r>
            <a:r>
              <a:rPr lang="ru-RU" sz="3800" dirty="0" err="1"/>
              <a:t>Иорданишвили</a:t>
            </a:r>
            <a:r>
              <a:rPr lang="ru-RU" sz="3800" dirty="0"/>
              <a:t>. – СПб. : </a:t>
            </a:r>
            <a:r>
              <a:rPr lang="ru-RU" sz="3800" dirty="0" err="1"/>
              <a:t>Нордмед-Издат</a:t>
            </a:r>
            <a:r>
              <a:rPr lang="ru-RU" sz="3800" dirty="0"/>
              <a:t>, 2000. – 217 с.</a:t>
            </a:r>
            <a:endParaRPr lang="ru-RU" sz="3800" dirty="0" smtClean="0"/>
          </a:p>
        </p:txBody>
      </p:sp>
    </p:spTree>
    <p:extLst>
      <p:ext uri="{BB962C8B-B14F-4D97-AF65-F5344CB8AC3E}">
        <p14:creationId xmlns:p14="http://schemas.microsoft.com/office/powerpoint/2010/main" val="245861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609600"/>
            <a:ext cx="10418129" cy="1320800"/>
          </a:xfrm>
        </p:spPr>
        <p:txBody>
          <a:bodyPr/>
          <a:lstStyle/>
          <a:p>
            <a:r>
              <a:rPr lang="ru-RU" dirty="0"/>
              <a:t>Кистозные образования </a:t>
            </a:r>
            <a:r>
              <a:rPr lang="ru-RU" dirty="0" smtClean="0"/>
              <a:t>челюстей.</a:t>
            </a:r>
            <a:r>
              <a:rPr lang="ru-RU" dirty="0"/>
              <a:t/>
            </a:r>
            <a:br>
              <a:rPr lang="ru-RU" dirty="0"/>
            </a:br>
            <a:r>
              <a:rPr lang="ru-RU" dirty="0"/>
              <a:t>Киста</a:t>
            </a:r>
            <a:r>
              <a:rPr lang="ru-RU" dirty="0" smtClean="0"/>
              <a:t>. Определение </a:t>
            </a:r>
            <a:endParaRPr lang="ru-RU" dirty="0"/>
          </a:p>
        </p:txBody>
      </p:sp>
      <p:sp>
        <p:nvSpPr>
          <p:cNvPr id="3" name="Объект 2"/>
          <p:cNvSpPr>
            <a:spLocks noGrp="1"/>
          </p:cNvSpPr>
          <p:nvPr>
            <p:ph idx="1"/>
          </p:nvPr>
        </p:nvSpPr>
        <p:spPr>
          <a:xfrm>
            <a:off x="677333" y="1787537"/>
            <a:ext cx="10596549" cy="4703216"/>
          </a:xfrm>
        </p:spPr>
        <p:txBody>
          <a:bodyPr/>
          <a:lstStyle/>
          <a:p>
            <a:r>
              <a:rPr lang="ru-RU" dirty="0"/>
              <a:t>Киста челюсти (</a:t>
            </a:r>
            <a:r>
              <a:rPr lang="ru-RU" dirty="0" err="1"/>
              <a:t>jaw</a:t>
            </a:r>
            <a:r>
              <a:rPr lang="ru-RU" dirty="0"/>
              <a:t> </a:t>
            </a:r>
            <a:r>
              <a:rPr lang="ru-RU" dirty="0" err="1"/>
              <a:t>cyst</a:t>
            </a:r>
            <a:r>
              <a:rPr lang="ru-RU" dirty="0"/>
              <a:t>) — это опухолевидное образование, состоящее из полости и окружающей её оболочки (капсулы). Киста может располагаться на верхней и нижней челюсти, иметь разный размер и форму. Внутри полости находится жидкое или полужидкое содержимое.</a:t>
            </a:r>
          </a:p>
        </p:txBody>
      </p:sp>
      <p:pic>
        <p:nvPicPr>
          <p:cNvPr id="4" name="Рисунок 3"/>
          <p:cNvPicPr>
            <a:picLocks noChangeAspect="1"/>
          </p:cNvPicPr>
          <p:nvPr/>
        </p:nvPicPr>
        <p:blipFill>
          <a:blip r:embed="rId2"/>
          <a:stretch>
            <a:fillRect/>
          </a:stretch>
        </p:blipFill>
        <p:spPr>
          <a:xfrm>
            <a:off x="1148576" y="2984048"/>
            <a:ext cx="4606384" cy="2453057"/>
          </a:xfrm>
          <a:prstGeom prst="rect">
            <a:avLst/>
          </a:prstGeom>
        </p:spPr>
      </p:pic>
      <p:sp>
        <p:nvSpPr>
          <p:cNvPr id="5" name="TextBox 4"/>
          <p:cNvSpPr txBox="1"/>
          <p:nvPr/>
        </p:nvSpPr>
        <p:spPr>
          <a:xfrm>
            <a:off x="677334" y="5112004"/>
            <a:ext cx="10694020" cy="1200329"/>
          </a:xfrm>
          <a:prstGeom prst="rect">
            <a:avLst/>
          </a:prstGeom>
          <a:noFill/>
        </p:spPr>
        <p:txBody>
          <a:bodyPr wrap="square" rtlCol="0">
            <a:spAutoFit/>
          </a:bodyPr>
          <a:lstStyle/>
          <a:p>
            <a:endParaRPr lang="ru-RU" dirty="0"/>
          </a:p>
          <a:p>
            <a:r>
              <a:rPr lang="ru-RU" dirty="0"/>
              <a:t>Растущая киста и прогрессирующий воспалительный процесс будут всё сильнее давить на окружающую кость. В результате костная ткань будет повреждаться, что может привести к деформации челюсти.</a:t>
            </a:r>
          </a:p>
        </p:txBody>
      </p:sp>
      <p:sp>
        <p:nvSpPr>
          <p:cNvPr id="6" name="TextBox 5"/>
          <p:cNvSpPr txBox="1"/>
          <p:nvPr/>
        </p:nvSpPr>
        <p:spPr>
          <a:xfrm>
            <a:off x="5886397" y="2627195"/>
            <a:ext cx="4572000" cy="2862322"/>
          </a:xfrm>
          <a:prstGeom prst="rect">
            <a:avLst/>
          </a:prstGeom>
          <a:noFill/>
        </p:spPr>
        <p:txBody>
          <a:bodyPr wrap="square" rtlCol="0">
            <a:spAutoFit/>
          </a:bodyPr>
          <a:lstStyle/>
          <a:p>
            <a:r>
              <a:rPr lang="ru-RU" dirty="0"/>
              <a:t>На начальном этапе киста обычно развивается бессимптомно, не вызывая дискомфорта. Обнаружить её на ранней стадии можно только случайно, с помощью рентгенографии. Но если киста большая, обострилось воспаление или киста нагноилась, может появиться уплотнение, отёчность и боль при </a:t>
            </a:r>
            <a:r>
              <a:rPr lang="ru-RU" dirty="0" err="1"/>
              <a:t>накусывании</a:t>
            </a:r>
            <a:r>
              <a:rPr lang="ru-RU" dirty="0"/>
              <a:t> или надавливании в области кисты.</a:t>
            </a:r>
          </a:p>
        </p:txBody>
      </p:sp>
    </p:spTree>
    <p:extLst>
      <p:ext uri="{BB962C8B-B14F-4D97-AF65-F5344CB8AC3E}">
        <p14:creationId xmlns:p14="http://schemas.microsoft.com/office/powerpoint/2010/main" val="3910519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28546"/>
          </a:xfrm>
        </p:spPr>
        <p:txBody>
          <a:bodyPr>
            <a:normAutofit fontScale="90000"/>
          </a:bodyPr>
          <a:lstStyle/>
          <a:p>
            <a:r>
              <a:rPr lang="ru-RU" dirty="0" smtClean="0"/>
              <a:t>Классификация</a:t>
            </a:r>
            <a:br>
              <a:rPr lang="ru-RU" dirty="0" smtClean="0"/>
            </a:br>
            <a:endParaRPr lang="ru-RU" dirty="0"/>
          </a:p>
        </p:txBody>
      </p:sp>
      <p:sp>
        <p:nvSpPr>
          <p:cNvPr id="3" name="Объект 2"/>
          <p:cNvSpPr>
            <a:spLocks noGrp="1"/>
          </p:cNvSpPr>
          <p:nvPr>
            <p:ph idx="1"/>
          </p:nvPr>
        </p:nvSpPr>
        <p:spPr>
          <a:xfrm>
            <a:off x="275889" y="1115124"/>
            <a:ext cx="11182685" cy="5552376"/>
          </a:xfrm>
        </p:spPr>
        <p:txBody>
          <a:bodyPr>
            <a:normAutofit fontScale="32500" lnSpcReduction="20000"/>
          </a:bodyPr>
          <a:lstStyle/>
          <a:p>
            <a:pPr marL="0" indent="0">
              <a:buNone/>
            </a:pPr>
            <a:r>
              <a:rPr lang="ru-RU" dirty="0" smtClean="0"/>
              <a:t>	</a:t>
            </a:r>
            <a:r>
              <a:rPr lang="ru-RU" sz="4900" dirty="0" smtClean="0"/>
              <a:t>Наиболее </a:t>
            </a:r>
            <a:r>
              <a:rPr lang="ru-RU" sz="4900" dirty="0"/>
              <a:t>детальной можно назвать клинико-морфологическую классификацию опухолей и опухолеподобных образований челюстей, в разработке которой принимала участие рабочая группа в составе И.И. Ермолаева, В.В. </a:t>
            </a:r>
            <a:r>
              <a:rPr lang="ru-RU" sz="4900" dirty="0" err="1"/>
              <a:t>Паникаровского</a:t>
            </a:r>
            <a:r>
              <a:rPr lang="ru-RU" sz="4900" dirty="0"/>
              <a:t>, А.И. </a:t>
            </a:r>
            <a:r>
              <a:rPr lang="ru-RU" sz="4900" dirty="0" err="1"/>
              <a:t>Пачеса</a:t>
            </a:r>
            <a:r>
              <a:rPr lang="ru-RU" sz="4900" dirty="0"/>
              <a:t>, Б.Д. </a:t>
            </a:r>
            <a:r>
              <a:rPr lang="ru-RU" sz="4900" dirty="0" err="1"/>
              <a:t>Кабакова</a:t>
            </a:r>
            <a:r>
              <a:rPr lang="ru-RU" sz="4900" dirty="0"/>
              <a:t>, В.М. </a:t>
            </a:r>
            <a:r>
              <a:rPr lang="ru-RU" sz="4900" dirty="0" err="1"/>
              <a:t>Бенциановой</a:t>
            </a:r>
            <a:r>
              <a:rPr lang="ru-RU" sz="4900" dirty="0"/>
              <a:t> и </a:t>
            </a:r>
            <a:r>
              <a:rPr lang="ru-RU" sz="4900" dirty="0" err="1"/>
              <a:t>С.Я.Бальсевича</a:t>
            </a:r>
            <a:r>
              <a:rPr lang="ru-RU" sz="4900" dirty="0"/>
              <a:t> (1975</a:t>
            </a:r>
            <a:r>
              <a:rPr lang="ru-RU" sz="4900" dirty="0" smtClean="0"/>
              <a:t>). </a:t>
            </a:r>
            <a:r>
              <a:rPr lang="ru-RU" sz="4900" dirty="0"/>
              <a:t>Кисты челюстей представлены в разделе «Б – Опухолеподобные образования» и разделены на</a:t>
            </a:r>
            <a:r>
              <a:rPr lang="ru-RU" sz="4900" dirty="0" smtClean="0"/>
              <a:t>:</a:t>
            </a:r>
          </a:p>
          <a:p>
            <a:pPr marL="0" indent="0">
              <a:buNone/>
            </a:pPr>
            <a:r>
              <a:rPr lang="ru-RU" sz="4900" b="1" i="1" dirty="0" smtClean="0"/>
              <a:t>I</a:t>
            </a:r>
            <a:r>
              <a:rPr lang="ru-RU" sz="4900" b="1" i="1" dirty="0"/>
              <a:t>. Эпителиальные:</a:t>
            </a:r>
          </a:p>
          <a:p>
            <a:pPr marL="0" indent="0">
              <a:buNone/>
            </a:pPr>
            <a:r>
              <a:rPr lang="ru-RU" sz="4900" dirty="0"/>
              <a:t>1. </a:t>
            </a:r>
            <a:r>
              <a:rPr lang="ru-RU" sz="4900" i="1" dirty="0" err="1"/>
              <a:t>Одонтогенные</a:t>
            </a:r>
            <a:r>
              <a:rPr lang="ru-RU" sz="4900" i="1" dirty="0"/>
              <a:t> кисты</a:t>
            </a:r>
            <a:r>
              <a:rPr lang="ru-RU" sz="4900" i="1" dirty="0" smtClean="0"/>
              <a:t>: </a:t>
            </a:r>
            <a:r>
              <a:rPr lang="ru-RU" sz="4900" dirty="0" smtClean="0"/>
              <a:t>первичная </a:t>
            </a:r>
            <a:r>
              <a:rPr lang="ru-RU" sz="4900" dirty="0"/>
              <a:t>киста (примордиальная </a:t>
            </a:r>
            <a:r>
              <a:rPr lang="ru-RU" sz="4900" dirty="0" err="1"/>
              <a:t>кератокиста</a:t>
            </a:r>
            <a:r>
              <a:rPr lang="ru-RU" sz="4900" dirty="0" smtClean="0"/>
              <a:t>);  </a:t>
            </a:r>
            <a:r>
              <a:rPr lang="ru-RU" sz="4900" dirty="0"/>
              <a:t>киста прорезывания</a:t>
            </a:r>
            <a:r>
              <a:rPr lang="ru-RU" sz="4900" dirty="0" smtClean="0"/>
              <a:t>; </a:t>
            </a:r>
            <a:r>
              <a:rPr lang="ru-RU" sz="4900" dirty="0" err="1" smtClean="0"/>
              <a:t>парадентальная</a:t>
            </a:r>
            <a:r>
              <a:rPr lang="ru-RU" sz="4900" dirty="0" smtClean="0"/>
              <a:t> </a:t>
            </a:r>
            <a:r>
              <a:rPr lang="ru-RU" sz="4900" dirty="0"/>
              <a:t>(</a:t>
            </a:r>
            <a:r>
              <a:rPr lang="ru-RU" sz="4900" dirty="0" err="1"/>
              <a:t>периодонтальная</a:t>
            </a:r>
            <a:r>
              <a:rPr lang="ru-RU" sz="4900" dirty="0" smtClean="0"/>
              <a:t>); </a:t>
            </a:r>
            <a:r>
              <a:rPr lang="ru-RU" sz="4900" dirty="0" err="1" smtClean="0"/>
              <a:t>десневая</a:t>
            </a:r>
            <a:r>
              <a:rPr lang="ru-RU" sz="4900" dirty="0" smtClean="0"/>
              <a:t>; </a:t>
            </a:r>
            <a:r>
              <a:rPr lang="ru-RU" sz="4900" dirty="0" err="1" smtClean="0"/>
              <a:t>зубосодержащая</a:t>
            </a:r>
            <a:r>
              <a:rPr lang="ru-RU" sz="4900" dirty="0" smtClean="0"/>
              <a:t>; фолликулярная; </a:t>
            </a:r>
            <a:r>
              <a:rPr lang="ru-RU" sz="4900" dirty="0"/>
              <a:t>корневая (</a:t>
            </a:r>
            <a:r>
              <a:rPr lang="ru-RU" sz="4900" dirty="0" err="1"/>
              <a:t>радикулярная</a:t>
            </a:r>
            <a:r>
              <a:rPr lang="ru-RU" sz="4900" dirty="0"/>
              <a:t>).</a:t>
            </a:r>
          </a:p>
          <a:p>
            <a:pPr marL="0" indent="0">
              <a:buNone/>
            </a:pPr>
            <a:r>
              <a:rPr lang="ru-RU" sz="4900" dirty="0" smtClean="0"/>
              <a:t>2</a:t>
            </a:r>
            <a:r>
              <a:rPr lang="ru-RU" sz="4900" dirty="0"/>
              <a:t>. </a:t>
            </a:r>
            <a:r>
              <a:rPr lang="ru-RU" sz="4900" i="1" dirty="0" err="1"/>
              <a:t>Недонтогенные</a:t>
            </a:r>
            <a:r>
              <a:rPr lang="ru-RU" sz="4900" i="1" dirty="0"/>
              <a:t> кисты</a:t>
            </a:r>
            <a:r>
              <a:rPr lang="ru-RU" sz="4900" i="1" dirty="0" smtClean="0"/>
              <a:t>: </a:t>
            </a:r>
            <a:r>
              <a:rPr lang="ru-RU" sz="4900" dirty="0" smtClean="0"/>
              <a:t>киста </a:t>
            </a:r>
            <a:r>
              <a:rPr lang="ru-RU" sz="4900" dirty="0"/>
              <a:t>резцового канала (</a:t>
            </a:r>
            <a:r>
              <a:rPr lang="ru-RU" sz="4900" dirty="0" err="1"/>
              <a:t>носонёбного</a:t>
            </a:r>
            <a:r>
              <a:rPr lang="ru-RU" sz="4900" dirty="0"/>
              <a:t> протока</a:t>
            </a:r>
            <a:r>
              <a:rPr lang="ru-RU" sz="4900" dirty="0" smtClean="0"/>
              <a:t>); </a:t>
            </a:r>
            <a:r>
              <a:rPr lang="ru-RU" sz="4900" dirty="0" err="1" smtClean="0"/>
              <a:t>глубокомаксиллярная</a:t>
            </a:r>
            <a:r>
              <a:rPr lang="ru-RU" sz="4900" dirty="0" smtClean="0"/>
              <a:t> </a:t>
            </a:r>
            <a:r>
              <a:rPr lang="ru-RU" sz="4900" dirty="0"/>
              <a:t>киста (</a:t>
            </a:r>
            <a:r>
              <a:rPr lang="ru-RU" sz="4900" dirty="0" err="1"/>
              <a:t>фиссуральная</a:t>
            </a:r>
            <a:r>
              <a:rPr lang="ru-RU" sz="4900" dirty="0" smtClean="0"/>
              <a:t>); киста </a:t>
            </a:r>
            <a:r>
              <a:rPr lang="ru-RU" sz="4900" dirty="0"/>
              <a:t>носогубная (</a:t>
            </a:r>
            <a:r>
              <a:rPr lang="ru-RU" sz="4900" dirty="0" err="1"/>
              <a:t>носоальвеолярная</a:t>
            </a:r>
            <a:r>
              <a:rPr lang="ru-RU" sz="4900" dirty="0"/>
              <a:t>, преддверия полос </a:t>
            </a:r>
            <a:r>
              <a:rPr lang="ru-RU" sz="4900" dirty="0" err="1"/>
              <a:t>ти</a:t>
            </a:r>
            <a:r>
              <a:rPr lang="ru-RU" sz="4900" dirty="0"/>
              <a:t> рта</a:t>
            </a:r>
            <a:r>
              <a:rPr lang="ru-RU" sz="4900" dirty="0" smtClean="0"/>
              <a:t>); </a:t>
            </a:r>
            <a:r>
              <a:rPr lang="ru-RU" sz="4900" dirty="0" err="1" smtClean="0"/>
              <a:t>холестеатома</a:t>
            </a:r>
            <a:r>
              <a:rPr lang="ru-RU" sz="4900" dirty="0" smtClean="0"/>
              <a:t>;</a:t>
            </a:r>
          </a:p>
          <a:p>
            <a:pPr marL="0" indent="0">
              <a:buNone/>
            </a:pPr>
            <a:r>
              <a:rPr lang="ru-RU" sz="4900" dirty="0"/>
              <a:t>II. </a:t>
            </a:r>
            <a:r>
              <a:rPr lang="ru-RU" sz="4900" dirty="0" err="1"/>
              <a:t>Неэпителиальные</a:t>
            </a:r>
            <a:r>
              <a:rPr lang="ru-RU" sz="4900" dirty="0" smtClean="0"/>
              <a:t>: костные </a:t>
            </a:r>
            <a:r>
              <a:rPr lang="ru-RU" sz="4900" dirty="0"/>
              <a:t>кисты (</a:t>
            </a:r>
            <a:r>
              <a:rPr lang="ru-RU" sz="4900" dirty="0" err="1"/>
              <a:t>аневризматическая</a:t>
            </a:r>
            <a:r>
              <a:rPr lang="ru-RU" sz="4900" dirty="0"/>
              <a:t>, травматическая, геморрагическая) А.К. </a:t>
            </a:r>
            <a:r>
              <a:rPr lang="ru-RU" sz="4900" dirty="0" err="1"/>
              <a:t>Иординашвили</a:t>
            </a:r>
            <a:r>
              <a:rPr lang="ru-RU" sz="4900" dirty="0"/>
              <a:t> клиническая классификация кист челюстей (2000):</a:t>
            </a:r>
          </a:p>
          <a:p>
            <a:pPr marL="0" indent="0">
              <a:buNone/>
            </a:pPr>
            <a:r>
              <a:rPr lang="ru-RU" sz="4900" dirty="0" smtClean="0"/>
              <a:t>* </a:t>
            </a:r>
            <a:r>
              <a:rPr lang="ru-RU" sz="4900" dirty="0" err="1" smtClean="0"/>
              <a:t>Околозубные</a:t>
            </a:r>
            <a:r>
              <a:rPr lang="ru-RU" sz="4900" dirty="0" smtClean="0"/>
              <a:t> </a:t>
            </a:r>
            <a:r>
              <a:rPr lang="ru-RU" sz="4900" dirty="0"/>
              <a:t>кисты</a:t>
            </a:r>
            <a:r>
              <a:rPr lang="ru-RU" sz="4900" dirty="0" smtClean="0"/>
              <a:t>: околокорневые </a:t>
            </a:r>
            <a:r>
              <a:rPr lang="ru-RU" sz="4900" dirty="0"/>
              <a:t>(</a:t>
            </a:r>
            <a:r>
              <a:rPr lang="ru-RU" sz="4900" dirty="0" err="1"/>
              <a:t>околоверхушечные</a:t>
            </a:r>
            <a:r>
              <a:rPr lang="ru-RU" sz="4900" dirty="0"/>
              <a:t>, апикальные, </a:t>
            </a:r>
            <a:r>
              <a:rPr lang="ru-RU" sz="4900" dirty="0" err="1"/>
              <a:t>радикулярные</a:t>
            </a:r>
            <a:r>
              <a:rPr lang="ru-RU" sz="4900" dirty="0" smtClean="0"/>
              <a:t>); </a:t>
            </a:r>
            <a:r>
              <a:rPr lang="ru-RU" sz="4900" dirty="0" err="1" smtClean="0"/>
              <a:t>резидуальные</a:t>
            </a:r>
            <a:r>
              <a:rPr lang="ru-RU" sz="4900" dirty="0" smtClean="0"/>
              <a:t>; </a:t>
            </a:r>
            <a:r>
              <a:rPr lang="ru-RU" sz="4900" dirty="0" err="1"/>
              <a:t>околокоронковые</a:t>
            </a:r>
            <a:r>
              <a:rPr lang="ru-RU" sz="4900" dirty="0"/>
              <a:t> (фолликулярные, кисты прорезывания</a:t>
            </a:r>
            <a:r>
              <a:rPr lang="ru-RU" sz="4900" dirty="0" smtClean="0"/>
              <a:t>); </a:t>
            </a:r>
            <a:r>
              <a:rPr lang="ru-RU" sz="4900" dirty="0" err="1" smtClean="0"/>
              <a:t>ретромолярные</a:t>
            </a:r>
            <a:r>
              <a:rPr lang="ru-RU" sz="4900" dirty="0" smtClean="0"/>
              <a:t> </a:t>
            </a:r>
            <a:r>
              <a:rPr lang="ru-RU" sz="4900" dirty="0"/>
              <a:t>(</a:t>
            </a:r>
            <a:r>
              <a:rPr lang="ru-RU" sz="4900" dirty="0" err="1"/>
              <a:t>парадентальные</a:t>
            </a:r>
            <a:r>
              <a:rPr lang="ru-RU" sz="4900" dirty="0"/>
              <a:t>).</a:t>
            </a:r>
          </a:p>
          <a:p>
            <a:pPr marL="0" indent="0">
              <a:buNone/>
            </a:pPr>
            <a:r>
              <a:rPr lang="ru-RU" sz="4900" dirty="0" smtClean="0"/>
              <a:t>* Первичная </a:t>
            </a:r>
            <a:r>
              <a:rPr lang="ru-RU" sz="4900" dirty="0"/>
              <a:t>киста (</a:t>
            </a:r>
            <a:r>
              <a:rPr lang="ru-RU" sz="4900" dirty="0" err="1"/>
              <a:t>кератокиста</a:t>
            </a:r>
            <a:r>
              <a:rPr lang="ru-RU" sz="4900" dirty="0"/>
              <a:t>, примордиальная киста).</a:t>
            </a:r>
          </a:p>
          <a:p>
            <a:pPr marL="0" indent="0">
              <a:buNone/>
            </a:pPr>
            <a:r>
              <a:rPr lang="ru-RU" sz="4900" dirty="0" smtClean="0"/>
              <a:t>* Киста </a:t>
            </a:r>
            <a:r>
              <a:rPr lang="ru-RU" sz="4900" dirty="0" err="1"/>
              <a:t>носонёбного</a:t>
            </a:r>
            <a:r>
              <a:rPr lang="ru-RU" sz="4900" dirty="0"/>
              <a:t> канала (резцового отверстия).</a:t>
            </a:r>
          </a:p>
          <a:p>
            <a:pPr marL="0" indent="0">
              <a:buNone/>
            </a:pPr>
            <a:r>
              <a:rPr lang="ru-RU" sz="4900" dirty="0" smtClean="0"/>
              <a:t>* </a:t>
            </a:r>
            <a:r>
              <a:rPr lang="ru-RU" sz="4900" dirty="0" err="1" smtClean="0"/>
              <a:t>Холестеатомы</a:t>
            </a:r>
            <a:r>
              <a:rPr lang="ru-RU" sz="4900" dirty="0" smtClean="0"/>
              <a:t> </a:t>
            </a:r>
            <a:r>
              <a:rPr lang="ru-RU" sz="4900" dirty="0"/>
              <a:t>челюстей.</a:t>
            </a:r>
          </a:p>
          <a:p>
            <a:pPr marL="0" indent="0">
              <a:buNone/>
            </a:pPr>
            <a:r>
              <a:rPr lang="ru-RU" sz="4900" dirty="0" smtClean="0"/>
              <a:t>* </a:t>
            </a:r>
            <a:r>
              <a:rPr lang="ru-RU" sz="4900" dirty="0" err="1" smtClean="0"/>
              <a:t>Травматичские</a:t>
            </a:r>
            <a:r>
              <a:rPr lang="ru-RU" sz="4900" dirty="0" smtClean="0"/>
              <a:t> </a:t>
            </a:r>
            <a:r>
              <a:rPr lang="ru-RU" sz="4900" dirty="0"/>
              <a:t>(простые, геморрагические или однокамерные костные кисты).</a:t>
            </a:r>
          </a:p>
          <a:p>
            <a:pPr marL="0" indent="0">
              <a:buNone/>
            </a:pPr>
            <a:r>
              <a:rPr lang="ru-RU" sz="4900" dirty="0" smtClean="0"/>
              <a:t>* </a:t>
            </a:r>
            <a:r>
              <a:rPr lang="ru-RU" sz="4900" dirty="0" err="1" smtClean="0"/>
              <a:t>Аневризмальная</a:t>
            </a:r>
            <a:r>
              <a:rPr lang="ru-RU" sz="4900" dirty="0" smtClean="0"/>
              <a:t> </a:t>
            </a:r>
            <a:r>
              <a:rPr lang="ru-RU" sz="4900" dirty="0"/>
              <a:t>костная киста.</a:t>
            </a:r>
          </a:p>
          <a:p>
            <a:pPr marL="0" indent="0">
              <a:buNone/>
            </a:pPr>
            <a:r>
              <a:rPr lang="ru-RU" sz="4900" dirty="0" smtClean="0"/>
              <a:t>* Шаровидно-верхнечелюстная </a:t>
            </a:r>
            <a:r>
              <a:rPr lang="ru-RU" sz="4900" dirty="0"/>
              <a:t>киста.</a:t>
            </a:r>
          </a:p>
          <a:p>
            <a:pPr marL="0" indent="0">
              <a:buNone/>
            </a:pPr>
            <a:r>
              <a:rPr lang="ru-RU" sz="4900" dirty="0" smtClean="0"/>
              <a:t>*Носогубная </a:t>
            </a:r>
            <a:r>
              <a:rPr lang="ru-RU" sz="4900" dirty="0"/>
              <a:t>(</a:t>
            </a:r>
            <a:r>
              <a:rPr lang="ru-RU" sz="4900" dirty="0" err="1"/>
              <a:t>носоальвеолярная</a:t>
            </a:r>
            <a:r>
              <a:rPr lang="ru-RU" sz="4900" dirty="0"/>
              <a:t>, </a:t>
            </a:r>
            <a:r>
              <a:rPr lang="ru-RU" sz="4900" dirty="0" err="1"/>
              <a:t>внекостная</a:t>
            </a:r>
            <a:r>
              <a:rPr lang="ru-RU" sz="4900" dirty="0"/>
              <a:t> киста)</a:t>
            </a:r>
          </a:p>
        </p:txBody>
      </p:sp>
    </p:spTree>
    <p:extLst>
      <p:ext uri="{BB962C8B-B14F-4D97-AF65-F5344CB8AC3E}">
        <p14:creationId xmlns:p14="http://schemas.microsoft.com/office/powerpoint/2010/main" val="3025382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84663"/>
          </a:xfrm>
        </p:spPr>
        <p:txBody>
          <a:bodyPr>
            <a:normAutofit fontScale="90000"/>
          </a:bodyPr>
          <a:lstStyle/>
          <a:p>
            <a:r>
              <a:rPr lang="ru-RU" dirty="0"/>
              <a:t>Этиология и патогенез</a:t>
            </a:r>
            <a:br>
              <a:rPr lang="ru-RU" dirty="0"/>
            </a:br>
            <a:endParaRPr lang="ru-RU" dirty="0"/>
          </a:p>
        </p:txBody>
      </p:sp>
      <p:sp>
        <p:nvSpPr>
          <p:cNvPr id="3" name="Объект 2"/>
          <p:cNvSpPr>
            <a:spLocks noGrp="1"/>
          </p:cNvSpPr>
          <p:nvPr>
            <p:ph idx="1"/>
          </p:nvPr>
        </p:nvSpPr>
        <p:spPr>
          <a:xfrm>
            <a:off x="404727" y="1323581"/>
            <a:ext cx="10558548" cy="3880773"/>
          </a:xfrm>
        </p:spPr>
        <p:txBody>
          <a:bodyPr>
            <a:normAutofit/>
          </a:bodyPr>
          <a:lstStyle/>
          <a:p>
            <a:r>
              <a:rPr lang="ru-RU" dirty="0"/>
              <a:t>Корневая (</a:t>
            </a:r>
            <a:r>
              <a:rPr lang="ru-RU" dirty="0" err="1"/>
              <a:t>радикулярная</a:t>
            </a:r>
            <a:r>
              <a:rPr lang="ru-RU" dirty="0"/>
              <a:t>) киста возникает при наличии хронического воспалительного процесса в </a:t>
            </a:r>
            <a:r>
              <a:rPr lang="ru-RU" dirty="0" err="1"/>
              <a:t>периапикальной</a:t>
            </a:r>
            <a:r>
              <a:rPr lang="ru-RU" dirty="0"/>
              <a:t> ткани зуба. </a:t>
            </a:r>
            <a:endParaRPr lang="ru-RU" dirty="0" smtClean="0"/>
          </a:p>
          <a:p>
            <a:r>
              <a:rPr lang="ru-RU" dirty="0" smtClean="0"/>
              <a:t>Клинически </a:t>
            </a:r>
            <a:r>
              <a:rPr lang="ru-RU" dirty="0"/>
              <a:t>корневую </a:t>
            </a:r>
            <a:r>
              <a:rPr lang="ru-RU" dirty="0" smtClean="0"/>
              <a:t>кисту </a:t>
            </a:r>
            <a:r>
              <a:rPr lang="ru-RU" dirty="0"/>
              <a:t>обнаруживают в области разрушенного или леченого зуба, а иногда как бы здорового, но ранее подвергавшегося травме, реже в области удаленного зуба</a:t>
            </a:r>
            <a:r>
              <a:rPr lang="ru-RU" dirty="0" smtClean="0"/>
              <a:t>.</a:t>
            </a:r>
          </a:p>
          <a:p>
            <a:r>
              <a:rPr lang="ru-RU" dirty="0" smtClean="0"/>
              <a:t> </a:t>
            </a:r>
            <a:r>
              <a:rPr lang="ru-RU" dirty="0"/>
              <a:t>Другие кисты являются пороком развития </a:t>
            </a:r>
            <a:r>
              <a:rPr lang="ru-RU" dirty="0" err="1"/>
              <a:t>одонтогенного</a:t>
            </a:r>
            <a:r>
              <a:rPr lang="ru-RU" dirty="0"/>
              <a:t> эпителия. Среди них выделяют первичную кисту (</a:t>
            </a:r>
            <a:r>
              <a:rPr lang="ru-RU" dirty="0" err="1"/>
              <a:t>кератокисту</a:t>
            </a:r>
            <a:r>
              <a:rPr lang="ru-RU" dirty="0"/>
              <a:t>), </a:t>
            </a:r>
            <a:r>
              <a:rPr lang="ru-RU" dirty="0" err="1"/>
              <a:t>зубосодержащую</a:t>
            </a:r>
            <a:r>
              <a:rPr lang="ru-RU" dirty="0"/>
              <a:t> (фолликулярную), кисту прорезывания и </a:t>
            </a:r>
            <a:r>
              <a:rPr lang="ru-RU" dirty="0" err="1"/>
              <a:t>десневую</a:t>
            </a:r>
            <a:r>
              <a:rPr lang="ru-RU" dirty="0" smtClean="0"/>
              <a:t>.</a:t>
            </a:r>
          </a:p>
          <a:p>
            <a:endParaRPr lang="ru-RU" dirty="0"/>
          </a:p>
        </p:txBody>
      </p:sp>
      <p:pic>
        <p:nvPicPr>
          <p:cNvPr id="4" name="Рисунок 3"/>
          <p:cNvPicPr>
            <a:picLocks noChangeAspect="1"/>
          </p:cNvPicPr>
          <p:nvPr/>
        </p:nvPicPr>
        <p:blipFill>
          <a:blip r:embed="rId2"/>
          <a:stretch>
            <a:fillRect/>
          </a:stretch>
        </p:blipFill>
        <p:spPr>
          <a:xfrm>
            <a:off x="2861118" y="3522133"/>
            <a:ext cx="5505450" cy="3364442"/>
          </a:xfrm>
          <a:prstGeom prst="rect">
            <a:avLst/>
          </a:prstGeom>
        </p:spPr>
      </p:pic>
    </p:spTree>
    <p:extLst>
      <p:ext uri="{BB962C8B-B14F-4D97-AF65-F5344CB8AC3E}">
        <p14:creationId xmlns:p14="http://schemas.microsoft.com/office/powerpoint/2010/main" val="187334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Этиология и патогенез</a:t>
            </a:r>
            <a:br>
              <a:rPr lang="ru-RU" dirty="0"/>
            </a:br>
            <a:r>
              <a:rPr lang="ru-RU" dirty="0"/>
              <a:t/>
            </a:r>
            <a:br>
              <a:rPr lang="ru-RU" dirty="0"/>
            </a:br>
            <a:endParaRPr lang="ru-RU" dirty="0"/>
          </a:p>
        </p:txBody>
      </p:sp>
      <p:sp>
        <p:nvSpPr>
          <p:cNvPr id="3" name="Объект 2"/>
          <p:cNvSpPr>
            <a:spLocks noGrp="1"/>
          </p:cNvSpPr>
          <p:nvPr>
            <p:ph idx="1"/>
          </p:nvPr>
        </p:nvSpPr>
        <p:spPr>
          <a:xfrm>
            <a:off x="766544" y="1372839"/>
            <a:ext cx="8596668" cy="4669762"/>
          </a:xfrm>
        </p:spPr>
        <p:txBody>
          <a:bodyPr>
            <a:normAutofit fontScale="92500" lnSpcReduction="20000"/>
          </a:bodyPr>
          <a:lstStyle/>
          <a:p>
            <a:r>
              <a:rPr lang="ru-RU" sz="2000" b="1" i="1" dirty="0"/>
              <a:t>Околокорневые (</a:t>
            </a:r>
            <a:r>
              <a:rPr lang="ru-RU" sz="2000" b="1" i="1" dirty="0" err="1"/>
              <a:t>радикулярные</a:t>
            </a:r>
            <a:r>
              <a:rPr lang="ru-RU" sz="2000" b="1" i="1" dirty="0"/>
              <a:t>) кисты</a:t>
            </a:r>
          </a:p>
          <a:p>
            <a:pPr marL="0" indent="0">
              <a:buNone/>
            </a:pPr>
            <a:r>
              <a:rPr lang="ru-RU" dirty="0" smtClean="0"/>
              <a:t>Кисту</a:t>
            </a:r>
            <a:r>
              <a:rPr lang="ru-RU" dirty="0"/>
              <a:t>, в основе развития которой лежит воспалительный процесс в </a:t>
            </a:r>
            <a:r>
              <a:rPr lang="ru-RU" dirty="0" err="1"/>
              <a:t>периапикальной</a:t>
            </a:r>
            <a:r>
              <a:rPr lang="ru-RU" dirty="0"/>
              <a:t> ткани</a:t>
            </a:r>
            <a:r>
              <a:rPr lang="ru-RU" dirty="0" smtClean="0"/>
              <a:t>, называют </a:t>
            </a:r>
            <a:r>
              <a:rPr lang="ru-RU" dirty="0"/>
              <a:t>корневой (</a:t>
            </a:r>
            <a:r>
              <a:rPr lang="ru-RU" dirty="0" err="1"/>
              <a:t>радикулярной</a:t>
            </a:r>
            <a:r>
              <a:rPr lang="ru-RU" dirty="0"/>
              <a:t>). </a:t>
            </a:r>
            <a:endParaRPr lang="ru-RU" dirty="0" smtClean="0"/>
          </a:p>
          <a:p>
            <a:pPr marL="0" indent="0">
              <a:buNone/>
            </a:pPr>
            <a:r>
              <a:rPr lang="ru-RU" dirty="0" smtClean="0"/>
              <a:t>Она </a:t>
            </a:r>
            <a:r>
              <a:rPr lang="ru-RU" dirty="0"/>
              <a:t>может быть:</a:t>
            </a:r>
          </a:p>
          <a:p>
            <a:pPr marL="0" indent="0">
              <a:buNone/>
            </a:pPr>
            <a:r>
              <a:rPr lang="ru-RU" dirty="0"/>
              <a:t>- апикальной (</a:t>
            </a:r>
            <a:r>
              <a:rPr lang="ru-RU" dirty="0" err="1"/>
              <a:t>периодонтальной</a:t>
            </a:r>
            <a:r>
              <a:rPr lang="ru-RU" dirty="0"/>
              <a:t>);</a:t>
            </a:r>
          </a:p>
          <a:p>
            <a:pPr marL="0" indent="0">
              <a:buNone/>
            </a:pPr>
            <a:r>
              <a:rPr lang="ru-RU" dirty="0"/>
              <a:t>- </a:t>
            </a:r>
            <a:r>
              <a:rPr lang="ru-RU" dirty="0" err="1"/>
              <a:t>периапикальной</a:t>
            </a:r>
            <a:r>
              <a:rPr lang="ru-RU" dirty="0"/>
              <a:t>;</a:t>
            </a:r>
          </a:p>
          <a:p>
            <a:pPr marL="0" indent="0">
              <a:buNone/>
            </a:pPr>
            <a:r>
              <a:rPr lang="ru-RU" dirty="0" smtClean="0"/>
              <a:t>- остаточной </a:t>
            </a:r>
            <a:r>
              <a:rPr lang="ru-RU" dirty="0"/>
              <a:t>корневой (</a:t>
            </a:r>
            <a:r>
              <a:rPr lang="ru-RU" dirty="0" err="1"/>
              <a:t>резидуальной</a:t>
            </a:r>
            <a:r>
              <a:rPr lang="ru-RU" dirty="0"/>
              <a:t>). </a:t>
            </a:r>
            <a:endParaRPr lang="ru-RU" dirty="0" smtClean="0"/>
          </a:p>
          <a:p>
            <a:pPr marL="0" indent="0">
              <a:buNone/>
            </a:pPr>
            <a:r>
              <a:rPr lang="ru-RU" dirty="0" smtClean="0"/>
              <a:t>Около </a:t>
            </a:r>
            <a:r>
              <a:rPr lang="ru-RU" dirty="0"/>
              <a:t>30% </a:t>
            </a:r>
            <a:r>
              <a:rPr lang="ru-RU" dirty="0" err="1"/>
              <a:t>радикулярных</a:t>
            </a:r>
            <a:r>
              <a:rPr lang="ru-RU" dirty="0"/>
              <a:t> кист  </a:t>
            </a:r>
            <a:r>
              <a:rPr lang="ru-RU" dirty="0" smtClean="0"/>
              <a:t>являются </a:t>
            </a:r>
            <a:r>
              <a:rPr lang="ru-RU" dirty="0" err="1" smtClean="0"/>
              <a:t>резидуальными</a:t>
            </a:r>
            <a:r>
              <a:rPr lang="ru-RU" dirty="0" smtClean="0"/>
              <a:t> и</a:t>
            </a:r>
          </a:p>
          <a:p>
            <a:pPr marL="0" indent="0">
              <a:buNone/>
            </a:pPr>
            <a:r>
              <a:rPr lang="ru-RU" dirty="0" smtClean="0"/>
              <a:t>остаются </a:t>
            </a:r>
            <a:r>
              <a:rPr lang="ru-RU" dirty="0"/>
              <a:t>после удаления или выпадения зуба</a:t>
            </a:r>
            <a:r>
              <a:rPr lang="ru-RU" dirty="0" smtClean="0"/>
              <a:t>.</a:t>
            </a:r>
          </a:p>
          <a:p>
            <a:pPr marL="0" indent="0">
              <a:buNone/>
            </a:pPr>
            <a:endParaRPr lang="ru-RU" dirty="0" smtClean="0"/>
          </a:p>
          <a:p>
            <a:pPr marL="0" indent="0">
              <a:buNone/>
            </a:pPr>
            <a:r>
              <a:rPr lang="ru-RU" dirty="0" smtClean="0"/>
              <a:t>В области верхушки корня присутствуют эпителиальные клетки, которые начинают активно делиться при длительном воспалении зубных тканей. Результатом таких процессов является образование в кости полости, которая именуется кистой. Рост новообразования учёные связывают с постепенным увеличением объёма кистозного содержимого. В итоге близлежащие костные ткани подвергаются повышенному давлению и медленно растворяются</a:t>
            </a:r>
            <a:endParaRPr lang="ru-RU" dirty="0"/>
          </a:p>
        </p:txBody>
      </p:sp>
      <p:pic>
        <p:nvPicPr>
          <p:cNvPr id="4" name="Рисунок 3"/>
          <p:cNvPicPr>
            <a:picLocks noChangeAspect="1"/>
          </p:cNvPicPr>
          <p:nvPr/>
        </p:nvPicPr>
        <p:blipFill>
          <a:blip r:embed="rId2"/>
          <a:stretch>
            <a:fillRect/>
          </a:stretch>
        </p:blipFill>
        <p:spPr>
          <a:xfrm>
            <a:off x="6980387" y="1990045"/>
            <a:ext cx="4944070" cy="2619375"/>
          </a:xfrm>
          <a:prstGeom prst="rect">
            <a:avLst/>
          </a:prstGeom>
        </p:spPr>
      </p:pic>
    </p:spTree>
    <p:extLst>
      <p:ext uri="{BB962C8B-B14F-4D97-AF65-F5344CB8AC3E}">
        <p14:creationId xmlns:p14="http://schemas.microsoft.com/office/powerpoint/2010/main" val="140583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795454"/>
          </a:xfrm>
        </p:spPr>
        <p:txBody>
          <a:bodyPr>
            <a:normAutofit fontScale="90000"/>
          </a:bodyPr>
          <a:lstStyle/>
          <a:p>
            <a:r>
              <a:rPr lang="ru-RU" dirty="0"/>
              <a:t>Этиология и патогенез</a:t>
            </a:r>
            <a:br>
              <a:rPr lang="ru-RU" dirty="0"/>
            </a:br>
            <a:r>
              <a:rPr lang="ru-RU" dirty="0"/>
              <a:t/>
            </a:r>
            <a:br>
              <a:rPr lang="ru-RU" dirty="0"/>
            </a:br>
            <a:endParaRPr lang="ru-RU" dirty="0"/>
          </a:p>
        </p:txBody>
      </p:sp>
      <p:sp>
        <p:nvSpPr>
          <p:cNvPr id="3" name="Объект 2"/>
          <p:cNvSpPr>
            <a:spLocks noGrp="1"/>
          </p:cNvSpPr>
          <p:nvPr>
            <p:ph idx="1"/>
          </p:nvPr>
        </p:nvSpPr>
        <p:spPr>
          <a:xfrm>
            <a:off x="340891" y="1315844"/>
            <a:ext cx="9269554" cy="4716966"/>
          </a:xfrm>
        </p:spPr>
        <p:txBody>
          <a:bodyPr>
            <a:normAutofit fontScale="85000" lnSpcReduction="10000"/>
          </a:bodyPr>
          <a:lstStyle/>
          <a:p>
            <a:r>
              <a:rPr lang="ru-RU" sz="2200" b="1" i="1" dirty="0" err="1" smtClean="0"/>
              <a:t>Околокоронковые</a:t>
            </a:r>
            <a:r>
              <a:rPr lang="ru-RU" sz="2200" b="1" i="1" dirty="0" smtClean="0"/>
              <a:t> (фолликулярные) кисты</a:t>
            </a:r>
          </a:p>
          <a:p>
            <a:pPr marL="0" indent="0">
              <a:buNone/>
            </a:pPr>
            <a:r>
              <a:rPr lang="ru-RU" sz="1900" dirty="0" smtClean="0"/>
              <a:t>Являются </a:t>
            </a:r>
            <a:r>
              <a:rPr lang="ru-RU" sz="1900" dirty="0"/>
              <a:t>пороком развития (</a:t>
            </a:r>
            <a:r>
              <a:rPr lang="ru-RU" sz="1900" dirty="0" err="1"/>
              <a:t>кистовидного</a:t>
            </a:r>
            <a:r>
              <a:rPr lang="ru-RU" sz="1900" dirty="0"/>
              <a:t> перерождения) </a:t>
            </a:r>
            <a:r>
              <a:rPr lang="ru-RU" sz="1900" dirty="0" err="1"/>
              <a:t>зубообразовательного</a:t>
            </a:r>
            <a:r>
              <a:rPr lang="ru-RU" sz="1900" dirty="0"/>
              <a:t> эпителия, развивается из эмалевого органа непрорезавшегося зуба</a:t>
            </a:r>
            <a:r>
              <a:rPr lang="ru-RU" sz="1900" dirty="0" smtClean="0"/>
              <a:t>.</a:t>
            </a:r>
          </a:p>
          <a:p>
            <a:pPr marL="0" indent="0">
              <a:buNone/>
            </a:pPr>
            <a:r>
              <a:rPr lang="ru-RU" sz="1900" dirty="0" smtClean="0"/>
              <a:t> </a:t>
            </a:r>
            <a:r>
              <a:rPr lang="ru-RU" sz="1900" dirty="0"/>
              <a:t>Клинические симптомы </a:t>
            </a:r>
            <a:r>
              <a:rPr lang="ru-RU" sz="1900" dirty="0" err="1"/>
              <a:t>зубосодержащей</a:t>
            </a:r>
            <a:r>
              <a:rPr lang="ru-RU" sz="1900" dirty="0"/>
              <a:t> кисты сходны с проявлениями других кист челюстей, однако при осмотре зубов характерно отсутствие одного из них в области локализации кисты, за исключением случая образования ее от сверхкомплектного зуба.</a:t>
            </a:r>
          </a:p>
          <a:p>
            <a:pPr marL="0" indent="0">
              <a:buNone/>
            </a:pPr>
            <a:r>
              <a:rPr lang="ru-RU" sz="1900" dirty="0"/>
              <a:t>- содержащая зубы – развивается из эмалевого органа непрорезавшегося зуба;</a:t>
            </a:r>
          </a:p>
          <a:p>
            <a:pPr marL="0" indent="0">
              <a:buNone/>
            </a:pPr>
            <a:r>
              <a:rPr lang="ru-RU" sz="1900" dirty="0" smtClean="0"/>
              <a:t>- при </a:t>
            </a:r>
            <a:r>
              <a:rPr lang="ru-RU" sz="1900" dirty="0"/>
              <a:t>прорезывании зубов - формируется из эпителия слизистой альвеолярного отростка челюсти при затрудненном прорезывании жевательной группы зубов у детей. При этом образуется шарообразное образование в месте </a:t>
            </a:r>
            <a:r>
              <a:rPr lang="ru-RU" sz="1900" dirty="0" smtClean="0"/>
              <a:t>прорезывания</a:t>
            </a:r>
          </a:p>
          <a:p>
            <a:pPr marL="0" indent="0">
              <a:buNone/>
            </a:pPr>
            <a:r>
              <a:rPr lang="ru-RU" sz="2200" b="1" i="1" dirty="0" err="1" smtClean="0"/>
              <a:t>Ретромолярные</a:t>
            </a:r>
            <a:r>
              <a:rPr lang="ru-RU" sz="2200" b="1" i="1" dirty="0" smtClean="0"/>
              <a:t> кисты </a:t>
            </a:r>
          </a:p>
          <a:p>
            <a:pPr marL="0" indent="0">
              <a:buNone/>
            </a:pPr>
            <a:r>
              <a:rPr lang="ru-RU" sz="1900" dirty="0" smtClean="0"/>
              <a:t>возникают </a:t>
            </a:r>
            <a:r>
              <a:rPr lang="ru-RU" sz="1900" dirty="0"/>
              <a:t>в связи с хроническим воспалительным процессом в тканях пародонта, обусловленным затрудненным прорезыванием зубов.</a:t>
            </a:r>
          </a:p>
          <a:p>
            <a:pPr marL="0" indent="0">
              <a:buNone/>
            </a:pPr>
            <a:r>
              <a:rPr lang="ru-RU" sz="2400" b="1" i="1" dirty="0"/>
              <a:t>Киста прорезывания и </a:t>
            </a:r>
            <a:r>
              <a:rPr lang="ru-RU" sz="2400" b="1" i="1" dirty="0" err="1"/>
              <a:t>десневая</a:t>
            </a:r>
            <a:r>
              <a:rPr lang="ru-RU" sz="2400" b="1" i="1" dirty="0"/>
              <a:t> киста</a:t>
            </a:r>
            <a:r>
              <a:rPr lang="ru-RU" sz="1900" dirty="0"/>
              <a:t> встречаются редко. Киста прорезывания проявляется в виде ограниченной небольшой голубоватой припухлости в области, где должен прорезаться зуб, и располагается над его коронкой</a:t>
            </a:r>
          </a:p>
        </p:txBody>
      </p:sp>
      <p:pic>
        <p:nvPicPr>
          <p:cNvPr id="4" name="Рисунок 3"/>
          <p:cNvPicPr>
            <a:picLocks noChangeAspect="1"/>
          </p:cNvPicPr>
          <p:nvPr/>
        </p:nvPicPr>
        <p:blipFill>
          <a:blip r:embed="rId2"/>
          <a:stretch>
            <a:fillRect/>
          </a:stretch>
        </p:blipFill>
        <p:spPr>
          <a:xfrm>
            <a:off x="9610445" y="4954313"/>
            <a:ext cx="2508095" cy="1663703"/>
          </a:xfrm>
          <a:prstGeom prst="rect">
            <a:avLst/>
          </a:prstGeom>
        </p:spPr>
      </p:pic>
      <p:pic>
        <p:nvPicPr>
          <p:cNvPr id="5" name="Рисунок 4"/>
          <p:cNvPicPr>
            <a:picLocks noChangeAspect="1"/>
          </p:cNvPicPr>
          <p:nvPr/>
        </p:nvPicPr>
        <p:blipFill>
          <a:blip r:embed="rId3"/>
          <a:stretch>
            <a:fillRect/>
          </a:stretch>
        </p:blipFill>
        <p:spPr>
          <a:xfrm>
            <a:off x="9257852" y="1007327"/>
            <a:ext cx="2860688" cy="2834036"/>
          </a:xfrm>
          <a:prstGeom prst="rect">
            <a:avLst/>
          </a:prstGeom>
        </p:spPr>
      </p:pic>
    </p:spTree>
    <p:extLst>
      <p:ext uri="{BB962C8B-B14F-4D97-AF65-F5344CB8AC3E}">
        <p14:creationId xmlns:p14="http://schemas.microsoft.com/office/powerpoint/2010/main" val="455903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2534" y="180976"/>
            <a:ext cx="8596668" cy="1320800"/>
          </a:xfrm>
        </p:spPr>
        <p:txBody>
          <a:bodyPr/>
          <a:lstStyle/>
          <a:p>
            <a:r>
              <a:rPr lang="ru-RU" dirty="0"/>
              <a:t>Этиология и патогенез</a:t>
            </a:r>
          </a:p>
        </p:txBody>
      </p:sp>
      <p:sp>
        <p:nvSpPr>
          <p:cNvPr id="3" name="Объект 2"/>
          <p:cNvSpPr>
            <a:spLocks noGrp="1"/>
          </p:cNvSpPr>
          <p:nvPr>
            <p:ph idx="1"/>
          </p:nvPr>
        </p:nvSpPr>
        <p:spPr>
          <a:xfrm>
            <a:off x="232554" y="841376"/>
            <a:ext cx="8596668" cy="4625157"/>
          </a:xfrm>
        </p:spPr>
        <p:txBody>
          <a:bodyPr>
            <a:normAutofit/>
          </a:bodyPr>
          <a:lstStyle/>
          <a:p>
            <a:pPr marL="0" indent="0">
              <a:buNone/>
            </a:pPr>
            <a:r>
              <a:rPr lang="ru-RU" sz="2000" b="1" i="1" dirty="0" smtClean="0"/>
              <a:t>* Первичная </a:t>
            </a:r>
            <a:r>
              <a:rPr lang="ru-RU" sz="2000" b="1" i="1" dirty="0"/>
              <a:t>киста (</a:t>
            </a:r>
            <a:r>
              <a:rPr lang="ru-RU" sz="2000" b="1" i="1" dirty="0" err="1"/>
              <a:t>кератокиста</a:t>
            </a:r>
            <a:r>
              <a:rPr lang="ru-RU" sz="2000" b="1" i="1" dirty="0"/>
              <a:t>)</a:t>
            </a:r>
          </a:p>
          <a:p>
            <a:pPr marL="0" indent="0">
              <a:buNone/>
            </a:pPr>
            <a:r>
              <a:rPr lang="ru-RU" sz="1700" dirty="0" smtClean="0"/>
              <a:t>Возникают из </a:t>
            </a:r>
            <a:r>
              <a:rPr lang="ru-RU" sz="1700" dirty="0" err="1" smtClean="0"/>
              <a:t>одонтогенного</a:t>
            </a:r>
            <a:r>
              <a:rPr lang="ru-RU" sz="1700" dirty="0" smtClean="0"/>
              <a:t> эпителия обычно в тех местах, где имеются зубы, но связи с последними не имеют.</a:t>
            </a:r>
          </a:p>
          <a:p>
            <a:pPr marL="0" indent="0">
              <a:buNone/>
            </a:pPr>
            <a:r>
              <a:rPr lang="ru-RU" sz="2000" b="1" i="1" dirty="0" smtClean="0"/>
              <a:t>* Киста </a:t>
            </a:r>
            <a:r>
              <a:rPr lang="ru-RU" sz="2000" b="1" i="1" dirty="0" err="1" smtClean="0"/>
              <a:t>носонёбного</a:t>
            </a:r>
            <a:r>
              <a:rPr lang="ru-RU" sz="2000" b="1" i="1" dirty="0" smtClean="0"/>
              <a:t> </a:t>
            </a:r>
            <a:r>
              <a:rPr lang="ru-RU" sz="2000" b="1" i="1" dirty="0"/>
              <a:t>канала (резцового отверстия)</a:t>
            </a:r>
          </a:p>
          <a:p>
            <a:pPr marL="0" indent="0">
              <a:buNone/>
            </a:pPr>
            <a:r>
              <a:rPr lang="ru-RU" sz="1700" dirty="0"/>
              <a:t>Является эпителиальной </a:t>
            </a:r>
            <a:r>
              <a:rPr lang="ru-RU" sz="1700" dirty="0" err="1"/>
              <a:t>неодонтогенной</a:t>
            </a:r>
            <a:r>
              <a:rPr lang="ru-RU" sz="1700" dirty="0"/>
              <a:t>, возникает из остатков эпителия </a:t>
            </a:r>
            <a:r>
              <a:rPr lang="ru-RU" sz="1700" dirty="0" err="1" smtClean="0"/>
              <a:t>носонёбного</a:t>
            </a:r>
            <a:r>
              <a:rPr lang="ru-RU" sz="1700" dirty="0" smtClean="0"/>
              <a:t> </a:t>
            </a:r>
            <a:r>
              <a:rPr lang="ru-RU" sz="1700" dirty="0"/>
              <a:t>протока</a:t>
            </a:r>
            <a:r>
              <a:rPr lang="ru-RU" sz="1700" dirty="0" smtClean="0"/>
              <a:t>.</a:t>
            </a:r>
          </a:p>
        </p:txBody>
      </p:sp>
      <p:pic>
        <p:nvPicPr>
          <p:cNvPr id="4" name="Рисунок 3"/>
          <p:cNvPicPr>
            <a:picLocks noChangeAspect="1"/>
          </p:cNvPicPr>
          <p:nvPr/>
        </p:nvPicPr>
        <p:blipFill rotWithShape="1">
          <a:blip r:embed="rId2"/>
          <a:srcRect l="3437" t="10000" r="40729" b="25833"/>
          <a:stretch/>
        </p:blipFill>
        <p:spPr>
          <a:xfrm>
            <a:off x="8829222" y="180976"/>
            <a:ext cx="3038927" cy="2619374"/>
          </a:xfrm>
          <a:prstGeom prst="rect">
            <a:avLst/>
          </a:prstGeom>
        </p:spPr>
      </p:pic>
      <p:pic>
        <p:nvPicPr>
          <p:cNvPr id="5" name="Рисунок 4"/>
          <p:cNvPicPr>
            <a:picLocks noChangeAspect="1"/>
          </p:cNvPicPr>
          <p:nvPr/>
        </p:nvPicPr>
        <p:blipFill>
          <a:blip r:embed="rId3"/>
          <a:stretch>
            <a:fillRect/>
          </a:stretch>
        </p:blipFill>
        <p:spPr>
          <a:xfrm>
            <a:off x="2551202" y="2779605"/>
            <a:ext cx="4239332" cy="2017311"/>
          </a:xfrm>
          <a:prstGeom prst="rect">
            <a:avLst/>
          </a:prstGeom>
        </p:spPr>
      </p:pic>
      <p:sp>
        <p:nvSpPr>
          <p:cNvPr id="6" name="TextBox 5"/>
          <p:cNvSpPr txBox="1"/>
          <p:nvPr/>
        </p:nvSpPr>
        <p:spPr>
          <a:xfrm>
            <a:off x="232554" y="4642821"/>
            <a:ext cx="10647891" cy="1785104"/>
          </a:xfrm>
          <a:prstGeom prst="rect">
            <a:avLst/>
          </a:prstGeom>
          <a:noFill/>
        </p:spPr>
        <p:txBody>
          <a:bodyPr wrap="square" rtlCol="0">
            <a:spAutoFit/>
          </a:bodyPr>
          <a:lstStyle/>
          <a:p>
            <a:r>
              <a:rPr lang="ru-RU" sz="2000" b="1" i="1" dirty="0" smtClean="0"/>
              <a:t>* Холестеотома</a:t>
            </a:r>
            <a:endParaRPr lang="ru-RU" sz="2000" b="1" i="1" dirty="0"/>
          </a:p>
          <a:p>
            <a:r>
              <a:rPr lang="ru-RU" dirty="0"/>
              <a:t>Опухолеподобное кистообразное образование, оболочка которой выслана эпидермисом, а содержимое имеет вид </a:t>
            </a:r>
            <a:r>
              <a:rPr lang="ru-RU" dirty="0" err="1"/>
              <a:t>кашицееобразной</a:t>
            </a:r>
            <a:r>
              <a:rPr lang="ru-RU" dirty="0"/>
              <a:t> массы, включающей роговые массы и кристаллы холестерина. </a:t>
            </a:r>
            <a:r>
              <a:rPr lang="ru-RU" dirty="0" err="1"/>
              <a:t>Холестеатомы</a:t>
            </a:r>
            <a:r>
              <a:rPr lang="ru-RU" dirty="0"/>
              <a:t> в области челюстей встречаются в двух видах:</a:t>
            </a:r>
          </a:p>
          <a:p>
            <a:r>
              <a:rPr lang="ru-RU" dirty="0"/>
              <a:t>1. в виде </a:t>
            </a:r>
            <a:r>
              <a:rPr lang="ru-RU" dirty="0" err="1"/>
              <a:t>околозубной</a:t>
            </a:r>
            <a:r>
              <a:rPr lang="ru-RU" dirty="0"/>
              <a:t> фолликулярной кисты, не содержащей зуба;</a:t>
            </a:r>
          </a:p>
          <a:p>
            <a:r>
              <a:rPr lang="ru-RU" dirty="0"/>
              <a:t>2. кисты с особым содержимым, окружающей коронку непрорезавшегося зуба.</a:t>
            </a:r>
          </a:p>
        </p:txBody>
      </p:sp>
      <p:sp>
        <p:nvSpPr>
          <p:cNvPr id="7" name="TextBox 6"/>
          <p:cNvSpPr txBox="1"/>
          <p:nvPr/>
        </p:nvSpPr>
        <p:spPr>
          <a:xfrm>
            <a:off x="6790534" y="2961899"/>
            <a:ext cx="4495800" cy="2169825"/>
          </a:xfrm>
          <a:prstGeom prst="rect">
            <a:avLst/>
          </a:prstGeom>
          <a:noFill/>
        </p:spPr>
        <p:txBody>
          <a:bodyPr wrap="square" rtlCol="0">
            <a:spAutoFit/>
          </a:bodyPr>
          <a:lstStyle/>
          <a:p>
            <a:r>
              <a:rPr lang="ru-RU" sz="1200" dirty="0"/>
              <a:t>(</a:t>
            </a:r>
            <a:r>
              <a:rPr lang="ru-RU" sz="1300" i="1" dirty="0"/>
              <a:t>Слева) Аксиальный реформат КЛКТ отображает очень большую кисту </a:t>
            </a:r>
            <a:r>
              <a:rPr lang="ru-RU" sz="1300" i="1" dirty="0" err="1"/>
              <a:t>носонёбного</a:t>
            </a:r>
            <a:r>
              <a:rPr lang="ru-RU" sz="1300" i="1" dirty="0"/>
              <a:t> канала, которая вызвала истончение и исчезновение нёбной кортикальной пластинки. (Справа) Корональный реформат КЛКТ того же пациента демонстрирует симметричное расширение </a:t>
            </a:r>
            <a:r>
              <a:rPr lang="ru-RU" sz="1300" i="1" dirty="0" err="1"/>
              <a:t>носонёбного</a:t>
            </a:r>
            <a:r>
              <a:rPr lang="ru-RU" sz="1300" i="1" dirty="0"/>
              <a:t> канала из-за очень большой кисты </a:t>
            </a:r>
            <a:r>
              <a:rPr lang="ru-RU" sz="1300" i="1" dirty="0" err="1"/>
              <a:t>носонёбного</a:t>
            </a:r>
            <a:r>
              <a:rPr lang="ru-RU" sz="1300" i="1" dirty="0"/>
              <a:t> канала. Дно полости носа слегка приподнято, но остаётся неповреждённым</a:t>
            </a:r>
            <a:r>
              <a:rPr lang="ru-RU" sz="1200" dirty="0"/>
              <a:t>.</a:t>
            </a:r>
          </a:p>
          <a:p>
            <a:endParaRPr lang="ru-RU" dirty="0"/>
          </a:p>
        </p:txBody>
      </p:sp>
    </p:spTree>
    <p:extLst>
      <p:ext uri="{BB962C8B-B14F-4D97-AF65-F5344CB8AC3E}">
        <p14:creationId xmlns:p14="http://schemas.microsoft.com/office/powerpoint/2010/main" val="427041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Этиология и патогенез</a:t>
            </a:r>
          </a:p>
        </p:txBody>
      </p:sp>
      <p:sp>
        <p:nvSpPr>
          <p:cNvPr id="3" name="Объект 2"/>
          <p:cNvSpPr>
            <a:spLocks noGrp="1"/>
          </p:cNvSpPr>
          <p:nvPr>
            <p:ph idx="1"/>
          </p:nvPr>
        </p:nvSpPr>
        <p:spPr>
          <a:xfrm>
            <a:off x="114301" y="1325463"/>
            <a:ext cx="7524750" cy="4535947"/>
          </a:xfrm>
        </p:spPr>
        <p:txBody>
          <a:bodyPr>
            <a:normAutofit fontScale="92500" lnSpcReduction="10000"/>
          </a:bodyPr>
          <a:lstStyle/>
          <a:p>
            <a:r>
              <a:rPr lang="ru-RU" sz="2200" b="1" i="1" dirty="0" smtClean="0"/>
              <a:t>Травматическая </a:t>
            </a:r>
            <a:r>
              <a:rPr lang="ru-RU" sz="2200" b="1" i="1" dirty="0"/>
              <a:t>киста</a:t>
            </a:r>
          </a:p>
          <a:p>
            <a:pPr marL="0" indent="0">
              <a:buNone/>
            </a:pPr>
            <a:r>
              <a:rPr lang="ru-RU" sz="1900" dirty="0"/>
              <a:t>Встречаются редко. Относятся к </a:t>
            </a:r>
            <a:r>
              <a:rPr lang="ru-RU" sz="1900" dirty="0" err="1"/>
              <a:t>неэпителиальным</a:t>
            </a:r>
            <a:r>
              <a:rPr lang="ru-RU" sz="1900" dirty="0"/>
              <a:t> кистам. Патогенез неизвестен. </a:t>
            </a:r>
            <a:r>
              <a:rPr lang="ru-RU" sz="1900" dirty="0" err="1"/>
              <a:t>Гистологически</a:t>
            </a:r>
            <a:r>
              <a:rPr lang="ru-RU" sz="1900" dirty="0"/>
              <a:t> стенки кисты покрыты тонкой фиброзной тканью, которая содержит многоядерные гигантские клетки и зёрна </a:t>
            </a:r>
            <a:r>
              <a:rPr lang="ru-RU" sz="1900" dirty="0" err="1"/>
              <a:t>гемосидерина</a:t>
            </a:r>
            <a:r>
              <a:rPr lang="ru-RU" sz="1900" dirty="0"/>
              <a:t>. Травматические кисты могут не иметь жидкого содержимого или наполнены геморрагической жидкостью</a:t>
            </a:r>
            <a:r>
              <a:rPr lang="ru-RU" sz="1900" dirty="0" smtClean="0"/>
              <a:t>.</a:t>
            </a:r>
            <a:endParaRPr lang="ru-RU" sz="1900" dirty="0"/>
          </a:p>
          <a:p>
            <a:r>
              <a:rPr lang="ru-RU" sz="2000" b="1" i="1" dirty="0" err="1"/>
              <a:t>Аневризмальная</a:t>
            </a:r>
            <a:r>
              <a:rPr lang="ru-RU" sz="2000" b="1" i="1" dirty="0"/>
              <a:t> костная киста</a:t>
            </a:r>
          </a:p>
          <a:p>
            <a:pPr marL="0" indent="0">
              <a:buNone/>
            </a:pPr>
            <a:r>
              <a:rPr lang="ru-RU" sz="1900" dirty="0"/>
              <a:t>Относятся к </a:t>
            </a:r>
            <a:r>
              <a:rPr lang="ru-RU" sz="1900" dirty="0" err="1"/>
              <a:t>неэпителиальным</a:t>
            </a:r>
            <a:r>
              <a:rPr lang="ru-RU" sz="1900" dirty="0"/>
              <a:t> кистам. </a:t>
            </a:r>
            <a:r>
              <a:rPr lang="ru-RU" sz="1900" dirty="0" err="1"/>
              <a:t>Этиопатогенез</a:t>
            </a:r>
            <a:r>
              <a:rPr lang="ru-RU" sz="1900" dirty="0"/>
              <a:t> практически не изучен. Возникает обычно в области </a:t>
            </a:r>
            <a:r>
              <a:rPr lang="ru-RU" sz="1900" dirty="0" err="1"/>
              <a:t>интактных</a:t>
            </a:r>
            <a:r>
              <a:rPr lang="ru-RU" sz="1900" dirty="0"/>
              <a:t> зубов на нижней челюсти в </a:t>
            </a:r>
            <a:r>
              <a:rPr lang="ru-RU" sz="1900" dirty="0" err="1"/>
              <a:t>предпубертатном</a:t>
            </a:r>
            <a:r>
              <a:rPr lang="ru-RU" sz="1900" dirty="0"/>
              <a:t> и пубертатном возрасте. Представляет собой полость, иногда многополостное поражение, наполненную кровью, геморрагической жидкостью, или не имеет жидкостного содержимого. Костная полость обычно выстлана оболочкой из фиброзной ткани, лишённой эпителия, и содержит остеобласты и остеокласты.</a:t>
            </a:r>
          </a:p>
        </p:txBody>
      </p:sp>
      <p:pic>
        <p:nvPicPr>
          <p:cNvPr id="4" name="Рисунок 3"/>
          <p:cNvPicPr>
            <a:picLocks noChangeAspect="1"/>
          </p:cNvPicPr>
          <p:nvPr/>
        </p:nvPicPr>
        <p:blipFill>
          <a:blip r:embed="rId2"/>
          <a:stretch>
            <a:fillRect/>
          </a:stretch>
        </p:blipFill>
        <p:spPr>
          <a:xfrm>
            <a:off x="6950392" y="186667"/>
            <a:ext cx="4689158" cy="2277591"/>
          </a:xfrm>
          <a:prstGeom prst="rect">
            <a:avLst/>
          </a:prstGeom>
        </p:spPr>
      </p:pic>
      <p:pic>
        <p:nvPicPr>
          <p:cNvPr id="5" name="Рисунок 4"/>
          <p:cNvPicPr>
            <a:picLocks noChangeAspect="1"/>
          </p:cNvPicPr>
          <p:nvPr/>
        </p:nvPicPr>
        <p:blipFill>
          <a:blip r:embed="rId3"/>
          <a:stretch>
            <a:fillRect/>
          </a:stretch>
        </p:blipFill>
        <p:spPr>
          <a:xfrm>
            <a:off x="7460361" y="2902504"/>
            <a:ext cx="3329178" cy="2447925"/>
          </a:xfrm>
          <a:prstGeom prst="rect">
            <a:avLst/>
          </a:prstGeom>
        </p:spPr>
      </p:pic>
      <p:pic>
        <p:nvPicPr>
          <p:cNvPr id="6" name="Рисунок 5"/>
          <p:cNvPicPr>
            <a:picLocks noChangeAspect="1"/>
          </p:cNvPicPr>
          <p:nvPr/>
        </p:nvPicPr>
        <p:blipFill>
          <a:blip r:embed="rId4"/>
          <a:stretch>
            <a:fillRect/>
          </a:stretch>
        </p:blipFill>
        <p:spPr>
          <a:xfrm>
            <a:off x="9472231" y="4820066"/>
            <a:ext cx="2634615" cy="1937217"/>
          </a:xfrm>
          <a:prstGeom prst="rect">
            <a:avLst/>
          </a:prstGeom>
        </p:spPr>
      </p:pic>
      <p:graphicFrame>
        <p:nvGraphicFramePr>
          <p:cNvPr id="9" name="Таблица 8"/>
          <p:cNvGraphicFramePr>
            <a:graphicFrameLocks noGrp="1"/>
          </p:cNvGraphicFramePr>
          <p:nvPr>
            <p:extLst>
              <p:ext uri="{D42A27DB-BD31-4B8C-83A1-F6EECF244321}">
                <p14:modId xmlns:p14="http://schemas.microsoft.com/office/powerpoint/2010/main" val="3723087078"/>
              </p:ext>
            </p:extLst>
          </p:nvPr>
        </p:nvGraphicFramePr>
        <p:xfrm>
          <a:off x="1714502" y="5542164"/>
          <a:ext cx="5705474" cy="883920"/>
        </p:xfrm>
        <a:graphic>
          <a:graphicData uri="http://schemas.openxmlformats.org/drawingml/2006/table">
            <a:tbl>
              <a:tblPr/>
              <a:tblGrid>
                <a:gridCol w="5705474">
                  <a:extLst>
                    <a:ext uri="{9D8B030D-6E8A-4147-A177-3AD203B41FA5}">
                      <a16:colId xmlns:a16="http://schemas.microsoft.com/office/drawing/2014/main" xmlns="" val="20000"/>
                    </a:ext>
                  </a:extLst>
                </a:gridCol>
              </a:tblGrid>
              <a:tr h="696636">
                <a:tc>
                  <a:txBody>
                    <a:bodyPr/>
                    <a:lstStyle/>
                    <a:p>
                      <a:r>
                        <a:rPr lang="ru-RU" sz="1300" i="1" dirty="0" smtClean="0"/>
                        <a:t>Предоперационная </a:t>
                      </a:r>
                      <a:r>
                        <a:rPr lang="ru-RU" sz="1300" i="1" dirty="0" err="1" smtClean="0"/>
                        <a:t>ортопантомограмма</a:t>
                      </a:r>
                      <a:r>
                        <a:rPr lang="ru-RU" sz="1300" i="1" dirty="0" smtClean="0"/>
                        <a:t> демонстрирует наличие многоячеистой </a:t>
                      </a:r>
                      <a:r>
                        <a:rPr lang="ru-RU" sz="1300" i="1" dirty="0" err="1" smtClean="0"/>
                        <a:t>рентгенопрозрачности</a:t>
                      </a:r>
                      <a:r>
                        <a:rPr lang="ru-RU" sz="1300" i="1" dirty="0" smtClean="0"/>
                        <a:t> от дистальной стороны 43 зуба до области 73 зуба, а также </a:t>
                      </a:r>
                      <a:r>
                        <a:rPr lang="ru-RU" sz="1300" i="1" dirty="0" err="1" smtClean="0"/>
                        <a:t>утоньшение</a:t>
                      </a:r>
                      <a:r>
                        <a:rPr lang="ru-RU" sz="1300" i="1" dirty="0" smtClean="0"/>
                        <a:t> нижнего края нижней челюсти.</a:t>
                      </a:r>
                      <a:endParaRPr lang="ru-RU"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cxnSp>
        <p:nvCxnSpPr>
          <p:cNvPr id="11" name="Прямая со стрелкой 10"/>
          <p:cNvCxnSpPr/>
          <p:nvPr/>
        </p:nvCxnSpPr>
        <p:spPr>
          <a:xfrm flipV="1">
            <a:off x="7241286" y="5324034"/>
            <a:ext cx="219075" cy="345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Таблица 13"/>
          <p:cNvGraphicFramePr>
            <a:graphicFrameLocks noGrp="1"/>
          </p:cNvGraphicFramePr>
          <p:nvPr>
            <p:extLst>
              <p:ext uri="{D42A27DB-BD31-4B8C-83A1-F6EECF244321}">
                <p14:modId xmlns:p14="http://schemas.microsoft.com/office/powerpoint/2010/main" val="3094784289"/>
              </p:ext>
            </p:extLst>
          </p:nvPr>
        </p:nvGraphicFramePr>
        <p:xfrm>
          <a:off x="7527225" y="6234373"/>
          <a:ext cx="3262313" cy="685800"/>
        </p:xfrm>
        <a:graphic>
          <a:graphicData uri="http://schemas.openxmlformats.org/drawingml/2006/table">
            <a:tbl>
              <a:tblPr/>
              <a:tblGrid>
                <a:gridCol w="3262313">
                  <a:extLst>
                    <a:ext uri="{9D8B030D-6E8A-4147-A177-3AD203B41FA5}">
                      <a16:colId xmlns:a16="http://schemas.microsoft.com/office/drawing/2014/main" xmlns="" val="20000"/>
                    </a:ext>
                  </a:extLst>
                </a:gridCol>
              </a:tblGrid>
              <a:tr h="555360">
                <a:tc>
                  <a:txBody>
                    <a:bodyPr/>
                    <a:lstStyle/>
                    <a:p>
                      <a:r>
                        <a:rPr lang="ru-RU" sz="1300" i="1" dirty="0" smtClean="0"/>
                        <a:t>Вид удаленного участка челюсти вместе с патологическим поражением</a:t>
                      </a:r>
                      <a:endParaRPr lang="ru-RU" sz="1300" i="1"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141592688"/>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TM02900688[[fn=Аспект]]</Template>
  <TotalTime>938</TotalTime>
  <Words>3143</Words>
  <Application>Microsoft Office PowerPoint</Application>
  <PresentationFormat>Широкоэкранный</PresentationFormat>
  <Paragraphs>172</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Trebuchet MS</vt:lpstr>
      <vt:lpstr>Wingdings 3</vt:lpstr>
      <vt:lpstr>Грань</vt:lpstr>
      <vt:lpstr>Федеративное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 Ф. Войно - Ясенецкого»  Министерства здравоохранения Российской Федерации кафедра стоматологии ипо</vt:lpstr>
      <vt:lpstr>План </vt:lpstr>
      <vt:lpstr>Кистозные образования челюстей. Киста. Определение </vt:lpstr>
      <vt:lpstr>Классификация </vt:lpstr>
      <vt:lpstr>Этиология и патогенез </vt:lpstr>
      <vt:lpstr>Этиология и патогенез  </vt:lpstr>
      <vt:lpstr>Этиология и патогенез  </vt:lpstr>
      <vt:lpstr>Этиология и патогенез</vt:lpstr>
      <vt:lpstr>Этиология и патогенез</vt:lpstr>
      <vt:lpstr>Этиология и патогенез</vt:lpstr>
      <vt:lpstr>Этиология и патогенез</vt:lpstr>
      <vt:lpstr>Этиология и патогенез</vt:lpstr>
      <vt:lpstr>Этиология и патогенез</vt:lpstr>
      <vt:lpstr>Этиология и патогенез</vt:lpstr>
      <vt:lpstr>Этиология и патогенез</vt:lpstr>
      <vt:lpstr>Клиника</vt:lpstr>
      <vt:lpstr>Клиника</vt:lpstr>
      <vt:lpstr>Диагностика. Этапы: </vt:lpstr>
      <vt:lpstr>Лечение </vt:lpstr>
      <vt:lpstr>Лечение</vt:lpstr>
      <vt:lpstr>Лечение </vt:lpstr>
      <vt:lpstr>Лечение </vt:lpstr>
      <vt:lpstr>Список литературы</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Федеративное государственное бюджетное образовательное учреждение высшего образования «Красноярский государственный медицинский университет имени профессора  В. Ф. Войно - Ясенецкого»  Министерства здравоохранения Российской Федерации кафедра стоматологии ипо</dc:title>
  <dc:creator>Учетная запись Майкрософт</dc:creator>
  <cp:lastModifiedBy>Учетная запись Майкрософт</cp:lastModifiedBy>
  <cp:revision>49</cp:revision>
  <dcterms:created xsi:type="dcterms:W3CDTF">2024-01-08T12:58:47Z</dcterms:created>
  <dcterms:modified xsi:type="dcterms:W3CDTF">2024-01-15T13:54:30Z</dcterms:modified>
</cp:coreProperties>
</file>