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2" r:id="rId3"/>
    <p:sldId id="283" r:id="rId4"/>
    <p:sldId id="286" r:id="rId5"/>
    <p:sldId id="287" r:id="rId6"/>
    <p:sldId id="288" r:id="rId7"/>
    <p:sldId id="289" r:id="rId8"/>
    <p:sldId id="290" r:id="rId9"/>
    <p:sldId id="280" r:id="rId10"/>
    <p:sldId id="281" r:id="rId11"/>
    <p:sldId id="291" r:id="rId12"/>
    <p:sldId id="292" r:id="rId13"/>
    <p:sldId id="29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5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7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67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5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17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77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129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6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94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1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4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4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3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5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3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BE77-9E45-420F-B5BB-8CC7327C6826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2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Глагол как часть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7854696" cy="1752600"/>
          </a:xfrm>
        </p:spPr>
        <p:txBody>
          <a:bodyPr/>
          <a:lstStyle/>
          <a:p>
            <a:r>
              <a:rPr lang="ru-RU" dirty="0" smtClean="0"/>
              <a:t>Практика 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D92D7-7292-494B-A3DF-5317DE83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8D61C-E5E6-5BF0-6666-A6EE70ECC0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556793"/>
            <a:ext cx="7772870" cy="4234408"/>
          </a:xfrm>
        </p:spPr>
        <p:txBody>
          <a:bodyPr/>
          <a:lstStyle/>
          <a:p>
            <a:pPr algn="just"/>
            <a:r>
              <a:rPr lang="ru-RU" sz="2800" b="1" cap="none" dirty="0"/>
              <a:t>П</a:t>
            </a:r>
            <a:r>
              <a:rPr lang="ru-RU" sz="2800" b="1" cap="none" dirty="0" smtClean="0"/>
              <a:t>ерепишите, вставляя пропущенные буквы и объясняя правописание глаголов.</a:t>
            </a:r>
          </a:p>
          <a:p>
            <a:pPr algn="just"/>
            <a:r>
              <a:rPr lang="ru-RU" sz="2800" cap="none" dirty="0" err="1"/>
              <a:t>С</a:t>
            </a:r>
            <a:r>
              <a:rPr lang="ru-RU" sz="2800" cap="none" dirty="0" err="1" smtClean="0"/>
              <a:t>е..л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обезденеж</a:t>
            </a:r>
            <a:r>
              <a:rPr lang="ru-RU" sz="2800" cap="none" dirty="0" smtClean="0"/>
              <a:t>..л (лишил денег), </a:t>
            </a:r>
            <a:r>
              <a:rPr lang="ru-RU" sz="2800" cap="none" dirty="0" err="1" smtClean="0"/>
              <a:t>обезденеж</a:t>
            </a:r>
            <a:r>
              <a:rPr lang="ru-RU" sz="2800" cap="none" dirty="0" smtClean="0"/>
              <a:t>..л (лишился денег), </a:t>
            </a:r>
            <a:r>
              <a:rPr lang="ru-RU" sz="2800" cap="none" dirty="0" err="1" smtClean="0"/>
              <a:t>ла..л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выздоров</a:t>
            </a:r>
            <a:r>
              <a:rPr lang="ru-RU" sz="2800" cap="none" dirty="0" smtClean="0"/>
              <a:t>..л, </a:t>
            </a:r>
            <a:r>
              <a:rPr lang="ru-RU" sz="2800" cap="none" dirty="0" err="1" smtClean="0"/>
              <a:t>завис..л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прикле</a:t>
            </a:r>
            <a:r>
              <a:rPr lang="ru-RU" sz="2800" cap="none" dirty="0" smtClean="0"/>
              <a:t>..л, </a:t>
            </a:r>
            <a:r>
              <a:rPr lang="ru-RU" sz="2800" cap="none" dirty="0" err="1" smtClean="0"/>
              <a:t>съезд..л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зижд</a:t>
            </a:r>
            <a:r>
              <a:rPr lang="ru-RU" sz="2800" cap="none" dirty="0" smtClean="0"/>
              <a:t>..</a:t>
            </a:r>
            <a:r>
              <a:rPr lang="ru-RU" sz="2800" cap="none" dirty="0" err="1" smtClean="0"/>
              <a:t>лся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обид..л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выкро</a:t>
            </a:r>
            <a:r>
              <a:rPr lang="ru-RU" sz="2800" cap="none" dirty="0" smtClean="0"/>
              <a:t>..л, </a:t>
            </a:r>
            <a:r>
              <a:rPr lang="ru-RU" sz="2800" cap="none" dirty="0" err="1" smtClean="0"/>
              <a:t>обеспамят</a:t>
            </a:r>
            <a:r>
              <a:rPr lang="ru-RU" sz="2800" cap="none" dirty="0" smtClean="0"/>
              <a:t>..л, </a:t>
            </a:r>
            <a:r>
              <a:rPr lang="ru-RU" sz="2800" cap="none" dirty="0" err="1" smtClean="0"/>
              <a:t>обессмерт</a:t>
            </a:r>
            <a:r>
              <a:rPr lang="ru-RU" sz="2800" cap="none" dirty="0" smtClean="0"/>
              <a:t>..л, </a:t>
            </a:r>
            <a:r>
              <a:rPr lang="ru-RU" sz="2800" cap="none" dirty="0" err="1" smtClean="0"/>
              <a:t>обесслав</a:t>
            </a:r>
            <a:r>
              <a:rPr lang="ru-RU" sz="2800" cap="none" dirty="0" smtClean="0"/>
              <a:t>..л, </a:t>
            </a:r>
            <a:r>
              <a:rPr lang="ru-RU" sz="2800" cap="none" dirty="0" err="1" smtClean="0"/>
              <a:t>почуд</a:t>
            </a:r>
            <a:r>
              <a:rPr lang="ru-RU" sz="2800" cap="none" dirty="0" smtClean="0"/>
              <a:t>..</a:t>
            </a:r>
            <a:r>
              <a:rPr lang="ru-RU" sz="2800" cap="none" dirty="0" err="1" smtClean="0"/>
              <a:t>лся</a:t>
            </a:r>
            <a:r>
              <a:rPr lang="ru-RU" sz="2800" cap="none" dirty="0" smtClean="0"/>
              <a:t>, </a:t>
            </a:r>
            <a:r>
              <a:rPr lang="ru-RU" sz="2800" cap="none" dirty="0" err="1" smtClean="0"/>
              <a:t>подкле</a:t>
            </a:r>
            <a:r>
              <a:rPr lang="ru-RU" sz="2800" cap="none" dirty="0" smtClean="0"/>
              <a:t>..л.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8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2" y="1700808"/>
            <a:ext cx="7919116" cy="4824536"/>
          </a:xfrm>
        </p:spPr>
        <p:txBody>
          <a:bodyPr>
            <a:normAutofit/>
          </a:bodyPr>
          <a:lstStyle/>
          <a:p>
            <a:r>
              <a:rPr lang="ru-RU" b="1" cap="none" dirty="0" smtClean="0"/>
              <a:t>Оставьте глаголы в нужную форму и перепишите.</a:t>
            </a:r>
          </a:p>
          <a:p>
            <a:pPr algn="just"/>
            <a:r>
              <a:rPr lang="ru-RU" cap="none" dirty="0" smtClean="0"/>
              <a:t>1) «Чего ты (хотеть) от меня?» — </a:t>
            </a:r>
            <a:r>
              <a:rPr lang="ru-RU" cap="none" dirty="0" err="1" smtClean="0"/>
              <a:t>нахмурясь</a:t>
            </a:r>
            <a:r>
              <a:rPr lang="ru-RU" cap="none" dirty="0" smtClean="0"/>
              <a:t>, голова вскричала. (П.) 2) Своей дремоты превозмочь не (хотеть) воздух. (П.) 3) Вы отдохнуть (хотеть)? (Т.) 4) Как удержать негодованье уста упрямые (хотеть)? (П.) 5) Евгений смотрит: видит лодку, он к ней (бежать) как на находку. (П.) 6) Смутилось сердце киевлян; (бежать) нестройными толпами... (П.) 7) Государь мой! Куда вы (бежать)? (Н.) 8) Солнце так и (жечь). (Григ.) 9) Прервётся ли души холодный сон, поэзии (зажечься) ль упоенье? (П.) 10) Оба они любовно (чтить) память о ней. (М. Г.) 11) Вот что: ты (ехать) один, (ехать)! (Розов) 12) Не играй, кошка, углём: лапу (обжечь). (Поел.)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41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640960" cy="482453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cap="none" dirty="0" smtClean="0"/>
              <a:t>Составьте с каждым данным глаголом по два предложения: в первом он должен входить в составное глагольное сказуемое (в неопределённой форме), во втором — употребляться как простое глагольное сказуемое (в форме 3-го лица настоящего или будущего простого времени). Запишите предложения. Подчеркните -</a:t>
            </a:r>
            <a:r>
              <a:rPr lang="ru-RU" sz="2400" b="1" cap="none" dirty="0" err="1" smtClean="0"/>
              <a:t>тся</a:t>
            </a:r>
            <a:r>
              <a:rPr lang="ru-RU" sz="2400" b="1" cap="none" dirty="0" smtClean="0"/>
              <a:t> и -</a:t>
            </a:r>
            <a:r>
              <a:rPr lang="ru-RU" sz="2400" b="1" cap="none" dirty="0" err="1" smtClean="0"/>
              <a:t>тъся</a:t>
            </a:r>
            <a:r>
              <a:rPr lang="ru-RU" sz="2400" b="1" cap="none" dirty="0" smtClean="0"/>
              <a:t>.</a:t>
            </a:r>
          </a:p>
          <a:p>
            <a:pPr algn="just"/>
            <a:r>
              <a:rPr lang="ru-RU" sz="2400" i="1" cap="none" dirty="0" smtClean="0"/>
              <a:t>Образец. Тебе эта книга может пригодиться.— Тебе эта книга пригодится.</a:t>
            </a:r>
            <a:endParaRPr lang="ru-RU" sz="2400" cap="none" dirty="0" smtClean="0"/>
          </a:p>
          <a:p>
            <a:pPr algn="just"/>
            <a:r>
              <a:rPr lang="ru-RU" sz="2400" cap="none" dirty="0" smtClean="0"/>
              <a:t>Увидеться, двинуться, отправиться, бояться, вернуться, заботиться, справиться, окунуться, столкнуться, включиться, подивиться, встретиться, возвратиться, удаться.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06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Составьте тест на правила соблюдения норм правописания глаголов. Три вопроса с 4 вариантами ответов.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539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507288" cy="5328592"/>
          </a:xfrm>
        </p:spPr>
        <p:txBody>
          <a:bodyPr>
            <a:normAutofit/>
          </a:bodyPr>
          <a:lstStyle/>
          <a:p>
            <a:pPr algn="just"/>
            <a:r>
              <a:rPr lang="ru-RU" sz="2400" b="1" cap="none" dirty="0" smtClean="0"/>
              <a:t>Какие ошибки допущены в предложениях? Запишите предложения в исправленном виде.</a:t>
            </a:r>
            <a:r>
              <a:rPr lang="ru-RU" sz="2400" b="1" cap="none" dirty="0"/>
              <a:t> Сделайте морфологический разбор глаголов из предложений 2, 8, 10.</a:t>
            </a:r>
          </a:p>
          <a:p>
            <a:pPr algn="just"/>
            <a:r>
              <a:rPr lang="ru-RU" sz="2400" cap="none" smtClean="0"/>
              <a:t>1</a:t>
            </a:r>
            <a:r>
              <a:rPr lang="ru-RU" sz="2400" cap="none" dirty="0" smtClean="0"/>
              <a:t>. </a:t>
            </a:r>
            <a:r>
              <a:rPr lang="ru-RU" sz="2400" cap="none" dirty="0" err="1" smtClean="0"/>
              <a:t>Положь</a:t>
            </a:r>
            <a:r>
              <a:rPr lang="ru-RU" sz="2400" cap="none" dirty="0" smtClean="0"/>
              <a:t> книгу на парту. 2. </a:t>
            </a:r>
            <a:r>
              <a:rPr lang="ru-RU" sz="2400" cap="none" dirty="0" err="1" smtClean="0"/>
              <a:t>Ляжь</a:t>
            </a:r>
            <a:r>
              <a:rPr lang="ru-RU" sz="2400" cap="none" dirty="0" smtClean="0"/>
              <a:t> на верхнюю полку. 3. Не </a:t>
            </a:r>
            <a:r>
              <a:rPr lang="ru-RU" sz="2400" cap="none" dirty="0" err="1" smtClean="0"/>
              <a:t>вылазь</a:t>
            </a:r>
            <a:r>
              <a:rPr lang="ru-RU" sz="2400" cap="none" dirty="0" smtClean="0"/>
              <a:t> из окошка. 4. Не </a:t>
            </a:r>
            <a:r>
              <a:rPr lang="ru-RU" sz="2400" cap="none" dirty="0" err="1" smtClean="0"/>
              <a:t>ездий</a:t>
            </a:r>
            <a:r>
              <a:rPr lang="ru-RU" sz="2400" cap="none" dirty="0" smtClean="0"/>
              <a:t> на подножке трамвая. 5. Бабушка </a:t>
            </a:r>
            <a:r>
              <a:rPr lang="ru-RU" sz="2400" cap="none" dirty="0" err="1" smtClean="0"/>
              <a:t>испекёт</a:t>
            </a:r>
            <a:r>
              <a:rPr lang="ru-RU" sz="2400" cap="none" dirty="0" smtClean="0"/>
              <a:t> нам пирог. 6. </a:t>
            </a:r>
            <a:r>
              <a:rPr lang="ru-RU" sz="2400" cap="none" dirty="0" err="1" smtClean="0"/>
              <a:t>Зажгёшь</a:t>
            </a:r>
            <a:r>
              <a:rPr lang="ru-RU" sz="2400" cap="none" dirty="0" smtClean="0"/>
              <a:t> свет, и сразу станет светло. 7. </a:t>
            </a:r>
            <a:r>
              <a:rPr lang="ru-RU" sz="2400" cap="none" dirty="0" err="1" smtClean="0"/>
              <a:t>Бежи</a:t>
            </a:r>
            <a:r>
              <a:rPr lang="ru-RU" sz="2400" cap="none" dirty="0" smtClean="0"/>
              <a:t> скорее домой. 8. Я часто </a:t>
            </a:r>
            <a:r>
              <a:rPr lang="ru-RU" sz="2400" cap="none" dirty="0" err="1" smtClean="0"/>
              <a:t>ездию</a:t>
            </a:r>
            <a:r>
              <a:rPr lang="ru-RU" sz="2400" cap="none" dirty="0" smtClean="0"/>
              <a:t> в метро. 9. Провожающие махают вслед уходящему поезду. 10. Мы тут подумали и порешили.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D2BCE-674A-BD94-FF62-14E6D7F0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Правописание глаголов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352928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cap="none" dirty="0"/>
              <a:t>У</a:t>
            </a:r>
            <a:r>
              <a:rPr lang="ru-RU" sz="2400" b="1" cap="none" dirty="0" smtClean="0"/>
              <a:t>потребление буквы Ь в глагольных формах:</a:t>
            </a:r>
          </a:p>
          <a:p>
            <a:pPr algn="just"/>
            <a:r>
              <a:rPr lang="ru-RU" sz="2400" cap="none" dirty="0" smtClean="0"/>
              <a:t>1 В неопределенной форме глагола: </a:t>
            </a:r>
            <a:r>
              <a:rPr lang="ru-RU" sz="2400" i="1" cap="none" dirty="0" smtClean="0"/>
              <a:t>умывать – умываться, беречь – беречься.</a:t>
            </a:r>
          </a:p>
          <a:p>
            <a:pPr algn="just"/>
            <a:r>
              <a:rPr lang="ru-RU" sz="2400" cap="none" dirty="0" smtClean="0"/>
              <a:t>2 В окончании 2-го л. ед. ч. настоящего или будущего простого времени: </a:t>
            </a:r>
            <a:r>
              <a:rPr lang="ru-RU" sz="2400" i="1" cap="none" dirty="0" smtClean="0"/>
              <a:t>купаешь – купаешься, возвратишь – возвратишься.</a:t>
            </a:r>
          </a:p>
          <a:p>
            <a:pPr algn="just"/>
            <a:r>
              <a:rPr lang="ru-RU" sz="2400" cap="none" dirty="0" smtClean="0"/>
              <a:t>3 В повелительном наклонении после согласных: </a:t>
            </a:r>
            <a:r>
              <a:rPr lang="ru-RU" sz="2400" i="1" cap="none" dirty="0" smtClean="0"/>
              <a:t>исправь – исправьте, спрячься – спрячьтесь.</a:t>
            </a:r>
          </a:p>
          <a:p>
            <a:pPr algn="just"/>
            <a:r>
              <a:rPr lang="ru-RU" sz="2400" cap="none" dirty="0" smtClean="0"/>
              <a:t>4 В возвратной частице, стоящей после гласной: </a:t>
            </a:r>
            <a:r>
              <a:rPr lang="ru-RU" sz="2400" i="1" cap="none" dirty="0" smtClean="0"/>
              <a:t>вернусь, вернитесь, вернулись.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9120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ED89C9-3706-D208-0F9A-B0970AE480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507288" cy="5760640"/>
          </a:xfrm>
        </p:spPr>
        <p:txBody>
          <a:bodyPr>
            <a:normAutofit lnSpcReduction="10000"/>
          </a:bodyPr>
          <a:lstStyle/>
          <a:p>
            <a:r>
              <a:rPr lang="ru-RU" b="1" cap="none" dirty="0" smtClean="0"/>
              <a:t>Правописание суффиксов:</a:t>
            </a:r>
          </a:p>
          <a:p>
            <a:pPr algn="just"/>
            <a:r>
              <a:rPr lang="ru-RU" cap="none" dirty="0" smtClean="0"/>
              <a:t>1 Суффиксы -</a:t>
            </a:r>
            <a:r>
              <a:rPr lang="ru-RU" cap="none" dirty="0" err="1" smtClean="0"/>
              <a:t>ова</a:t>
            </a:r>
            <a:r>
              <a:rPr lang="ru-RU" cap="none" dirty="0" smtClean="0"/>
              <a:t>-, -</a:t>
            </a:r>
            <a:r>
              <a:rPr lang="ru-RU" cap="none" dirty="0" err="1" smtClean="0"/>
              <a:t>ева</a:t>
            </a:r>
            <a:r>
              <a:rPr lang="ru-RU" cap="none" dirty="0" smtClean="0"/>
              <a:t>- пишутся в инфинитиве и в прошедшем времени, если в форме 1-го л. ед. ч. настоящего времени глаголы оканчиваются на -</a:t>
            </a:r>
            <a:r>
              <a:rPr lang="ru-RU" cap="none" dirty="0" err="1" smtClean="0"/>
              <a:t>ую</a:t>
            </a:r>
            <a:r>
              <a:rPr lang="ru-RU" cap="none" dirty="0" smtClean="0"/>
              <a:t>, -</a:t>
            </a:r>
            <a:r>
              <a:rPr lang="ru-RU" cap="none" dirty="0" err="1" smtClean="0"/>
              <a:t>юю</a:t>
            </a:r>
            <a:r>
              <a:rPr lang="ru-RU" cap="none" dirty="0" smtClean="0"/>
              <a:t>: </a:t>
            </a:r>
            <a:r>
              <a:rPr lang="ru-RU" i="1" cap="none" dirty="0" smtClean="0"/>
              <a:t>беседовать, беседовал – беседую, танцевать, танцевал – танцую</a:t>
            </a:r>
            <a:r>
              <a:rPr lang="ru-RU" cap="none" dirty="0" smtClean="0"/>
              <a:t>.</a:t>
            </a:r>
          </a:p>
          <a:p>
            <a:pPr algn="just"/>
            <a:r>
              <a:rPr lang="ru-RU" cap="none" dirty="0" smtClean="0"/>
              <a:t>2 Суффиксы -ива-, -</a:t>
            </a:r>
            <a:r>
              <a:rPr lang="ru-RU" cap="none" dirty="0" err="1" smtClean="0"/>
              <a:t>ыва</a:t>
            </a:r>
            <a:r>
              <a:rPr lang="ru-RU" cap="none" dirty="0" smtClean="0"/>
              <a:t>- пишутся в инфинитиве и в прошедшем времени, если в форме 1-го л. ед. ч. настоящего времени глаголы оканчиваются на -</a:t>
            </a:r>
            <a:r>
              <a:rPr lang="ru-RU" cap="none" dirty="0" err="1" smtClean="0"/>
              <a:t>ываю</a:t>
            </a:r>
            <a:r>
              <a:rPr lang="ru-RU" cap="none" dirty="0" smtClean="0"/>
              <a:t>, -</a:t>
            </a:r>
            <a:r>
              <a:rPr lang="ru-RU" cap="none" dirty="0" err="1" smtClean="0"/>
              <a:t>иваю</a:t>
            </a:r>
            <a:r>
              <a:rPr lang="ru-RU" cap="none" dirty="0" smtClean="0"/>
              <a:t>: </a:t>
            </a:r>
            <a:r>
              <a:rPr lang="ru-RU" i="1" cap="none" dirty="0" smtClean="0"/>
              <a:t>откладывать, откладывал – откладываю, развеивать, развеивал – развеивать.</a:t>
            </a:r>
          </a:p>
          <a:p>
            <a:pPr algn="just"/>
            <a:r>
              <a:rPr lang="ru-RU" cap="none" dirty="0" smtClean="0"/>
              <a:t>3 В переходных глаголах пишется суффикс -и-, в непереходных -е-: </a:t>
            </a:r>
            <a:r>
              <a:rPr lang="ru-RU" i="1" cap="none" dirty="0" smtClean="0"/>
              <a:t>обезлесить (лишить леса) – обезлесеть (лишиться леса), обезводить (лишить воды) – обезводеть (лишиться воды).</a:t>
            </a:r>
          </a:p>
          <a:p>
            <a:pPr algn="just"/>
            <a:r>
              <a:rPr lang="ru-RU" cap="none" dirty="0" smtClean="0"/>
              <a:t>4 У глаголов в форме прошедшего времени перед суффиксом -л- пишется та же гласная, что и в основе инфинитива: </a:t>
            </a:r>
            <a:r>
              <a:rPr lang="ru-RU" i="1" cap="none" dirty="0" smtClean="0"/>
              <a:t>веял – веять, слышал – слышать.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8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ru-RU" dirty="0" smtClean="0"/>
              <a:t>Образование личных форм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8712968" cy="4896543"/>
          </a:xfrm>
        </p:spPr>
        <p:txBody>
          <a:bodyPr>
            <a:noAutofit/>
          </a:bodyPr>
          <a:lstStyle/>
          <a:p>
            <a:pPr algn="just"/>
            <a:r>
              <a:rPr lang="ru-RU" b="1" cap="none" dirty="0" smtClean="0"/>
              <a:t>1. </a:t>
            </a:r>
            <a:r>
              <a:rPr lang="ru-RU" cap="none" dirty="0" smtClean="0"/>
              <a:t>Глаголы </a:t>
            </a:r>
            <a:r>
              <a:rPr lang="ru-RU" b="1" i="1" cap="none" dirty="0" smtClean="0"/>
              <a:t>победить, убедить, очутиться, ощутить, чудить</a:t>
            </a:r>
            <a:r>
              <a:rPr lang="ru-RU" cap="none" dirty="0" smtClean="0"/>
              <a:t> и некоторые другие, принадлежащие к так называемым недостаточным глаголам (т.е. глаголам, ограниченным в образовании или употреблении личных форм), не образуют формы 1-го лица единственного числа настоящего-будущего времени. Если необходимо употребить эти глаголы в указанной форме, </a:t>
            </a:r>
            <a:r>
              <a:rPr lang="ru-RU" b="1" cap="none" dirty="0" smtClean="0"/>
              <a:t>используется описательная конструкция,</a:t>
            </a:r>
            <a:r>
              <a:rPr lang="ru-RU" cap="none" dirty="0" smtClean="0"/>
              <a:t> например: </a:t>
            </a:r>
            <a:r>
              <a:rPr lang="ru-RU" i="1" cap="none" dirty="0" smtClean="0"/>
              <a:t>сумею </a:t>
            </a:r>
            <a:r>
              <a:rPr lang="ru-RU" b="1" i="1" cap="none" dirty="0" smtClean="0"/>
              <a:t>победить,</a:t>
            </a:r>
            <a:r>
              <a:rPr lang="ru-RU" i="1" cap="none" dirty="0" smtClean="0"/>
              <a:t> хочу (стремлюсь) </a:t>
            </a:r>
            <a:r>
              <a:rPr lang="ru-RU" b="1" i="1" cap="none" dirty="0" smtClean="0"/>
              <a:t>убедить,</a:t>
            </a:r>
            <a:r>
              <a:rPr lang="ru-RU" i="1" cap="none" dirty="0" smtClean="0"/>
              <a:t> могу </a:t>
            </a:r>
            <a:r>
              <a:rPr lang="ru-RU" b="1" i="1" cap="none" dirty="0" smtClean="0"/>
              <a:t>очутиться,</a:t>
            </a:r>
            <a:r>
              <a:rPr lang="ru-RU" i="1" cap="none" dirty="0" smtClean="0"/>
              <a:t> попытаюсь </a:t>
            </a:r>
            <a:r>
              <a:rPr lang="ru-RU" b="1" i="1" cap="none" dirty="0" smtClean="0"/>
              <a:t>ощутить,</a:t>
            </a:r>
            <a:r>
              <a:rPr lang="ru-RU" i="1" cap="none" dirty="0" smtClean="0"/>
              <a:t> не буду </a:t>
            </a:r>
            <a:r>
              <a:rPr lang="ru-RU" b="1" i="1" cap="none" dirty="0" smtClean="0"/>
              <a:t>чудить.</a:t>
            </a:r>
            <a:endParaRPr lang="ru-RU" cap="none" dirty="0" smtClean="0"/>
          </a:p>
          <a:p>
            <a:pPr algn="just"/>
            <a:r>
              <a:rPr lang="ru-RU" b="1" cap="none" dirty="0" smtClean="0"/>
              <a:t>2. </a:t>
            </a:r>
            <a:r>
              <a:rPr lang="ru-RU" cap="none" dirty="0" smtClean="0"/>
              <a:t>Глаголы </a:t>
            </a:r>
            <a:r>
              <a:rPr lang="ru-RU" b="1" i="1" cap="none" dirty="0" smtClean="0"/>
              <a:t>выздороветь, опостылеть, опротиветь</a:t>
            </a:r>
            <a:r>
              <a:rPr lang="ru-RU" cap="none" dirty="0" smtClean="0"/>
              <a:t> образуют личные формы по типу 1 спряжения: </a:t>
            </a:r>
            <a:r>
              <a:rPr lang="ru-RU" b="1" i="1" cap="none" dirty="0" smtClean="0"/>
              <a:t>выздоровею</a:t>
            </a:r>
            <a:r>
              <a:rPr lang="ru-RU" cap="none" dirty="0" smtClean="0"/>
              <a:t>, </a:t>
            </a:r>
            <a:r>
              <a:rPr lang="ru-RU" b="1" i="1" cap="none" dirty="0" smtClean="0"/>
              <a:t>-</a:t>
            </a:r>
            <a:r>
              <a:rPr lang="ru-RU" b="1" i="1" cap="none" dirty="0" err="1" smtClean="0"/>
              <a:t>еешь</a:t>
            </a:r>
            <a:r>
              <a:rPr lang="ru-RU" b="1" i="1" cap="none" dirty="0" smtClean="0"/>
              <a:t>, -</a:t>
            </a:r>
            <a:r>
              <a:rPr lang="ru-RU" b="1" i="1" cap="none" dirty="0" err="1" smtClean="0"/>
              <a:t>еют</a:t>
            </a:r>
            <a:r>
              <a:rPr lang="ru-RU" b="1" i="1" cap="none" dirty="0" smtClean="0"/>
              <a:t>;</a:t>
            </a:r>
            <a:r>
              <a:rPr lang="ru-RU" cap="none" dirty="0" smtClean="0"/>
              <a:t> </a:t>
            </a:r>
            <a:r>
              <a:rPr lang="ru-RU" b="1" i="1" cap="none" dirty="0" smtClean="0"/>
              <a:t>опостылею</a:t>
            </a:r>
            <a:r>
              <a:rPr lang="ru-RU" cap="none" dirty="0" smtClean="0"/>
              <a:t>, </a:t>
            </a:r>
            <a:r>
              <a:rPr lang="ru-RU" b="1" i="1" cap="none" dirty="0" smtClean="0"/>
              <a:t>-</a:t>
            </a:r>
            <a:r>
              <a:rPr lang="ru-RU" b="1" i="1" cap="none" dirty="0" err="1" smtClean="0"/>
              <a:t>еешь</a:t>
            </a:r>
            <a:r>
              <a:rPr lang="ru-RU" b="1" i="1" cap="none" dirty="0" smtClean="0"/>
              <a:t>, -</a:t>
            </a:r>
            <a:r>
              <a:rPr lang="ru-RU" b="1" i="1" cap="none" dirty="0" err="1" smtClean="0"/>
              <a:t>еют</a:t>
            </a:r>
            <a:r>
              <a:rPr lang="ru-RU" b="1" i="1" cap="none" dirty="0" smtClean="0"/>
              <a:t>;</a:t>
            </a:r>
            <a:r>
              <a:rPr lang="ru-RU" cap="none" dirty="0" smtClean="0"/>
              <a:t> </a:t>
            </a:r>
            <a:r>
              <a:rPr lang="ru-RU" b="1" i="1" cap="none" dirty="0" smtClean="0"/>
              <a:t>опротивею</a:t>
            </a:r>
            <a:r>
              <a:rPr lang="ru-RU" cap="none" dirty="0" smtClean="0"/>
              <a:t>, </a:t>
            </a:r>
            <a:r>
              <a:rPr lang="ru-RU" b="1" i="1" cap="none" dirty="0" smtClean="0"/>
              <a:t>-</a:t>
            </a:r>
            <a:r>
              <a:rPr lang="ru-RU" b="1" i="1" cap="none" dirty="0" err="1" smtClean="0"/>
              <a:t>еешь</a:t>
            </a:r>
            <a:r>
              <a:rPr lang="ru-RU" b="1" i="1" cap="none" dirty="0" smtClean="0"/>
              <a:t>, -</a:t>
            </a:r>
            <a:r>
              <a:rPr lang="ru-RU" b="1" i="1" cap="none" dirty="0" err="1" smtClean="0"/>
              <a:t>еют</a:t>
            </a:r>
            <a:r>
              <a:rPr lang="ru-RU" b="1" i="1" cap="none" dirty="0" smtClean="0"/>
              <a:t>.</a:t>
            </a:r>
            <a:r>
              <a:rPr lang="ru-RU" cap="none" dirty="0" smtClean="0"/>
              <a:t> Формы этих глаголов </a:t>
            </a:r>
            <a:r>
              <a:rPr lang="ru-RU" b="1" i="1" cap="none" dirty="0" err="1" smtClean="0"/>
              <a:t>выздоровлю</a:t>
            </a:r>
            <a:r>
              <a:rPr lang="ru-RU" cap="none" dirty="0" smtClean="0"/>
              <a:t>, </a:t>
            </a:r>
            <a:r>
              <a:rPr lang="ru-RU" b="1" i="1" cap="none" dirty="0" smtClean="0"/>
              <a:t>-ишь, -</a:t>
            </a:r>
            <a:r>
              <a:rPr lang="ru-RU" b="1" i="1" cap="none" dirty="0" err="1" smtClean="0"/>
              <a:t>ят</a:t>
            </a:r>
            <a:r>
              <a:rPr lang="ru-RU" cap="none" dirty="0" smtClean="0"/>
              <a:t> и т.д. Употреблять не рекомендуется.</a:t>
            </a:r>
          </a:p>
        </p:txBody>
      </p:sp>
    </p:spTree>
    <p:extLst>
      <p:ext uri="{BB962C8B-B14F-4D97-AF65-F5344CB8AC3E}">
        <p14:creationId xmlns:p14="http://schemas.microsoft.com/office/powerpoint/2010/main" val="177164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ru-RU" dirty="0" smtClean="0"/>
              <a:t>Образование личных форм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72817"/>
            <a:ext cx="7772870" cy="4752527"/>
          </a:xfrm>
        </p:spPr>
        <p:txBody>
          <a:bodyPr>
            <a:normAutofit/>
          </a:bodyPr>
          <a:lstStyle/>
          <a:p>
            <a:pPr algn="just"/>
            <a:r>
              <a:rPr lang="ru-RU" b="1" cap="none" dirty="0"/>
              <a:t>3. </a:t>
            </a:r>
            <a:r>
              <a:rPr lang="ru-RU" cap="none" dirty="0"/>
              <a:t>Глагол </a:t>
            </a:r>
            <a:r>
              <a:rPr lang="ru-RU" b="1" i="1" cap="none" dirty="0"/>
              <a:t>зиждиться</a:t>
            </a:r>
            <a:r>
              <a:rPr lang="ru-RU" cap="none" dirty="0"/>
              <a:t> образует прошедшее время (</a:t>
            </a:r>
            <a:r>
              <a:rPr lang="ru-RU" b="1" i="1" cap="none" dirty="0"/>
              <a:t>зиждился</a:t>
            </a:r>
            <a:r>
              <a:rPr lang="ru-RU" cap="none" dirty="0"/>
              <a:t>) с суффиксом </a:t>
            </a:r>
            <a:r>
              <a:rPr lang="ru-RU" b="1" i="1" cap="none" dirty="0"/>
              <a:t>-и-</a:t>
            </a:r>
            <a:r>
              <a:rPr lang="ru-RU" cap="none" dirty="0"/>
              <a:t> и деепричастие (</a:t>
            </a:r>
            <a:r>
              <a:rPr lang="ru-RU" b="1" i="1" cap="none" dirty="0"/>
              <a:t>зиждясь</a:t>
            </a:r>
            <a:r>
              <a:rPr lang="ru-RU" cap="none" dirty="0"/>
              <a:t>) (по II спряжению), формы настоящего времени и причастие образуются по I спряжению (</a:t>
            </a:r>
            <a:r>
              <a:rPr lang="ru-RU" b="1" i="1" cap="none" dirty="0"/>
              <a:t>зиждется</a:t>
            </a:r>
            <a:r>
              <a:rPr lang="ru-RU" cap="none" dirty="0"/>
              <a:t>, </a:t>
            </a:r>
            <a:r>
              <a:rPr lang="ru-RU" b="1" i="1" cap="none" dirty="0"/>
              <a:t>-</a:t>
            </a:r>
            <a:r>
              <a:rPr lang="ru-RU" b="1" i="1" cap="none" dirty="0" err="1"/>
              <a:t>утся</a:t>
            </a:r>
            <a:r>
              <a:rPr lang="ru-RU" b="1" i="1" cap="none" dirty="0"/>
              <a:t>,</a:t>
            </a:r>
            <a:r>
              <a:rPr lang="ru-RU" cap="none" dirty="0"/>
              <a:t> </a:t>
            </a:r>
            <a:r>
              <a:rPr lang="ru-RU" b="1" i="1" cap="none" dirty="0"/>
              <a:t>зиждущийся</a:t>
            </a:r>
            <a:r>
              <a:rPr lang="ru-RU" cap="none" dirty="0"/>
              <a:t>).</a:t>
            </a:r>
          </a:p>
          <a:p>
            <a:pPr algn="just"/>
            <a:r>
              <a:rPr lang="ru-RU" b="1" cap="none" dirty="0" smtClean="0"/>
              <a:t>4. </a:t>
            </a:r>
            <a:r>
              <a:rPr lang="ru-RU" cap="none" dirty="0" smtClean="0"/>
              <a:t>Некоторые глаголы (так называемые </a:t>
            </a:r>
            <a:r>
              <a:rPr lang="ru-RU" b="1" cap="none" dirty="0" smtClean="0"/>
              <a:t>изобилующие</a:t>
            </a:r>
            <a:r>
              <a:rPr lang="ru-RU" cap="none" dirty="0" smtClean="0"/>
              <a:t>) образуют двоякие формы настоящего времени, например: </a:t>
            </a:r>
            <a:r>
              <a:rPr lang="ru-RU" b="1" i="1" cap="none" dirty="0" smtClean="0"/>
              <a:t>полоскать</a:t>
            </a:r>
            <a:r>
              <a:rPr lang="ru-RU" cap="none" dirty="0" smtClean="0"/>
              <a:t> при наличии нормативных форм </a:t>
            </a:r>
            <a:r>
              <a:rPr lang="ru-RU" b="1" i="1" cap="none" dirty="0" smtClean="0"/>
              <a:t>полощу, полощет, полощи, полощущий, полоща</a:t>
            </a:r>
            <a:r>
              <a:rPr lang="ru-RU" cap="none" dirty="0" smtClean="0"/>
              <a:t> имеет допустимые формы: </a:t>
            </a:r>
            <a:r>
              <a:rPr lang="ru-RU" b="1" i="1" cap="none" dirty="0" err="1" smtClean="0"/>
              <a:t>полоскаю</a:t>
            </a:r>
            <a:r>
              <a:rPr lang="ru-RU" b="1" i="1" cap="none" dirty="0" smtClean="0"/>
              <a:t>, </a:t>
            </a:r>
            <a:r>
              <a:rPr lang="ru-RU" b="1" i="1" cap="none" dirty="0" err="1" smtClean="0"/>
              <a:t>полоскает</a:t>
            </a:r>
            <a:r>
              <a:rPr lang="ru-RU" b="1" i="1" cap="none" dirty="0" smtClean="0"/>
              <a:t>, </a:t>
            </a:r>
            <a:r>
              <a:rPr lang="ru-RU" b="1" i="1" cap="none" dirty="0" err="1" smtClean="0"/>
              <a:t>полоскай</a:t>
            </a:r>
            <a:r>
              <a:rPr lang="ru-RU" b="1" i="1" cap="none" dirty="0" smtClean="0"/>
              <a:t>, </a:t>
            </a:r>
            <a:r>
              <a:rPr lang="ru-RU" b="1" i="1" cap="none" dirty="0" err="1" smtClean="0"/>
              <a:t>полоскающий</a:t>
            </a:r>
            <a:r>
              <a:rPr lang="ru-RU" b="1" i="1" cap="none" dirty="0" smtClean="0"/>
              <a:t>, полоскал. </a:t>
            </a:r>
            <a:r>
              <a:rPr lang="ru-RU" cap="none" dirty="0" smtClean="0"/>
              <a:t>Такое же соотношение форм у глаголов </a:t>
            </a:r>
            <a:r>
              <a:rPr lang="ru-RU" b="1" i="1" cap="none" dirty="0" smtClean="0"/>
              <a:t>плескать, капать, кудахтать, колыхать, мурлыкать, махать, рыскать</a:t>
            </a:r>
            <a:r>
              <a:rPr lang="ru-RU" cap="none" dirty="0" smtClean="0"/>
              <a:t> и др.</a:t>
            </a:r>
          </a:p>
        </p:txBody>
      </p:sp>
    </p:spTree>
    <p:extLst>
      <p:ext uri="{BB962C8B-B14F-4D97-AF65-F5344CB8AC3E}">
        <p14:creationId xmlns:p14="http://schemas.microsoft.com/office/powerpoint/2010/main" val="365275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ru-RU" dirty="0" smtClean="0"/>
              <a:t>Образование личных форм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72817"/>
            <a:ext cx="7772870" cy="47525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cap="none" dirty="0"/>
              <a:t>5. </a:t>
            </a:r>
            <a:r>
              <a:rPr lang="ru-RU" cap="none" dirty="0"/>
              <a:t>Глаголы </a:t>
            </a:r>
            <a:r>
              <a:rPr lang="ru-RU" b="1" i="1" cap="none" dirty="0"/>
              <a:t>доить, кроить, поить, утаить</a:t>
            </a:r>
            <a:r>
              <a:rPr lang="ru-RU" cap="none" dirty="0"/>
              <a:t> в литературном языке образуют форму повелительного наклонения на </a:t>
            </a:r>
            <a:r>
              <a:rPr lang="ru-RU" b="1" i="1" cap="none" dirty="0"/>
              <a:t>-и,</a:t>
            </a:r>
            <a:r>
              <a:rPr lang="ru-RU" cap="none" dirty="0"/>
              <a:t> форма на </a:t>
            </a:r>
            <a:r>
              <a:rPr lang="ru-RU" b="1" i="1" cap="none" dirty="0"/>
              <a:t>-й</a:t>
            </a:r>
            <a:r>
              <a:rPr lang="ru-RU" cap="none" dirty="0"/>
              <a:t> ненормативная. Ср.: </a:t>
            </a:r>
            <a:r>
              <a:rPr lang="ru-RU" i="1" cap="none" dirty="0"/>
              <a:t>...Тревогой бранной </a:t>
            </a:r>
            <a:r>
              <a:rPr lang="ru-RU" b="1" i="1" cap="none" dirty="0"/>
              <a:t>напои</a:t>
            </a:r>
            <a:r>
              <a:rPr lang="ru-RU" i="1" cap="none" dirty="0"/>
              <a:t>!</a:t>
            </a:r>
            <a:r>
              <a:rPr lang="ru-RU" cap="none" dirty="0"/>
              <a:t> (Блок). </a:t>
            </a:r>
            <a:r>
              <a:rPr lang="ru-RU" cap="none" dirty="0" smtClean="0"/>
              <a:t>– </a:t>
            </a:r>
            <a:r>
              <a:rPr lang="ru-RU" b="1" i="1" cap="none" dirty="0" smtClean="0"/>
              <a:t>Напой</a:t>
            </a:r>
            <a:r>
              <a:rPr lang="ru-RU" i="1" cap="none" dirty="0"/>
              <a:t> ее чаем, баловница, </a:t>
            </a:r>
            <a:r>
              <a:rPr lang="ru-RU" cap="none" dirty="0"/>
              <a:t>–</a:t>
            </a:r>
            <a:r>
              <a:rPr lang="ru-RU" i="1" cap="none" dirty="0"/>
              <a:t> закричал ей вслед овсяников</a:t>
            </a:r>
            <a:r>
              <a:rPr lang="ru-RU" cap="none" dirty="0"/>
              <a:t> (</a:t>
            </a:r>
            <a:r>
              <a:rPr lang="ru-RU" cap="none" dirty="0" err="1"/>
              <a:t>тургенев</a:t>
            </a:r>
            <a:r>
              <a:rPr lang="ru-RU" cap="none" dirty="0"/>
              <a:t>). Некоторые глаголы с приставкой </a:t>
            </a:r>
            <a:r>
              <a:rPr lang="ru-RU" b="1" i="1" cap="none" dirty="0"/>
              <a:t>вы-</a:t>
            </a:r>
            <a:r>
              <a:rPr lang="ru-RU" cap="none" dirty="0"/>
              <a:t> образуют параллельные формы повелительного наклоненная единственного числа: </a:t>
            </a:r>
            <a:r>
              <a:rPr lang="ru-RU" b="1" i="1" cap="none" dirty="0"/>
              <a:t>выброси – выбрось, выглади – </a:t>
            </a:r>
            <a:r>
              <a:rPr lang="ru-RU" b="1" i="1" cap="none" dirty="0" err="1"/>
              <a:t>выгладь</a:t>
            </a:r>
            <a:r>
              <a:rPr lang="ru-RU" b="1" i="1" cap="none" dirty="0"/>
              <a:t>, выдвини – </a:t>
            </a:r>
            <a:r>
              <a:rPr lang="ru-RU" b="1" i="1" cap="none" dirty="0" err="1"/>
              <a:t>выдвинь,выкраси</a:t>
            </a:r>
            <a:r>
              <a:rPr lang="ru-RU" b="1" i="1" cap="none" dirty="0"/>
              <a:t> – </a:t>
            </a:r>
            <a:r>
              <a:rPr lang="ru-RU" b="1" i="1" cap="none" dirty="0" err="1"/>
              <a:t>выкрась</a:t>
            </a:r>
            <a:r>
              <a:rPr lang="ru-RU" b="1" i="1" cap="none" dirty="0"/>
              <a:t>, вылези – вылезь, выплюни – выплюнь, высуни – высунь, выстави – выставь, выправи – выправь, высыпи – высыпь, вытаращи – </a:t>
            </a:r>
            <a:r>
              <a:rPr lang="ru-RU" b="1" i="1" cap="none" dirty="0" err="1"/>
              <a:t>вытаращь</a:t>
            </a:r>
            <a:r>
              <a:rPr lang="ru-RU" b="1" i="1" cap="none" dirty="0"/>
              <a:t>.</a:t>
            </a:r>
            <a:r>
              <a:rPr lang="ru-RU" cap="none" dirty="0"/>
              <a:t> Но форма множественного числа не имеет вариантов и образуется от второй формы единственного числа, например: </a:t>
            </a:r>
            <a:r>
              <a:rPr lang="ru-RU" b="1" i="1" cap="none" dirty="0"/>
              <a:t>выдвиньте, </a:t>
            </a:r>
            <a:r>
              <a:rPr lang="ru-RU" b="1" i="1" cap="none" dirty="0" err="1"/>
              <a:t>выкрасьте</a:t>
            </a:r>
            <a:r>
              <a:rPr lang="ru-RU" b="1" i="1" cap="none" dirty="0"/>
              <a:t>, выплюньте</a:t>
            </a:r>
            <a:r>
              <a:rPr lang="ru-RU" cap="none" dirty="0"/>
              <a:t> и </a:t>
            </a:r>
            <a:r>
              <a:rPr lang="ru-RU" cap="none" dirty="0" smtClean="0"/>
              <a:t>т.д. </a:t>
            </a:r>
            <a:r>
              <a:rPr lang="ru-RU" cap="none" dirty="0"/>
              <a:t>Такое же соотношение форм у глаголов </a:t>
            </a:r>
            <a:r>
              <a:rPr lang="ru-RU" b="1" i="1" cap="none" dirty="0" err="1"/>
              <a:t>заку́порить</a:t>
            </a:r>
            <a:r>
              <a:rPr lang="ru-RU" b="1" i="1" cap="none" dirty="0"/>
              <a:t>, чистить, уведомить, посахарить, дрейфить, лакомить:</a:t>
            </a:r>
            <a:r>
              <a:rPr lang="ru-RU" cap="none" dirty="0"/>
              <a:t> </a:t>
            </a:r>
            <a:r>
              <a:rPr lang="ru-RU" b="1" i="1" cap="none" dirty="0" err="1"/>
              <a:t>заку́пори</a:t>
            </a:r>
            <a:r>
              <a:rPr lang="ru-RU" b="1" i="1" cap="none" dirty="0"/>
              <a:t> – </a:t>
            </a:r>
            <a:r>
              <a:rPr lang="ru-RU" b="1" i="1" cap="none" dirty="0" err="1"/>
              <a:t>заку́порь</a:t>
            </a:r>
            <a:r>
              <a:rPr lang="ru-RU" b="1" i="1" cap="none" dirty="0"/>
              <a:t>, </a:t>
            </a:r>
            <a:r>
              <a:rPr lang="ru-RU" b="1" i="1" cap="none" dirty="0" err="1"/>
              <a:t>заку́порьте</a:t>
            </a:r>
            <a:r>
              <a:rPr lang="ru-RU" b="1" i="1" cap="none" dirty="0"/>
              <a:t>, (не)дрейфи – (не)дрейфь, (не)дрейфьте</a:t>
            </a:r>
            <a:r>
              <a:rPr lang="ru-RU" cap="none" dirty="0"/>
              <a:t> и </a:t>
            </a:r>
            <a:r>
              <a:rPr lang="ru-RU" cap="none" dirty="0" smtClean="0"/>
              <a:t>т.д.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26600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возвратных и невозвратных форм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3"/>
            <a:ext cx="8134672" cy="460851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300" b="1" cap="none" dirty="0" smtClean="0"/>
              <a:t>1. </a:t>
            </a:r>
            <a:r>
              <a:rPr lang="ru-RU" sz="2300" cap="none" dirty="0" smtClean="0"/>
              <a:t>Варианты типа </a:t>
            </a:r>
            <a:r>
              <a:rPr lang="ru-RU" sz="2300" i="1" cap="none" dirty="0" smtClean="0"/>
              <a:t>вдали </a:t>
            </a:r>
            <a:r>
              <a:rPr lang="ru-RU" sz="2300" b="1" i="1" cap="none" dirty="0" smtClean="0"/>
              <a:t>белеется</a:t>
            </a:r>
            <a:r>
              <a:rPr lang="ru-RU" sz="2300" i="1" cap="none" dirty="0" smtClean="0"/>
              <a:t> парус – вдали </a:t>
            </a:r>
            <a:r>
              <a:rPr lang="ru-RU" sz="2300" b="1" i="1" cap="none" dirty="0" smtClean="0"/>
              <a:t>белеет</a:t>
            </a:r>
            <a:r>
              <a:rPr lang="ru-RU" sz="2300" i="1" cap="none" dirty="0" smtClean="0"/>
              <a:t> парус</a:t>
            </a:r>
            <a:r>
              <a:rPr lang="ru-RU" sz="2300" cap="none" dirty="0" smtClean="0"/>
              <a:t> (с возвратной и невозвратной формами глагола, имеющими одинаковое значение </a:t>
            </a:r>
            <a:r>
              <a:rPr lang="ru-RU" sz="2300" b="1" cap="none" dirty="0" smtClean="0"/>
              <a:t>«быть видным своим цветом, выделяться им»</a:t>
            </a:r>
            <a:r>
              <a:rPr lang="ru-RU" sz="2300" cap="none" dirty="0" smtClean="0"/>
              <a:t>) различаются тем, что в возвратном глаголе указанный признак выявляется менее четко и менее стойко.</a:t>
            </a:r>
          </a:p>
          <a:p>
            <a:pPr algn="just"/>
            <a:r>
              <a:rPr lang="ru-RU" sz="2300" b="1" cap="none" dirty="0" smtClean="0"/>
              <a:t>2. </a:t>
            </a:r>
            <a:r>
              <a:rPr lang="ru-RU" sz="2300" cap="none" dirty="0" smtClean="0"/>
              <a:t>В совпадающих в значении парах </a:t>
            </a:r>
            <a:r>
              <a:rPr lang="ru-RU" sz="2300" b="1" i="1" cap="none" dirty="0" smtClean="0"/>
              <a:t>грозить – грозиться, стучать – стучаться, убирать – убираться</a:t>
            </a:r>
            <a:r>
              <a:rPr lang="ru-RU" sz="2300" cap="none" dirty="0" smtClean="0"/>
              <a:t> и т.п. Возвратным глаголам присуще значение большей интенсивности действия, заинтересованности в его результате; ср.: </a:t>
            </a:r>
            <a:r>
              <a:rPr lang="ru-RU" sz="2300" i="1" cap="none" dirty="0" smtClean="0"/>
              <a:t>Он </a:t>
            </a:r>
            <a:r>
              <a:rPr lang="ru-RU" sz="2300" b="1" i="1" cap="none" dirty="0" smtClean="0"/>
              <a:t>постучал</a:t>
            </a:r>
            <a:r>
              <a:rPr lang="ru-RU" sz="2300" i="1" cap="none" dirty="0" smtClean="0"/>
              <a:t> в дверь – он </a:t>
            </a:r>
            <a:r>
              <a:rPr lang="ru-RU" sz="2300" b="1" i="1" cap="none" dirty="0" smtClean="0"/>
              <a:t>постучался</a:t>
            </a:r>
            <a:r>
              <a:rPr lang="ru-RU" sz="2300" i="1" cap="none" dirty="0" smtClean="0"/>
              <a:t> в дверь, чтобы ему открыли</a:t>
            </a:r>
            <a:r>
              <a:rPr lang="ru-RU" sz="2300" cap="non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25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возвратных и невозвратных форм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3"/>
            <a:ext cx="8134672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300" b="1" cap="none" dirty="0"/>
              <a:t>3. </a:t>
            </a:r>
            <a:r>
              <a:rPr lang="ru-RU" sz="2300" cap="none" dirty="0"/>
              <a:t>В совпадающих в значении парах </a:t>
            </a:r>
            <a:r>
              <a:rPr lang="ru-RU" sz="2300" b="1" i="1" cap="none" dirty="0"/>
              <a:t>кружить – кружиться, плевать – плеваться, плескать – плескаться, решить – решиться</a:t>
            </a:r>
            <a:r>
              <a:rPr lang="ru-RU" sz="2300" cap="none" dirty="0"/>
              <a:t> и т.п. Первые (</a:t>
            </a:r>
            <a:r>
              <a:rPr lang="ru-RU" sz="2300" b="1" cap="none" dirty="0"/>
              <a:t>невозвратные</a:t>
            </a:r>
            <a:r>
              <a:rPr lang="ru-RU" sz="2300" cap="none" dirty="0"/>
              <a:t>) формы характеризуются как общелитературные, вторые – как разговорные.</a:t>
            </a:r>
          </a:p>
          <a:p>
            <a:pPr algn="just"/>
            <a:r>
              <a:rPr lang="ru-RU" sz="2300" b="1" cap="none" dirty="0"/>
              <a:t>4. </a:t>
            </a:r>
            <a:r>
              <a:rPr lang="ru-RU" sz="2300" cap="none" dirty="0"/>
              <a:t>При использовании глаголов на </a:t>
            </a:r>
            <a:r>
              <a:rPr lang="ru-RU" sz="2300" b="1" i="1" cap="none" dirty="0"/>
              <a:t>-</a:t>
            </a:r>
            <a:r>
              <a:rPr lang="ru-RU" sz="2300" b="1" i="1" cap="none" dirty="0" err="1"/>
              <a:t>ся</a:t>
            </a:r>
            <a:r>
              <a:rPr lang="ru-RU" sz="2300" cap="none" dirty="0"/>
              <a:t> следует учитывать возможность совпадения у них двух значений – страдательного и возвратного, что может породить </a:t>
            </a:r>
            <a:r>
              <a:rPr lang="ru-RU" sz="2300" b="1" cap="none" dirty="0"/>
              <a:t>двузначность</a:t>
            </a:r>
            <a:r>
              <a:rPr lang="ru-RU" sz="2300" cap="none" dirty="0"/>
              <a:t>, например: </a:t>
            </a:r>
            <a:r>
              <a:rPr lang="ru-RU" sz="2300" i="1" cap="none" dirty="0"/>
              <a:t>сюда </a:t>
            </a:r>
            <a:r>
              <a:rPr lang="ru-RU" sz="2300" b="1" i="1" cap="none" dirty="0"/>
              <a:t>собираются</a:t>
            </a:r>
            <a:r>
              <a:rPr lang="ru-RU" sz="2300" i="1" cap="none" dirty="0"/>
              <a:t> дети, потерявшиеся на улице</a:t>
            </a:r>
            <a:r>
              <a:rPr lang="ru-RU" sz="2300" cap="none" dirty="0"/>
              <a:t> (сами приходят или их собирают?). В подобных случаях необходима соответствующая нужному смыслу </a:t>
            </a:r>
            <a:r>
              <a:rPr lang="ru-RU" sz="2300" cap="none" dirty="0" smtClean="0"/>
              <a:t>правка, </a:t>
            </a:r>
            <a:r>
              <a:rPr lang="ru-RU" sz="2300" cap="none" dirty="0"/>
              <a:t>ср.:</a:t>
            </a:r>
          </a:p>
          <a:p>
            <a:pPr algn="just"/>
            <a:r>
              <a:rPr lang="ru-RU" sz="2300" cap="none" dirty="0"/>
              <a:t>А) </a:t>
            </a:r>
            <a:r>
              <a:rPr lang="ru-RU" sz="2300" i="1" cap="none" dirty="0"/>
              <a:t>сюда </a:t>
            </a:r>
            <a:r>
              <a:rPr lang="ru-RU" sz="2300" b="1" i="1" cap="none" dirty="0"/>
              <a:t>приходят</a:t>
            </a:r>
            <a:r>
              <a:rPr lang="ru-RU" sz="2300" i="1" cap="none" dirty="0"/>
              <a:t> дети...;</a:t>
            </a:r>
            <a:endParaRPr lang="ru-RU" sz="2300" cap="none" dirty="0"/>
          </a:p>
          <a:p>
            <a:pPr algn="just"/>
            <a:r>
              <a:rPr lang="ru-RU" sz="2300" cap="none" dirty="0"/>
              <a:t>Б) </a:t>
            </a:r>
            <a:r>
              <a:rPr lang="ru-RU" sz="2300" i="1" cap="none" dirty="0"/>
              <a:t>сюда </a:t>
            </a:r>
            <a:r>
              <a:rPr lang="ru-RU" sz="2300" b="1" i="1" cap="none" dirty="0"/>
              <a:t>собирают</a:t>
            </a:r>
            <a:r>
              <a:rPr lang="ru-RU" sz="2300" i="1" cap="none" dirty="0"/>
              <a:t> детей...</a:t>
            </a:r>
            <a:endParaRPr lang="ru-RU" sz="2300" cap="none" dirty="0"/>
          </a:p>
        </p:txBody>
      </p:sp>
    </p:spTree>
    <p:extLst>
      <p:ext uri="{BB962C8B-B14F-4D97-AF65-F5344CB8AC3E}">
        <p14:creationId xmlns:p14="http://schemas.microsoft.com/office/powerpoint/2010/main" val="73669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0CED8-1A27-E6DB-EF14-7D99F2EF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2290"/>
          </a:xfrm>
        </p:spPr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29115D-7225-5275-27FA-E689D9E7D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916832"/>
            <a:ext cx="7772870" cy="4680519"/>
          </a:xfrm>
        </p:spPr>
        <p:txBody>
          <a:bodyPr>
            <a:normAutofit/>
          </a:bodyPr>
          <a:lstStyle/>
          <a:p>
            <a:pPr algn="just"/>
            <a:r>
              <a:rPr lang="ru-RU" sz="2400" b="1" cap="none" dirty="0" smtClean="0"/>
              <a:t>Образуйте от глаголов совершенного виде глаголы вида несовершенного при помощи суффиксов -</a:t>
            </a:r>
            <a:r>
              <a:rPr lang="ru-RU" sz="2400" b="1" cap="none" dirty="0" err="1" smtClean="0"/>
              <a:t>ыва</a:t>
            </a:r>
            <a:r>
              <a:rPr lang="ru-RU" sz="2400" b="1" cap="none" dirty="0" smtClean="0"/>
              <a:t>-, -ива-, -</a:t>
            </a:r>
            <a:r>
              <a:rPr lang="ru-RU" sz="2400" b="1" cap="none" dirty="0" err="1" smtClean="0"/>
              <a:t>ва</a:t>
            </a:r>
            <a:r>
              <a:rPr lang="ru-RU" sz="2400" b="1" cap="none" dirty="0" smtClean="0"/>
              <a:t>- и, где нужно, чередования звуков в корне. Обозначьте корни.</a:t>
            </a:r>
          </a:p>
          <a:p>
            <a:pPr algn="just"/>
            <a:r>
              <a:rPr lang="ru-RU" sz="2400" cap="none" dirty="0" smtClean="0"/>
              <a:t>Опоздать, сознаться, размолоть, распороть, оглядеться, оттаять, запаять, осмеять, раскаяться, подогреть, выпить, напеть, вылить, одолеть, развеять, развить, достать, узнать, издать, распродать, восстать, переиздать, развалить, развеяться, рассказать, дать, устать.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7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651</TotalTime>
  <Words>862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Tw Cen MT</vt:lpstr>
      <vt:lpstr>Капля</vt:lpstr>
      <vt:lpstr>Глагол как часть речи</vt:lpstr>
      <vt:lpstr>Правописание глаголов</vt:lpstr>
      <vt:lpstr>Презентация PowerPoint</vt:lpstr>
      <vt:lpstr>Образование личных форм глагола</vt:lpstr>
      <vt:lpstr>Образование личных форм глагола</vt:lpstr>
      <vt:lpstr>Образование личных форм глагола</vt:lpstr>
      <vt:lpstr>Образование возвратных и невозвратных форм глагола</vt:lpstr>
      <vt:lpstr>Образование возвратных и невозвратных форм глагола</vt:lpstr>
      <vt:lpstr>Задание 1</vt:lpstr>
      <vt:lpstr>Задание 2</vt:lpstr>
      <vt:lpstr>Задание 3</vt:lpstr>
      <vt:lpstr>Задание 4</vt:lpstr>
      <vt:lpstr>Задание 5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русского глагола. Олицетворения</dc:title>
  <dc:creator>Анастасия</dc:creator>
  <cp:lastModifiedBy>Белозор Анастасия Сергеевна</cp:lastModifiedBy>
  <cp:revision>16</cp:revision>
  <dcterms:created xsi:type="dcterms:W3CDTF">2019-10-26T06:12:05Z</dcterms:created>
  <dcterms:modified xsi:type="dcterms:W3CDTF">2023-09-16T04:43:28Z</dcterms:modified>
</cp:coreProperties>
</file>