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94" r:id="rId2"/>
    <p:sldId id="433" r:id="rId3"/>
    <p:sldId id="434" r:id="rId4"/>
    <p:sldId id="293" r:id="rId5"/>
    <p:sldId id="292" r:id="rId6"/>
    <p:sldId id="407" r:id="rId7"/>
    <p:sldId id="421" r:id="rId8"/>
    <p:sldId id="412" r:id="rId9"/>
    <p:sldId id="296" r:id="rId10"/>
    <p:sldId id="297" r:id="rId11"/>
    <p:sldId id="298" r:id="rId12"/>
    <p:sldId id="393" r:id="rId13"/>
    <p:sldId id="417" r:id="rId14"/>
    <p:sldId id="418" r:id="rId15"/>
    <p:sldId id="419" r:id="rId16"/>
    <p:sldId id="404" r:id="rId17"/>
    <p:sldId id="427" r:id="rId18"/>
    <p:sldId id="422" r:id="rId19"/>
    <p:sldId id="397" r:id="rId20"/>
    <p:sldId id="398" r:id="rId21"/>
    <p:sldId id="270" r:id="rId22"/>
    <p:sldId id="271" r:id="rId23"/>
    <p:sldId id="278" r:id="rId24"/>
    <p:sldId id="365" r:id="rId25"/>
    <p:sldId id="327" r:id="rId26"/>
    <p:sldId id="373" r:id="rId27"/>
    <p:sldId id="382" r:id="rId28"/>
    <p:sldId id="383" r:id="rId29"/>
    <p:sldId id="384" r:id="rId30"/>
    <p:sldId id="385" r:id="rId31"/>
    <p:sldId id="428" r:id="rId32"/>
    <p:sldId id="431" r:id="rId33"/>
    <p:sldId id="432" r:id="rId34"/>
    <p:sldId id="308" r:id="rId35"/>
    <p:sldId id="309" r:id="rId36"/>
    <p:sldId id="311" r:id="rId37"/>
    <p:sldId id="312" r:id="rId38"/>
    <p:sldId id="315" r:id="rId39"/>
    <p:sldId id="423" r:id="rId40"/>
    <p:sldId id="424" r:id="rId41"/>
    <p:sldId id="425" r:id="rId42"/>
    <p:sldId id="322" r:id="rId43"/>
    <p:sldId id="323" r:id="rId44"/>
    <p:sldId id="386" r:id="rId45"/>
    <p:sldId id="420" r:id="rId46"/>
    <p:sldId id="387" r:id="rId47"/>
    <p:sldId id="388" r:id="rId48"/>
    <p:sldId id="389" r:id="rId49"/>
    <p:sldId id="390" r:id="rId50"/>
    <p:sldId id="391" r:id="rId51"/>
    <p:sldId id="328" r:id="rId52"/>
    <p:sldId id="305" r:id="rId53"/>
    <p:sldId id="337" r:id="rId54"/>
    <p:sldId id="283" r:id="rId55"/>
    <p:sldId id="349" r:id="rId56"/>
    <p:sldId id="284" r:id="rId57"/>
    <p:sldId id="377" r:id="rId58"/>
    <p:sldId id="378" r:id="rId59"/>
    <p:sldId id="379" r:id="rId60"/>
    <p:sldId id="380" r:id="rId61"/>
    <p:sldId id="381" r:id="rId62"/>
    <p:sldId id="290" r:id="rId63"/>
    <p:sldId id="291" r:id="rId64"/>
    <p:sldId id="281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7BA5-4D7F-4135-ADA7-5059D9561822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5FF4A-AAEC-4B22-AC1B-13BC3B581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70A7D4-646D-48DA-9720-F99AD946679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1400" y="950913"/>
            <a:ext cx="6248400" cy="468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1850" y="5938838"/>
            <a:ext cx="6667500" cy="562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88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DB985E-D964-4B23-A819-33EF9227858C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82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2982B1-9792-48FE-9D8A-92D1495096A2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48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F34EDB-B272-4651-A225-DE8D80B59DBA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83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EE0AE22-1F52-4EBF-ABE3-924B7930126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4370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08AF61F-4BA8-4AF3-B8B1-99B354C341F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64018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AC4F53F-71AD-47FA-B5BB-F6BF0B7CC6C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72640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BB96A8A-9636-466C-8914-1E043E3880D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560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3CC8D8-2079-4975-A851-891FEE91EA9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988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64322C-99FA-41BE-AD39-30D8DEA6F2B8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14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7FA7F-5F4D-415A-8A6C-AB21922DDE4A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8125" cy="3987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7738" cy="4791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4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CF2038-0055-4C1C-96D9-5E39E0CCBAE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81297E01-29E7-4748-8C9E-A843EF698FCD}" type="slidenum">
              <a:rPr lang="ru-RU" altLang="ru-RU" sz="1400"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1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6B0D5A-C3C6-4BC1-B73D-0488246BB9A0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734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27B264-5B97-4E57-961F-FA95DD33883C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6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CB3A7D-4872-448A-A127-0DEDD2A80F55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455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3E5FEA-A0C1-4A99-8993-0F6788CEFFC9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64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10C76-A377-46AE-8607-4FCEEFB7F9BA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343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A3002D-D511-489E-8899-F7A319480866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678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48DB1A-E03C-4214-8CC3-1075B3E18141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443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902918D-79A4-4258-BDED-CB472E2BE89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7704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B1A7782-8442-4887-B9C4-910AC0AF89E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72256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AFFBC1C-2BF7-432E-BCA7-68FC1DFF96C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967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87E27A-02B3-464B-A7DA-36DEF5820E8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717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FA751F9-3389-4C40-A72E-48F2ACB81D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957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CB587B3-921F-4277-BE6A-F318BBA91CC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8056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97D9FD4-620D-4078-8BF9-4B67C620FB3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1207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C04648E-12C9-4D61-A0C2-8BC234E4B96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971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9325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0105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80803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CFF768E-CDBD-4BE2-B883-09C15663474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971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9325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5353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1CFBFF-2382-4EC5-8B17-CAF9F701C7A8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356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5EAEBD-D395-4431-9BF6-20683E459DDC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6537" cy="3986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7034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34367-3D6D-4CBD-B231-5B1F04E1B69B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6537" cy="3986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889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30E497-61E3-42AC-A0F9-B28D534D9026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6537" cy="3986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1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09CB5FB-721B-4329-B8E2-E0A89DC8716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4475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5057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77498F-D2C3-40C5-901C-E8E9D7F7E32B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31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D11FE2-2790-4995-B5C5-183071769F7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5675" cy="47990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453A11-4E74-4A16-A4CE-0E3C83402B2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CBF278-637A-4D97-8D9D-92F38E33B4B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3312C-F2A3-4A22-BB39-00399721A7A8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9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 defTabSz="801654">
              <a:defRPr/>
            </a:pPr>
            <a:fld id="{9CBFB3B0-77A3-478E-9358-CC2D7983B54F}" type="slidenum">
              <a:rPr lang="ru-RU" altLang="ru-RU" sz="1100">
                <a:solidFill>
                  <a:prstClr val="black"/>
                </a:solidFill>
                <a:latin typeface="Calibri"/>
              </a:rPr>
              <a:pPr defTabSz="801654">
                <a:defRPr/>
              </a:pPr>
              <a:t>17</a:t>
            </a:fld>
            <a:endParaRPr lang="ru-RU" altLang="ru-RU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963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50691" TargetMode="External"/><Relationship Id="rId2" Type="http://schemas.openxmlformats.org/officeDocument/2006/relationships/hyperlink" Target="https://krasgmu.ru/index.php?page%5bcommon%5d=elib&amp;cat=catalog&amp;res_id=72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common%5d=elib&amp;cat=catalog&amp;res_id=64290" TargetMode="External"/><Relationship Id="rId5" Type="http://schemas.openxmlformats.org/officeDocument/2006/relationships/hyperlink" Target="http://krasgmu.ru/index.php?page%5bcommon%5d=elib&amp;cat=catalog&amp;res_id=50455" TargetMode="External"/><Relationship Id="rId4" Type="http://schemas.openxmlformats.org/officeDocument/2006/relationships/hyperlink" Target="http://krasgmu.ru/index.php?page%5bcommon%5d=elib&amp;cat=catalog&amp;res_id=31227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133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endParaRPr lang="ru-RU" sz="5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r>
              <a:rPr lang="ru-RU" sz="5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Психология и педагогика общения врача и пациента</a:t>
            </a:r>
          </a:p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Лекция </a:t>
            </a:r>
            <a:r>
              <a:rPr lang="ru-RU" dirty="0">
                <a:latin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</a:rPr>
              <a:t>3 (8) </a:t>
            </a:r>
            <a:r>
              <a:rPr lang="ru-RU" dirty="0">
                <a:latin typeface="Times New Roman" pitchFamily="18" charset="0"/>
              </a:rPr>
              <a:t>для студентов 2 курса, обучающихся по 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специальности 31.05.01 - Лечебное дело</a:t>
            </a: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600" dirty="0" smtClean="0">
                <a:latin typeface="Times New Roman" pitchFamily="18" charset="0"/>
              </a:rPr>
              <a:t>Канд. биол. наук, доцент Гуров В.А.</a:t>
            </a: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Красноярск, 2022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19107" y="476671"/>
            <a:ext cx="6798816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1733624" cy="116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22721" y="392041"/>
            <a:ext cx="8425440" cy="166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540" b="1" dirty="0">
                <a:solidFill>
                  <a:srgbClr val="7E0021"/>
                </a:solidFill>
              </a:rPr>
              <a:t>Каналы  коммуникации человека:</a:t>
            </a:r>
          </a:p>
          <a:p>
            <a:r>
              <a:rPr lang="ru-RU" altLang="ru-RU" sz="2358" b="1" dirty="0">
                <a:solidFill>
                  <a:srgbClr val="000066"/>
                </a:solidFill>
              </a:rPr>
              <a:t>Естественные</a:t>
            </a:r>
            <a:r>
              <a:rPr lang="ru-RU" altLang="ru-RU" sz="2358" dirty="0">
                <a:solidFill>
                  <a:srgbClr val="000066"/>
                </a:solidFill>
              </a:rPr>
              <a:t> </a:t>
            </a:r>
            <a:r>
              <a:rPr lang="ru-RU" altLang="ru-RU" sz="2358" dirty="0"/>
              <a:t>(Вербальный </a:t>
            </a:r>
            <a:r>
              <a:rPr lang="ru-RU" altLang="ru-RU" sz="2358" dirty="0" smtClean="0"/>
              <a:t> (словесный),</a:t>
            </a:r>
            <a:endParaRPr lang="ru-RU" altLang="ru-RU" sz="2358" dirty="0"/>
          </a:p>
          <a:p>
            <a:r>
              <a:rPr lang="ru-RU" altLang="ru-RU" sz="2358" dirty="0"/>
              <a:t>                             невербальный)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358" b="1" dirty="0" smtClean="0">
                <a:solidFill>
                  <a:srgbClr val="333366"/>
                </a:solidFill>
              </a:rPr>
              <a:t>Искусственные</a:t>
            </a:r>
            <a:r>
              <a:rPr lang="ru-RU" altLang="ru-RU" sz="2358" b="1" dirty="0" smtClean="0"/>
              <a:t> </a:t>
            </a:r>
            <a:r>
              <a:rPr lang="ru-RU" altLang="ru-RU" sz="2358" dirty="0" smtClean="0"/>
              <a:t>(знаки, символы)</a:t>
            </a:r>
            <a:endParaRPr lang="ru-RU" altLang="ru-RU" sz="2358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87521" y="4365104"/>
            <a:ext cx="8556479" cy="226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4313" indent="-198438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358" dirty="0" smtClean="0"/>
              <a:t>Общение </a:t>
            </a:r>
            <a:r>
              <a:rPr lang="ru-RU" altLang="ru-RU" sz="2358" dirty="0"/>
              <a:t>между людьми осуществляется преимущественно жестами и мимикой.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358" dirty="0" err="1"/>
              <a:t>ок</a:t>
            </a:r>
            <a:r>
              <a:rPr lang="ru-RU" altLang="ru-RU" sz="2358" dirty="0"/>
              <a:t>. 70% информации человек воспринимает по зрительному (визуальному) каналу;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358" dirty="0"/>
              <a:t>невербальные сигналы позволяют понять истинные чувства и мысли собеседника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endParaRPr lang="ru-RU" altLang="ru-RU" sz="2358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2721" y="2492896"/>
            <a:ext cx="842544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/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7E0021"/>
                </a:solidFill>
              </a:rPr>
              <a:t>Данные экспериментальных исследований:</a:t>
            </a:r>
          </a:p>
          <a:p>
            <a:r>
              <a:rPr lang="ru-RU" altLang="ru-RU" sz="2600" b="1" dirty="0">
                <a:solidFill>
                  <a:srgbClr val="000066"/>
                </a:solidFill>
              </a:rPr>
              <a:t>Вербальный канал</a:t>
            </a:r>
            <a:r>
              <a:rPr lang="ru-RU" altLang="ru-RU" sz="2600" dirty="0">
                <a:solidFill>
                  <a:srgbClr val="000066"/>
                </a:solidFill>
              </a:rPr>
              <a:t> (слова)</a:t>
            </a:r>
            <a:r>
              <a:rPr lang="ru-RU" altLang="ru-RU" sz="2600" dirty="0"/>
              <a:t>: раскрывают 7% смысла</a:t>
            </a:r>
          </a:p>
          <a:p>
            <a:r>
              <a:rPr lang="ru-RU" altLang="ru-RU" sz="2600" b="1" dirty="0">
                <a:solidFill>
                  <a:srgbClr val="000066"/>
                </a:solidFill>
              </a:rPr>
              <a:t>Невербальный канал (</a:t>
            </a:r>
            <a:r>
              <a:rPr lang="ru-RU" altLang="ru-RU" sz="2600" b="1" dirty="0" smtClean="0">
                <a:solidFill>
                  <a:srgbClr val="000066"/>
                </a:solidFill>
              </a:rPr>
              <a:t>93%):</a:t>
            </a:r>
            <a:r>
              <a:rPr lang="ru-RU" altLang="ru-RU" sz="2600" dirty="0" smtClean="0"/>
              <a:t> 38</a:t>
            </a:r>
            <a:r>
              <a:rPr lang="ru-RU" altLang="ru-RU" sz="2600" dirty="0"/>
              <a:t>% значения несут звуки и интонации и 55 % - позы и жесты.</a:t>
            </a:r>
          </a:p>
        </p:txBody>
      </p:sp>
    </p:spTree>
    <p:extLst>
      <p:ext uri="{BB962C8B-B14F-4D97-AF65-F5344CB8AC3E}">
        <p14:creationId xmlns:p14="http://schemas.microsoft.com/office/powerpoint/2010/main" val="870936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47840" y="260648"/>
            <a:ext cx="86961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032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b="1" dirty="0" smtClean="0">
                <a:solidFill>
                  <a:srgbClr val="7E0021"/>
                </a:solidFill>
              </a:rPr>
              <a:t>Составляющими эффективного </a:t>
            </a:r>
            <a:r>
              <a:rPr lang="ru-RU" altLang="ru-RU" sz="2800" b="1" dirty="0">
                <a:solidFill>
                  <a:srgbClr val="7E0021"/>
                </a:solidFill>
              </a:rPr>
              <a:t>невербального поведения являются: </a:t>
            </a:r>
          </a:p>
          <a:p>
            <a:pPr marL="355600" indent="-342900">
              <a:spcBef>
                <a:spcPts val="1089"/>
              </a:spcBef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/>
              <a:t>открытые позы</a:t>
            </a:r>
            <a:r>
              <a:rPr lang="ru-RU" altLang="ru-RU" sz="2800" dirty="0"/>
              <a:t>, располагающие к общению; </a:t>
            </a:r>
          </a:p>
          <a:p>
            <a:pPr marL="355600" indent="-342900">
              <a:spcBef>
                <a:spcPts val="1089"/>
              </a:spcBef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/>
              <a:t>коммуникативные и экспрессивные жесты</a:t>
            </a:r>
            <a:r>
              <a:rPr lang="ru-RU" altLang="ru-RU" sz="2800" dirty="0"/>
              <a:t>, рассчитанные на произведение определенного впечатления; </a:t>
            </a:r>
          </a:p>
          <a:p>
            <a:pPr marL="355600" indent="-342900">
              <a:spcBef>
                <a:spcPts val="1089"/>
              </a:spcBef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/>
              <a:t>мимические реакции</a:t>
            </a:r>
            <a:r>
              <a:rPr lang="ru-RU" altLang="ru-RU" sz="2800" dirty="0"/>
              <a:t>, выражающие доброжелательность, спокойную уверенность; </a:t>
            </a:r>
          </a:p>
          <a:p>
            <a:pPr marL="355600" indent="-342900">
              <a:spcBef>
                <a:spcPts val="1089"/>
              </a:spcBef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/>
              <a:t>межличностная дистанция</a:t>
            </a:r>
            <a:r>
              <a:rPr lang="ru-RU" altLang="ru-RU" sz="2800" dirty="0"/>
              <a:t>, отражающая степень эмоциональной близости в каждый момент общения в зависимости от поставленных тактических задач.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8" dirty="0"/>
          </a:p>
        </p:txBody>
      </p:sp>
    </p:spTree>
    <p:extLst>
      <p:ext uri="{BB962C8B-B14F-4D97-AF65-F5344CB8AC3E}">
        <p14:creationId xmlns:p14="http://schemas.microsoft.com/office/powerpoint/2010/main" val="420269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4751808" cy="281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0641" y="135720"/>
            <a:ext cx="8621280" cy="228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400" b="1" dirty="0"/>
              <a:t>Позы могут быть </a:t>
            </a:r>
            <a:r>
              <a:rPr lang="ru-RU" altLang="ru-RU" sz="2400" b="1" dirty="0" smtClean="0"/>
              <a:t> естественными и неестественными,</a:t>
            </a:r>
          </a:p>
          <a:p>
            <a:pPr algn="ctr" eaLnBrk="1">
              <a:buSzPct val="100000"/>
              <a:defRPr/>
            </a:pPr>
            <a:r>
              <a:rPr lang="ru-RU" altLang="ru-RU" sz="2400" b="1" dirty="0" smtClean="0"/>
              <a:t>открытыми </a:t>
            </a:r>
            <a:r>
              <a:rPr lang="ru-RU" altLang="ru-RU" sz="2400" b="1" dirty="0"/>
              <a:t>и закрытыми:</a:t>
            </a:r>
          </a:p>
          <a:p>
            <a:pPr indent="403206">
              <a:buSzPct val="100000"/>
              <a:defRPr/>
            </a:pPr>
            <a:r>
              <a:rPr lang="ru-RU" altLang="ru-RU" sz="2400" b="1" dirty="0"/>
              <a:t>Открытая поза</a:t>
            </a:r>
            <a:r>
              <a:rPr lang="ru-RU" altLang="ru-RU" sz="2400" dirty="0"/>
              <a:t> определяется: поворотом корпуса и головы к собеседнику, </a:t>
            </a:r>
            <a:r>
              <a:rPr lang="ru-RU" altLang="ru-RU" sz="2400" dirty="0" err="1"/>
              <a:t>раскрытостью</a:t>
            </a:r>
            <a:r>
              <a:rPr lang="ru-RU" altLang="ru-RU" sz="2400" dirty="0"/>
              <a:t> ладоней, не скрещенным положением ног, расслабленностью мышц, «прямым» взглядом в лицо.</a:t>
            </a:r>
          </a:p>
          <a:p>
            <a:pPr indent="360005">
              <a:buSzPct val="100000"/>
              <a:defRPr/>
            </a:pPr>
            <a:r>
              <a:rPr lang="ru-RU" altLang="ru-RU" sz="2400" b="1" dirty="0"/>
              <a:t>Закрытая поза: </a:t>
            </a:r>
            <a:r>
              <a:rPr lang="ru-RU" altLang="ru-RU" sz="2400" dirty="0"/>
              <a:t>скрещенные ноги или руки обычно отражают защитную реакцию и нежелание общаться, Быстрый, резкий наклон или поворот головы, жестикуляция указывают на то, что пациент хочет высказаться.</a:t>
            </a:r>
          </a:p>
          <a:p>
            <a:pPr algn="ctr" eaLnBrk="1">
              <a:buSzPct val="100000"/>
              <a:defRPr/>
            </a:pPr>
            <a:endParaRPr lang="ru-RU" altLang="ru-RU" sz="1996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00393" y="6274059"/>
            <a:ext cx="3600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-635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27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91680" y="1175401"/>
            <a:ext cx="849024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ClrTx/>
              <a:buSzPct val="70000"/>
            </a:pPr>
            <a:r>
              <a:rPr lang="ru-RU" altLang="ru-RU" sz="2358" i="1"/>
              <a:t>     </a:t>
            </a:r>
            <a:r>
              <a:rPr lang="ru-RU" altLang="ru-RU" sz="2540" i="1"/>
              <a:t>Нормы приближения двух людей друг к другу определены четырьмя расстояниями:</a:t>
            </a: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ClrTx/>
              <a:buSzPct val="70000"/>
            </a:pPr>
            <a:r>
              <a:rPr lang="ru-RU" altLang="ru-RU" sz="2540" b="1" i="1" u="sng">
                <a:solidFill>
                  <a:srgbClr val="006600"/>
                </a:solidFill>
              </a:rPr>
              <a:t>Интимное расстояние</a:t>
            </a:r>
            <a:r>
              <a:rPr lang="ru-RU" altLang="ru-RU" sz="2540" b="1" i="1">
                <a:solidFill>
                  <a:srgbClr val="006600"/>
                </a:solidFill>
              </a:rPr>
              <a:t> </a:t>
            </a:r>
            <a:r>
              <a:rPr lang="ru-RU" altLang="ru-RU" sz="2540" i="1"/>
              <a:t>- от 0 до 45 см - на таком расстоянии общаются самые близкие люди.</a:t>
            </a: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ClrTx/>
              <a:buSzPct val="70000"/>
            </a:pPr>
            <a:r>
              <a:rPr lang="ru-RU" altLang="ru-RU" sz="2540" b="1" i="1" u="sng">
                <a:solidFill>
                  <a:srgbClr val="006600"/>
                </a:solidFill>
              </a:rPr>
              <a:t>Персональное</a:t>
            </a:r>
            <a:r>
              <a:rPr lang="ru-RU" altLang="ru-RU" sz="2540" b="1" i="1">
                <a:solidFill>
                  <a:srgbClr val="006600"/>
                </a:solidFill>
              </a:rPr>
              <a:t> </a:t>
            </a:r>
            <a:r>
              <a:rPr lang="ru-RU" altLang="ru-RU" sz="2540" i="1"/>
              <a:t>- от 45 до 120 см - общение со знакомыми людьми.</a:t>
            </a: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ClrTx/>
              <a:buSzPct val="70000"/>
            </a:pPr>
            <a:r>
              <a:rPr lang="ru-RU" altLang="ru-RU" sz="2540" b="1" i="1" u="sng">
                <a:solidFill>
                  <a:srgbClr val="006600"/>
                </a:solidFill>
              </a:rPr>
              <a:t>Социальное</a:t>
            </a:r>
            <a:r>
              <a:rPr lang="ru-RU" altLang="ru-RU" sz="2540" b="1" i="1">
                <a:solidFill>
                  <a:srgbClr val="579D1C"/>
                </a:solidFill>
              </a:rPr>
              <a:t> </a:t>
            </a:r>
            <a:r>
              <a:rPr lang="ru-RU" altLang="ru-RU" sz="2540" i="1"/>
              <a:t>- от 120 до 400 см - предпочтительно при общении с чужими людьми и при официальном общении.</a:t>
            </a: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ClrTx/>
              <a:buSzPct val="70000"/>
            </a:pPr>
            <a:r>
              <a:rPr lang="ru-RU" altLang="ru-RU" sz="2540" b="1" i="1" u="sng">
                <a:solidFill>
                  <a:srgbClr val="006600"/>
                </a:solidFill>
              </a:rPr>
              <a:t>Публичное</a:t>
            </a:r>
            <a:r>
              <a:rPr lang="ru-RU" altLang="ru-RU" sz="2540" b="1" i="1">
                <a:solidFill>
                  <a:srgbClr val="006600"/>
                </a:solidFill>
              </a:rPr>
              <a:t> </a:t>
            </a:r>
            <a:r>
              <a:rPr lang="ru-RU" altLang="ru-RU" sz="2540" i="1"/>
              <a:t>- от 400 до 750 см - на этом расстоянии не считается грубым обменяться несколькими словами или воздержаться от общения, на таком расстоянии происходят выступления перед аудиторией</a:t>
            </a:r>
            <a:r>
              <a:rPr lang="ru-RU" altLang="ru-RU" sz="2177" i="1"/>
              <a:t>.</a:t>
            </a:r>
            <a:r>
              <a:rPr lang="ru-RU" altLang="ru-RU" sz="2177"/>
              <a:t>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5841" y="261001"/>
            <a:ext cx="8948160" cy="7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80"/>
              </a:spcBef>
              <a:spcAft>
                <a:spcPct val="0"/>
              </a:spcAft>
              <a:buClrTx/>
            </a:pPr>
            <a:r>
              <a:rPr lang="ru-RU" altLang="ru-RU" sz="3266" b="1" i="1" u="sng">
                <a:solidFill>
                  <a:srgbClr val="000033"/>
                </a:solidFill>
              </a:rPr>
              <a:t>Дистанция</a:t>
            </a:r>
            <a:r>
              <a:rPr lang="ru-RU" altLang="ru-RU" sz="3266" b="1" i="1"/>
              <a:t> </a:t>
            </a:r>
            <a:r>
              <a:rPr lang="ru-RU" altLang="ru-RU" sz="3266" i="1"/>
              <a:t>- расстояние при общении</a:t>
            </a:r>
            <a:r>
              <a:rPr lang="ru-RU" altLang="ru-RU" sz="2721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750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91681" y="1706761"/>
            <a:ext cx="8362080" cy="1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9088" indent="-3190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59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ru-RU" altLang="ru-RU" sz="2540" i="1"/>
              <a:t>Ноги чаще всего указывают направление, в котором человек хотел бы идти, но они также указывают на человека привлекательного и интересного для вас</a:t>
            </a:r>
            <a:r>
              <a:rPr lang="ru-RU" altLang="ru-RU" sz="2358" i="1"/>
              <a:t>.</a:t>
            </a: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2988001" y="3107881"/>
          <a:ext cx="3528000" cy="343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4" imgW="2905531" imgH="2828571" progId="">
                  <p:embed/>
                </p:oleObj>
              </mc:Choice>
              <mc:Fallback>
                <p:oleObj r:id="rId4" imgW="2905531" imgH="2828571" progId="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001" y="3107881"/>
                        <a:ext cx="3528000" cy="343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70081" y="373321"/>
            <a:ext cx="8642880" cy="13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76"/>
              </a:spcBef>
              <a:spcAft>
                <a:spcPct val="0"/>
              </a:spcAft>
              <a:buClrTx/>
            </a:pPr>
            <a:r>
              <a:rPr lang="ru-RU" altLang="ru-RU" sz="2903" b="1" i="1" u="sng"/>
              <a:t>Ориентация</a:t>
            </a:r>
            <a:r>
              <a:rPr lang="ru-RU" altLang="ru-RU" sz="2903" b="1" i="1"/>
              <a:t> </a:t>
            </a:r>
            <a:r>
              <a:rPr lang="ru-RU" altLang="ru-RU" sz="2540" i="1"/>
              <a:t>выражается в повороте тела и носка ноги в направлении партнера или в сторону от него, что сигнализирует о желании общаться.</a:t>
            </a:r>
          </a:p>
        </p:txBody>
      </p:sp>
    </p:spTree>
    <p:extLst>
      <p:ext uri="{BB962C8B-B14F-4D97-AF65-F5344CB8AC3E}">
        <p14:creationId xmlns:p14="http://schemas.microsoft.com/office/powerpoint/2010/main" val="4112770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94561" y="334441"/>
            <a:ext cx="8291520" cy="45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2738" indent="-3127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12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ru-RU" altLang="ru-RU" sz="2540" b="1" i="1" u="sng">
                <a:solidFill>
                  <a:srgbClr val="003366"/>
                </a:solidFill>
              </a:rPr>
              <a:t>Угловое расположение</a:t>
            </a:r>
            <a:r>
              <a:rPr lang="ru-RU" altLang="ru-RU" sz="2540" b="1" i="1"/>
              <a:t> </a:t>
            </a:r>
            <a:r>
              <a:rPr lang="ru-RU" altLang="ru-RU" sz="2540" i="1"/>
              <a:t>характерно для людей, занятых дружеской, непринужденной беседой. Эта позиция способствует постоянному контакту глаз и предоставляет простор для жестикуляции.</a:t>
            </a:r>
          </a:p>
          <a:p>
            <a:pPr>
              <a:lnSpc>
                <a:spcPct val="80000"/>
              </a:lnSpc>
              <a:spcBef>
                <a:spcPts val="612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ru-RU" altLang="ru-RU" sz="2540" b="1" i="1" u="sng">
                <a:solidFill>
                  <a:srgbClr val="4B1F6F"/>
                </a:solidFill>
              </a:rPr>
              <a:t>Положение друг против друга</a:t>
            </a:r>
            <a:r>
              <a:rPr lang="ru-RU" altLang="ru-RU" sz="2540" i="1"/>
              <a:t>  может вызвать оборонительное отношение и атмосферу соперничества.</a:t>
            </a:r>
            <a:r>
              <a:rPr lang="ru-RU" altLang="ru-RU" sz="2540"/>
              <a:t> </a:t>
            </a:r>
          </a:p>
          <a:p>
            <a:pPr>
              <a:lnSpc>
                <a:spcPct val="80000"/>
              </a:lnSpc>
              <a:spcBef>
                <a:spcPts val="612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ru-RU" altLang="ru-RU" sz="2540" b="1" i="1" u="sng">
                <a:solidFill>
                  <a:srgbClr val="4B1F6F"/>
                </a:solidFill>
              </a:rPr>
              <a:t>Независимую позицию</a:t>
            </a:r>
            <a:r>
              <a:rPr lang="ru-RU" altLang="ru-RU" sz="2540" b="1" i="1">
                <a:solidFill>
                  <a:srgbClr val="4B1F6F"/>
                </a:solidFill>
              </a:rPr>
              <a:t> </a:t>
            </a:r>
            <a:r>
              <a:rPr lang="ru-RU" altLang="ru-RU" sz="2540" i="1"/>
              <a:t>занимают люди, не желающие взаимодействовать друг с другом. Она свидетельствует об отсутствии заинтересованности. Это положение можно расценивать и как враждебное.</a:t>
            </a:r>
            <a:r>
              <a:rPr lang="ru-RU" altLang="ru-RU" sz="2358" i="1"/>
              <a:t> 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60641" y="261001"/>
            <a:ext cx="8657280" cy="17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95841" y="4703401"/>
          <a:ext cx="2285280" cy="202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r:id="rId4" imgW="3142857" imgH="3086531" progId="">
                  <p:embed/>
                </p:oleObj>
              </mc:Choice>
              <mc:Fallback>
                <p:oleObj r:id="rId4" imgW="3142857" imgH="3086531" progId="">
                  <p:embed/>
                  <p:pic>
                    <p:nvPicPr>
                      <p:cNvPr id="194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41" y="4703401"/>
                        <a:ext cx="2285280" cy="2024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3591361" y="4637161"/>
          <a:ext cx="2270880" cy="219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r:id="rId6" imgW="3200000" imgH="3277057" progId="">
                  <p:embed/>
                </p:oleObj>
              </mc:Choice>
              <mc:Fallback>
                <p:oleObj r:id="rId6" imgW="3200000" imgH="3277057" progId="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361" y="4637161"/>
                        <a:ext cx="2270880" cy="219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6857281" y="4310281"/>
          <a:ext cx="2037600" cy="254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r:id="rId8" imgW="2448267" imgH="3296110" progId="">
                  <p:embed/>
                </p:oleObj>
              </mc:Choice>
              <mc:Fallback>
                <p:oleObj r:id="rId8" imgW="2448267" imgH="3296110" progId="">
                  <p:embed/>
                  <p:pic>
                    <p:nvPicPr>
                      <p:cNvPr id="194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281" y="4310281"/>
                        <a:ext cx="2037600" cy="254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94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" y="361"/>
            <a:ext cx="9144000" cy="15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721" b="1">
                <a:solidFill>
                  <a:srgbClr val="000066"/>
                </a:solidFill>
                <a:latin typeface="Garamond" panose="02020404030301010803" pitchFamily="18" charset="0"/>
              </a:rPr>
              <a:t> Репрезентативная система </a:t>
            </a:r>
            <a:r>
              <a:rPr lang="ru-RU" altLang="ru-RU" sz="2721">
                <a:latin typeface="Garamond" panose="02020404030301010803" pitchFamily="18" charset="0"/>
              </a:rPr>
              <a:t>- </a:t>
            </a:r>
            <a:r>
              <a:rPr lang="ru-RU" altLang="ru-RU" sz="2540">
                <a:latin typeface="Garamond" panose="02020404030301010803" pitchFamily="18" charset="0"/>
              </a:rPr>
              <a:t>это совокупность </a:t>
            </a:r>
            <a:r>
              <a:rPr lang="ru-RU" altLang="ru-RU" sz="2721">
                <a:latin typeface="Garamond" panose="02020404030301010803" pitchFamily="18" charset="0"/>
              </a:rPr>
              <a:t>элементов, позволяющих представлять (репрезентировать) в психике необходимую информацию.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600" y="1988840"/>
            <a:ext cx="8762400" cy="3108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buSzPct val="75000"/>
            </a:pPr>
            <a:r>
              <a:rPr lang="ru-RU" altLang="ru-RU" sz="2903" dirty="0"/>
              <a:t> </a:t>
            </a:r>
            <a:r>
              <a:rPr lang="ru-RU" altLang="ru-RU" sz="2540" dirty="0"/>
              <a:t>По характеру доминирующей модальности представления информации </a:t>
            </a:r>
            <a:r>
              <a:rPr lang="ru-RU" altLang="ru-RU" sz="2540" dirty="0" err="1"/>
              <a:t>репсистемы</a:t>
            </a:r>
            <a:r>
              <a:rPr lang="ru-RU" altLang="ru-RU" sz="2540" dirty="0"/>
              <a:t> делятся на:</a:t>
            </a:r>
          </a:p>
          <a:p>
            <a:pPr>
              <a:spcBef>
                <a:spcPts val="635"/>
              </a:spcBef>
              <a:buSzPct val="75000"/>
            </a:pPr>
            <a:r>
              <a:rPr lang="ru-RU" altLang="ru-RU" sz="2540" dirty="0">
                <a:solidFill>
                  <a:srgbClr val="FF0000"/>
                </a:solidFill>
              </a:rPr>
              <a:t>  </a:t>
            </a:r>
            <a:r>
              <a:rPr lang="ru-RU" altLang="ru-RU" sz="2721" b="1" dirty="0">
                <a:solidFill>
                  <a:srgbClr val="FF0000"/>
                </a:solidFill>
              </a:rPr>
              <a:t>визуальную</a:t>
            </a:r>
          </a:p>
          <a:p>
            <a:pPr>
              <a:spcBef>
                <a:spcPts val="635"/>
              </a:spcBef>
              <a:buSzPct val="75000"/>
            </a:pPr>
            <a:r>
              <a:rPr lang="ru-RU" altLang="ru-RU" sz="2721" dirty="0">
                <a:solidFill>
                  <a:srgbClr val="FF0000"/>
                </a:solidFill>
              </a:rPr>
              <a:t> </a:t>
            </a:r>
            <a:r>
              <a:rPr lang="ru-RU" altLang="ru-RU" sz="2721" dirty="0">
                <a:solidFill>
                  <a:srgbClr val="00B050"/>
                </a:solidFill>
              </a:rPr>
              <a:t> </a:t>
            </a:r>
            <a:r>
              <a:rPr lang="ru-RU" altLang="ru-RU" sz="2721" b="1" dirty="0">
                <a:solidFill>
                  <a:srgbClr val="00B050"/>
                </a:solidFill>
              </a:rPr>
              <a:t>аудиальную</a:t>
            </a:r>
          </a:p>
          <a:p>
            <a:pPr>
              <a:spcBef>
                <a:spcPts val="635"/>
              </a:spcBef>
              <a:buSzPct val="75000"/>
            </a:pPr>
            <a:r>
              <a:rPr lang="ru-RU" altLang="ru-RU" sz="2721" dirty="0">
                <a:solidFill>
                  <a:srgbClr val="002060"/>
                </a:solidFill>
              </a:rPr>
              <a:t>  </a:t>
            </a:r>
            <a:r>
              <a:rPr lang="ru-RU" altLang="ru-RU" sz="2721" b="1" dirty="0" smtClean="0">
                <a:solidFill>
                  <a:srgbClr val="002060"/>
                </a:solidFill>
              </a:rPr>
              <a:t>кинестетическую</a:t>
            </a:r>
          </a:p>
          <a:p>
            <a:pPr>
              <a:spcBef>
                <a:spcPts val="635"/>
              </a:spcBef>
              <a:buSzPct val="75000"/>
            </a:pPr>
            <a:r>
              <a:rPr lang="ru-RU" altLang="ru-RU" sz="2721" b="1" dirty="0" smtClean="0">
                <a:solidFill>
                  <a:srgbClr val="002060"/>
                </a:solidFill>
              </a:rPr>
              <a:t>  </a:t>
            </a:r>
            <a:r>
              <a:rPr lang="ru-RU" altLang="ru-RU" sz="2721" b="1" dirty="0" err="1" smtClean="0">
                <a:solidFill>
                  <a:schemeClr val="accent1">
                    <a:lumMod val="75000"/>
                  </a:schemeClr>
                </a:solidFill>
              </a:rPr>
              <a:t>дигитальную</a:t>
            </a:r>
            <a:r>
              <a:rPr lang="ru-RU" altLang="ru-RU" sz="2721" b="1" dirty="0" smtClean="0">
                <a:solidFill>
                  <a:srgbClr val="002060"/>
                </a:solidFill>
              </a:rPr>
              <a:t>   </a:t>
            </a:r>
          </a:p>
          <a:p>
            <a:pPr>
              <a:spcBef>
                <a:spcPts val="635"/>
              </a:spcBef>
              <a:buSzPct val="75000"/>
            </a:pPr>
            <a:endParaRPr lang="ru-RU" altLang="ru-RU" sz="2721" b="1" dirty="0">
              <a:solidFill>
                <a:srgbClr val="00206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70441"/>
            <a:ext cx="4531680" cy="35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64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68000" y="332675"/>
            <a:ext cx="8496488" cy="51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5" rIns="81631" bIns="408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b="1" dirty="0">
                <a:solidFill>
                  <a:srgbClr val="FF3333"/>
                </a:solidFill>
              </a:rPr>
              <a:t>Зри</a:t>
            </a:r>
            <a:r>
              <a:rPr lang="ru-RU" altLang="ru-RU" sz="2500" b="1" dirty="0">
                <a:solidFill>
                  <a:srgbClr val="FF0000"/>
                </a:solidFill>
              </a:rPr>
              <a:t>тели (</a:t>
            </a:r>
            <a:r>
              <a:rPr lang="ru-RU" altLang="ru-RU" sz="2500" b="1" dirty="0" err="1">
                <a:solidFill>
                  <a:srgbClr val="FF0000"/>
                </a:solidFill>
              </a:rPr>
              <a:t>визуалы</a:t>
            </a:r>
            <a:r>
              <a:rPr lang="ru-RU" altLang="ru-RU" sz="2500" b="1" dirty="0">
                <a:solidFill>
                  <a:srgbClr val="FF0000"/>
                </a:solidFill>
              </a:rPr>
              <a:t>)</a:t>
            </a:r>
            <a:r>
              <a:rPr lang="ru-RU" altLang="ru-RU" sz="2500" b="1" dirty="0"/>
              <a:t> -  </a:t>
            </a:r>
            <a:r>
              <a:rPr lang="ru-RU" altLang="ru-RU" sz="2500" dirty="0"/>
              <a:t>смотрят в глаза, </a:t>
            </a:r>
          </a:p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dirty="0"/>
              <a:t>                   предпочитают  дистанцию б. 1 метра      </a:t>
            </a:r>
            <a:r>
              <a:rPr lang="ru-RU" altLang="ru-RU" sz="2500" b="1" dirty="0"/>
              <a:t>Слова</a:t>
            </a:r>
            <a:r>
              <a:rPr lang="ru-RU" altLang="ru-RU" sz="2500" dirty="0"/>
              <a:t>-предикаты: </a:t>
            </a:r>
            <a:r>
              <a:rPr lang="ru-RU" altLang="ru-RU" sz="2500" i="1" dirty="0"/>
              <a:t>очевидный, прозрачный</a:t>
            </a:r>
          </a:p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i="1" dirty="0"/>
              <a:t>Посмотрим ваш пульс, Больной посмотрите что я вам скажу</a:t>
            </a:r>
          </a:p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b="1" dirty="0">
                <a:solidFill>
                  <a:schemeClr val="accent1">
                    <a:lumMod val="50000"/>
                  </a:schemeClr>
                </a:solidFill>
              </a:rPr>
              <a:t>Слушатели (</a:t>
            </a:r>
            <a:r>
              <a:rPr lang="ru-RU" altLang="ru-RU" sz="2500" b="1" dirty="0" err="1">
                <a:solidFill>
                  <a:schemeClr val="accent1">
                    <a:lumMod val="50000"/>
                  </a:schemeClr>
                </a:solidFill>
              </a:rPr>
              <a:t>аудиалы</a:t>
            </a:r>
            <a:r>
              <a:rPr lang="ru-RU" altLang="ru-RU" sz="25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altLang="ru-RU" sz="2500" b="1" dirty="0"/>
              <a:t>–</a:t>
            </a:r>
            <a:r>
              <a:rPr lang="ru-RU" altLang="ru-RU" sz="2500" dirty="0"/>
              <a:t> в глаза не смотрят – </a:t>
            </a:r>
          </a:p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dirty="0"/>
              <a:t>                                           дистанция </a:t>
            </a:r>
            <a:r>
              <a:rPr lang="ru-RU" altLang="ru-RU" sz="2500" dirty="0" err="1"/>
              <a:t>ок</a:t>
            </a:r>
            <a:r>
              <a:rPr lang="ru-RU" altLang="ru-RU" sz="2500" dirty="0"/>
              <a:t>. 1 метр</a:t>
            </a:r>
          </a:p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b="1" dirty="0"/>
              <a:t>Слова: </a:t>
            </a:r>
            <a:r>
              <a:rPr lang="ru-RU" altLang="ru-RU" sz="2500" i="1" dirty="0"/>
              <a:t>громко, шумно, ритмично. Послушаем ваш пульс, Больной послушайте что я вам скажу</a:t>
            </a:r>
          </a:p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b="1" dirty="0">
                <a:solidFill>
                  <a:srgbClr val="000099"/>
                </a:solidFill>
              </a:rPr>
              <a:t>Деятели</a:t>
            </a:r>
            <a:r>
              <a:rPr lang="ru-RU" altLang="ru-RU" sz="2500" dirty="0">
                <a:solidFill>
                  <a:srgbClr val="000099"/>
                </a:solidFill>
              </a:rPr>
              <a:t> (</a:t>
            </a:r>
            <a:r>
              <a:rPr lang="ru-RU" altLang="ru-RU" sz="2500" dirty="0" err="1">
                <a:solidFill>
                  <a:srgbClr val="000099"/>
                </a:solidFill>
              </a:rPr>
              <a:t>кинестеты</a:t>
            </a:r>
            <a:r>
              <a:rPr lang="ru-RU" altLang="ru-RU" sz="2500" dirty="0">
                <a:solidFill>
                  <a:srgbClr val="000099"/>
                </a:solidFill>
              </a:rPr>
              <a:t>)</a:t>
            </a:r>
            <a:r>
              <a:rPr lang="ru-RU" altLang="ru-RU" sz="2500" dirty="0"/>
              <a:t> - смотрят вниз, </a:t>
            </a:r>
            <a:r>
              <a:rPr lang="ru-RU" altLang="ru-RU" sz="2500" dirty="0" smtClean="0"/>
              <a:t>Дистанция </a:t>
            </a:r>
            <a:r>
              <a:rPr lang="ru-RU" altLang="ru-RU" sz="2500" dirty="0"/>
              <a:t>0,5 </a:t>
            </a:r>
            <a:r>
              <a:rPr lang="ru-RU" altLang="ru-RU" sz="2500" dirty="0" smtClean="0"/>
              <a:t>м.</a:t>
            </a:r>
            <a:endParaRPr lang="ru-RU" altLang="ru-RU" sz="2500" dirty="0"/>
          </a:p>
          <a:p>
            <a:pPr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dirty="0"/>
              <a:t>Слова</a:t>
            </a:r>
            <a:r>
              <a:rPr lang="ru-RU" altLang="ru-RU" sz="2500" i="1" dirty="0"/>
              <a:t>: теплый, </a:t>
            </a:r>
            <a:r>
              <a:rPr lang="ru-RU" altLang="ru-RU" sz="2500" i="1" dirty="0">
                <a:solidFill>
                  <a:prstClr val="black"/>
                </a:solidFill>
              </a:rPr>
              <a:t>мягкий, чувствовать. </a:t>
            </a:r>
            <a:r>
              <a:rPr lang="ru-RU" altLang="ru-RU" sz="2500" i="1" dirty="0"/>
              <a:t>Пощупаем ваш пульс. Больной поймите что вам говорят врачи</a:t>
            </a:r>
          </a:p>
          <a:p>
            <a:pPr algn="ctr" defTabSz="914305">
              <a:spcAft>
                <a:spcPts val="600"/>
              </a:spcAft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ru-RU" altLang="ru-RU" sz="800" b="1" i="1" dirty="0">
              <a:solidFill>
                <a:srgbClr val="7E0021"/>
              </a:solidFill>
            </a:endParaRPr>
          </a:p>
          <a:p>
            <a:pPr algn="ctr" defTabSz="914305">
              <a:lnSpc>
                <a:spcPts val="2000"/>
              </a:lnSpc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ru-RU" altLang="ru-RU" sz="2500" b="1" i="1" dirty="0">
              <a:solidFill>
                <a:srgbClr val="7E0021"/>
              </a:solidFill>
            </a:endParaRPr>
          </a:p>
          <a:p>
            <a:pPr algn="ctr" defTabSz="914305">
              <a:lnSpc>
                <a:spcPts val="2000"/>
              </a:lnSpc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ru-RU" altLang="ru-RU" sz="2500" b="1" i="1" dirty="0">
                <a:solidFill>
                  <a:srgbClr val="7E0021"/>
                </a:solidFill>
              </a:rPr>
              <a:t>Для установления доверительных отношений необходимо занять  соответствующую позицию</a:t>
            </a:r>
          </a:p>
        </p:txBody>
      </p:sp>
    </p:spTree>
    <p:extLst>
      <p:ext uri="{BB962C8B-B14F-4D97-AF65-F5344CB8AC3E}">
        <p14:creationId xmlns:p14="http://schemas.microsoft.com/office/powerpoint/2010/main" val="923494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Структура общения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024336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Перцептивная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(общение как восприятие)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(общение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информацией)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 как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взаимодействие)</a:t>
            </a:r>
          </a:p>
        </p:txBody>
      </p:sp>
      <p:pic>
        <p:nvPicPr>
          <p:cNvPr id="19460" name="Picture 2" descr="C:\Users\Алексей\Desktop\image156828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4114257"/>
            <a:ext cx="3520133" cy="236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2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421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Перцептивная сторона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восприятие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600" y="2060848"/>
            <a:ext cx="8229600" cy="4525963"/>
          </a:xfrm>
        </p:spPr>
        <p:txBody>
          <a:bodyPr rtlCol="0">
            <a:normAutofit/>
          </a:bodyPr>
          <a:lstStyle/>
          <a:p>
            <a:pPr marL="0" indent="3587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впечатление. </a:t>
            </a:r>
          </a:p>
          <a:p>
            <a:pPr marL="0" indent="3587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Взаимопонимание. </a:t>
            </a:r>
          </a:p>
          <a:p>
            <a:pPr marL="0" indent="3587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Установки. </a:t>
            </a:r>
          </a:p>
          <a:p>
            <a:pPr marL="0" indent="3587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Предубеждения. </a:t>
            </a:r>
          </a:p>
          <a:p>
            <a:pPr marL="0" indent="3587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Эффекты, наблюдаемые при восприятии врача и пациента: первичности, ореола новизны,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стереотипизации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87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(понимание, сопереживание, сочувствие).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" y="692696"/>
            <a:ext cx="9114273" cy="55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60640" y="188641"/>
            <a:ext cx="8775855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647"/>
              </a:spcAft>
            </a:pPr>
            <a:r>
              <a:rPr lang="ru-RU" altLang="ru-RU" sz="2358" b="1" dirty="0"/>
              <a:t>Первое впечатление</a:t>
            </a:r>
            <a:r>
              <a:rPr lang="ru-RU" altLang="ru-RU" sz="2358" dirty="0"/>
              <a:t> - общее, тотальное восприятие человека. Последующий процесс восприятия принимает специфический характер (воспринимаются детали). </a:t>
            </a:r>
          </a:p>
          <a:p>
            <a:pPr>
              <a:spcAft>
                <a:spcPts val="647"/>
              </a:spcAft>
            </a:pPr>
            <a:endParaRPr lang="ru-RU" altLang="ru-RU" sz="635" dirty="0"/>
          </a:p>
          <a:p>
            <a:pPr>
              <a:spcAft>
                <a:spcPts val="647"/>
              </a:spcAft>
            </a:pPr>
            <a:r>
              <a:rPr lang="ru-RU" altLang="ru-RU" sz="2540" dirty="0"/>
              <a:t>Ошибки первого впечатления вызывают:</a:t>
            </a:r>
          </a:p>
          <a:p>
            <a:pPr indent="691210">
              <a:spcAft>
                <a:spcPts val="647"/>
              </a:spcAft>
            </a:pPr>
            <a:r>
              <a:rPr lang="ru-RU" altLang="ru-RU" sz="2800" dirty="0"/>
              <a:t>а) Мнения других лиц. </a:t>
            </a:r>
          </a:p>
          <a:p>
            <a:pPr indent="691210">
              <a:spcAft>
                <a:spcPts val="647"/>
              </a:spcAft>
            </a:pPr>
            <a:r>
              <a:rPr lang="ru-RU" altLang="ru-RU" sz="2800" dirty="0"/>
              <a:t>б) </a:t>
            </a:r>
            <a:r>
              <a:rPr lang="ru-RU" altLang="ru-RU" sz="2800" dirty="0" err="1"/>
              <a:t>Галло</a:t>
            </a:r>
            <a:r>
              <a:rPr lang="ru-RU" altLang="ru-RU" sz="2800" dirty="0"/>
              <a:t>-эффект. </a:t>
            </a:r>
          </a:p>
          <a:p>
            <a:pPr indent="691210">
              <a:spcAft>
                <a:spcPts val="647"/>
              </a:spcAft>
            </a:pPr>
            <a:r>
              <a:rPr lang="ru-RU" altLang="ru-RU" sz="2800" dirty="0"/>
              <a:t>в) Эффект снисходительности - ужесточения. </a:t>
            </a:r>
          </a:p>
          <a:p>
            <a:pPr indent="691210">
              <a:spcAft>
                <a:spcPts val="647"/>
              </a:spcAft>
            </a:pPr>
            <a:r>
              <a:rPr lang="ru-RU" altLang="ru-RU" sz="2800" dirty="0"/>
              <a:t>г) Стереотипы. </a:t>
            </a:r>
          </a:p>
          <a:p>
            <a:pPr indent="691210">
              <a:spcAft>
                <a:spcPts val="647"/>
              </a:spcAft>
            </a:pPr>
            <a:r>
              <a:rPr lang="ru-RU" altLang="ru-RU" sz="2800" dirty="0"/>
              <a:t>д) Психическое состояние.</a:t>
            </a:r>
          </a:p>
          <a:p>
            <a:pPr indent="691210">
              <a:spcAft>
                <a:spcPts val="647"/>
              </a:spcAft>
            </a:pPr>
            <a:r>
              <a:rPr lang="ru-RU" altLang="ru-RU" sz="2800" dirty="0"/>
              <a:t>е) Доминирующая потребность. </a:t>
            </a:r>
          </a:p>
          <a:p>
            <a:pPr indent="691210">
              <a:spcAft>
                <a:spcPts val="647"/>
              </a:spcAft>
            </a:pPr>
            <a:r>
              <a:rPr lang="ru-RU" altLang="ru-RU" sz="2540" dirty="0"/>
              <a:t>ж) Проекция и </a:t>
            </a:r>
            <a:r>
              <a:rPr lang="ru-RU" altLang="ru-RU" sz="2540" dirty="0" err="1" smtClean="0"/>
              <a:t>эмпатия</a:t>
            </a:r>
            <a:r>
              <a:rPr lang="ru-RU" altLang="ru-RU" sz="2540" dirty="0" smtClean="0"/>
              <a:t>.</a:t>
            </a:r>
            <a:endParaRPr lang="ru-RU" altLang="ru-RU" sz="998" dirty="0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98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768471"/>
            <a:ext cx="9144000" cy="1089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89"/>
              </a:spcBef>
              <a:buSzPct val="70000"/>
            </a:pP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Первое впечатление о человеке на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38%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зависит от звучания голоса, на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55%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от визуальных ощущений (от языка жестов) и только на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7%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от вербального компонента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26711" y="5254156"/>
            <a:ext cx="79208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-635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0" y="47667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lnSpc>
                <a:spcPts val="33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сторона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общение как обмен информацией</a:t>
            </a:r>
            <a:r>
              <a:rPr lang="ru-RU" dirty="0" smtClean="0"/>
              <a:t>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46098" y="1921966"/>
            <a:ext cx="8363272" cy="3302099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(вербальный — от лат. устный,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словесный) и 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неречевой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(невербальный) каналы общения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 границ психологического пространства</a:t>
            </a:r>
          </a:p>
        </p:txBody>
      </p:sp>
      <p:pic>
        <p:nvPicPr>
          <p:cNvPr id="3074" name="Picture 2" descr="https://psyera.ru/sites/default/files/images/Psylead/2019_06/deof_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09640"/>
            <a:ext cx="304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организация взаимодействия между людьми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например, нужно согласовать действия, распределить функции или повлиять на настроение,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поведение, убеждения     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собеседника </a:t>
            </a:r>
          </a:p>
          <a:p>
            <a:pPr>
              <a:buFont typeface="Arial" pitchFamily="34" charset="0"/>
              <a:buNone/>
            </a:pPr>
            <a:endParaRPr lang="ru-RU" dirty="0" smtClean="0"/>
          </a:p>
        </p:txBody>
      </p:sp>
      <p:pic>
        <p:nvPicPr>
          <p:cNvPr id="4098" name="Picture 2" descr="D:\Медакадемия\Стресс\10066777-conflict-situation-between-two-women-doctors--Stock-Photo-nurse-angry-confl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3314"/>
            <a:ext cx="214183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Тактика общения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реализация в конкретной ситуации коммуникативной стратегии на основе владения техниками и знания правил общения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400" y="2996952"/>
            <a:ext cx="8435280" cy="359916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Позиции в общении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доброжелательная позиция принятия собеседника;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нейтральная позиция;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враждебная позиция непринятия собеседника;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доминирование, или "общение сверху";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"общение на равных";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подчинение, или позиция "снизу".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380" y="1789232"/>
            <a:ext cx="8075240" cy="83612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29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Техника общения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— совокупность конкретных коммуникативных умений: говорить и слушать.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8929" y="3356992"/>
            <a:ext cx="84969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16"/>
              </a:spcBef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Умение слушать</a:t>
            </a:r>
          </a:p>
          <a:p>
            <a:pPr>
              <a:spcBef>
                <a:spcPts val="816"/>
              </a:spcBef>
            </a:pPr>
            <a:r>
              <a:rPr lang="ru-RU" altLang="ru-RU" sz="2800" b="1" dirty="0" smtClean="0"/>
              <a:t>Правило </a:t>
            </a:r>
            <a:r>
              <a:rPr lang="ru-RU" altLang="ru-RU" sz="2800" b="1" dirty="0"/>
              <a:t>1: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Лучший собеседник не тот, кто умеет </a:t>
            </a:r>
            <a:r>
              <a:rPr lang="ru-RU" altLang="ru-RU" sz="2800" i="1" dirty="0" smtClean="0"/>
              <a:t>хорошо слушать, </a:t>
            </a:r>
            <a:r>
              <a:rPr lang="ru-RU" altLang="ru-RU" sz="2800" i="1" dirty="0"/>
              <a:t>а тот, кто умеет </a:t>
            </a:r>
            <a:r>
              <a:rPr lang="ru-RU" altLang="ru-RU" sz="2800" i="1" dirty="0" smtClean="0"/>
              <a:t>хорошо говорить</a:t>
            </a:r>
            <a:r>
              <a:rPr lang="ru-RU" altLang="ru-RU" sz="2800" dirty="0" smtClean="0"/>
              <a:t>».</a:t>
            </a:r>
            <a:endParaRPr lang="ru-RU" altLang="ru-RU" sz="2800" dirty="0"/>
          </a:p>
          <a:p>
            <a:pPr>
              <a:spcBef>
                <a:spcPts val="816"/>
              </a:spcBef>
            </a:pPr>
            <a:r>
              <a:rPr lang="ru-RU" altLang="ru-RU" sz="2800" b="1" dirty="0" smtClean="0"/>
              <a:t>Правило </a:t>
            </a:r>
            <a:r>
              <a:rPr lang="ru-RU" altLang="ru-RU" sz="2800" b="1" dirty="0"/>
              <a:t>2: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Люди склонны слушать другого только после того, как выслушали их</a:t>
            </a:r>
            <a:r>
              <a:rPr lang="ru-RU" altLang="ru-RU" sz="2800" dirty="0"/>
              <a:t>».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332657"/>
            <a:ext cx="84456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26"/>
              </a:spcBef>
            </a:pPr>
            <a:r>
              <a:rPr lang="ru-RU" altLang="ru-RU" sz="3200" b="1" dirty="0" smtClean="0">
                <a:solidFill>
                  <a:srgbClr val="C00000"/>
                </a:solidFill>
              </a:rPr>
              <a:t>«Плюсы</a:t>
            </a:r>
            <a:r>
              <a:rPr lang="ru-RU" altLang="ru-RU" sz="3200" b="1" dirty="0">
                <a:solidFill>
                  <a:srgbClr val="C00000"/>
                </a:solidFill>
              </a:rPr>
              <a:t>» общения</a:t>
            </a:r>
            <a:endParaRPr lang="ru-RU" altLang="ru-RU" sz="2903" dirty="0" smtClean="0">
              <a:solidFill>
                <a:srgbClr val="C00000"/>
              </a:solidFill>
            </a:endParaRPr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 smtClean="0"/>
              <a:t>комплимент</a:t>
            </a:r>
            <a:r>
              <a:rPr lang="ru-RU" altLang="ru-RU" sz="2903" dirty="0"/>
              <a:t>,</a:t>
            </a:r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 smtClean="0"/>
              <a:t>улыбка</a:t>
            </a:r>
            <a:r>
              <a:rPr lang="ru-RU" altLang="ru-RU" sz="2903" dirty="0"/>
              <a:t>,</a:t>
            </a:r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 smtClean="0"/>
              <a:t>имя </a:t>
            </a:r>
            <a:r>
              <a:rPr lang="ru-RU" altLang="ru-RU" sz="2903" dirty="0"/>
              <a:t>собеседника, </a:t>
            </a:r>
            <a:endParaRPr lang="ru-RU" altLang="ru-RU" sz="2903" dirty="0" smtClean="0"/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 smtClean="0"/>
              <a:t>поднятие его значимости.</a:t>
            </a:r>
            <a:endParaRPr lang="ru-RU" altLang="ru-RU" sz="2903" dirty="0"/>
          </a:p>
        </p:txBody>
      </p:sp>
      <p:pic>
        <p:nvPicPr>
          <p:cNvPr id="1026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73" y="46907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31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99681" y="240841"/>
            <a:ext cx="8490240" cy="5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67"/>
              </a:spcBef>
              <a:spcAft>
                <a:spcPts val="647"/>
              </a:spcAft>
            </a:pPr>
            <a:r>
              <a:rPr lang="ru-RU" altLang="ru-RU" sz="2358" b="1">
                <a:solidFill>
                  <a:srgbClr val="7E0021"/>
                </a:solidFill>
              </a:rPr>
              <a:t>ТЕХНИКИ АКТИВНОГО СЛУШАНИЯ</a:t>
            </a:r>
          </a:p>
          <a:p>
            <a:pPr algn="ctr">
              <a:spcBef>
                <a:spcPts val="567"/>
              </a:spcBef>
              <a:spcAft>
                <a:spcPts val="647"/>
              </a:spcAft>
            </a:pPr>
            <a:endParaRPr lang="ru-RU" altLang="ru-RU" sz="2358" b="1">
              <a:solidFill>
                <a:srgbClr val="7E0021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7361" y="587881"/>
            <a:ext cx="8755200" cy="60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1793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</a:pPr>
            <a:r>
              <a:rPr lang="ru-RU" altLang="ru-RU" sz="2086" b="1"/>
              <a:t>1. Смотрите на собеседника.</a:t>
            </a:r>
            <a:r>
              <a:rPr lang="ru-RU" altLang="ru-RU" sz="2086"/>
              <a:t> Если вы смотрите в глаза собеседнику, тем самым вы показываете, что вам важно и интересно то, что говорит собеседник.</a:t>
            </a:r>
          </a:p>
          <a:p>
            <a:pPr>
              <a:spcAft>
                <a:spcPts val="386"/>
              </a:spcAft>
            </a:pPr>
            <a:r>
              <a:rPr lang="ru-RU" altLang="ru-RU" sz="2086" b="1"/>
              <a:t>2. Реагируйте. Главный элемент активного восприятия</a:t>
            </a:r>
            <a:r>
              <a:rPr lang="ru-RU" altLang="ru-RU" sz="2086"/>
              <a:t> — умение дать человеку понять, что вы его внимательно слушаете. Это можно сделать, сопровождая речь собеседника киванием головы, произнесением сопровождающих слов типа «да», «понимаю вас...»</a:t>
            </a:r>
          </a:p>
          <a:p>
            <a:pPr>
              <a:spcAft>
                <a:spcPts val="386"/>
              </a:spcAft>
            </a:pPr>
            <a:r>
              <a:rPr lang="ru-RU" altLang="ru-RU" sz="2086" b="1"/>
              <a:t>3. Не заканчивайте предложение вместо другого человека.</a:t>
            </a:r>
          </a:p>
          <a:p>
            <a:pPr>
              <a:spcAft>
                <a:spcPts val="386"/>
              </a:spcAft>
            </a:pPr>
            <a:r>
              <a:rPr lang="ru-RU" altLang="ru-RU" sz="2086" b="1"/>
              <a:t>4. Задавайте вопросы на понимание. </a:t>
            </a:r>
            <a:r>
              <a:rPr lang="ru-RU" altLang="ru-RU" sz="2086"/>
              <a:t>Обращение к говорящему за уточнением, стремление получить дополнительную информацию, прояснить позицию собеседника — показатель активного слушания.</a:t>
            </a:r>
          </a:p>
          <a:p>
            <a:pPr>
              <a:spcAft>
                <a:spcPts val="386"/>
              </a:spcAft>
            </a:pPr>
            <a:r>
              <a:rPr lang="ru-RU" altLang="ru-RU" sz="2086" b="1"/>
              <a:t>5. Перефразируйте.</a:t>
            </a:r>
            <a:r>
              <a:rPr lang="ru-RU" altLang="ru-RU" sz="2086"/>
              <a:t> Перефразирование означает попытку уточнить смысл высказывания собеседника посредством повторения говорящему его же сообщения, но своими словами. </a:t>
            </a:r>
          </a:p>
          <a:p>
            <a:pPr>
              <a:spcAft>
                <a:spcPts val="386"/>
              </a:spcAft>
            </a:pPr>
            <a:r>
              <a:rPr lang="ru-RU" altLang="ru-RU" sz="2086" b="1"/>
              <a:t>6. Замечайте чувства.</a:t>
            </a:r>
            <a:r>
              <a:rPr lang="ru-RU" altLang="ru-RU" sz="2086"/>
              <a:t> Фразы «</a:t>
            </a:r>
            <a:r>
              <a:rPr lang="ru-RU" altLang="ru-RU" sz="2086" i="1"/>
              <a:t>Я понимаю ваше состояние</a:t>
            </a:r>
            <a:r>
              <a:rPr lang="ru-RU" altLang="ru-RU" sz="2086"/>
              <a:t>...»; «</a:t>
            </a:r>
            <a:r>
              <a:rPr lang="ru-RU" altLang="ru-RU" sz="2086" i="1"/>
              <a:t>Я понимаю, что вам нелегко говорить об этом</a:t>
            </a:r>
            <a:r>
              <a:rPr lang="ru-RU" altLang="ru-RU" sz="2086"/>
              <a:t>» и т.п. — показывают собеседнику, что его состояние понимают, ему сопереживают.</a:t>
            </a:r>
          </a:p>
        </p:txBody>
      </p:sp>
    </p:spTree>
    <p:extLst>
      <p:ext uri="{BB962C8B-B14F-4D97-AF65-F5344CB8AC3E}">
        <p14:creationId xmlns:p14="http://schemas.microsoft.com/office/powerpoint/2010/main" val="362424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767"/>
            <a:ext cx="8640960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Типичные ошибки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слушания: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Принятие молчания за внимание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Притворство, что слушают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3. 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Перебивание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собеседника во время его сообщения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4.  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Поспешные выводы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5.  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Поспешные возражения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6.  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Большое количество вопросов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7. 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собеседнику, что его чувства очень понятны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8. 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Излишняя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чувствительность к эмоциям партнера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9.  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Непрошенные советы.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0393" y="6274059"/>
            <a:ext cx="3600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-635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832321" y="327241"/>
            <a:ext cx="7780320" cy="9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4354" b="1">
                <a:solidFill>
                  <a:srgbClr val="006666"/>
                </a:solidFill>
              </a:rPr>
              <a:t>Ассертивное поведение</a:t>
            </a: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816481" y="1796041"/>
            <a:ext cx="8244000" cy="22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buClrTx/>
            </a:pPr>
            <a:r>
              <a:rPr lang="ru-RU" altLang="ru-RU" sz="3266" b="1">
                <a:solidFill>
                  <a:srgbClr val="280099"/>
                </a:solidFill>
              </a:rPr>
              <a:t>Уверенное, неагрессивное поведение (от англ. </a:t>
            </a:r>
            <a:r>
              <a:rPr lang="en-US" altLang="ru-RU" sz="3266" b="1">
                <a:solidFill>
                  <a:srgbClr val="280099"/>
                </a:solidFill>
              </a:rPr>
              <a:t>assertive)</a:t>
            </a:r>
            <a:r>
              <a:rPr lang="ru-RU" altLang="ru-RU" sz="3266" b="1">
                <a:solidFill>
                  <a:srgbClr val="280099"/>
                </a:solidFill>
              </a:rPr>
              <a:t>, когда человек четко осознает собственные права и цели. Но при этом также учитывает права и цели  других людей</a:t>
            </a:r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0" y="4392361"/>
            <a:ext cx="5328000" cy="23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68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489601" y="456841"/>
            <a:ext cx="3690720" cy="6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266" b="1" dirty="0" err="1">
                <a:solidFill>
                  <a:schemeClr val="tx2">
                    <a:lumMod val="75000"/>
                  </a:schemeClr>
                </a:solidFill>
              </a:rPr>
              <a:t>Ассертивность</a:t>
            </a:r>
            <a:r>
              <a:rPr lang="ru-RU" altLang="ru-RU" sz="3266" b="1" dirty="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587520" y="2246761"/>
            <a:ext cx="7706880" cy="75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</a:pPr>
            <a:r>
              <a:rPr lang="ru-RU" altLang="ru-RU" sz="2268" i="1">
                <a:solidFill>
                  <a:srgbClr val="7E0021"/>
                </a:solidFill>
              </a:rPr>
              <a:t>Следует отличать от наглости и неуверенности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4245120" y="255241"/>
            <a:ext cx="4734720" cy="14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358" b="1">
                <a:solidFill>
                  <a:srgbClr val="000000"/>
                </a:solidFill>
              </a:rPr>
              <a:t>это умение отстаивать свои интересы, защищать себя, не ущемляя при этом интересов окружающих</a:t>
            </a:r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783361" y="4376521"/>
            <a:ext cx="7380000" cy="1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buClrTx/>
            </a:pPr>
            <a:r>
              <a:rPr lang="ru-RU" altLang="ru-RU" sz="2540" b="1">
                <a:solidFill>
                  <a:srgbClr val="000000"/>
                </a:solidFill>
              </a:rPr>
              <a:t>НЕУВЕРЕННОСТЬ</a:t>
            </a:r>
            <a:r>
              <a:rPr lang="ru-RU" altLang="ru-RU" sz="2540">
                <a:solidFill>
                  <a:srgbClr val="000000"/>
                </a:solidFill>
              </a:rPr>
              <a:t> - Предполагает неумение защищать свои права, добиться определенных выгод для себя, неспособность защищать и выражать себя</a:t>
            </a:r>
          </a:p>
        </p:txBody>
      </p:sp>
      <p:sp>
        <p:nvSpPr>
          <p:cNvPr id="111622" name="Text Box 5"/>
          <p:cNvSpPr txBox="1">
            <a:spLocks noChangeArrowheads="1"/>
          </p:cNvSpPr>
          <p:nvPr/>
        </p:nvSpPr>
        <p:spPr bwMode="auto">
          <a:xfrm>
            <a:off x="715681" y="2874600"/>
            <a:ext cx="7578720" cy="137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5"/>
              </a:spcBef>
              <a:buClrTx/>
            </a:pPr>
            <a:r>
              <a:rPr lang="ru-RU" altLang="ru-RU" sz="2540" b="1">
                <a:solidFill>
                  <a:srgbClr val="000000"/>
                </a:solidFill>
              </a:rPr>
              <a:t>НАГЛОСТЬ.</a:t>
            </a:r>
            <a:r>
              <a:rPr lang="ru-RU" altLang="ru-RU" sz="2540">
                <a:solidFill>
                  <a:srgbClr val="000000"/>
                </a:solidFill>
              </a:rPr>
              <a:t> Это защита, самовыражение и поиск выгод для себя за счет ущемления прав и свободы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1089999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83521" y="1355401"/>
            <a:ext cx="8896320" cy="47577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1. Вы имеете право самостоятельно оценивать свои мысли и поведение, поэтому отвечать за них.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2. Вы имеете право не извиняться и не объяснять свое поведение.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3. Вы имеете право менять личное мнение.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4. Вы вправе сами решать свои проблемы.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5. Вы можете чего-то не знать, и это нормально.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6. Вы можете отвечать за личные ошибки.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7. Вы имеете право сказать, что вам неинтересно.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8. Вы вправе полноценно жить, независимости от доброжелательности и благосклонности окружающих.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9. Вы вправе кого-то не понимать. </a:t>
            </a:r>
          </a:p>
          <a:p>
            <a:pPr>
              <a:spcAft>
                <a:spcPts val="386"/>
              </a:spcAft>
              <a:buClrTx/>
            </a:pPr>
            <a:r>
              <a:rPr lang="ru-RU" altLang="ru-RU" sz="2540">
                <a:solidFill>
                  <a:srgbClr val="000000"/>
                </a:solidFill>
              </a:rPr>
              <a:t>10. Вы вправе принимать нелогичные решения</a:t>
            </a:r>
            <a:r>
              <a:rPr lang="ru-RU" altLang="ru-RU" sz="2903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31041" y="196201"/>
            <a:ext cx="8848800" cy="10756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358" b="1">
                <a:solidFill>
                  <a:srgbClr val="000080"/>
                </a:solidFill>
              </a:rPr>
              <a:t>Тренинг ассертивности</a:t>
            </a:r>
            <a:r>
              <a:rPr lang="ru-RU" altLang="ru-RU" sz="2358">
                <a:solidFill>
                  <a:srgbClr val="000080"/>
                </a:solidFill>
              </a:rPr>
              <a:t> заключается во внедрении путем самовнушения правил и принципов ассертивного поведения,  							</a:t>
            </a:r>
            <a:r>
              <a:rPr lang="ru-RU" altLang="ru-RU" sz="2358" i="1">
                <a:solidFill>
                  <a:srgbClr val="000080"/>
                </a:solidFill>
              </a:rPr>
              <a:t>Мануэль Смит.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56376" y="6381328"/>
            <a:ext cx="798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rgbClr val="800000"/>
                </a:solidFill>
              </a:rPr>
              <a:t>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52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646750"/>
            <a:ext cx="9036496" cy="54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1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/>
          <p:cNvSpPr txBox="1">
            <a:spLocks noChangeArrowheads="1"/>
          </p:cNvSpPr>
          <p:nvPr/>
        </p:nvSpPr>
        <p:spPr bwMode="auto">
          <a:xfrm>
            <a:off x="806401" y="1469161"/>
            <a:ext cx="8343360" cy="39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07963" indent="-2079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Возможность менять свое мнение.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Возражать и соглашаться в любой момент.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Выражать свои убеждения, чувства.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Говорить: «Я не понимаю».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Оставаться собой.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Просить о чем-то.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Не брать ответственности за поступки другого человека.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Ошибаться.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Рассчитывать на серьезность к делу. </a:t>
            </a:r>
          </a:p>
          <a:p>
            <a:pPr>
              <a:spcAft>
                <a:spcPts val="386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>
                <a:solidFill>
                  <a:srgbClr val="111111"/>
                </a:solidFill>
              </a:rPr>
              <a:t>Устанавливать личные </a:t>
            </a:r>
            <a:r>
              <a:rPr lang="ru-RU" altLang="ru-RU" sz="2903" dirty="0" smtClean="0">
                <a:solidFill>
                  <a:srgbClr val="111111"/>
                </a:solidFill>
              </a:rPr>
              <a:t>приоритеты</a:t>
            </a:r>
            <a:endParaRPr lang="ru-RU" altLang="ru-RU" sz="2400" dirty="0">
              <a:solidFill>
                <a:srgbClr val="800000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489601" y="327241"/>
            <a:ext cx="8508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3266">
                <a:solidFill>
                  <a:srgbClr val="663300"/>
                </a:solidFill>
              </a:rPr>
              <a:t>При общении с другими людьми должны соблюдаться следующие правила:</a:t>
            </a:r>
          </a:p>
        </p:txBody>
      </p:sp>
    </p:spTree>
    <p:extLst>
      <p:ext uri="{BB962C8B-B14F-4D97-AF65-F5344CB8AC3E}">
        <p14:creationId xmlns:p14="http://schemas.microsoft.com/office/powerpoint/2010/main" val="2726682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17468" r="26205" b="18344"/>
          <a:stretch>
            <a:fillRect/>
          </a:stretch>
        </p:blipFill>
        <p:spPr>
          <a:xfrm>
            <a:off x="0" y="0"/>
            <a:ext cx="9079200" cy="6607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00" y="620706"/>
            <a:ext cx="8352000" cy="5184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b="1" dirty="0" smtClean="0"/>
              <a:t>АЛГОРИТМЫ  ОТКАЗА </a:t>
            </a:r>
            <a:r>
              <a:rPr lang="ru-RU" dirty="0" smtClean="0"/>
              <a:t>без обиды: 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1.  </a:t>
            </a:r>
            <a:r>
              <a:rPr lang="ru-RU" b="1" dirty="0">
                <a:solidFill>
                  <a:srgbClr val="C00000"/>
                </a:solidFill>
              </a:rPr>
              <a:t>Я – сообщение </a:t>
            </a:r>
            <a:r>
              <a:rPr lang="ru-RU" dirty="0"/>
              <a:t>+ </a:t>
            </a:r>
            <a:r>
              <a:rPr lang="ru-RU" b="1" dirty="0">
                <a:solidFill>
                  <a:srgbClr val="0070C0"/>
                </a:solidFill>
              </a:rPr>
              <a:t>отказ</a:t>
            </a:r>
            <a:r>
              <a:rPr lang="ru-RU" dirty="0"/>
              <a:t> +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аргумент</a:t>
            </a:r>
            <a:r>
              <a:rPr lang="ru-RU" dirty="0"/>
              <a:t> + </a:t>
            </a:r>
            <a:r>
              <a:rPr lang="ru-RU" b="1" dirty="0"/>
              <a:t>встречное предложение </a:t>
            </a:r>
          </a:p>
          <a:p>
            <a:pPr marL="0" indent="0">
              <a:buNone/>
              <a:defRPr/>
            </a:pPr>
            <a:r>
              <a:rPr lang="ru-RU" dirty="0" smtClean="0"/>
              <a:t>«</a:t>
            </a:r>
            <a:r>
              <a:rPr lang="ru-RU" b="1" i="1" dirty="0">
                <a:solidFill>
                  <a:srgbClr val="C00000"/>
                </a:solidFill>
              </a:rPr>
              <a:t>Мне приятно, что ты меня пригласил </a:t>
            </a:r>
            <a:r>
              <a:rPr lang="ru-RU" i="1" dirty="0"/>
              <a:t>+ </a:t>
            </a:r>
            <a:r>
              <a:rPr lang="ru-RU" b="1" i="1" dirty="0">
                <a:solidFill>
                  <a:srgbClr val="0070C0"/>
                </a:solidFill>
              </a:rPr>
              <a:t>но я не могу пойти </a:t>
            </a:r>
            <a:r>
              <a:rPr lang="ru-RU" i="1" dirty="0"/>
              <a:t>+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так как у меня важная встреча </a:t>
            </a:r>
            <a:r>
              <a:rPr lang="ru-RU" i="1" dirty="0"/>
              <a:t>+ </a:t>
            </a:r>
            <a:r>
              <a:rPr lang="ru-RU" b="1" i="1" dirty="0"/>
              <a:t>пойдем лучше в кино завтра</a:t>
            </a:r>
            <a:r>
              <a:rPr lang="ru-RU" dirty="0" smtClean="0"/>
              <a:t>!»</a:t>
            </a:r>
            <a:endParaRPr lang="ru-RU" dirty="0"/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Встречный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вопрос + отказ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dirty="0" smtClean="0"/>
              <a:t>«</a:t>
            </a:r>
            <a:r>
              <a:rPr lang="ru-RU" i="1" dirty="0"/>
              <a:t>Ты думаешь, мне не хочется пойти + хочется, но не могу</a:t>
            </a:r>
            <a:r>
              <a:rPr lang="ru-RU" dirty="0" smtClean="0"/>
              <a:t>!»</a:t>
            </a:r>
            <a:endParaRPr lang="ru-RU" dirty="0"/>
          </a:p>
          <a:p>
            <a:pPr eaLnBrk="1">
              <a:buFont typeface="Times New Roman" pitchFamily="16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5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dirty="0" smtClean="0"/>
              <a:t>Дополнительные техники отказа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6320" y="1665243"/>
            <a:ext cx="8229600" cy="2843878"/>
          </a:xfrm>
        </p:spPr>
        <p:txBody>
          <a:bodyPr>
            <a:normAutofit lnSpcReduction="10000"/>
          </a:bodyPr>
          <a:lstStyle/>
          <a:p>
            <a:pPr marL="518408" indent="-518408">
              <a:buFont typeface="Wingdings" panose="05000000000000000000" pitchFamily="2" charset="2"/>
              <a:buChar char="ü"/>
              <a:defRPr/>
            </a:pPr>
            <a:r>
              <a:rPr lang="ru-RU" sz="3300" dirty="0"/>
              <a:t>Держите паузу</a:t>
            </a:r>
          </a:p>
          <a:p>
            <a:pPr marL="518408" indent="-518408">
              <a:buFont typeface="Wingdings" panose="05000000000000000000" pitchFamily="2" charset="2"/>
              <a:buChar char="ü"/>
              <a:defRPr/>
            </a:pPr>
            <a:r>
              <a:rPr lang="ru-RU" sz="3300" dirty="0"/>
              <a:t>Следите за невербальным поведением</a:t>
            </a:r>
          </a:p>
          <a:p>
            <a:pPr marL="518408" indent="-518408">
              <a:buFont typeface="Wingdings" panose="05000000000000000000" pitchFamily="2" charset="2"/>
              <a:buChar char="ü"/>
              <a:defRPr/>
            </a:pPr>
            <a:r>
              <a:rPr lang="ru-RU" sz="3300" dirty="0"/>
              <a:t>Проявляйте сочувствие</a:t>
            </a:r>
          </a:p>
          <a:p>
            <a:pPr marL="518408" indent="-518408">
              <a:buFont typeface="Wingdings" panose="05000000000000000000" pitchFamily="2" charset="2"/>
              <a:buChar char="ü"/>
              <a:defRPr/>
            </a:pPr>
            <a:r>
              <a:rPr lang="ru-RU" sz="3300" dirty="0"/>
              <a:t>Остерегайтесь чувства вины: не перебирайте с извинениями </a:t>
            </a:r>
            <a:endParaRPr lang="ru-RU" sz="33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2608" y="4941168"/>
            <a:ext cx="8280920" cy="1107996"/>
          </a:xfrm>
          <a:prstGeom prst="rect">
            <a:avLst/>
          </a:prstGeom>
          <a:ln>
            <a:solidFill>
              <a:schemeClr val="accent6">
                <a:lumMod val="50000"/>
                <a:alpha val="98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300" dirty="0">
                <a:solidFill>
                  <a:prstClr val="black"/>
                </a:solidFill>
              </a:rPr>
              <a:t>«</a:t>
            </a:r>
            <a:r>
              <a:rPr lang="ru-RU" sz="3300" i="1" dirty="0">
                <a:solidFill>
                  <a:prstClr val="black"/>
                </a:solidFill>
              </a:rPr>
              <a:t>Простите меня за то, что мои интересы для меня ближе ваших</a:t>
            </a:r>
            <a:r>
              <a:rPr lang="ru-RU" sz="3300" dirty="0">
                <a:solidFill>
                  <a:prstClr val="black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038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4506121"/>
            <a:ext cx="3395520" cy="20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" y="573481"/>
            <a:ext cx="2797920" cy="197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61" y="537481"/>
            <a:ext cx="33984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00" y="4581001"/>
            <a:ext cx="3168000" cy="21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0641" y="3132361"/>
            <a:ext cx="7053120" cy="14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i="1"/>
              <a:t>Взаимодействие  врача и больного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3628" b="1" i="1"/>
          </a:p>
        </p:txBody>
      </p:sp>
    </p:spTree>
    <p:extLst>
      <p:ext uri="{BB962C8B-B14F-4D97-AF65-F5344CB8AC3E}">
        <p14:creationId xmlns:p14="http://schemas.microsoft.com/office/powerpoint/2010/main" val="1650631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5840" y="240841"/>
            <a:ext cx="8881920" cy="2416320"/>
          </a:xfrm>
          <a:ln/>
        </p:spPr>
        <p:txBody>
          <a:bodyPr vert="horz" lIns="91440" tIns="40819" rIns="91440" bIns="40819" rtlCol="0" anchor="t">
            <a:noAutofit/>
          </a:bodyPr>
          <a:lstStyle/>
          <a:p>
            <a:pPr>
              <a:spcAft>
                <a:spcPts val="771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  <a:t>Строгих правил общения с пациентом нет, хотя во всем мире врачи пользуются общими принципами </a:t>
            </a:r>
            <a:r>
              <a:rPr lang="ru-RU" altLang="ru-RU" sz="2400" dirty="0">
                <a:solidFill>
                  <a:srgbClr val="7E0021"/>
                </a:solidFill>
                <a:latin typeface="Trebuchet MS" panose="020B0603020202020204" pitchFamily="34" charset="0"/>
              </a:rPr>
              <a:t>деонтологии</a:t>
            </a:r>
            <a: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</a:br>
            <a:r>
              <a:rPr lang="ru-RU" altLang="ru-RU" sz="2400" dirty="0" smtClean="0">
                <a:solidFill>
                  <a:srgbClr val="424456"/>
                </a:solidFill>
                <a:latin typeface="Trebuchet MS" panose="020B0603020202020204" pitchFamily="34" charset="0"/>
              </a:rPr>
              <a:t>(</a:t>
            </a:r>
            <a: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  <a:t>от греческого </a:t>
            </a:r>
            <a:r>
              <a:rPr lang="ru-RU" altLang="ru-RU" sz="2400" dirty="0" err="1">
                <a:solidFill>
                  <a:srgbClr val="424456"/>
                </a:solidFill>
                <a:latin typeface="Trebuchet MS" panose="020B0603020202020204" pitchFamily="34" charset="0"/>
              </a:rPr>
              <a:t>deon</a:t>
            </a:r>
            <a: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  <a:t> – должное и </a:t>
            </a:r>
            <a:r>
              <a:rPr lang="ru-RU" altLang="ru-RU" sz="2400" dirty="0" err="1">
                <a:solidFill>
                  <a:srgbClr val="424456"/>
                </a:solidFill>
                <a:latin typeface="Trebuchet MS" panose="020B0603020202020204" pitchFamily="34" charset="0"/>
              </a:rPr>
              <a:t>logos</a:t>
            </a:r>
            <a: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  <a:t> – учение) </a:t>
            </a:r>
            <a:b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</a:br>
            <a:r>
              <a:rPr lang="ru-RU" altLang="ru-RU" sz="2400" dirty="0">
                <a:solidFill>
                  <a:srgbClr val="424456"/>
                </a:solidFill>
                <a:latin typeface="Trebuchet MS" panose="020B0603020202020204" pitchFamily="34" charset="0"/>
              </a:rPr>
              <a:t>– профессиональной этики медицинских работников. Состояние душевного комфорта пациента – вот главный критерий </a:t>
            </a:r>
            <a:r>
              <a:rPr lang="ru-RU" altLang="ru-RU" sz="2400" dirty="0" smtClean="0">
                <a:solidFill>
                  <a:srgbClr val="424456"/>
                </a:solidFill>
                <a:latin typeface="Trebuchet MS" panose="020B0603020202020204" pitchFamily="34" charset="0"/>
              </a:rPr>
              <a:t>деонтологии.</a:t>
            </a:r>
            <a:endParaRPr lang="ru-RU" altLang="ru-RU" sz="2400" dirty="0">
              <a:solidFill>
                <a:srgbClr val="424456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r="774" b="10220"/>
          <a:stretch>
            <a:fillRect/>
          </a:stretch>
        </p:blipFill>
        <p:spPr bwMode="auto">
          <a:xfrm>
            <a:off x="2267744" y="3192810"/>
            <a:ext cx="5144656" cy="33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75" r="774" b="102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28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833992" y="3845355"/>
            <a:ext cx="8294400" cy="58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 dirty="0" smtClean="0"/>
              <a:t>Конкуренция</a:t>
            </a:r>
            <a:r>
              <a:rPr lang="ru-RU" altLang="ru-RU" sz="2358" dirty="0" smtClean="0"/>
              <a:t> </a:t>
            </a:r>
            <a:r>
              <a:rPr lang="ru-RU" altLang="ru-RU" sz="2358" dirty="0"/>
              <a:t>— взаимодействие, характеризующееся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8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" y="4577000"/>
            <a:ext cx="4624192" cy="179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4549"/>
            <a:ext cx="3022528" cy="178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97972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b="1" dirty="0" smtClean="0"/>
              <a:t>Кооперация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— взаимодействие, при котором его субъекты достигают взаимного соглашения о преследуемых целях и </a:t>
            </a:r>
            <a:r>
              <a:rPr lang="ru-RU" altLang="ru-RU" sz="2800" dirty="0" err="1"/>
              <a:t>стремяться</a:t>
            </a:r>
            <a:r>
              <a:rPr lang="ru-RU" altLang="ru-RU" sz="2800" dirty="0"/>
              <a:t> не нарушать его, пока совпадают их интересы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622" y="30757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3200" b="1" dirty="0">
                <a:solidFill>
                  <a:srgbClr val="7E0021"/>
                </a:solidFill>
              </a:rPr>
              <a:t>Типы взаимодействия врача и пациента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351720"/>
            <a:ext cx="4909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достижением индивидуальных или групповых целей и интересов в условиях противоборства между людьми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9913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504" y="147241"/>
            <a:ext cx="9036496" cy="25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i="1" dirty="0">
                <a:solidFill>
                  <a:srgbClr val="7E0021"/>
                </a:solidFill>
                <a:latin typeface="Trebuchet MS" panose="020B0603020202020204" pitchFamily="34" charset="0"/>
              </a:rPr>
              <a:t>Трансфер</a:t>
            </a:r>
            <a:r>
              <a:rPr lang="ru-RU" altLang="ru-RU" sz="3200" b="1" i="1" dirty="0">
                <a:latin typeface="Trebuchet MS" panose="020B0603020202020204" pitchFamily="34" charset="0"/>
              </a:rPr>
              <a:t> (перенос)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 b="1" i="1" dirty="0" smtClean="0">
                <a:latin typeface="Trebuchet MS" panose="020B0603020202020204" pitchFamily="34" charset="0"/>
              </a:rPr>
              <a:t>       </a:t>
            </a:r>
            <a:r>
              <a:rPr lang="ru-RU" altLang="ru-RU" sz="2600" dirty="0">
                <a:latin typeface="Trebuchet MS" panose="020B0603020202020204" pitchFamily="34" charset="0"/>
              </a:rPr>
              <a:t>Механизм заключается в актуализации у пациента прежнего опыта эмоциональных взаимоотношений со значимыми людьми и в переносе этих чувств на врача.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 i="1" dirty="0">
                <a:latin typeface="Trebuchet MS" panose="020B0603020202020204" pitchFamily="34" charset="0"/>
              </a:rPr>
              <a:t>    Перенос - </a:t>
            </a:r>
            <a:r>
              <a:rPr lang="ru-RU" altLang="ru-RU" sz="2600" dirty="0">
                <a:latin typeface="Trebuchet MS" panose="020B0603020202020204" pitchFamily="34" charset="0"/>
              </a:rPr>
              <a:t>это проекция пациентом прошлых или настоящих ощущений, установок или желаний на врача.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049280" y="3149641"/>
            <a:ext cx="4832640" cy="34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 dirty="0">
                <a:solidFill>
                  <a:schemeClr val="accent1">
                    <a:lumMod val="75000"/>
                  </a:schemeClr>
                </a:solidFill>
              </a:rPr>
              <a:t>Различается трансфер: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 dirty="0" smtClean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ru-RU" altLang="ru-RU" sz="2358" b="1" i="1" dirty="0" smtClean="0">
                <a:solidFill>
                  <a:schemeClr val="accent1">
                    <a:lumMod val="75000"/>
                  </a:schemeClr>
                </a:solidFill>
              </a:rPr>
              <a:t>позитивный</a:t>
            </a:r>
            <a:r>
              <a:rPr lang="ru-RU" altLang="ru-RU" sz="2358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358" dirty="0" smtClean="0"/>
              <a:t>- </a:t>
            </a:r>
            <a:r>
              <a:rPr lang="ru-RU" altLang="ru-RU" sz="2358" dirty="0"/>
              <a:t>перенос </a:t>
            </a:r>
            <a:r>
              <a:rPr lang="ru-RU" altLang="ru-RU" sz="2358" dirty="0" smtClean="0"/>
              <a:t>чувства </a:t>
            </a:r>
            <a:r>
              <a:rPr lang="ru-RU" altLang="ru-RU" sz="2358" dirty="0"/>
              <a:t>любви, уважения, доверия, привязанности и пр.;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 dirty="0">
                <a:solidFill>
                  <a:schemeClr val="accent1">
                    <a:lumMod val="75000"/>
                  </a:schemeClr>
                </a:solidFill>
              </a:rPr>
              <a:t>б) </a:t>
            </a:r>
            <a:r>
              <a:rPr lang="ru-RU" altLang="ru-RU" sz="2358" b="1" i="1" dirty="0">
                <a:solidFill>
                  <a:schemeClr val="accent1">
                    <a:lumMod val="75000"/>
                  </a:schemeClr>
                </a:solidFill>
              </a:rPr>
              <a:t>негативный</a:t>
            </a:r>
            <a:r>
              <a:rPr lang="ru-RU" altLang="ru-RU" sz="2358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358" dirty="0"/>
              <a:t>- перенос чувства страха, ненависти, отвращения и пр.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8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1" y="2874600"/>
            <a:ext cx="346176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07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043608" y="580377"/>
            <a:ext cx="7444800" cy="39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4826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7E0021"/>
                </a:solidFill>
              </a:rPr>
              <a:t>Главные компоненты сотрудничества врача и пациента:</a:t>
            </a:r>
          </a:p>
          <a:p>
            <a:pPr marL="182883" indent="432006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903" dirty="0"/>
              <a:t> </a:t>
            </a:r>
            <a:r>
              <a:rPr lang="ru-RU" altLang="ru-RU" sz="3200" dirty="0"/>
              <a:t>поддержка</a:t>
            </a:r>
          </a:p>
          <a:p>
            <a:pPr marL="182883" indent="432006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 dirty="0"/>
              <a:t> понимание</a:t>
            </a:r>
          </a:p>
          <a:p>
            <a:pPr marL="182883" indent="432006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 dirty="0"/>
              <a:t> уважение</a:t>
            </a:r>
          </a:p>
          <a:p>
            <a:pPr marL="182883" indent="432006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 dirty="0"/>
              <a:t> сочувствие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903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4506121"/>
            <a:ext cx="3330720" cy="215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61" y="3657961"/>
            <a:ext cx="4572000" cy="300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03532" y="4117425"/>
            <a:ext cx="6480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-635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3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718561" y="523081"/>
            <a:ext cx="8098560" cy="37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2873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28"/>
              </a:spcBef>
              <a:spcAft>
                <a:spcPts val="647"/>
              </a:spcAft>
            </a:pPr>
            <a:r>
              <a:rPr lang="ru-RU" altLang="ru-RU" sz="2903" b="1">
                <a:solidFill>
                  <a:srgbClr val="7E0021"/>
                </a:solidFill>
              </a:rPr>
              <a:t>Поддержка</a:t>
            </a:r>
            <a:r>
              <a:rPr lang="ru-RU" altLang="ru-RU" sz="2540"/>
              <a:t> означает, что врач стремиться быть полезным пациенту - это не всегда очевидно пациенту...</a:t>
            </a:r>
          </a:p>
          <a:p>
            <a:pPr>
              <a:spcBef>
                <a:spcPts val="828"/>
              </a:spcBef>
              <a:spcAft>
                <a:spcPts val="647"/>
              </a:spcAft>
            </a:pPr>
            <a:r>
              <a:rPr lang="ru-RU" altLang="ru-RU" sz="2540"/>
              <a:t>Но! Это не означает, что врач должен взять на себя отвественность за состояние здоровья и настроение пациента!</a:t>
            </a:r>
          </a:p>
          <a:p>
            <a:pPr>
              <a:spcBef>
                <a:spcPts val="828"/>
              </a:spcBef>
              <a:spcAft>
                <a:spcPts val="647"/>
              </a:spcAft>
            </a:pPr>
            <a:r>
              <a:rPr lang="ru-RU" altLang="ru-RU" sz="2540" b="1">
                <a:solidFill>
                  <a:srgbClr val="000099"/>
                </a:solidFill>
              </a:rPr>
              <a:t>Цель </a:t>
            </a:r>
            <a:r>
              <a:rPr lang="ru-RU" altLang="ru-RU" sz="2540"/>
              <a:t>оказываемой врачом поддержки — активизация роли пациента в лечебном процессе в т.ч. в случае хирургического вмешательства.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01" y="4441321"/>
            <a:ext cx="3094560" cy="22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0" y="4501800"/>
            <a:ext cx="32832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611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01608" cy="6336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Психология и педагогика общения врача и пациента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План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1. Понятие, виды, структура и этапы общения.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Значение общения и доверительных отношений в межличностном контакте врача и пациента.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Установление доверительных отношений между врачом и пациентом. </a:t>
            </a:r>
          </a:p>
          <a:p>
            <a:pPr marL="0" indent="0">
              <a:buNone/>
            </a:pPr>
            <a:r>
              <a:rPr lang="ru-RU" dirty="0" smtClean="0"/>
              <a:t>4. Коммуникативные </a:t>
            </a:r>
            <a:r>
              <a:rPr lang="ru-RU" dirty="0"/>
              <a:t>барьеры в процессе общения врача и пациента и способы их преодоления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Требования к разговору врача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ОК-8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7544" y="476672"/>
            <a:ext cx="8565120" cy="328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6826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dirty="0"/>
              <a:t>Для демонстрации</a:t>
            </a:r>
            <a:r>
              <a:rPr lang="ru-RU" altLang="ru-RU" sz="2903" b="1" i="1" dirty="0"/>
              <a:t> </a:t>
            </a:r>
            <a:r>
              <a:rPr lang="ru-RU" altLang="ru-RU" sz="2903" b="1" i="1" dirty="0">
                <a:solidFill>
                  <a:srgbClr val="000066"/>
                </a:solidFill>
              </a:rPr>
              <a:t>уважения</a:t>
            </a:r>
            <a:r>
              <a:rPr lang="ru-RU" altLang="ru-RU" sz="2540" dirty="0"/>
              <a:t> важно ознакомиться с обстоятельствами жизни пациента, чтобы общаться с ним как личностью, а не только как с носителем болезни.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dirty="0"/>
              <a:t>Необходимо запомнить имя (отчество) и фамилию пациента; использовать технику активного слушания (вербально и </a:t>
            </a:r>
            <a:r>
              <a:rPr lang="ru-RU" altLang="ru-RU" sz="2540" dirty="0" err="1"/>
              <a:t>невербально</a:t>
            </a:r>
            <a:r>
              <a:rPr lang="ru-RU" altLang="ru-RU" sz="2540" dirty="0"/>
              <a:t>)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" y="4310281"/>
            <a:ext cx="3395520" cy="22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1" y="4180681"/>
            <a:ext cx="3199680" cy="2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941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87521" y="392041"/>
            <a:ext cx="8425440" cy="40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5080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67"/>
              </a:spcBef>
              <a:spcAft>
                <a:spcPts val="647"/>
              </a:spcAft>
            </a:pPr>
            <a:r>
              <a:rPr lang="ru-RU" altLang="ru-RU" sz="2540" b="1">
                <a:solidFill>
                  <a:srgbClr val="7E0021"/>
                </a:solidFill>
              </a:rPr>
              <a:t>Сочувствие</a:t>
            </a:r>
            <a:r>
              <a:rPr lang="ru-RU" altLang="ru-RU" sz="2358"/>
              <a:t> — ключ к установлению сотрудничества между врачом и пациентом.</a:t>
            </a:r>
          </a:p>
          <a:p>
            <a:pPr>
              <a:spcBef>
                <a:spcPts val="567"/>
              </a:spcBef>
              <a:spcAft>
                <a:spcPts val="647"/>
              </a:spcAft>
            </a:pPr>
            <a:r>
              <a:rPr lang="ru-RU" altLang="ru-RU" sz="2358"/>
              <a:t>Необходимо уметь поставить себя на место пациента, взглянуть на мир его глазами и высказать это </a:t>
            </a:r>
            <a:r>
              <a:rPr lang="ru-RU" altLang="ru-RU" sz="2358" b="1">
                <a:solidFill>
                  <a:srgbClr val="000066"/>
                </a:solidFill>
              </a:rPr>
              <a:t>словами</a:t>
            </a:r>
            <a:r>
              <a:rPr lang="ru-RU" altLang="ru-RU" sz="2358"/>
              <a:t>:</a:t>
            </a:r>
          </a:p>
          <a:p>
            <a:pPr>
              <a:spcBef>
                <a:spcPts val="567"/>
              </a:spcBef>
              <a:spcAft>
                <a:spcPts val="647"/>
              </a:spcAft>
            </a:pPr>
            <a:r>
              <a:rPr lang="ru-RU" altLang="ru-RU" sz="2358"/>
              <a:t>«</a:t>
            </a:r>
            <a:r>
              <a:rPr lang="ru-RU" altLang="ru-RU" sz="2358" i="1"/>
              <a:t>Вам пришлось нелегко, было от чего обозлиться</a:t>
            </a:r>
            <a:r>
              <a:rPr lang="ru-RU" altLang="ru-RU" sz="2358"/>
              <a:t>»</a:t>
            </a:r>
          </a:p>
          <a:p>
            <a:pPr>
              <a:spcBef>
                <a:spcPts val="567"/>
              </a:spcBef>
              <a:spcAft>
                <a:spcPts val="647"/>
              </a:spcAft>
            </a:pPr>
            <a:r>
              <a:rPr lang="ru-RU" altLang="ru-RU" sz="2358"/>
              <a:t>«</a:t>
            </a:r>
            <a:r>
              <a:rPr lang="ru-RU" altLang="ru-RU" sz="2358" i="1"/>
              <a:t>Похоже все от Вас отвернулись, представляю, в каком Вы были отчаянии</a:t>
            </a:r>
            <a:r>
              <a:rPr lang="ru-RU" altLang="ru-RU" sz="2358"/>
              <a:t>»</a:t>
            </a:r>
          </a:p>
          <a:p>
            <a:pPr>
              <a:spcBef>
                <a:spcPts val="567"/>
              </a:spcBef>
              <a:spcAft>
                <a:spcPts val="647"/>
              </a:spcAft>
            </a:pPr>
            <a:r>
              <a:rPr lang="ru-RU" altLang="ru-RU" sz="2358"/>
              <a:t>или </a:t>
            </a:r>
            <a:r>
              <a:rPr lang="ru-RU" altLang="ru-RU" sz="2358" b="1">
                <a:solidFill>
                  <a:srgbClr val="000066"/>
                </a:solidFill>
              </a:rPr>
              <a:t>невербально</a:t>
            </a:r>
            <a:r>
              <a:rPr lang="ru-RU" altLang="ru-RU" sz="2358"/>
              <a:t> — прикосновение, кивок головой, внимательный взгляд</a:t>
            </a:r>
            <a:r>
              <a:rPr lang="ru-RU" altLang="ru-RU" sz="907"/>
              <a:t>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1" y="4478760"/>
            <a:ext cx="2826720" cy="19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41" y="4376521"/>
            <a:ext cx="3493440" cy="23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188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95841" y="196201"/>
            <a:ext cx="8817120" cy="7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>
                <a:solidFill>
                  <a:srgbClr val="424456"/>
                </a:solidFill>
                <a:latin typeface="Trebuchet MS" panose="020B0603020202020204" pitchFamily="34" charset="0"/>
              </a:rPr>
              <a:t>Основные фазы общения врача и пациента</a:t>
            </a:r>
            <a:r>
              <a:rPr lang="ru-RU" altLang="ru-RU" sz="3266" b="1">
                <a:solidFill>
                  <a:srgbClr val="424456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5841" y="914761"/>
            <a:ext cx="8817120" cy="594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363538" indent="-233363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272"/>
              </a:spcBef>
              <a:spcAft>
                <a:spcPts val="1293"/>
              </a:spcAft>
              <a:buSzPct val="45000"/>
            </a:pPr>
            <a:r>
              <a:rPr lang="ru-RU" altLang="ru-RU" sz="2903" b="1" dirty="0">
                <a:solidFill>
                  <a:srgbClr val="7E0021"/>
                </a:solidFill>
                <a:latin typeface="Trebuchet MS" panose="020B0603020202020204" pitchFamily="34" charset="0"/>
              </a:rPr>
              <a:t>1. Фаза контактная</a:t>
            </a:r>
            <a:r>
              <a:rPr lang="ru-RU" altLang="ru-RU" sz="2540" b="1" dirty="0">
                <a:solidFill>
                  <a:srgbClr val="7E0021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540" dirty="0">
                <a:latin typeface="Trebuchet MS" panose="020B0603020202020204" pitchFamily="34" charset="0"/>
              </a:rPr>
              <a:t>-  фаза установления контакта. </a:t>
            </a:r>
          </a:p>
          <a:p>
            <a:pPr algn="just">
              <a:spcBef>
                <a:spcPts val="272"/>
              </a:spcBef>
              <a:spcAft>
                <a:spcPts val="1293"/>
              </a:spcAft>
              <a:buSzPct val="45000"/>
            </a:pPr>
            <a:r>
              <a:rPr lang="ru-RU" altLang="ru-RU" sz="2540" i="1" dirty="0">
                <a:latin typeface="Trebuchet MS" panose="020B0603020202020204" pitchFamily="34" charset="0"/>
              </a:rPr>
              <a:t>  </a:t>
            </a:r>
            <a:r>
              <a:rPr lang="ru-RU" altLang="ru-RU" sz="2540" i="1" u="sng" dirty="0">
                <a:latin typeface="Trebuchet MS" panose="020B0603020202020204" pitchFamily="34" charset="0"/>
              </a:rPr>
              <a:t> Задача врача</a:t>
            </a:r>
            <a:r>
              <a:rPr lang="ru-RU" altLang="ru-RU" sz="2540" i="1" dirty="0">
                <a:latin typeface="Trebuchet MS" panose="020B0603020202020204" pitchFamily="34" charset="0"/>
              </a:rPr>
              <a:t> на данной фазе </a:t>
            </a:r>
            <a:r>
              <a:rPr lang="ru-RU" altLang="ru-RU" sz="2540" dirty="0">
                <a:latin typeface="Trebuchet MS" panose="020B0603020202020204" pitchFamily="34" charset="0"/>
              </a:rPr>
              <a:t>– создание доброжелательной атмосферы, формирование у больного впечатления, что врач хочет и может ему помочь.</a:t>
            </a:r>
          </a:p>
          <a:p>
            <a:pPr algn="just">
              <a:spcBef>
                <a:spcPts val="272"/>
              </a:spcBef>
              <a:spcAft>
                <a:spcPts val="1293"/>
              </a:spcAft>
              <a:buSzPct val="45000"/>
            </a:pPr>
            <a:r>
              <a:rPr lang="ru-RU" altLang="ru-RU" sz="2903" b="1" dirty="0">
                <a:solidFill>
                  <a:srgbClr val="7E0021"/>
                </a:solidFill>
                <a:latin typeface="Trebuchet MS" panose="020B0603020202020204" pitchFamily="34" charset="0"/>
              </a:rPr>
              <a:t>2. Фаза ориентации</a:t>
            </a:r>
            <a:r>
              <a:rPr lang="ru-RU" altLang="ru-RU" sz="2540" b="1" dirty="0">
                <a:latin typeface="Trebuchet MS" panose="020B0603020202020204" pitchFamily="34" charset="0"/>
              </a:rPr>
              <a:t> </a:t>
            </a:r>
            <a:r>
              <a:rPr lang="ru-RU" altLang="ru-RU" sz="2540" dirty="0">
                <a:latin typeface="Trebuchet MS" panose="020B0603020202020204" pitchFamily="34" charset="0"/>
              </a:rPr>
              <a:t>- фаза, в которой врач, ориентируясь в установках, ожиданиях больного, стремится понять, в каком состоянии находится пациент и в какой помощи он нуждается. </a:t>
            </a:r>
          </a:p>
          <a:p>
            <a:pPr algn="just">
              <a:spcBef>
                <a:spcPts val="272"/>
              </a:spcBef>
              <a:spcAft>
                <a:spcPts val="1293"/>
              </a:spcAft>
              <a:buSzPct val="45000"/>
            </a:pPr>
            <a:r>
              <a:rPr lang="ru-RU" altLang="ru-RU" sz="2540" i="1" dirty="0">
                <a:latin typeface="Trebuchet MS" panose="020B0603020202020204" pitchFamily="34" charset="0"/>
              </a:rPr>
              <a:t>   </a:t>
            </a:r>
            <a:r>
              <a:rPr lang="ru-RU" altLang="ru-RU" sz="2540" i="1" u="sng" dirty="0">
                <a:latin typeface="Trebuchet MS" panose="020B0603020202020204" pitchFamily="34" charset="0"/>
              </a:rPr>
              <a:t>Задача врача</a:t>
            </a:r>
            <a:r>
              <a:rPr lang="ru-RU" altLang="ru-RU" sz="2540" i="1" dirty="0">
                <a:latin typeface="Trebuchet MS" panose="020B0603020202020204" pitchFamily="34" charset="0"/>
              </a:rPr>
              <a:t> на этой фазе </a:t>
            </a:r>
            <a:r>
              <a:rPr lang="ru-RU" altLang="ru-RU" sz="2540" dirty="0">
                <a:latin typeface="Trebuchet MS" panose="020B0603020202020204" pitchFamily="34" charset="0"/>
              </a:rPr>
              <a:t>- снижение эмоционального напряжения у пациента для установления с ним продуктивного контакта</a:t>
            </a:r>
            <a:r>
              <a:rPr lang="ru-RU" altLang="ru-RU" sz="1814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508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95841" y="196201"/>
            <a:ext cx="8817120" cy="7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>
                <a:solidFill>
                  <a:srgbClr val="424456"/>
                </a:solidFill>
                <a:latin typeface="Trebuchet MS" panose="020B0603020202020204" pitchFamily="34" charset="0"/>
              </a:rPr>
              <a:t>Основные фазы общения врача и пациента</a:t>
            </a:r>
            <a:r>
              <a:rPr lang="ru-RU" altLang="ru-RU" sz="3266" b="1">
                <a:solidFill>
                  <a:srgbClr val="424456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20481" y="821161"/>
            <a:ext cx="8555040" cy="5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363538" indent="-233363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ts val="2800"/>
              </a:lnSpc>
              <a:buSzPct val="45000"/>
            </a:pPr>
            <a:r>
              <a:rPr lang="ru-RU" altLang="ru-RU" sz="2358" b="1" dirty="0">
                <a:latin typeface="Trebuchet MS" panose="020B0603020202020204" pitchFamily="34" charset="0"/>
              </a:rPr>
              <a:t>3. </a:t>
            </a:r>
            <a:r>
              <a:rPr lang="ru-RU" altLang="ru-RU" sz="2600" b="1" dirty="0">
                <a:solidFill>
                  <a:srgbClr val="7E0021"/>
                </a:solidFill>
                <a:latin typeface="Trebuchet MS" panose="020B0603020202020204" pitchFamily="34" charset="0"/>
              </a:rPr>
              <a:t>Фаза аргументации</a:t>
            </a:r>
            <a:r>
              <a:rPr lang="ru-RU" altLang="ru-RU" sz="2600" b="1" dirty="0">
                <a:latin typeface="Trebuchet MS" panose="020B0603020202020204" pitchFamily="34" charset="0"/>
              </a:rPr>
              <a:t> </a:t>
            </a:r>
            <a:r>
              <a:rPr lang="ru-RU" altLang="ru-RU" sz="2600" dirty="0">
                <a:latin typeface="Trebuchet MS" panose="020B0603020202020204" pitchFamily="34" charset="0"/>
              </a:rPr>
              <a:t>– период активного взаимодействия врача с больным, в течение которого врач задает дополнительные уточняющие вопросы, выясняя важные для понимания состояния пациента детали, проверяет гипотезы, выдвинутые в предыдущей фазе, формирует собственное мнение.     </a:t>
            </a:r>
          </a:p>
          <a:p>
            <a:pPr marL="309605" indent="-231844" algn="just">
              <a:lnSpc>
                <a:spcPts val="2800"/>
              </a:lnSpc>
              <a:buClr>
                <a:srgbClr val="0D0D0D"/>
              </a:buClr>
              <a:buSzPct val="45000"/>
              <a:buFont typeface="Georgia" panose="02040502050405020303" pitchFamily="18" charset="0"/>
              <a:buChar char="•"/>
            </a:pPr>
            <a:r>
              <a:rPr lang="ru-RU" altLang="ru-RU" sz="2600" dirty="0">
                <a:latin typeface="Trebuchet MS" panose="020B0603020202020204" pitchFamily="34" charset="0"/>
              </a:rPr>
              <a:t>  </a:t>
            </a:r>
            <a:r>
              <a:rPr lang="ru-RU" altLang="ru-RU" sz="2600" i="1" u="sng" dirty="0">
                <a:latin typeface="Trebuchet MS" panose="020B0603020202020204" pitchFamily="34" charset="0"/>
              </a:rPr>
              <a:t>Задача врача</a:t>
            </a:r>
            <a:r>
              <a:rPr lang="ru-RU" altLang="ru-RU" sz="2600" i="1" dirty="0">
                <a:latin typeface="Trebuchet MS" panose="020B0603020202020204" pitchFamily="34" charset="0"/>
              </a:rPr>
              <a:t> на этой фазе </a:t>
            </a:r>
            <a:r>
              <a:rPr lang="ru-RU" altLang="ru-RU" sz="2600" dirty="0">
                <a:latin typeface="Trebuchet MS" panose="020B0603020202020204" pitchFamily="34" charset="0"/>
              </a:rPr>
              <a:t>– проверка гипотез относительно причин состояния пациента и постановка, если возможно, диагноза.</a:t>
            </a:r>
          </a:p>
          <a:p>
            <a:pPr marL="309605" indent="-231844">
              <a:lnSpc>
                <a:spcPts val="2800"/>
              </a:lnSpc>
              <a:buClr>
                <a:srgbClr val="0D0D0D"/>
              </a:buClr>
              <a:buSzPct val="45000"/>
              <a:buFont typeface="Georgia" panose="02040502050405020303" pitchFamily="18" charset="0"/>
              <a:buChar char="•"/>
            </a:pPr>
            <a:r>
              <a:rPr lang="ru-RU" altLang="ru-RU" sz="2600" b="1" dirty="0">
                <a:solidFill>
                  <a:srgbClr val="7E0021"/>
                </a:solidFill>
                <a:latin typeface="Trebuchet MS" panose="020B0603020202020204" pitchFamily="34" charset="0"/>
              </a:rPr>
              <a:t>4. Фаза корректировки</a:t>
            </a:r>
            <a:r>
              <a:rPr lang="ru-RU" altLang="ru-RU" sz="2600" i="1" dirty="0">
                <a:solidFill>
                  <a:srgbClr val="7E0021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600" b="1" dirty="0">
                <a:solidFill>
                  <a:srgbClr val="7E0021"/>
                </a:solidFill>
                <a:latin typeface="Trebuchet MS" panose="020B0603020202020204" pitchFamily="34" charset="0"/>
              </a:rPr>
              <a:t>или обратной связи</a:t>
            </a:r>
            <a:r>
              <a:rPr lang="ru-RU" altLang="ru-RU" sz="2600" b="1" dirty="0">
                <a:latin typeface="Trebuchet MS" panose="020B0603020202020204" pitchFamily="34" charset="0"/>
              </a:rPr>
              <a:t>- </a:t>
            </a:r>
          </a:p>
          <a:p>
            <a:pPr marL="309605" indent="-231844">
              <a:lnSpc>
                <a:spcPts val="2800"/>
              </a:lnSpc>
              <a:buClr>
                <a:srgbClr val="0D0D0D"/>
              </a:buClr>
              <a:buSzPct val="45000"/>
              <a:buFont typeface="Georgia" panose="02040502050405020303" pitchFamily="18" charset="0"/>
              <a:buChar char="•"/>
            </a:pPr>
            <a:r>
              <a:rPr lang="ru-RU" altLang="ru-RU" sz="2600" dirty="0" smtClean="0">
                <a:latin typeface="Trebuchet MS" panose="020B0603020202020204" pitchFamily="34" charset="0"/>
              </a:rPr>
              <a:t>              заключительная </a:t>
            </a:r>
            <a:r>
              <a:rPr lang="ru-RU" altLang="ru-RU" sz="2600" dirty="0">
                <a:latin typeface="Trebuchet MS" panose="020B0603020202020204" pitchFamily="34" charset="0"/>
              </a:rPr>
              <a:t>фаза общения с больным. </a:t>
            </a:r>
          </a:p>
          <a:p>
            <a:pPr algn="just">
              <a:lnSpc>
                <a:spcPts val="2800"/>
              </a:lnSpc>
              <a:buSzPct val="45000"/>
            </a:pPr>
            <a:r>
              <a:rPr lang="ru-RU" altLang="ru-RU" sz="2600" i="1" dirty="0">
                <a:latin typeface="Trebuchet MS" panose="020B0603020202020204" pitchFamily="34" charset="0"/>
              </a:rPr>
              <a:t>  </a:t>
            </a:r>
            <a:r>
              <a:rPr lang="ru-RU" altLang="ru-RU" sz="2600" i="1" u="sng" dirty="0">
                <a:latin typeface="Trebuchet MS" panose="020B0603020202020204" pitchFamily="34" charset="0"/>
              </a:rPr>
              <a:t>Задача врача</a:t>
            </a:r>
            <a:r>
              <a:rPr lang="ru-RU" altLang="ru-RU" sz="2600" i="1" dirty="0">
                <a:latin typeface="Trebuchet MS" panose="020B0603020202020204" pitchFamily="34" charset="0"/>
              </a:rPr>
              <a:t> в этой фазе </a:t>
            </a:r>
            <a:r>
              <a:rPr lang="ru-RU" altLang="ru-RU" sz="2600" dirty="0">
                <a:latin typeface="Trebuchet MS" panose="020B0603020202020204" pitchFamily="34" charset="0"/>
              </a:rPr>
              <a:t>убедиться в том, что больной правильно его понял, т.е. </a:t>
            </a:r>
            <a:r>
              <a:rPr lang="ru-RU" altLang="ru-RU" sz="2600" dirty="0" smtClean="0">
                <a:latin typeface="Trebuchet MS" panose="020B0603020202020204" pitchFamily="34" charset="0"/>
              </a:rPr>
              <a:t>достигнута  конкуренция во </a:t>
            </a:r>
            <a:r>
              <a:rPr lang="ru-RU" altLang="ru-RU" sz="2600" dirty="0">
                <a:latin typeface="Trebuchet MS" panose="020B0603020202020204" pitchFamily="34" charset="0"/>
              </a:rPr>
              <a:t>взглядах на болезнь и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1395448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467544" y="476672"/>
            <a:ext cx="8490240" cy="10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4921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358" dirty="0">
                <a:solidFill>
                  <a:srgbClr val="000000"/>
                </a:solidFill>
              </a:rPr>
              <a:t>Для обучения врачей эффективному общению при оказании медицинской помощи  используется Калгари-</a:t>
            </a:r>
            <a:r>
              <a:rPr lang="ru-RU" altLang="ru-RU" sz="2358" dirty="0" err="1">
                <a:solidFill>
                  <a:srgbClr val="000000"/>
                </a:solidFill>
              </a:rPr>
              <a:t>Кэмбриджская</a:t>
            </a:r>
            <a:r>
              <a:rPr lang="ru-RU" altLang="ru-RU" sz="2358" dirty="0">
                <a:solidFill>
                  <a:srgbClr val="000000"/>
                </a:solidFill>
              </a:rPr>
              <a:t> модель медицинской консультации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7544" y="2060848"/>
            <a:ext cx="8490240" cy="387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339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r>
              <a:rPr lang="ru-RU" altLang="ru-RU" sz="2177" b="1" dirty="0"/>
              <a:t>Калгари-</a:t>
            </a:r>
            <a:r>
              <a:rPr lang="ru-RU" altLang="ru-RU" sz="2177" b="1" dirty="0" err="1"/>
              <a:t>Кэмбриджская</a:t>
            </a:r>
            <a:r>
              <a:rPr lang="ru-RU" altLang="ru-RU" sz="2177" b="1" dirty="0"/>
              <a:t>  модель медицинской консультации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Начало консультации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Сбор информации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Осмотр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Разъяснение и планирование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</a:t>
            </a:r>
            <a:r>
              <a:rPr lang="ru-RU" altLang="ru-RU" sz="2540" dirty="0" smtClean="0"/>
              <a:t>Лечение.</a:t>
            </a:r>
            <a:endParaRPr lang="ru-RU" altLang="ru-RU" sz="2540" dirty="0"/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2540" dirty="0"/>
          </a:p>
        </p:txBody>
      </p:sp>
    </p:spTree>
    <p:extLst>
      <p:ext uri="{BB962C8B-B14F-4D97-AF65-F5344CB8AC3E}">
        <p14:creationId xmlns:p14="http://schemas.microsoft.com/office/powerpoint/2010/main" val="1174182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" y="260648"/>
            <a:ext cx="898169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91681" y="261001"/>
            <a:ext cx="8750880" cy="687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386"/>
              </a:spcAft>
              <a:buSzPct val="100000"/>
              <a:defRPr/>
            </a:pPr>
            <a:r>
              <a:rPr lang="ru-RU" altLang="ru-RU" sz="2358" b="1" dirty="0">
                <a:solidFill>
                  <a:srgbClr val="7E0021"/>
                </a:solidFill>
                <a:latin typeface="Times New Roman" panose="02020603050405020304" pitchFamily="18" charset="0"/>
              </a:rPr>
              <a:t>Рекомендации по эффективному общению при оказании медицинской помощи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Начало консультации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300" i="1" dirty="0">
                <a:latin typeface="Times New Roman" panose="02020603050405020304" pitchFamily="18" charset="0"/>
              </a:rPr>
              <a:t>Представьтесь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300" dirty="0">
                <a:latin typeface="Times New Roman" panose="02020603050405020304" pitchFamily="18" charset="0"/>
              </a:rPr>
              <a:t>назовите свое имя, специальность, задачу;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300" dirty="0">
                <a:latin typeface="Times New Roman" panose="02020603050405020304" pitchFamily="18" charset="0"/>
              </a:rPr>
              <a:t>спросите, как зовут пациента и как к нему обращаться.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300" i="1" dirty="0">
                <a:latin typeface="Times New Roman" panose="02020603050405020304" pitchFamily="18" charset="0"/>
              </a:rPr>
              <a:t>Слушайте ответ на открывающий вопрос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300" dirty="0">
                <a:latin typeface="Times New Roman" panose="02020603050405020304" pitchFamily="18" charset="0"/>
              </a:rPr>
              <a:t>не перебивайте (!);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300" dirty="0">
                <a:latin typeface="Times New Roman" panose="02020603050405020304" pitchFamily="18" charset="0"/>
              </a:rPr>
              <a:t>вместо уточняющих вопросов используйте </a:t>
            </a:r>
            <a:r>
              <a:rPr lang="ru-RU" altLang="ru-RU" sz="2300" dirty="0" err="1">
                <a:latin typeface="Times New Roman" panose="02020603050405020304" pitchFamily="18" charset="0"/>
              </a:rPr>
              <a:t>фасилитацию</a:t>
            </a:r>
            <a:r>
              <a:rPr lang="ru-RU" altLang="ru-RU" sz="2300" dirty="0">
                <a:latin typeface="Times New Roman" panose="02020603050405020304" pitchFamily="18" charset="0"/>
              </a:rPr>
              <a:t>: </a:t>
            </a:r>
            <a:r>
              <a:rPr lang="ru-RU" altLang="ru-RU" sz="2300" b="1" dirty="0">
                <a:latin typeface="Times New Roman" panose="02020603050405020304" pitchFamily="18" charset="0"/>
              </a:rPr>
              <a:t>«Расскажите подробнее», «Продолжайте».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300" i="1" dirty="0">
                <a:latin typeface="Times New Roman" panose="02020603050405020304" pitchFamily="18" charset="0"/>
              </a:rPr>
              <a:t>Предложите создать список всех проблем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300" dirty="0">
                <a:latin typeface="Times New Roman" panose="02020603050405020304" pitchFamily="18" charset="0"/>
              </a:rPr>
              <a:t>«</a:t>
            </a:r>
            <a:r>
              <a:rPr lang="ru-RU" altLang="ru-RU" sz="2300" b="1" dirty="0">
                <a:latin typeface="Times New Roman" panose="02020603050405020304" pitchFamily="18" charset="0"/>
              </a:rPr>
              <a:t>Мы обсудим это подробнее. Что-то еще беспокоит или хотели обсудить сегодня?</a:t>
            </a:r>
            <a:r>
              <a:rPr lang="ru-RU" altLang="ru-RU" sz="2300" dirty="0">
                <a:latin typeface="Times New Roman" panose="02020603050405020304" pitchFamily="18" charset="0"/>
              </a:rPr>
              <a:t>»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300" dirty="0">
                <a:latin typeface="Times New Roman" panose="02020603050405020304" pitchFamily="18" charset="0"/>
              </a:rPr>
              <a:t>пока пациент не скажет: «</a:t>
            </a:r>
            <a:r>
              <a:rPr lang="ru-RU" altLang="ru-RU" sz="2300" b="1" dirty="0">
                <a:latin typeface="Times New Roman" panose="02020603050405020304" pitchFamily="18" charset="0"/>
              </a:rPr>
              <a:t>Это все</a:t>
            </a:r>
            <a:r>
              <a:rPr lang="ru-RU" altLang="ru-RU" sz="2300" dirty="0">
                <a:latin typeface="Times New Roman" panose="02020603050405020304" pitchFamily="18" charset="0"/>
              </a:rPr>
              <a:t>».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300" i="1" dirty="0">
                <a:latin typeface="Times New Roman" panose="02020603050405020304" pitchFamily="18" charset="0"/>
              </a:rPr>
              <a:t>Обобщите, обсудите план беседы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300" dirty="0">
                <a:latin typeface="Times New Roman" panose="02020603050405020304" pitchFamily="18" charset="0"/>
              </a:rPr>
              <a:t>предупредите, что есть риск не успеть все, скажите, сколько у вас есть времен</a:t>
            </a:r>
            <a:r>
              <a:rPr lang="ru-RU" altLang="ru-RU" sz="2300" dirty="0"/>
              <a:t>и.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907" dirty="0"/>
          </a:p>
        </p:txBody>
      </p:sp>
    </p:spTree>
    <p:extLst>
      <p:ext uri="{BB962C8B-B14F-4D97-AF65-F5344CB8AC3E}">
        <p14:creationId xmlns:p14="http://schemas.microsoft.com/office/powerpoint/2010/main" val="375909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587521" y="327241"/>
            <a:ext cx="8425440" cy="643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647"/>
              </a:spcAft>
              <a:buSzPct val="100000"/>
              <a:defRPr/>
            </a:pPr>
            <a:r>
              <a:rPr lang="ru-RU" altLang="ru-RU" sz="254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Расспрос</a:t>
            </a:r>
          </a:p>
          <a:p>
            <a:pPr>
              <a:spcAft>
                <a:spcPts val="647"/>
              </a:spcAft>
              <a:buSzPct val="100000"/>
              <a:defRPr/>
            </a:pPr>
            <a:r>
              <a:rPr lang="ru-RU" altLang="ru-RU" sz="2540" i="1" dirty="0">
                <a:latin typeface="Times New Roman" panose="02020603050405020304" pitchFamily="18" charset="0"/>
              </a:rPr>
              <a:t>Попросите пациента рассказать историю проблемы</a:t>
            </a:r>
          </a:p>
          <a:p>
            <a:pPr marL="181443" indent="-167042"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>
                <a:latin typeface="Times New Roman" panose="02020603050405020304" pitchFamily="18" charset="0"/>
              </a:rPr>
              <a:t>«</a:t>
            </a:r>
            <a:r>
              <a:rPr lang="ru-RU" altLang="ru-RU" sz="2540" b="1" dirty="0">
                <a:latin typeface="Times New Roman" panose="02020603050405020304" pitchFamily="18" charset="0"/>
              </a:rPr>
              <a:t>Расскажите все с самого начало, своими словами</a:t>
            </a:r>
            <a:r>
              <a:rPr lang="ru-RU" altLang="ru-RU" sz="2540" dirty="0">
                <a:latin typeface="Times New Roman" panose="02020603050405020304" pitchFamily="18" charset="0"/>
              </a:rPr>
              <a:t>»</a:t>
            </a:r>
          </a:p>
          <a:p>
            <a:pPr>
              <a:spcAft>
                <a:spcPts val="647"/>
              </a:spcAft>
              <a:buSzPct val="100000"/>
              <a:defRPr/>
            </a:pPr>
            <a:r>
              <a:rPr lang="ru-RU" altLang="ru-RU" sz="2540" i="1" dirty="0">
                <a:latin typeface="Times New Roman" panose="02020603050405020304" pitchFamily="18" charset="0"/>
              </a:rPr>
              <a:t>Используйте </a:t>
            </a:r>
            <a:r>
              <a:rPr lang="ru-RU" altLang="ru-RU" sz="2540" i="1" dirty="0" smtClean="0">
                <a:latin typeface="Times New Roman" panose="02020603050405020304" pitchFamily="18" charset="0"/>
              </a:rPr>
              <a:t>больше </a:t>
            </a:r>
            <a:r>
              <a:rPr lang="ru-RU" altLang="ru-RU" sz="2540" i="1" dirty="0">
                <a:latin typeface="Times New Roman" panose="02020603050405020304" pitchFamily="18" charset="0"/>
              </a:rPr>
              <a:t>открытые вопросы</a:t>
            </a:r>
          </a:p>
          <a:p>
            <a:pPr marL="181443" indent="-167042"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>
                <a:latin typeface="Times New Roman" panose="02020603050405020304" pitchFamily="18" charset="0"/>
              </a:rPr>
              <a:t>закрытые вопросы оставляйте для уточнения деталей;</a:t>
            </a:r>
          </a:p>
          <a:p>
            <a:pPr marL="181443" indent="-167042"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>
                <a:latin typeface="Times New Roman" panose="02020603050405020304" pitchFamily="18" charset="0"/>
              </a:rPr>
              <a:t>избегайте тестовых и наводящих вопросов.</a:t>
            </a:r>
          </a:p>
          <a:p>
            <a:pPr>
              <a:spcAft>
                <a:spcPts val="647"/>
              </a:spcAft>
              <a:buSzPct val="100000"/>
              <a:defRPr/>
            </a:pPr>
            <a:r>
              <a:rPr lang="ru-RU" altLang="ru-RU" sz="2540" i="1" dirty="0">
                <a:latin typeface="Times New Roman" panose="02020603050405020304" pitchFamily="18" charset="0"/>
              </a:rPr>
              <a:t>Слушая, отвечайте на сигналы пациента</a:t>
            </a:r>
          </a:p>
          <a:p>
            <a:pPr marL="181443" indent="-167042"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>
                <a:latin typeface="Times New Roman" panose="02020603050405020304" pitchFamily="18" charset="0"/>
              </a:rPr>
              <a:t>вербальные и невербальные;</a:t>
            </a:r>
          </a:p>
          <a:p>
            <a:pPr marL="181443" indent="-167042"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>
                <a:latin typeface="Times New Roman" panose="02020603050405020304" pitchFamily="18" charset="0"/>
              </a:rPr>
              <a:t>о медицинском и о личном.</a:t>
            </a:r>
          </a:p>
          <a:p>
            <a:pPr>
              <a:spcAft>
                <a:spcPts val="647"/>
              </a:spcAft>
              <a:buSzPct val="100000"/>
              <a:defRPr/>
            </a:pPr>
            <a:r>
              <a:rPr lang="ru-RU" altLang="ru-RU" sz="2540" i="1" dirty="0">
                <a:latin typeface="Times New Roman" panose="02020603050405020304" pitchFamily="18" charset="0"/>
              </a:rPr>
              <a:t>Спрашивайте о мыслях, тревогах, ожиданиях, чувствах</a:t>
            </a:r>
          </a:p>
          <a:p>
            <a:pPr marL="181443" indent="-167042"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>
                <a:latin typeface="Times New Roman" panose="02020603050405020304" pitchFamily="18" charset="0"/>
              </a:rPr>
              <a:t>«</a:t>
            </a:r>
            <a:r>
              <a:rPr lang="ru-RU" altLang="ru-RU" sz="2540" b="1" dirty="0">
                <a:latin typeface="Times New Roman" panose="02020603050405020304" pitchFamily="18" charset="0"/>
              </a:rPr>
              <a:t>Что Вы сами об этом думаете?»,</a:t>
            </a:r>
          </a:p>
          <a:p>
            <a:pPr marL="181443" indent="-167042"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b="1" dirty="0">
                <a:latin typeface="Times New Roman" panose="02020603050405020304" pitchFamily="18" charset="0"/>
              </a:rPr>
              <a:t>«У Вас есть собственные идеи?</a:t>
            </a:r>
            <a:r>
              <a:rPr lang="ru-RU" altLang="ru-RU" sz="2540" dirty="0">
                <a:latin typeface="Times New Roman" panose="02020603050405020304" pitchFamily="18" charset="0"/>
              </a:rPr>
              <a:t>»</a:t>
            </a:r>
          </a:p>
          <a:p>
            <a:pPr>
              <a:spcAft>
                <a:spcPts val="647"/>
              </a:spcAft>
              <a:buSzPct val="100000"/>
              <a:defRPr/>
            </a:pPr>
            <a:r>
              <a:rPr lang="ru-RU" altLang="ru-RU" sz="2540" i="1" dirty="0">
                <a:latin typeface="Times New Roman" panose="02020603050405020304" pitchFamily="18" charset="0"/>
              </a:rPr>
              <a:t>Периодически обобщайте</a:t>
            </a:r>
            <a:r>
              <a:rPr lang="ru-RU" altLang="ru-RU" sz="907" i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907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82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718561" y="327241"/>
            <a:ext cx="7967520" cy="62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358" b="1" u="sng">
                <a:solidFill>
                  <a:srgbClr val="000066"/>
                </a:solidFill>
                <a:latin typeface="Times New Roman" panose="02020603050405020304" pitchFamily="18" charset="0"/>
              </a:rPr>
              <a:t>Выстраивание отношений с пациентом 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449" i="1">
                <a:latin typeface="Times New Roman" panose="02020603050405020304" pitchFamily="18" charset="0"/>
              </a:rPr>
              <a:t>Следите за своим невербальным поведением</a:t>
            </a:r>
          </a:p>
          <a:p>
            <a:pPr marL="181443" indent="177123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>
                <a:latin typeface="Times New Roman" panose="02020603050405020304" pitchFamily="18" charset="0"/>
              </a:rPr>
              <a:t>взгляд, поза, тембр голоса.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449" i="1">
                <a:latin typeface="Times New Roman" panose="02020603050405020304" pitchFamily="18" charset="0"/>
              </a:rPr>
              <a:t>Принимайте взгляды и чувства пациента без осуждения</a:t>
            </a:r>
          </a:p>
          <a:p>
            <a:pPr marL="181443" indent="223204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>
                <a:latin typeface="Times New Roman" panose="02020603050405020304" pitchFamily="18" charset="0"/>
              </a:rPr>
              <a:t>согласившись со взглядами пациента, сделайте паузу;</a:t>
            </a:r>
          </a:p>
          <a:p>
            <a:pPr marL="181443" indent="223204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>
                <a:latin typeface="Times New Roman" panose="02020603050405020304" pitchFamily="18" charset="0"/>
              </a:rPr>
              <a:t>не спешите с переубеждением/реакцией, ответом;</a:t>
            </a:r>
          </a:p>
          <a:p>
            <a:pPr marL="181443" indent="223204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>
                <a:latin typeface="Times New Roman" panose="02020603050405020304" pitchFamily="18" charset="0"/>
              </a:rPr>
              <a:t>принятие ≠ согласие (!);</a:t>
            </a:r>
          </a:p>
          <a:p>
            <a:pPr marL="181443" indent="223204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>
                <a:latin typeface="Times New Roman" panose="02020603050405020304" pitchFamily="18" charset="0"/>
              </a:rPr>
              <a:t>предлагайте свои мысли, а не навязывайте.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449" i="1">
                <a:latin typeface="Times New Roman" panose="02020603050405020304" pitchFamily="18" charset="0"/>
              </a:rPr>
              <a:t>Выражайте эмпатию NURSEfeeling)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 b="1">
                <a:latin typeface="Times New Roman" panose="02020603050405020304" pitchFamily="18" charset="0"/>
              </a:rPr>
              <a:t>Name:</a:t>
            </a:r>
            <a:r>
              <a:rPr lang="ru-RU" altLang="ru-RU" sz="2449">
                <a:latin typeface="Times New Roman" panose="02020603050405020304" pitchFamily="18" charset="0"/>
              </a:rPr>
              <a:t> назовите чувство пациента;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 b="1">
                <a:latin typeface="Times New Roman" panose="02020603050405020304" pitchFamily="18" charset="0"/>
              </a:rPr>
              <a:t>Understand:</a:t>
            </a:r>
            <a:r>
              <a:rPr lang="ru-RU" altLang="ru-RU" sz="2449">
                <a:latin typeface="Times New Roman" panose="02020603050405020304" pitchFamily="18" charset="0"/>
              </a:rPr>
              <a:t> скажите, что понимаете это чувство;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 b="1">
                <a:latin typeface="Times New Roman" panose="02020603050405020304" pitchFamily="18" charset="0"/>
              </a:rPr>
              <a:t>Respect: </a:t>
            </a:r>
            <a:r>
              <a:rPr lang="ru-RU" altLang="ru-RU" sz="2449">
                <a:latin typeface="Times New Roman" panose="02020603050405020304" pitchFamily="18" charset="0"/>
              </a:rPr>
              <a:t>уважайте / признайте чувство;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 b="1">
                <a:latin typeface="Times New Roman" panose="02020603050405020304" pitchFamily="18" charset="0"/>
              </a:rPr>
              <a:t>Support:</a:t>
            </a:r>
            <a:r>
              <a:rPr lang="ru-RU" altLang="ru-RU" sz="2449">
                <a:latin typeface="Times New Roman" panose="02020603050405020304" pitchFamily="18" charset="0"/>
              </a:rPr>
              <a:t> предложите помощь;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49" b="1">
                <a:latin typeface="Times New Roman" panose="02020603050405020304" pitchFamily="18" charset="0"/>
              </a:rPr>
              <a:t>Empathy: </a:t>
            </a:r>
            <a:r>
              <a:rPr lang="ru-RU" altLang="ru-RU" sz="2449">
                <a:latin typeface="Times New Roman" panose="02020603050405020304" pitchFamily="18" charset="0"/>
              </a:rPr>
              <a:t>говорите о своих чувства</a:t>
            </a:r>
            <a:r>
              <a:rPr lang="ru-RU" altLang="ru-RU" sz="2449"/>
              <a:t>х.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2449"/>
          </a:p>
        </p:txBody>
      </p:sp>
    </p:spTree>
    <p:extLst>
      <p:ext uri="{BB962C8B-B14F-4D97-AF65-F5344CB8AC3E}">
        <p14:creationId xmlns:p14="http://schemas.microsoft.com/office/powerpoint/2010/main" val="3056156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587521" y="196201"/>
            <a:ext cx="8555040" cy="67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b="1" u="sng">
                <a:solidFill>
                  <a:srgbClr val="000066"/>
                </a:solidFill>
                <a:latin typeface="Times New Roman" panose="02020603050405020304" pitchFamily="18" charset="0"/>
              </a:rPr>
              <a:t>Разъяснение и планирование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i="1">
                <a:latin typeface="Times New Roman" panose="02020603050405020304" pitchFamily="18" charset="0"/>
              </a:rPr>
              <a:t>Дозируйте информацию, проверяя понимание/ реакцию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часто делайте паузы, наблюдая за реакцией пациента. 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i="1">
                <a:latin typeface="Times New Roman" panose="02020603050405020304" pitchFamily="18" charset="0"/>
              </a:rPr>
              <a:t>Узнайте уровень понимания пациента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«</a:t>
            </a:r>
            <a:r>
              <a:rPr lang="ru-RU" altLang="ru-RU" sz="2177" b="1">
                <a:latin typeface="Times New Roman" panose="02020603050405020304" pitchFamily="18" charset="0"/>
              </a:rPr>
              <a:t>Что Вы об этом знаете</a:t>
            </a:r>
            <a:r>
              <a:rPr lang="ru-RU" altLang="ru-RU" sz="2177">
                <a:latin typeface="Times New Roman" panose="02020603050405020304" pitchFamily="18" charset="0"/>
              </a:rPr>
              <a:t>?»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i="1">
                <a:latin typeface="Times New Roman" panose="02020603050405020304" pitchFamily="18" charset="0"/>
              </a:rPr>
              <a:t>Спросите о потребности в информации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«</a:t>
            </a:r>
            <a:r>
              <a:rPr lang="ru-RU" altLang="ru-RU" sz="2177" b="1">
                <a:latin typeface="Times New Roman" panose="02020603050405020304" pitchFamily="18" charset="0"/>
              </a:rPr>
              <a:t>Что бы Вы хотели знать</a:t>
            </a:r>
            <a:r>
              <a:rPr lang="ru-RU" altLang="ru-RU" sz="2177">
                <a:latin typeface="Times New Roman" panose="02020603050405020304" pitchFamily="18" charset="0"/>
              </a:rPr>
              <a:t>?»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i="1">
                <a:latin typeface="Times New Roman" panose="02020603050405020304" pitchFamily="18" charset="0"/>
              </a:rPr>
              <a:t>Организуйте свое объяснение</a:t>
            </a:r>
          </a:p>
          <a:p>
            <a:pPr marL="184323" indent="188643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Обобщите: «есть 3 момента, которые нужно обсудить»</a:t>
            </a:r>
          </a:p>
          <a:p>
            <a:pPr marL="184323" indent="188643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повторяйте и обобщайте важное.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i="1">
                <a:latin typeface="Times New Roman" panose="02020603050405020304" pitchFamily="18" charset="0"/>
              </a:rPr>
              <a:t>Обращайте объяснение к пациенту</a:t>
            </a:r>
          </a:p>
          <a:p>
            <a:pPr marL="181443" indent="145443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соотносите свои слова с точкой зрения и потребностями.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i="1">
                <a:latin typeface="Times New Roman" panose="02020603050405020304" pitchFamily="18" charset="0"/>
              </a:rPr>
              <a:t>Используйте понятный пациенту язык (!)</a:t>
            </a:r>
          </a:p>
          <a:p>
            <a:pPr marL="181443" indent="177123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избегайте специальных терминов или внятно объясняйте их.</a:t>
            </a:r>
          </a:p>
          <a:p>
            <a:pPr>
              <a:spcAft>
                <a:spcPts val="386"/>
              </a:spcAft>
              <a:buSzPct val="100000"/>
              <a:defRPr/>
            </a:pPr>
            <a:r>
              <a:rPr lang="ru-RU" altLang="ru-RU" sz="2177" i="1">
                <a:latin typeface="Times New Roman" panose="02020603050405020304" pitchFamily="18" charset="0"/>
              </a:rPr>
              <a:t>Проверяйте понимание и согласие</a:t>
            </a:r>
          </a:p>
          <a:p>
            <a:pPr marL="181443" indent="-167042">
              <a:spcAft>
                <a:spcPts val="386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177">
                <a:latin typeface="Times New Roman" panose="02020603050405020304" pitchFamily="18" charset="0"/>
              </a:rPr>
              <a:t>просите повторить, объяснив: «</a:t>
            </a:r>
            <a:r>
              <a:rPr lang="ru-RU" altLang="ru-RU" sz="2177" b="1">
                <a:latin typeface="Times New Roman" panose="02020603050405020304" pitchFamily="18" charset="0"/>
              </a:rPr>
              <a:t>Мне важно выяснить, правильно ли мы поняли друг друга»</a:t>
            </a:r>
            <a:r>
              <a:rPr lang="ru-RU" altLang="ru-RU" sz="907" b="1"/>
              <a:t>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907" b="1"/>
          </a:p>
        </p:txBody>
      </p:sp>
    </p:spTree>
    <p:extLst>
      <p:ext uri="{BB962C8B-B14F-4D97-AF65-F5344CB8AC3E}">
        <p14:creationId xmlns:p14="http://schemas.microsoft.com/office/powerpoint/2010/main" val="2042306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688632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ru-RU" sz="2500" dirty="0" smtClean="0"/>
              <a:t>В настоящее время участились </a:t>
            </a:r>
            <a:r>
              <a:rPr lang="ru-RU" sz="2500" dirty="0"/>
              <a:t>случаи судебных </a:t>
            </a:r>
            <a:r>
              <a:rPr lang="ru-RU" sz="2500" dirty="0" smtClean="0"/>
              <a:t>процессов, </a:t>
            </a:r>
            <a:r>
              <a:rPr lang="ru-RU" sz="2500" dirty="0"/>
              <a:t>где в качестве ответчика выступают </a:t>
            </a:r>
            <a:r>
              <a:rPr lang="ru-RU" sz="2500" dirty="0" smtClean="0"/>
              <a:t>врачи. </a:t>
            </a:r>
            <a:r>
              <a:rPr lang="ru-RU" sz="2500" dirty="0"/>
              <a:t>Статистика подтверждает, что в большинстве своем судебные иски вызваны конфликтными ситуациями во взаимоотношениях с пациентом. Жалобы, как правило, возникают не на качество медицинской помощи, а на бездушие, на формализм медиков. Это нельзя объяснить унизительной зарплатой медицинских </a:t>
            </a:r>
            <a:r>
              <a:rPr lang="ru-RU" sz="2500" dirty="0" smtClean="0"/>
              <a:t>работников. </a:t>
            </a:r>
            <a:endParaRPr lang="ru-RU" sz="2500" dirty="0"/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500" dirty="0" smtClean="0"/>
              <a:t> 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500" dirty="0" smtClean="0"/>
              <a:t>Ассоциация </a:t>
            </a:r>
            <a:r>
              <a:rPr lang="ru-RU" sz="2500" dirty="0"/>
              <a:t>американских медицинских колледжей провела среди пациентов опрос, выясняя, каким критериям они бы руководствовались, выбирая себе врача. </a:t>
            </a:r>
            <a:r>
              <a:rPr lang="ru-RU" sz="2500" i="1" dirty="0"/>
              <a:t>На первом месте оказались коммуникабельность и умение разъяснить пациенту сущность сложных медицинских процедур</a:t>
            </a:r>
            <a:r>
              <a:rPr lang="ru-RU" sz="2500" dirty="0"/>
              <a:t>. То, что врач вышел из стен престижного учебного заведения, было на последнем месте. </a:t>
            </a:r>
            <a:endParaRPr lang="ru-RU" sz="2500" dirty="0" smtClean="0"/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endParaRPr lang="ru-RU" sz="2500" dirty="0" smtClean="0"/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500" dirty="0" smtClean="0"/>
              <a:t>За </a:t>
            </a:r>
            <a:r>
              <a:rPr lang="ru-RU" sz="2500" dirty="0"/>
              <a:t>тысячелетия существования медицины искусство общения врача и пациента по-прежнему сохраняет большую </a:t>
            </a:r>
            <a:r>
              <a:rPr lang="ru-RU" sz="2500" dirty="0" smtClean="0"/>
              <a:t>значимость.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6740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94561" y="345961"/>
            <a:ext cx="8422560" cy="64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Сообщение плохих новостей - неотъемлемая часть работы врача. </a:t>
            </a:r>
          </a:p>
          <a:p>
            <a:pPr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dirty="0">
                <a:latin typeface="Times New Roman" panose="02020603050405020304" pitchFamily="18" charset="0"/>
              </a:rPr>
              <a:t>Для формирования навыка сообщения «плохих новостей» используется модель сообщения «плохих новостей» SPIKES </a:t>
            </a:r>
            <a:r>
              <a:rPr lang="ru-RU" altLang="ru-RU" sz="1814" dirty="0">
                <a:latin typeface="Times New Roman" panose="02020603050405020304" pitchFamily="18" charset="0"/>
              </a:rPr>
              <a:t>(R. </a:t>
            </a:r>
            <a:r>
              <a:rPr lang="ru-RU" altLang="ru-RU" sz="1814" dirty="0" err="1" smtClean="0">
                <a:latin typeface="Times New Roman" panose="02020603050405020304" pitchFamily="18" charset="0"/>
              </a:rPr>
              <a:t>Buckman</a:t>
            </a:r>
            <a:r>
              <a:rPr lang="ru-RU" altLang="ru-RU" sz="1814" dirty="0" smtClean="0">
                <a:latin typeface="Times New Roman" panose="02020603050405020304" pitchFamily="18" charset="0"/>
              </a:rPr>
              <a:t>):</a:t>
            </a:r>
            <a:endParaRPr lang="ru-RU" altLang="ru-RU" sz="1814" dirty="0">
              <a:latin typeface="Times New Roman" panose="02020603050405020304" pitchFamily="18" charset="0"/>
            </a:endParaRPr>
          </a:p>
          <a:p>
            <a:pPr indent="417606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b="1" dirty="0">
                <a:latin typeface="Times New Roman" panose="02020603050405020304" pitchFamily="18" charset="0"/>
              </a:rPr>
              <a:t>1.</a:t>
            </a:r>
            <a:r>
              <a:rPr lang="ru-RU" altLang="ru-RU" sz="2540" dirty="0">
                <a:latin typeface="Times New Roman" panose="02020603050405020304" pitchFamily="18" charset="0"/>
              </a:rPr>
              <a:t> </a:t>
            </a:r>
            <a:r>
              <a:rPr lang="ru-RU" altLang="ru-RU" sz="2540" dirty="0" err="1">
                <a:latin typeface="Times New Roman" panose="02020603050405020304" pitchFamily="18" charset="0"/>
              </a:rPr>
              <a:t>Setting</a:t>
            </a:r>
            <a:r>
              <a:rPr lang="ru-RU" altLang="ru-RU" sz="2540" dirty="0">
                <a:latin typeface="Times New Roman" panose="02020603050405020304" pitchFamily="18" charset="0"/>
              </a:rPr>
              <a:t> </a:t>
            </a:r>
            <a:r>
              <a:rPr lang="ru-RU" altLang="ru-RU" sz="2540" b="1" dirty="0">
                <a:latin typeface="Times New Roman" panose="02020603050405020304" pitchFamily="18" charset="0"/>
              </a:rPr>
              <a:t>- установление контакта, </a:t>
            </a:r>
          </a:p>
          <a:p>
            <a:pPr indent="417606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b="1" dirty="0">
                <a:latin typeface="Times New Roman" panose="02020603050405020304" pitchFamily="18" charset="0"/>
              </a:rPr>
              <a:t>2. </a:t>
            </a:r>
            <a:r>
              <a:rPr lang="ru-RU" altLang="ru-RU" sz="2540" dirty="0" err="1">
                <a:latin typeface="Times New Roman" panose="02020603050405020304" pitchFamily="18" charset="0"/>
              </a:rPr>
              <a:t>Perception</a:t>
            </a:r>
            <a:r>
              <a:rPr lang="ru-RU" altLang="ru-RU" sz="2540" dirty="0">
                <a:latin typeface="Times New Roman" panose="02020603050405020304" pitchFamily="18" charset="0"/>
              </a:rPr>
              <a:t> </a:t>
            </a:r>
            <a:r>
              <a:rPr lang="ru-RU" altLang="ru-RU" sz="2540" b="1" dirty="0">
                <a:latin typeface="Times New Roman" panose="02020603050405020304" pitchFamily="18" charset="0"/>
              </a:rPr>
              <a:t>- оценка готовности к восприятию, </a:t>
            </a:r>
          </a:p>
          <a:p>
            <a:pPr indent="417606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b="1" dirty="0">
                <a:latin typeface="Times New Roman" panose="02020603050405020304" pitchFamily="18" charset="0"/>
              </a:rPr>
              <a:t>3. </a:t>
            </a:r>
            <a:r>
              <a:rPr lang="ru-RU" altLang="ru-RU" sz="2540" dirty="0" err="1">
                <a:latin typeface="Times New Roman" panose="02020603050405020304" pitchFamily="18" charset="0"/>
              </a:rPr>
              <a:t>Invitation</a:t>
            </a:r>
            <a:r>
              <a:rPr lang="ru-RU" altLang="ru-RU" sz="2540" b="1" dirty="0">
                <a:latin typeface="Times New Roman" panose="02020603050405020304" pitchFamily="18" charset="0"/>
              </a:rPr>
              <a:t> - приглашение к диалогу, </a:t>
            </a:r>
          </a:p>
          <a:p>
            <a:pPr indent="417606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b="1" dirty="0">
                <a:latin typeface="Times New Roman" panose="02020603050405020304" pitchFamily="18" charset="0"/>
              </a:rPr>
              <a:t>4. </a:t>
            </a:r>
            <a:r>
              <a:rPr lang="ru-RU" altLang="ru-RU" sz="2540" dirty="0" err="1">
                <a:latin typeface="Times New Roman" panose="02020603050405020304" pitchFamily="18" charset="0"/>
              </a:rPr>
              <a:t>Knowledge</a:t>
            </a:r>
            <a:r>
              <a:rPr lang="ru-RU" altLang="ru-RU" sz="2540" dirty="0">
                <a:latin typeface="Times New Roman" panose="02020603050405020304" pitchFamily="18" charset="0"/>
              </a:rPr>
              <a:t> </a:t>
            </a:r>
            <a:r>
              <a:rPr lang="ru-RU" altLang="ru-RU" sz="2540" b="1" dirty="0">
                <a:latin typeface="Times New Roman" panose="02020603050405020304" pitchFamily="18" charset="0"/>
              </a:rPr>
              <a:t>- сообщение информации, </a:t>
            </a:r>
          </a:p>
          <a:p>
            <a:pPr indent="417606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b="1" dirty="0">
                <a:latin typeface="Times New Roman" panose="02020603050405020304" pitchFamily="18" charset="0"/>
              </a:rPr>
              <a:t>5. </a:t>
            </a:r>
            <a:r>
              <a:rPr lang="ru-RU" altLang="ru-RU" sz="2540" dirty="0" err="1">
                <a:latin typeface="Times New Roman" panose="02020603050405020304" pitchFamily="18" charset="0"/>
              </a:rPr>
              <a:t>Emotion</a:t>
            </a:r>
            <a:r>
              <a:rPr lang="ru-RU" altLang="ru-RU" sz="2540" b="1" dirty="0">
                <a:latin typeface="Times New Roman" panose="02020603050405020304" pitchFamily="18" charset="0"/>
              </a:rPr>
              <a:t> </a:t>
            </a:r>
            <a:r>
              <a:rPr lang="ru-RU" altLang="ru-RU" sz="2540" b="1" dirty="0" smtClean="0">
                <a:latin typeface="Times New Roman" panose="02020603050405020304" pitchFamily="18" charset="0"/>
              </a:rPr>
              <a:t>-материальная </a:t>
            </a:r>
            <a:r>
              <a:rPr lang="ru-RU" altLang="ru-RU" sz="2540" b="1" dirty="0">
                <a:latin typeface="Times New Roman" panose="02020603050405020304" pitchFamily="18" charset="0"/>
              </a:rPr>
              <a:t>поддержка, </a:t>
            </a:r>
          </a:p>
          <a:p>
            <a:pPr indent="417606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b="1" dirty="0">
                <a:latin typeface="Times New Roman" panose="02020603050405020304" pitchFamily="18" charset="0"/>
              </a:rPr>
              <a:t>6.</a:t>
            </a:r>
            <a:r>
              <a:rPr lang="ru-RU" altLang="ru-RU" sz="2540" dirty="0">
                <a:latin typeface="Times New Roman" panose="02020603050405020304" pitchFamily="18" charset="0"/>
              </a:rPr>
              <a:t> </a:t>
            </a:r>
            <a:r>
              <a:rPr lang="ru-RU" altLang="ru-RU" sz="2540" dirty="0" err="1">
                <a:latin typeface="Times New Roman" panose="02020603050405020304" pitchFamily="18" charset="0"/>
              </a:rPr>
              <a:t>Strategy</a:t>
            </a:r>
            <a:r>
              <a:rPr lang="ru-RU" altLang="ru-RU" sz="2540" dirty="0">
                <a:latin typeface="Times New Roman" panose="02020603050405020304" pitchFamily="18" charset="0"/>
              </a:rPr>
              <a:t> </a:t>
            </a:r>
            <a:r>
              <a:rPr lang="ru-RU" altLang="ru-RU" sz="2540" dirty="0" err="1">
                <a:latin typeface="Times New Roman" panose="02020603050405020304" pitchFamily="18" charset="0"/>
              </a:rPr>
              <a:t>and</a:t>
            </a:r>
            <a:r>
              <a:rPr lang="ru-RU" altLang="ru-RU" sz="2540" dirty="0">
                <a:latin typeface="Times New Roman" panose="02020603050405020304" pitchFamily="18" charset="0"/>
              </a:rPr>
              <a:t> </a:t>
            </a:r>
            <a:r>
              <a:rPr lang="ru-RU" altLang="ru-RU" sz="2540" dirty="0" err="1">
                <a:latin typeface="Times New Roman" panose="02020603050405020304" pitchFamily="18" charset="0"/>
              </a:rPr>
              <a:t>Summary</a:t>
            </a:r>
            <a:r>
              <a:rPr lang="ru-RU" altLang="ru-RU" sz="2540" b="1" dirty="0">
                <a:latin typeface="Times New Roman" panose="02020603050405020304" pitchFamily="18" charset="0"/>
              </a:rPr>
              <a:t> - обсуждение дальнейших действий пациента и подведение итогов. </a:t>
            </a:r>
          </a:p>
          <a:p>
            <a:pPr algn="ctr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endParaRPr lang="ru-RU" altLang="ru-RU" sz="2540" dirty="0" smtClean="0">
              <a:latin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  <a:spcAft>
                <a:spcPts val="647"/>
              </a:spcAft>
              <a:buSzPct val="100000"/>
              <a:defRPr/>
            </a:pPr>
            <a:r>
              <a:rPr lang="ru-RU" altLang="ru-RU" sz="2540" dirty="0" smtClean="0">
                <a:latin typeface="Times New Roman" panose="02020603050405020304" pitchFamily="18" charset="0"/>
              </a:rPr>
              <a:t>На </a:t>
            </a:r>
            <a:r>
              <a:rPr lang="ru-RU" altLang="ru-RU" sz="2540" dirty="0">
                <a:latin typeface="Times New Roman" panose="02020603050405020304" pitchFamily="18" charset="0"/>
              </a:rPr>
              <a:t>каждом из этапов от врача требуется проявление особых коммуникативных навыков по отношению к </a:t>
            </a:r>
            <a:r>
              <a:rPr lang="ru-RU" altLang="ru-RU" sz="2540" dirty="0" smtClean="0">
                <a:latin typeface="Times New Roman" panose="02020603050405020304" pitchFamily="18" charset="0"/>
              </a:rPr>
              <a:t>пациенту</a:t>
            </a:r>
            <a:endParaRPr lang="ru-RU" altLang="ru-RU" sz="2540" b="1" dirty="0">
              <a:solidFill>
                <a:srgbClr val="7E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9089" y="6237312"/>
            <a:ext cx="5760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-635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65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23" b="13091"/>
          <a:stretch>
            <a:fillRect/>
          </a:stretch>
        </p:blipFill>
        <p:spPr bwMode="auto">
          <a:xfrm>
            <a:off x="0" y="-23634"/>
            <a:ext cx="9144000" cy="66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1123" b="130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790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икатура &quot;Врач и пациент&quot;, Виктор Богда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" y="2924944"/>
            <a:ext cx="4679944" cy="3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8204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ru-RU" altLang="ru-RU" sz="2600" dirty="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Инженерная модель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предполагает, что врач относится к пациенту как к «биологическому механизму». </a:t>
            </a:r>
          </a:p>
          <a:p>
            <a:pPr>
              <a:spcBef>
                <a:spcPts val="400"/>
              </a:spcBef>
              <a:buClrTx/>
            </a:pP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Задача врачевания интерпретируется как исправление "поломки" механизма, обусловленной действием внешних или внутренних факторов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</a:pPr>
            <a:r>
              <a:rPr lang="ru-RU" altLang="ru-RU" sz="2600" dirty="0" smtClean="0">
                <a:latin typeface="Times New Roman" panose="02020603050405020304" pitchFamily="18" charset="0"/>
                <a:cs typeface="Lucida Sans Unicode" panose="020B0602030504020204" pitchFamily="34" charset="0"/>
              </a:rPr>
              <a:t>    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Поскольку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пациент не 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обладает необходимыми </a:t>
            </a:r>
            <a:endParaRPr lang="ru-RU" altLang="ru-RU" sz="2600" dirty="0">
              <a:solidFill>
                <a:schemeClr val="tx1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2762474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ru-RU" altLang="ru-RU" sz="26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научными знаниями о собственном состоянии, то учет его мнения при выборе лечебного мероприятия не только бесполезен, но и может быть вреден из-за привнесения субъективных оценок.</a:t>
            </a:r>
          </a:p>
        </p:txBody>
      </p:sp>
    </p:spTree>
    <p:extLst>
      <p:ext uri="{BB962C8B-B14F-4D97-AF65-F5344CB8AC3E}">
        <p14:creationId xmlns:p14="http://schemas.microsoft.com/office/powerpoint/2010/main" val="4181190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3568" y="96813"/>
            <a:ext cx="69237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45000"/>
              <a:buFont typeface="Wingdings" panose="05000000000000000000" pitchFamily="2" charset="2"/>
              <a:buNone/>
            </a:pPr>
            <a:r>
              <a:rPr lang="ru-RU" altLang="ru-RU" sz="3100" b="1" i="1" dirty="0" smtClean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Контрактная </a:t>
            </a:r>
            <a:r>
              <a:rPr lang="ru-RU" altLang="ru-RU" sz="3100" b="1" i="1" dirty="0" smtClean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модель</a:t>
            </a:r>
            <a:endParaRPr lang="ru-RU" altLang="ru-RU" sz="3100" b="1" i="1" dirty="0">
              <a:solidFill>
                <a:schemeClr val="accent5">
                  <a:lumMod val="75000"/>
                </a:schemeClr>
              </a:solidFill>
              <a:cs typeface="Lucida Sans Unicode" panose="020B0602030504020204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052736"/>
            <a:ext cx="8229600" cy="25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ru-RU" altLang="ru-RU" sz="2200" dirty="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Взаимодействия врача и пациента осуществляются на принципах общественного договора (контракта). Пациенты заключают договор на медицинское обслуживание с лечебным учреждением или через страховую компанию. 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074"/>
            <a:ext cx="4807502" cy="32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3723758"/>
            <a:ext cx="3538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Каждая сторона в таком договоре несёт свои обязательства, и каждая достигает своей выгоды</a:t>
            </a:r>
            <a:r>
              <a:rPr lang="ru-RU" altLang="ru-RU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ru-RU" altLang="ru-RU" sz="16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723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ru-RU" sz="3600" dirty="0" smtClean="0"/>
              <a:t>Установление доверительных отношений между врачом и пациентом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едакадемия\Стресс\frau_arzt_2_201308120408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42489"/>
            <a:ext cx="8123267" cy="5415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587521" y="523081"/>
            <a:ext cx="8425440" cy="536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647"/>
              </a:spcAft>
              <a:buClrTx/>
            </a:pPr>
            <a:r>
              <a:rPr lang="ru-RU" altLang="ru-RU" sz="2800" b="1" dirty="0">
                <a:solidFill>
                  <a:srgbClr val="7E0021"/>
                </a:solidFill>
              </a:rPr>
              <a:t>Формирование доверительных отношений проходит несколько </a:t>
            </a:r>
            <a:r>
              <a:rPr lang="ru-RU" altLang="ru-RU" sz="2800" b="1" dirty="0" smtClean="0">
                <a:solidFill>
                  <a:srgbClr val="7E0021"/>
                </a:solidFill>
              </a:rPr>
              <a:t>стадий  </a:t>
            </a:r>
            <a:r>
              <a:rPr lang="ru-RU" dirty="0" smtClean="0">
                <a:solidFill>
                  <a:schemeClr val="tx1"/>
                </a:solidFill>
              </a:rPr>
              <a:t>(Филонов </a:t>
            </a:r>
            <a:r>
              <a:rPr lang="ru-RU" dirty="0">
                <a:solidFill>
                  <a:schemeClr val="tx1"/>
                </a:solidFill>
              </a:rPr>
              <a:t>Л.Б</a:t>
            </a:r>
            <a:r>
              <a:rPr lang="ru-RU" dirty="0" smtClean="0">
                <a:solidFill>
                  <a:schemeClr val="tx1"/>
                </a:solidFill>
              </a:rPr>
              <a:t>.)</a:t>
            </a:r>
            <a:r>
              <a:rPr lang="ru-RU" altLang="ru-RU" sz="2540" b="1" dirty="0" smtClean="0">
                <a:solidFill>
                  <a:schemeClr val="tx1"/>
                </a:solidFill>
              </a:rPr>
              <a:t>:</a:t>
            </a:r>
            <a:endParaRPr lang="ru-RU" altLang="ru-RU" sz="254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907"/>
              </a:spcAft>
              <a:buClrTx/>
            </a:pPr>
            <a:r>
              <a:rPr lang="ru-RU" altLang="ru-RU" sz="2540" dirty="0">
                <a:solidFill>
                  <a:srgbClr val="000000"/>
                </a:solidFill>
              </a:rPr>
              <a:t>1 стадия общения - </a:t>
            </a:r>
            <a:r>
              <a:rPr lang="ru-RU" altLang="ru-RU" sz="2540" b="1" dirty="0">
                <a:solidFill>
                  <a:srgbClr val="000000"/>
                </a:solidFill>
              </a:rPr>
              <a:t>накопление согласия. </a:t>
            </a:r>
          </a:p>
          <a:p>
            <a:pPr>
              <a:lnSpc>
                <a:spcPct val="100000"/>
              </a:lnSpc>
              <a:spcAft>
                <a:spcPts val="907"/>
              </a:spcAft>
              <a:buClrTx/>
            </a:pPr>
            <a:r>
              <a:rPr lang="ru-RU" altLang="ru-RU" sz="2540" dirty="0">
                <a:solidFill>
                  <a:srgbClr val="000000"/>
                </a:solidFill>
              </a:rPr>
              <a:t>2  стадия  - </a:t>
            </a:r>
            <a:r>
              <a:rPr lang="ru-RU" altLang="ru-RU" sz="2540" b="1" dirty="0">
                <a:solidFill>
                  <a:srgbClr val="000000"/>
                </a:solidFill>
              </a:rPr>
              <a:t>поиск совпадающих интересов</a:t>
            </a:r>
            <a:r>
              <a:rPr lang="ru-RU" altLang="ru-RU" sz="254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00000"/>
              </a:lnSpc>
              <a:spcAft>
                <a:spcPts val="907"/>
              </a:spcAft>
              <a:buClrTx/>
            </a:pPr>
            <a:r>
              <a:rPr lang="ru-RU" altLang="ru-RU" sz="2540" dirty="0">
                <a:solidFill>
                  <a:srgbClr val="000000"/>
                </a:solidFill>
              </a:rPr>
              <a:t>3 стадия общения </a:t>
            </a:r>
            <a:r>
              <a:rPr lang="ru-RU" altLang="ru-RU" sz="2540" b="1" dirty="0">
                <a:solidFill>
                  <a:srgbClr val="000000"/>
                </a:solidFill>
              </a:rPr>
              <a:t>предполагает взаимное принятие для обсуждения личностных качеств и принципов</a:t>
            </a:r>
            <a:r>
              <a:rPr lang="ru-RU" altLang="ru-RU" sz="254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00000"/>
              </a:lnSpc>
              <a:spcAft>
                <a:spcPts val="907"/>
              </a:spcAft>
              <a:buClrTx/>
            </a:pPr>
            <a:r>
              <a:rPr lang="ru-RU" altLang="ru-RU" sz="2540" dirty="0">
                <a:solidFill>
                  <a:srgbClr val="000000"/>
                </a:solidFill>
              </a:rPr>
              <a:t>4 стадия  — это </a:t>
            </a:r>
            <a:r>
              <a:rPr lang="ru-RU" altLang="ru-RU" sz="2540" b="1" dirty="0">
                <a:solidFill>
                  <a:srgbClr val="000000"/>
                </a:solidFill>
              </a:rPr>
              <a:t>выявление качеств, опасных для взаимодействия. </a:t>
            </a:r>
          </a:p>
          <a:p>
            <a:pPr>
              <a:lnSpc>
                <a:spcPct val="100000"/>
              </a:lnSpc>
              <a:spcAft>
                <a:spcPts val="907"/>
              </a:spcAft>
              <a:buClrTx/>
            </a:pPr>
            <a:r>
              <a:rPr lang="ru-RU" altLang="ru-RU" sz="2540" dirty="0">
                <a:solidFill>
                  <a:srgbClr val="000000"/>
                </a:solidFill>
              </a:rPr>
              <a:t>5 стадия общения - </a:t>
            </a:r>
            <a:r>
              <a:rPr lang="ru-RU" altLang="ru-RU" sz="2540" b="1" dirty="0">
                <a:solidFill>
                  <a:srgbClr val="000000"/>
                </a:solidFill>
              </a:rPr>
              <a:t>способы индивидуального воздействия и взаимной адаптации партнеров</a:t>
            </a:r>
            <a:r>
              <a:rPr lang="ru-RU" altLang="ru-RU" sz="254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00000"/>
              </a:lnSpc>
              <a:spcAft>
                <a:spcPts val="907"/>
              </a:spcAft>
              <a:buClrTx/>
            </a:pPr>
            <a:r>
              <a:rPr lang="ru-RU" altLang="ru-RU" sz="2540" dirty="0">
                <a:solidFill>
                  <a:srgbClr val="000000"/>
                </a:solidFill>
              </a:rPr>
              <a:t>6 стадия общения -</a:t>
            </a:r>
            <a:r>
              <a:rPr lang="ru-RU" altLang="ru-RU" sz="2540" b="1" dirty="0">
                <a:solidFill>
                  <a:srgbClr val="000000"/>
                </a:solidFill>
              </a:rPr>
              <a:t> согласованное взаимодействие</a:t>
            </a:r>
            <a:r>
              <a:rPr lang="ru-RU" altLang="ru-RU" sz="907" b="1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endParaRPr lang="ru-RU" altLang="ru-RU" sz="907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0393" y="6274059"/>
            <a:ext cx="3600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-635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91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Требования к разговору врача</a:t>
            </a:r>
            <a:endParaRPr lang="ru-RU" dirty="0"/>
          </a:p>
        </p:txBody>
      </p:sp>
      <p:pic>
        <p:nvPicPr>
          <p:cNvPr id="2050" name="Picture 2" descr="D:\Медакадемия\Стресс\1194353144_1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256" y="3489209"/>
            <a:ext cx="4597487" cy="3368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345094"/>
            <a:ext cx="6732748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 ЛИЧНОСТИ ПАЦИЕНТА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ЭМПАТИЧНОСТЬ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ДОХОДЧИВОСТЬ И ПОЛНОТА ИНФОРМАЦИИ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ДИРЕКТИВНОСТИ…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0393" y="6274059"/>
            <a:ext cx="3600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-635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6881" y="271081"/>
            <a:ext cx="8555040" cy="9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>
                <a:solidFill>
                  <a:srgbClr val="000099"/>
                </a:solidFill>
                <a:latin typeface="Trebuchet MS" panose="020B0603020202020204" pitchFamily="34" charset="0"/>
              </a:rPr>
              <a:t>Барьеры взаимодействия врача с больным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22721" y="1048681"/>
            <a:ext cx="8294400" cy="9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/>
              <a:t>1. Информационные барьеры:</a:t>
            </a:r>
            <a:r>
              <a:rPr lang="ru-RU" altLang="ru-RU" sz="2358" dirty="0"/>
              <a:t> непонимание неполное, неправильное понимание, передаваемого сообщения.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216642" cy="286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1681" y="2265481"/>
            <a:ext cx="5813280" cy="518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/>
              <a:t>   2. Мотивационные барьеры:</a:t>
            </a:r>
            <a:r>
              <a:rPr lang="ru-RU" altLang="ru-RU" sz="2358" b="1"/>
              <a:t> </a:t>
            </a:r>
            <a:r>
              <a:rPr lang="ru-RU" altLang="ru-RU" sz="2358"/>
              <a:t>партнеры по общению не осознают и не учитывают различия в том, что побуждает их вступать в контакт, и какие цели они преследуют. Иногда же эти цели прямо противоположны (например, врачу бывает важно узнать как раз то, что пациент скрывает). Нередко больной стремится продлить беседу, а врач - "свернуть" ее, так как для него это лишь один из немногих больных</a:t>
            </a:r>
            <a:r>
              <a:rPr lang="ru-RU" altLang="ru-RU" sz="907"/>
              <a:t>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/>
          </a:p>
        </p:txBody>
      </p:sp>
    </p:spTree>
    <p:extLst>
      <p:ext uri="{BB962C8B-B14F-4D97-AF65-F5344CB8AC3E}">
        <p14:creationId xmlns:p14="http://schemas.microsoft.com/office/powerpoint/2010/main" val="3287006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33" y="4581128"/>
            <a:ext cx="3235680" cy="215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6881" y="1084681"/>
            <a:ext cx="8490240" cy="28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 smtClean="0"/>
              <a:t>3.  Ролевые </a:t>
            </a:r>
            <a:r>
              <a:rPr lang="ru-RU" altLang="ru-RU" sz="2903" b="1" dirty="0"/>
              <a:t>барьеры:</a:t>
            </a:r>
            <a:r>
              <a:rPr lang="ru-RU" altLang="ru-RU" sz="2903" dirty="0"/>
              <a:t> расходятся представления собеседников о нормах общения, соответствующих их социальным ролям (например, больной считает, что врач всегда обязан выслушивать его до конца, не перебивая, а врач думает иначе)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6881" y="271081"/>
            <a:ext cx="8555040" cy="6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>
                <a:solidFill>
                  <a:srgbClr val="000099"/>
                </a:solidFill>
                <a:latin typeface="Trebuchet MS" panose="020B0603020202020204" pitchFamily="34" charset="0"/>
              </a:rPr>
              <a:t>Барьеры взаимодействия врача с больным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0640" y="4042441"/>
            <a:ext cx="5647679" cy="19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 smtClean="0"/>
              <a:t>4. Эмоциональные </a:t>
            </a:r>
            <a:r>
              <a:rPr lang="ru-RU" altLang="ru-RU" sz="2903" b="1" dirty="0"/>
              <a:t>барьеры:</a:t>
            </a:r>
            <a:r>
              <a:rPr lang="ru-RU" altLang="ru-RU" sz="2540" dirty="0"/>
              <a:t> игнорируется или неправильно понимается эмоциональное состояние собеседника</a:t>
            </a:r>
            <a:r>
              <a:rPr lang="ru-RU" altLang="ru-RU" sz="1633" dirty="0"/>
              <a:t>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1633" dirty="0"/>
          </a:p>
        </p:txBody>
      </p:sp>
    </p:spTree>
    <p:extLst>
      <p:ext uri="{BB962C8B-B14F-4D97-AF65-F5344CB8AC3E}">
        <p14:creationId xmlns:p14="http://schemas.microsoft.com/office/powerpoint/2010/main" val="341773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26881" y="271081"/>
            <a:ext cx="8555040" cy="9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>
                <a:solidFill>
                  <a:srgbClr val="000099"/>
                </a:solidFill>
                <a:latin typeface="Trebuchet MS" panose="020B0603020202020204" pitchFamily="34" charset="0"/>
              </a:rPr>
              <a:t>Барьеры взаимодействия врача с больным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1680" y="1175401"/>
            <a:ext cx="8294400" cy="58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 smtClean="0"/>
              <a:t>5. Личностные </a:t>
            </a:r>
            <a:r>
              <a:rPr lang="ru-RU" altLang="ru-RU" sz="2903" b="1" dirty="0"/>
              <a:t>барьеры:</a:t>
            </a:r>
            <a:r>
              <a:rPr lang="ru-RU" altLang="ru-RU" sz="2540" dirty="0"/>
              <a:t> "неприятие" каких-то личностных особенностей человека (взаимное или одним из них). Сюда относятся и случаи так называемой психологической несовместимости. Например, трудно общаться между собой двум "доминантным" собеседникам. Нелегко контактировать и человеку импульсивному, быстро мыслящему и говорящему с тем, кто нетороплив, "заторможен".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721" b="1" dirty="0"/>
              <a:t> </a:t>
            </a:r>
            <a:r>
              <a:rPr lang="ru-RU" altLang="ru-RU" sz="2721" b="1" dirty="0" smtClean="0"/>
              <a:t>6. Барьеры </a:t>
            </a:r>
            <a:r>
              <a:rPr lang="ru-RU" altLang="ru-RU" sz="2721" b="1" dirty="0"/>
              <a:t>стереотипов и ошибок в межличностном познании:</a:t>
            </a:r>
            <a:r>
              <a:rPr lang="ru-RU" altLang="ru-RU" sz="2540" dirty="0"/>
              <a:t> общение строится, исходя из стереотипов и (или) ошибочных представлений собеседников друг о друге.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dirty="0"/>
          </a:p>
        </p:txBody>
      </p:sp>
    </p:spTree>
    <p:extLst>
      <p:ext uri="{BB962C8B-B14F-4D97-AF65-F5344CB8AC3E}">
        <p14:creationId xmlns:p14="http://schemas.microsoft.com/office/powerpoint/2010/main" val="3920638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63" y="301071"/>
            <a:ext cx="8687227" cy="592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6" b="1" dirty="0">
                <a:solidFill>
                  <a:srgbClr val="C00000"/>
                </a:solidFill>
              </a:rPr>
              <a:t>Функции общения:</a:t>
            </a:r>
          </a:p>
          <a:p>
            <a:r>
              <a:rPr lang="ru-RU" sz="1996" b="1" dirty="0"/>
              <a:t>1) контактная, </a:t>
            </a:r>
            <a:r>
              <a:rPr lang="ru-RU" sz="1996" dirty="0"/>
              <a:t>цель которой — установление контакта с собеседником;</a:t>
            </a:r>
          </a:p>
          <a:p>
            <a:r>
              <a:rPr lang="ru-RU" sz="1996" b="1" dirty="0"/>
              <a:t>2) информационная </a:t>
            </a:r>
            <a:r>
              <a:rPr lang="ru-RU" sz="1996" dirty="0"/>
              <a:t>— прием-передача сведений, обмен мнениями, замыслами, решениями и так далее;</a:t>
            </a:r>
          </a:p>
          <a:p>
            <a:r>
              <a:rPr lang="ru-RU" sz="1996" b="1" dirty="0"/>
              <a:t>3 побудительная </a:t>
            </a:r>
            <a:r>
              <a:rPr lang="ru-RU" sz="1996" dirty="0"/>
              <a:t>— стимуляция партнера, направляющая его на выполнение определенных действий;</a:t>
            </a:r>
          </a:p>
          <a:p>
            <a:r>
              <a:rPr lang="ru-RU" sz="1996" b="1" dirty="0"/>
              <a:t>4) координационная </a:t>
            </a:r>
            <a:r>
              <a:rPr lang="ru-RU" sz="1996" dirty="0"/>
              <a:t>— взаимное ориентирование и согласование действий при организации совместной деятельности;</a:t>
            </a:r>
          </a:p>
          <a:p>
            <a:r>
              <a:rPr lang="ru-RU" sz="1996" b="1" dirty="0"/>
              <a:t>5) перцептивная </a:t>
            </a:r>
            <a:r>
              <a:rPr lang="ru-RU" sz="1996" dirty="0"/>
              <a:t>— адекватное восприятие смысла сообщения, понимание партнерами друг друга (их намерений, установок, переживаний, состояний и т.д.);</a:t>
            </a:r>
          </a:p>
          <a:p>
            <a:r>
              <a:rPr lang="ru-RU" sz="1996" b="1" dirty="0"/>
              <a:t>6) эмотивная </a:t>
            </a:r>
            <a:r>
              <a:rPr lang="ru-RU" sz="1996" dirty="0"/>
              <a:t>— обмен эмоциями между партнерами и изменение эмоционального состояния с его помощью собственных переживаний и состояний;</a:t>
            </a:r>
          </a:p>
          <a:p>
            <a:r>
              <a:rPr lang="ru-RU" sz="1996" b="1" dirty="0"/>
              <a:t>7) статусная </a:t>
            </a:r>
            <a:r>
              <a:rPr lang="ru-RU" sz="1996" dirty="0"/>
              <a:t>— осознание и фиксирование своего места в системе ролевых, статусных, деловых, межличностных и прочих связей сообщества;</a:t>
            </a:r>
          </a:p>
          <a:p>
            <a:r>
              <a:rPr lang="ru-RU" sz="1996" b="1" dirty="0"/>
              <a:t>8) преобразовательная </a:t>
            </a:r>
            <a:r>
              <a:rPr lang="ru-RU" sz="1996" dirty="0"/>
              <a:t>— изменение состояния, поведения, личностно-смысловых образований партнера, в том числе его намерений, установок, мнений, решений, представлений, потребностей, действий, активности и т.д.</a:t>
            </a:r>
          </a:p>
        </p:txBody>
      </p:sp>
    </p:spTree>
    <p:extLst>
      <p:ext uri="{BB962C8B-B14F-4D97-AF65-F5344CB8AC3E}">
        <p14:creationId xmlns:p14="http://schemas.microsoft.com/office/powerpoint/2010/main" val="22719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1681" y="835560"/>
            <a:ext cx="8229600" cy="26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/>
              <a:t>7. Барьеры установок</a:t>
            </a:r>
            <a:r>
              <a:rPr lang="ru-RU" altLang="ru-RU" sz="2540"/>
              <a:t>: предвзятое мнение о собеседнике, существующее еще до общения с ним, часто препятствует установлению контактов, взаимопониманию. У больного негативное отношение к врачу может объясниться длительным и безуспешным предыдущим лечением, сведениями, полученными от соседей по палате и т.д.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6881" y="271081"/>
            <a:ext cx="8555040" cy="9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>
                <a:solidFill>
                  <a:srgbClr val="000099"/>
                </a:solidFill>
                <a:latin typeface="Trebuchet MS" panose="020B0603020202020204" pitchFamily="34" charset="0"/>
              </a:rPr>
              <a:t>Барьеры взаимодействия врача с больным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0" y="3918601"/>
            <a:ext cx="3519360" cy="2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6881" y="3862441"/>
            <a:ext cx="4767840" cy="23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/>
              <a:t>8. Барьеры "обратной связи":</a:t>
            </a:r>
            <a:r>
              <a:rPr lang="ru-RU" altLang="ru-RU" sz="2540"/>
              <a:t> неумение быстро и правильно определить, понятно ли сообщение собеседнику и какова его реакция</a:t>
            </a:r>
            <a:r>
              <a:rPr lang="ru-RU" altLang="ru-RU" sz="907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379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26881" y="3020041"/>
            <a:ext cx="8621280" cy="66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412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7"/>
              </a:spcBef>
              <a:spcAft>
                <a:spcPts val="386"/>
              </a:spcAft>
            </a:pPr>
            <a:r>
              <a:rPr lang="ru-RU" altLang="ru-RU" sz="2358" u="sng">
                <a:latin typeface="Times New Roman" panose="02020603050405020304" pitchFamily="18" charset="0"/>
              </a:rPr>
              <a:t>Желательно сидеть лицом к свету</a:t>
            </a:r>
            <a:r>
              <a:rPr lang="ru-RU" altLang="ru-RU" sz="2358">
                <a:latin typeface="Times New Roman" panose="02020603050405020304" pitchFamily="18" charset="0"/>
              </a:rPr>
              <a:t>. Неприятие и недоверие может возникнуть с первого взгляда, поэтому важно помнить о внешнем виде в установлении контакта с пожилыми.</a:t>
            </a:r>
          </a:p>
          <a:p>
            <a:pPr>
              <a:spcBef>
                <a:spcPts val="57"/>
              </a:spcBef>
              <a:spcAft>
                <a:spcPts val="386"/>
              </a:spcAft>
            </a:pPr>
            <a:r>
              <a:rPr lang="ru-RU" altLang="ru-RU" sz="2358" u="sng">
                <a:latin typeface="Times New Roman" panose="02020603050405020304" pitchFamily="18" charset="0"/>
              </a:rPr>
              <a:t>Использовать невербальный контакт</a:t>
            </a:r>
            <a:r>
              <a:rPr lang="ru-RU" altLang="ru-RU" sz="2358">
                <a:latin typeface="Times New Roman" panose="02020603050405020304" pitchFamily="18" charset="0"/>
              </a:rPr>
              <a:t> (показать одобрение и сочувствие мимикой, доверительными прикосновениями).</a:t>
            </a:r>
          </a:p>
          <a:p>
            <a:pPr>
              <a:spcBef>
                <a:spcPts val="57"/>
              </a:spcBef>
              <a:spcAft>
                <a:spcPts val="386"/>
              </a:spcAft>
            </a:pPr>
            <a:r>
              <a:rPr lang="ru-RU" altLang="ru-RU" sz="2358">
                <a:latin typeface="Times New Roman" panose="02020603050405020304" pitchFamily="18" charset="0"/>
              </a:rPr>
              <a:t>Общение с пожилыми людьми эффективно только при </a:t>
            </a:r>
            <a:r>
              <a:rPr lang="ru-RU" altLang="ru-RU" sz="2358" u="sng">
                <a:latin typeface="Times New Roman" panose="02020603050405020304" pitchFamily="18" charset="0"/>
              </a:rPr>
              <a:t>взаимном желании.</a:t>
            </a:r>
          </a:p>
          <a:p>
            <a:pPr>
              <a:spcBef>
                <a:spcPts val="57"/>
              </a:spcBef>
              <a:spcAft>
                <a:spcPts val="386"/>
              </a:spcAft>
            </a:pPr>
            <a:r>
              <a:rPr lang="ru-RU" altLang="ru-RU" sz="2358" u="sng">
                <a:latin typeface="Times New Roman" panose="02020603050405020304" pitchFamily="18" charset="0"/>
              </a:rPr>
              <a:t>Громкость голоса</a:t>
            </a:r>
            <a:r>
              <a:rPr lang="ru-RU" altLang="ru-RU" sz="2358">
                <a:latin typeface="Times New Roman" panose="02020603050405020304" pitchFamily="18" charset="0"/>
              </a:rPr>
              <a:t> будет зависеть от абсолютного порога слуха собеседника. Как можно чаще обращайтесь в процессе беседы по имени и отчеству.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1" y="641161"/>
            <a:ext cx="3456000" cy="22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918241" y="718921"/>
            <a:ext cx="5224320" cy="22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5238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u="sng" dirty="0">
                <a:latin typeface="Times New Roman" panose="02020603050405020304" pitchFamily="18" charset="0"/>
              </a:rPr>
              <a:t>Говорить надо медленнее, чем обычно, </a:t>
            </a:r>
            <a:r>
              <a:rPr lang="ru-RU" altLang="ru-RU" sz="2358" dirty="0">
                <a:latin typeface="Times New Roman" panose="02020603050405020304" pitchFamily="18" charset="0"/>
              </a:rPr>
              <a:t>поскольку у пожилых людей интенсивность, концентрация внимания может быть снижена. Может быть нарушена и переключаемость внимания. Необходимы повторы.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31041" y="196201"/>
            <a:ext cx="9012960" cy="4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/>
              <a:t>Особенности общения с пожилыми и старыми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2743478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Общение – системообразующий процесс в деятельности врача.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Учет коммуникативных особенностей коллег и пациентов повысит эффективность лечебного процесса.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5493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292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 smtClean="0">
                <a:hlinkClick r:id="rId2"/>
              </a:rPr>
              <a:t>Психология </a:t>
            </a:r>
            <a:r>
              <a:rPr lang="ru-RU" sz="1800" dirty="0">
                <a:hlinkClick r:id="rId2"/>
              </a:rPr>
              <a:t>и педагогика в медицинском образовании</a:t>
            </a:r>
            <a:r>
              <a:rPr lang="ru-RU" sz="1800" dirty="0"/>
              <a:t> : учебник / Н. В. Кудрявая, К. В. Зорин, Н. Б. Смирнова [и др.] ; ред. Н. В. Кудрявая. - М. : КНОРУС, 2016. - 318 с. - (</a:t>
            </a:r>
            <a:r>
              <a:rPr lang="ru-RU" sz="1800" dirty="0" err="1"/>
              <a:t>Специалитет</a:t>
            </a:r>
            <a:r>
              <a:rPr lang="ru-RU" sz="1800" dirty="0"/>
              <a:t>). - ISBN 978-5-406-04716-3 : 558.27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С. И. Розум. - СПб. : Питер, 2014. - 624 с. 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Психология и педагогика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бакалавров. Электронная копия / ред. П. И.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Пидкасистый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- 3-е изд.,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и доп.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2012. - (CD-ROM). - 724 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Маклаков, 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Общая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2016. - 583 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Основы педагогической психологии высшей школы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пособие / А. Н. Митин. - М. : Проспект ; Екатеринбург : Уральская государственная юридическая академия, 2016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99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Содержимое 3" descr="Beautiful-Pink-Amazing-HD-1920x10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3012" name="Содержимое 2"/>
          <p:cNvSpPr txBox="1">
            <a:spLocks/>
          </p:cNvSpPr>
          <p:nvPr/>
        </p:nvSpPr>
        <p:spPr bwMode="auto">
          <a:xfrm>
            <a:off x="3929063" y="4357688"/>
            <a:ext cx="50006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3200" b="1">
              <a:latin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</a:rPr>
              <a:t>Спасибо за внимание!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585" y="750983"/>
            <a:ext cx="7968734" cy="502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3" b="1" dirty="0">
                <a:solidFill>
                  <a:srgbClr val="C00000"/>
                </a:solidFill>
              </a:rPr>
              <a:t>Виды общения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1</a:t>
            </a:r>
            <a:r>
              <a:rPr lang="ru-RU" sz="2540" b="1" dirty="0"/>
              <a:t>. Деловое общение</a:t>
            </a:r>
          </a:p>
          <a:p>
            <a:pPr>
              <a:spcAft>
                <a:spcPts val="544"/>
              </a:spcAft>
            </a:pPr>
            <a:r>
              <a:rPr lang="ru-RU" sz="2540" b="1" dirty="0"/>
              <a:t>2. Межличностное общение 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3. Инструментальное общение 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4. Целевое общение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5. Светское общение 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6. </a:t>
            </a:r>
            <a:r>
              <a:rPr lang="ru-RU" sz="2540" dirty="0" err="1"/>
              <a:t>Манипулятивное</a:t>
            </a:r>
            <a:r>
              <a:rPr lang="ru-RU" sz="2540" dirty="0"/>
              <a:t> общение 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7. Примитивное общение 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8. Духовное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9. Ритуальное общение </a:t>
            </a:r>
          </a:p>
          <a:p>
            <a:pPr>
              <a:spcAft>
                <a:spcPts val="544"/>
              </a:spcAft>
            </a:pPr>
            <a:r>
              <a:rPr lang="ru-RU" sz="2540" dirty="0"/>
              <a:t>10. «Контакт масок».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58" y="1412776"/>
            <a:ext cx="3420661" cy="2273424"/>
          </a:xfrm>
          <a:prstGeom prst="rect">
            <a:avLst/>
          </a:prstGeom>
        </p:spPr>
      </p:pic>
      <p:pic>
        <p:nvPicPr>
          <p:cNvPr id="4" name="Picture 2" descr="Врачи столичных стационаров пройдут курсы по этике общения. Рис. №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1494"/>
            <a:ext cx="3032842" cy="20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1916"/>
            <a:ext cx="855636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Стили общения</a:t>
            </a:r>
          </a:p>
          <a:p>
            <a:endParaRPr lang="ru-RU" sz="1050" dirty="0"/>
          </a:p>
          <a:p>
            <a:pPr>
              <a:lnSpc>
                <a:spcPts val="2900"/>
              </a:lnSpc>
            </a:pPr>
            <a:r>
              <a:rPr lang="ru-RU" sz="2700" b="1" dirty="0">
                <a:solidFill>
                  <a:srgbClr val="FF0000"/>
                </a:solidFill>
              </a:rPr>
              <a:t>Авторитарный стиль общения </a:t>
            </a:r>
            <a:r>
              <a:rPr lang="ru-RU" sz="2700" dirty="0"/>
              <a:t>— это навязывание мнения сверху, то есть навязывание своей точки зрения, своего мировоззрения ученику. Собеседник считает, что только он знает, как поступать правильно, и категорически пресекает любое, индивидуальное развитие личности. </a:t>
            </a:r>
          </a:p>
          <a:p>
            <a:pPr>
              <a:lnSpc>
                <a:spcPts val="2900"/>
              </a:lnSpc>
            </a:pPr>
            <a:r>
              <a:rPr lang="ru-RU" sz="2700" b="1" dirty="0">
                <a:solidFill>
                  <a:srgbClr val="FF0000"/>
                </a:solidFill>
              </a:rPr>
              <a:t>Либеральный стиль</a:t>
            </a:r>
            <a:r>
              <a:rPr lang="ru-RU" sz="2700" dirty="0">
                <a:solidFill>
                  <a:srgbClr val="FF0000"/>
                </a:solidFill>
              </a:rPr>
              <a:t>,  </a:t>
            </a:r>
            <a:r>
              <a:rPr lang="ru-RU" sz="2700" dirty="0"/>
              <a:t>может показаться самым уместным в любой ситуации. Но здесь в системе отношений собеседников всегда присутствует некоторое заискивание, то есть кто-то идет на поводу у другого, что свойственно слабохарактерным и некомпетентным людям.</a:t>
            </a:r>
          </a:p>
          <a:p>
            <a:pPr>
              <a:lnSpc>
                <a:spcPts val="2900"/>
              </a:lnSpc>
            </a:pPr>
            <a:r>
              <a:rPr lang="ru-RU" sz="2700" b="1" dirty="0">
                <a:solidFill>
                  <a:srgbClr val="FF0000"/>
                </a:solidFill>
              </a:rPr>
              <a:t>Демократический стиль </a:t>
            </a:r>
            <a:r>
              <a:rPr lang="ru-RU" sz="2700" dirty="0"/>
              <a:t>общения позволяет обоим участникам общения (или коллективу, группе) чувствовать себя личностью</a:t>
            </a:r>
          </a:p>
        </p:txBody>
      </p:sp>
    </p:spTree>
    <p:extLst>
      <p:ext uri="{BB962C8B-B14F-4D97-AF65-F5344CB8AC3E}">
        <p14:creationId xmlns:p14="http://schemas.microsoft.com/office/powerpoint/2010/main" val="29021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4000" cy="6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79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3600</Words>
  <Application>Microsoft Office PowerPoint</Application>
  <PresentationFormat>Экран (4:3)</PresentationFormat>
  <Paragraphs>421</Paragraphs>
  <Slides>64</Slides>
  <Notes>40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Кафедра педагогики и  психологии с курсом ПО</vt:lpstr>
      <vt:lpstr>Презентация PowerPoint</vt:lpstr>
      <vt:lpstr>Презентация PowerPoint</vt:lpstr>
      <vt:lpstr>Презентация PowerPoint</vt:lpstr>
      <vt:lpstr>Актуальность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общения</vt:lpstr>
      <vt:lpstr>Перцептивная сторона общения общение как восприятие </vt:lpstr>
      <vt:lpstr>Презентация PowerPoint</vt:lpstr>
      <vt:lpstr> Коммуникативная сторона общение как обмен информацией   </vt:lpstr>
      <vt:lpstr>Интерактивная сторона</vt:lpstr>
      <vt:lpstr>Тактика общения — реализация в конкретной ситуации коммуникативной стратегии на основе владения техниками и знания правил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техники отказа</vt:lpstr>
      <vt:lpstr>Презентация PowerPoint</vt:lpstr>
      <vt:lpstr>Строгих правил общения с пациентом нет, хотя во всем мире врачи пользуются общими принципами деонтологии (от греческого deon – должное и logos – учение)  – профессиональной этики медицинских работников. Состояние душевного комфорта пациента – вот главный критерий деонтологии.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Установление доверительных отношений между врачом и пациентом</vt:lpstr>
      <vt:lpstr>Презентация PowerPoint</vt:lpstr>
      <vt:lpstr>Требования к разговору врача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Педагогика каф.</cp:lastModifiedBy>
  <cp:revision>178</cp:revision>
  <dcterms:created xsi:type="dcterms:W3CDTF">2017-11-05T15:40:50Z</dcterms:created>
  <dcterms:modified xsi:type="dcterms:W3CDTF">2022-10-11T02:03:08Z</dcterms:modified>
</cp:coreProperties>
</file>