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7" r:id="rId14"/>
    <p:sldId id="258" r:id="rId15"/>
    <p:sldId id="270" r:id="rId16"/>
    <p:sldId id="276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10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0E4D4A-1C82-4E39-AD61-47BFBC0F5B8B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7361E9-7F33-4241-B06E-8DB4ABD80E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1E9-7F33-4241-B06E-8DB4ABD80EF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35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Точки в последнем предложении слайда не ставить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83F48C-9136-4EC3-8E4D-558FAC752231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3A70E5-72D6-4517-8640-F322A1F7C9A4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..правого полушария мозжечка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4DF08B-D9B0-46C6-8FBD-A144DD43401C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1322-6CDA-4DBC-AA60-31EC6C957537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04A4-94CF-4E34-A753-56B088375BF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735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825F-A7EA-4675-B1B1-20D17CB6DA90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868B-8912-4B09-8C7E-F248AF8B6DF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348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B8C08-2F3D-4D9B-9C10-DD1E3E9B93DC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6AE8C-065B-49E7-BC6F-EAC451C363D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2392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D0068-D3C8-4A78-B2A0-5119AE2F7CC6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1640-1854-4BD7-A25A-05013B259C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375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2B90-C4FF-4FA5-95EF-D828011AB42F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429D-0CAE-405A-9136-D567C6B13A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6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75B0-DA6E-407F-8AB3-562D3AAADE0D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CB1BE-46A7-434A-A506-8914D95693D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186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E383-2156-4B50-BBBF-01DDBA642ED2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4AC7E-1804-45EA-B972-F3B4B37E54D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37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A286-E07D-473B-A560-59E48EE31CCC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C4C93-9A83-4DF2-B54A-E3F91CCEA3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91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51CB-0BED-4AD1-8D2F-C9D5ED77CF4F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B230-770A-4F7B-856B-A6D8A69E47A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1714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D8F2409-A297-4077-8233-2ABE88B5AE36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B7FD59-D625-4C56-BD45-A320FF7854E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3314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A5B9-4BAF-48BD-AE2B-9AABE520B7E9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47FB5-F7B0-4DD8-814F-7D6AE621588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3950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EDBEDD-8F0E-4A04-82DE-62AA635A5CD7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77DF750F-74F5-4FD7-9A4E-C5FD802D6448}" type="slidenum">
              <a:rPr lang="en-US" altLang="ru-RU"/>
              <a:pPr/>
              <a:t>‹#›</a:t>
            </a:fld>
            <a:endParaRPr lang="en-US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2" r:id="rId4"/>
    <p:sldLayoutId id="2147483733" r:id="rId5"/>
    <p:sldLayoutId id="2147483734" r:id="rId6"/>
    <p:sldLayoutId id="2147483738" r:id="rId7"/>
    <p:sldLayoutId id="2147483739" r:id="rId8"/>
    <p:sldLayoutId id="2147483740" r:id="rId9"/>
    <p:sldLayoutId id="2147483735" r:id="rId10"/>
    <p:sldLayoutId id="214748374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1366838"/>
            <a:ext cx="9144000" cy="2443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>
                <a:latin typeface="+mn-lt"/>
              </a:rPr>
              <a:t>Руководство рентгенолога по визуализации распространенных </a:t>
            </a:r>
            <a:r>
              <a:rPr lang="ru-RU" sz="4400" b="1" dirty="0" smtClean="0">
                <a:latin typeface="+mn-lt"/>
              </a:rPr>
              <a:t>синдромов наследственного рака. Часть 1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5638800"/>
            <a:ext cx="4886325" cy="9144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altLang="ru-RU" b="1" dirty="0">
                <a:solidFill>
                  <a:schemeClr val="tx1"/>
                </a:solidFill>
              </a:rPr>
              <a:t>Выполнила: ординатор </a:t>
            </a:r>
            <a:r>
              <a:rPr lang="ru-RU" altLang="ru-RU" b="1" dirty="0" smtClean="0">
                <a:solidFill>
                  <a:schemeClr val="tx1"/>
                </a:solidFill>
              </a:rPr>
              <a:t>2</a:t>
            </a:r>
            <a:r>
              <a:rPr lang="en-US" altLang="ru-RU" b="1" dirty="0" smtClean="0">
                <a:solidFill>
                  <a:schemeClr val="tx1"/>
                </a:solidFill>
              </a:rPr>
              <a:t> </a:t>
            </a:r>
            <a:r>
              <a:rPr lang="ru-RU" altLang="ru-RU" b="1" dirty="0">
                <a:solidFill>
                  <a:schemeClr val="tx1"/>
                </a:solidFill>
              </a:rPr>
              <a:t>года </a:t>
            </a:r>
            <a:endParaRPr lang="en-US" altLang="ru-RU" b="1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altLang="ru-RU" b="1" dirty="0">
                <a:solidFill>
                  <a:schemeClr val="tx1"/>
                </a:solidFill>
              </a:rPr>
              <a:t>кафедры лучевой диагностики ИПО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altLang="ru-RU" b="1" dirty="0">
                <a:solidFill>
                  <a:schemeClr val="tx1"/>
                </a:solidFill>
              </a:rPr>
              <a:t>Фишер Полина Алексеевна</a:t>
            </a:r>
          </a:p>
          <a:p>
            <a:pPr eaLnBrk="1" fontAlgn="auto" hangingPunct="1">
              <a:defRPr/>
            </a:pPr>
            <a:endParaRPr lang="ru-RU" dirty="0"/>
          </a:p>
          <a:p>
            <a:pPr eaLnBrk="1" fontAlgn="auto" hangingPunct="1">
              <a:defRPr/>
            </a:pPr>
            <a:endParaRPr lang="ru-RU" dirty="0"/>
          </a:p>
        </p:txBody>
      </p:sp>
      <p:pic>
        <p:nvPicPr>
          <p:cNvPr id="819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9238"/>
            <a:ext cx="11763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524000" y="152400"/>
            <a:ext cx="7543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«Красноярский государственный медицинский</a:t>
            </a:r>
            <a:b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Войно-Ясенецкого»</a:t>
            </a:r>
            <a:b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лучевой диагностики ИПО</a:t>
            </a:r>
          </a:p>
          <a:p>
            <a:pPr eaLnBrk="1" hangingPunct="1"/>
            <a:endParaRPr lang="ru-RU" altLang="ru-RU" sz="2000"/>
          </a:p>
          <a:p>
            <a:pPr eaLnBrk="1" hangingPunct="1"/>
            <a:endParaRPr lang="ru-RU" altLang="ru-RU" sz="2000"/>
          </a:p>
        </p:txBody>
      </p:sp>
      <p:pic>
        <p:nvPicPr>
          <p:cNvPr id="8198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62375"/>
            <a:ext cx="57467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3352800" y="6400800"/>
            <a:ext cx="464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Красноярск, 2021г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508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Синдром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Ли-Фраумени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МРТ правой молочной железы Т1-ВИ с контрастным усилением  в аксиальной проекции(а) и рентгенограмма правой плечевой кости в переднезадней проекции(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41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828800"/>
            <a:ext cx="4097338" cy="3170238"/>
          </a:xfrm>
        </p:spPr>
      </p:pic>
      <p:pic>
        <p:nvPicPr>
          <p:cNvPr id="1741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3048000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28600" y="5257800"/>
            <a:ext cx="441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/>
              <a:t>инвазивная </a:t>
            </a:r>
            <a:r>
              <a:rPr lang="ru-RU" altLang="ru-RU" sz="2000" b="1" dirty="0" err="1"/>
              <a:t>протоковая</a:t>
            </a:r>
            <a:r>
              <a:rPr lang="ru-RU" altLang="ru-RU" sz="2000" b="1" dirty="0"/>
              <a:t> карцинома 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5410200" y="5181600"/>
            <a:ext cx="373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литическое поражение в с/3 диафиза (наконечник стрелки). Остеосаркома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0" y="4648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5257800" y="4724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4509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Синдром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Ли-Фраумени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(продолжение). МРТ  Т2-ВИ грудной клетки в аксиальной проекции(а) и МРТ  Т1-ВИ с контрастным усилением головного мозга в аксиальной проекции(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843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4310063" cy="3200400"/>
          </a:xfrm>
        </p:spPr>
      </p:pic>
      <p:pic>
        <p:nvPicPr>
          <p:cNvPr id="1843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1781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28600" y="49530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Неоднородное, гиперинтенсивное образование в правом гемитораксе (стрелки). Саркома плевры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953000" y="4876800"/>
            <a:ext cx="419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Новообразование в левом боковом желудочке (белая стрелка), гидроцефалия (черная стрелка). Карцинома сосудистого сплетения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152400" y="4495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4953000" y="4419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87338"/>
            <a:ext cx="8839200" cy="14493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+mn-lt"/>
              </a:rPr>
              <a:t>Б-нь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 фон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Гиппеля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—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Линдау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(ФХЛ). МРТ  Т1-ВИ  головного мозга с контрастным усилением в аксиальной проекции (а) и КТ брюшной полости с контрастным усилением в аксиальной проекции(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945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3794125" cy="3475038"/>
          </a:xfrm>
        </p:spPr>
      </p:pic>
      <p:pic>
        <p:nvPicPr>
          <p:cNvPr id="1946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40147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228600" y="5308600"/>
            <a:ext cx="419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Новообразование в правом полушарии мозжечка (стрелка). Гемангиобластома мозжечка 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4800600" y="5334000"/>
            <a:ext cx="434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Однородное образование в левой почке (стрелка), что соответствует ФХЛ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4495800" y="4800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Б-нь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фон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Гиппеля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—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Линдау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(продолжение).  МРТ  Т2-ВИ  брюшной полости в аксиальной проекции(а) и МРТ  Т1-ВИ с контрастным усилением  брюшной полости в аксиальной проекции(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48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828800"/>
            <a:ext cx="3802063" cy="3330575"/>
          </a:xfrm>
        </p:spPr>
      </p:pic>
      <p:pic>
        <p:nvPicPr>
          <p:cNvPr id="2048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825875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724400" y="5257800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множественные кистозные образования мягких тканей(стрелки)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441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множественные кистозные поражения поджелудочной железы (стрелки)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228600" y="4343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4648200" y="4800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7338"/>
            <a:ext cx="8686800" cy="14493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Б-нь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фон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Гиппеля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—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Линдау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(продолжение). Поперечное УЗИ брюшной полости в В-режиме (а) и МРТ Т2-ВИ брюшной полости в аксиальной проекции(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150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057400"/>
            <a:ext cx="3779838" cy="3140075"/>
          </a:xfrm>
        </p:spPr>
      </p:pic>
      <p:pic>
        <p:nvPicPr>
          <p:cNvPr id="2150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7639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57200" y="54102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Феохромоцитома надпочечника у 12-летнего мальчика с семейным анамнезом болезни ФХЛ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4724400" y="48006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87338"/>
            <a:ext cx="8915400" cy="14493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n-lt"/>
              </a:rPr>
              <a:t>Синдром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Бирта-Хогга-Дьюба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.(БХД) КТ грудной клетки в корональной проекции(а) и  МРТ Т1-ВИ забрюшинного пространства в корональной проекции(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b)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+mn-lt"/>
              </a:rPr>
            </a:b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253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4251325" cy="2887663"/>
          </a:xfrm>
        </p:spPr>
      </p:pic>
      <p:pic>
        <p:nvPicPr>
          <p:cNvPr id="2253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36725"/>
            <a:ext cx="377983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52400" y="4724400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множественные кисты легких (белые стрелки), связанные с правым пневмотораксом (черная стрелка). Спонтанный пневмоторакс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4953000" y="5562600"/>
            <a:ext cx="419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множественные образования почек у пациента с синдромом БХД. Хромофобная опухоль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а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4800600" y="51816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57107" y="2967335"/>
            <a:ext cx="74297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+mn-cs"/>
              </a:rPr>
              <a:t>Продолжение следует…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990600"/>
            <a:ext cx="8016875" cy="779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Введение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192588"/>
          </a:xfrm>
        </p:spPr>
        <p:txBody>
          <a:bodyPr/>
          <a:lstStyle/>
          <a:p>
            <a:pPr eaLnBrk="1" hangingPunct="1"/>
            <a:r>
              <a:rPr lang="ru-RU" altLang="ru-RU" sz="3000" dirty="0" smtClean="0"/>
              <a:t>Существует широкий спектр наследственных онкологических синдромов, характеризующиеся мутациями генов, которые приводят к раннему развитию отличительных подтипов опухолей в определенных органах. Эти синдромы составляют примерно 5-10% всех видов рака, и большинство из этих наследственных синдромов рака имеют аутосомно-доминантный тип наследования</a:t>
            </a:r>
            <a:endParaRPr lang="ru-RU" altLang="ru-RU" sz="3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38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173542"/>
              </p:ext>
            </p:extLst>
          </p:nvPr>
        </p:nvGraphicFramePr>
        <p:xfrm>
          <a:off x="0" y="369888"/>
          <a:ext cx="9144000" cy="651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97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Наследственные синдромы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Вовлеченный ген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Распространенные опухоли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Редко</a:t>
                      </a:r>
                      <a:r>
                        <a:rPr lang="ru-RU" sz="1600" b="1" baseline="0" dirty="0" smtClean="0"/>
                        <a:t> встречающиеся опухоли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72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Рак молочной</a:t>
                      </a:r>
                      <a:r>
                        <a:rPr lang="ru-RU" sz="1600" b="1" baseline="0" dirty="0" smtClean="0"/>
                        <a:t> железы и яичников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BRCA1, BRCA2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Рак молочной железы, рак яичников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Первичная серозная карцинома брюшины, серозная карцинома маточных труб, </a:t>
                      </a:r>
                      <a:r>
                        <a:rPr lang="ru-RU" sz="1600" b="1" dirty="0" err="1" smtClean="0"/>
                        <a:t>аденокарцинома</a:t>
                      </a:r>
                      <a:r>
                        <a:rPr lang="ru-RU" sz="1600" b="1" dirty="0" smtClean="0"/>
                        <a:t> протоков поджелудочной железы, рак толстой кишки и предстательной железы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1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С-м </a:t>
                      </a:r>
                      <a:r>
                        <a:rPr lang="ru-RU" sz="1600" b="1" dirty="0" err="1" smtClean="0"/>
                        <a:t>Каудена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PTEN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Рак молочной железы, рак щитовидной железы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Рак эндометрия и </a:t>
                      </a:r>
                      <a:r>
                        <a:rPr lang="ru-RU" sz="1600" b="1" dirty="0" err="1" smtClean="0"/>
                        <a:t>колоректальный</a:t>
                      </a:r>
                      <a:r>
                        <a:rPr lang="ru-RU" sz="1600" b="1" dirty="0" smtClean="0"/>
                        <a:t> рак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9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С-м Ли-</a:t>
                      </a:r>
                      <a:r>
                        <a:rPr lang="ru-RU" sz="1600" b="1" dirty="0" err="1" smtClean="0"/>
                        <a:t>Фраумени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Р53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Остеосаркома</a:t>
                      </a:r>
                      <a:r>
                        <a:rPr lang="ru-RU" sz="1600" b="1" dirty="0" smtClean="0"/>
                        <a:t> и другие саркомы, рак молочной железы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Карцинома коры </a:t>
                      </a:r>
                      <a:r>
                        <a:rPr lang="ru-RU" sz="1600" b="1" dirty="0" err="1" smtClean="0"/>
                        <a:t>надпочечников,опухоли</a:t>
                      </a:r>
                      <a:r>
                        <a:rPr lang="ru-RU" sz="1600" b="1" dirty="0" smtClean="0"/>
                        <a:t> головного мозга, лейкемия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92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Б-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нь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фон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Гиппеля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Линдау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dirty="0" smtClean="0"/>
                        <a:t>ВХЛ</a:t>
                      </a:r>
                      <a:r>
                        <a:rPr lang="en-US" sz="1600" b="1" dirty="0" smtClean="0"/>
                        <a:t>)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</a:t>
                      </a:r>
                      <a:r>
                        <a:rPr lang="ru-RU" sz="1600" b="1" dirty="0" smtClean="0"/>
                        <a:t>Н</a:t>
                      </a:r>
                      <a:r>
                        <a:rPr lang="en-US" sz="1600" b="1" dirty="0" smtClean="0"/>
                        <a:t>L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Гемангиобластома</a:t>
                      </a:r>
                      <a:r>
                        <a:rPr lang="ru-RU" sz="1600" b="1" dirty="0" smtClean="0"/>
                        <a:t> ЦНС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Феохромоцитома</a:t>
                      </a:r>
                      <a:r>
                        <a:rPr lang="ru-RU" sz="1600" b="1" dirty="0" smtClean="0"/>
                        <a:t>, опухоли эндолимфатического мешка, </a:t>
                      </a:r>
                      <a:r>
                        <a:rPr lang="ru-RU" sz="1600" b="1" dirty="0" err="1" smtClean="0"/>
                        <a:t>цистаденома</a:t>
                      </a:r>
                      <a:r>
                        <a:rPr lang="ru-RU" sz="1600" b="1" dirty="0" smtClean="0"/>
                        <a:t> придатка яичка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2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С-м </a:t>
                      </a:r>
                      <a:r>
                        <a:rPr lang="ru-RU" sz="1600" b="1" dirty="0" err="1" smtClean="0"/>
                        <a:t>Бирта-Хогга-Дьюба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FLCN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Фиброфолликулома</a:t>
                      </a:r>
                      <a:r>
                        <a:rPr lang="ru-RU" sz="1600" b="1" dirty="0" smtClean="0"/>
                        <a:t>: доброкачественная опухоль волосяного </a:t>
                      </a:r>
                      <a:r>
                        <a:rPr lang="ru-RU" sz="1600" b="1" dirty="0" smtClean="0"/>
                        <a:t>фолликула Опухоли </a:t>
                      </a:r>
                      <a:r>
                        <a:rPr lang="ru-RU" sz="1600" b="1" dirty="0" smtClean="0"/>
                        <a:t>почек: </a:t>
                      </a:r>
                      <a:r>
                        <a:rPr lang="ru-RU" sz="1600" b="1" dirty="0" err="1" smtClean="0"/>
                        <a:t>онкоцитома,гибридные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онкоцитарные</a:t>
                      </a:r>
                      <a:r>
                        <a:rPr lang="ru-RU" sz="1600" b="1" dirty="0" smtClean="0"/>
                        <a:t> опухоли</a:t>
                      </a:r>
                      <a:endParaRPr lang="ru-RU" sz="16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63"/>
            <a:ext cx="7543800" cy="365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0" cy="642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5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Туберозный склероз</a:t>
                      </a:r>
                    </a:p>
                    <a:p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TSC1, TSC2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Почечная </a:t>
                      </a:r>
                      <a:r>
                        <a:rPr lang="ru-RU" sz="1400" b="1" dirty="0" err="1" smtClean="0">
                          <a:latin typeface="+mn-lt"/>
                        </a:rPr>
                        <a:t>ангиомиолипома</a:t>
                      </a:r>
                      <a:r>
                        <a:rPr lang="ru-RU" sz="1400" b="1" dirty="0" smtClean="0">
                          <a:latin typeface="+mn-lt"/>
                        </a:rPr>
                        <a:t>, </a:t>
                      </a:r>
                      <a:r>
                        <a:rPr lang="ru-RU" sz="1400" b="1" dirty="0" err="1" smtClean="0">
                          <a:latin typeface="+mn-lt"/>
                        </a:rPr>
                        <a:t>субэпендимальная</a:t>
                      </a:r>
                      <a:r>
                        <a:rPr lang="ru-RU" sz="1400" b="1" dirty="0" smtClean="0">
                          <a:latin typeface="+mn-lt"/>
                        </a:rPr>
                        <a:t> гигантоклеточная </a:t>
                      </a:r>
                      <a:r>
                        <a:rPr lang="ru-RU" sz="1400" b="1" dirty="0" err="1" smtClean="0">
                          <a:latin typeface="+mn-lt"/>
                        </a:rPr>
                        <a:t>астроцитома</a:t>
                      </a:r>
                      <a:r>
                        <a:rPr lang="ru-RU" sz="1400" b="1" dirty="0" smtClean="0">
                          <a:latin typeface="+mn-lt"/>
                        </a:rPr>
                        <a:t>, </a:t>
                      </a:r>
                      <a:r>
                        <a:rPr lang="ru-RU" sz="1400" b="1" dirty="0" err="1" smtClean="0">
                          <a:latin typeface="+mn-lt"/>
                        </a:rPr>
                        <a:t>рабдомиома</a:t>
                      </a:r>
                      <a:r>
                        <a:rPr lang="ru-RU" sz="1400" b="1" dirty="0" smtClean="0">
                          <a:latin typeface="+mn-lt"/>
                        </a:rPr>
                        <a:t> сердца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-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33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Множественная эндокринная неоплазия(1  тип)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MEN1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Аденома паращитовидной железы, нейроэндокринные опухоли поджелудочной железы и ДПК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Аденома гипофиза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</a:rPr>
                        <a:t>Множественная эндокринная неоплазия(2</a:t>
                      </a:r>
                      <a:r>
                        <a:rPr lang="ru-RU" sz="1400" b="1" baseline="0" dirty="0" smtClean="0">
                          <a:latin typeface="+mn-lt"/>
                        </a:rPr>
                        <a:t> тип)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RET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Медуллярный рак щитовидной железы, </a:t>
                      </a:r>
                      <a:r>
                        <a:rPr lang="ru-RU" sz="1400" b="1" dirty="0" err="1" smtClean="0">
                          <a:latin typeface="+mn-lt"/>
                        </a:rPr>
                        <a:t>феохромоцитома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Аденома паращитовидной железы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54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С-мы </a:t>
                      </a:r>
                      <a:r>
                        <a:rPr lang="ru-RU" sz="1400" b="1" dirty="0" err="1" smtClean="0">
                          <a:latin typeface="+mn-lt"/>
                        </a:rPr>
                        <a:t>параганглиомы-феохромоцитомы</a:t>
                      </a:r>
                      <a:endParaRPr lang="ru-RU" sz="1400" b="1" dirty="0" smtClean="0">
                        <a:latin typeface="+mn-lt"/>
                      </a:endParaRPr>
                    </a:p>
                    <a:p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SDHD, SDHB, SDHC, SDHAF2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</a:rPr>
                        <a:t>Параганглиома</a:t>
                      </a:r>
                      <a:r>
                        <a:rPr lang="ru-RU" sz="1400" b="1" dirty="0" smtClean="0">
                          <a:latin typeface="+mn-lt"/>
                        </a:rPr>
                        <a:t>, </a:t>
                      </a:r>
                      <a:r>
                        <a:rPr lang="ru-RU" sz="1400" b="1" dirty="0" err="1" smtClean="0">
                          <a:latin typeface="+mn-lt"/>
                        </a:rPr>
                        <a:t>феохромоцитома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-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С-м</a:t>
                      </a:r>
                      <a:r>
                        <a:rPr lang="ru-RU" sz="1400" b="1" baseline="0" dirty="0" smtClean="0">
                          <a:latin typeface="+mn-lt"/>
                        </a:rPr>
                        <a:t> Линча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MLH1 </a:t>
                      </a:r>
                      <a:r>
                        <a:rPr lang="ru-RU" sz="1400" b="1" dirty="0" smtClean="0">
                          <a:latin typeface="+mn-lt"/>
                        </a:rPr>
                        <a:t>,</a:t>
                      </a:r>
                      <a:r>
                        <a:rPr lang="en-US" sz="1400" b="1" dirty="0" smtClean="0">
                          <a:latin typeface="+mn-lt"/>
                        </a:rPr>
                        <a:t>MSH2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</a:rPr>
                        <a:t>Колоректальный</a:t>
                      </a:r>
                      <a:r>
                        <a:rPr lang="ru-RU" sz="1400" b="1" dirty="0" smtClean="0">
                          <a:latin typeface="+mn-lt"/>
                        </a:rPr>
                        <a:t> рак, рак эндометрия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</a:rPr>
                        <a:t>Аденокарцинома</a:t>
                      </a:r>
                      <a:r>
                        <a:rPr lang="ru-RU" sz="1400" b="1" dirty="0" smtClean="0">
                          <a:latin typeface="+mn-lt"/>
                        </a:rPr>
                        <a:t> яичников, тонкой кишки и </a:t>
                      </a:r>
                      <a:r>
                        <a:rPr lang="ru-RU" sz="1400" b="1" dirty="0" err="1" smtClean="0">
                          <a:latin typeface="+mn-lt"/>
                        </a:rPr>
                        <a:t>желудка;переходно-клеточный</a:t>
                      </a:r>
                      <a:r>
                        <a:rPr lang="ru-RU" sz="1400" b="1" dirty="0" smtClean="0">
                          <a:latin typeface="+mn-lt"/>
                        </a:rPr>
                        <a:t> рак мочеточника и почечной лоханки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Семейный </a:t>
                      </a:r>
                      <a:r>
                        <a:rPr lang="ru-RU" sz="1400" b="1" dirty="0" err="1" smtClean="0">
                          <a:latin typeface="+mn-lt"/>
                        </a:rPr>
                        <a:t>аденоматозный</a:t>
                      </a:r>
                      <a:r>
                        <a:rPr lang="ru-RU" sz="1400" b="1" dirty="0" smtClean="0">
                          <a:latin typeface="+mn-lt"/>
                        </a:rPr>
                        <a:t> </a:t>
                      </a:r>
                      <a:r>
                        <a:rPr lang="ru-RU" sz="1400" b="1" dirty="0" err="1" smtClean="0">
                          <a:latin typeface="+mn-lt"/>
                        </a:rPr>
                        <a:t>полипоз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APC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</a:rPr>
                        <a:t>Колоректальный</a:t>
                      </a:r>
                      <a:r>
                        <a:rPr lang="ru-RU" sz="1400" b="1" dirty="0" smtClean="0">
                          <a:latin typeface="+mn-lt"/>
                        </a:rPr>
                        <a:t> рак, аденома толстой кишки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Папиллярный</a:t>
                      </a:r>
                      <a:r>
                        <a:rPr lang="ru-RU" sz="1400" b="1" baseline="0" dirty="0" smtClean="0">
                          <a:latin typeface="+mn-lt"/>
                        </a:rPr>
                        <a:t> рак </a:t>
                      </a:r>
                      <a:r>
                        <a:rPr lang="ru-RU" sz="1400" b="1" dirty="0" smtClean="0">
                          <a:latin typeface="+mn-lt"/>
                        </a:rPr>
                        <a:t>щитовидной железы, </a:t>
                      </a:r>
                      <a:r>
                        <a:rPr lang="ru-RU" sz="1400" b="1" dirty="0" err="1" smtClean="0">
                          <a:latin typeface="+mn-lt"/>
                        </a:rPr>
                        <a:t>аденокарцинома</a:t>
                      </a:r>
                      <a:r>
                        <a:rPr lang="ru-RU" sz="1400" b="1" dirty="0" smtClean="0">
                          <a:latin typeface="+mn-lt"/>
                        </a:rPr>
                        <a:t> ДПК, опухоли ГМ и </a:t>
                      </a:r>
                      <a:r>
                        <a:rPr lang="ru-RU" sz="1400" b="1" dirty="0" err="1" smtClean="0">
                          <a:latin typeface="+mn-lt"/>
                        </a:rPr>
                        <a:t>гепатобластома,десмоидная</a:t>
                      </a:r>
                      <a:r>
                        <a:rPr lang="ru-RU" sz="1400" b="1" dirty="0" smtClean="0">
                          <a:latin typeface="+mn-lt"/>
                        </a:rPr>
                        <a:t> опухоль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9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С-м диффузного рака желудка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CDH1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Рак желудка, рак молочной железы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-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600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n-lt"/>
              </a:rPr>
              <a:t>Наследственный синдром рака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молочной железы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яичников.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dirty="0">
                <a:solidFill>
                  <a:schemeClr val="tx1"/>
                </a:solidFill>
                <a:latin typeface="+mn-lt"/>
              </a:rPr>
              <a:t>Медиолатеральная косая </a:t>
            </a:r>
            <a:r>
              <a:rPr lang="ru-RU" sz="2800" b="1" dirty="0" err="1">
                <a:solidFill>
                  <a:schemeClr val="tx1"/>
                </a:solidFill>
                <a:latin typeface="+mn-lt"/>
              </a:rPr>
              <a:t>маммограмма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 (а) и УЗИ 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 левой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молочной железы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(b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2291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1638" y="1752600"/>
            <a:ext cx="3589338" cy="3763963"/>
          </a:xfrm>
        </p:spPr>
      </p:pic>
      <p:pic>
        <p:nvPicPr>
          <p:cNvPr id="12292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885" y="1752600"/>
            <a:ext cx="3559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270896" y="5127799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а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741985" y="5235541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dirty="0"/>
              <a:t>b</a:t>
            </a:r>
            <a:endParaRPr lang="ru-RU" altLang="ru-RU" sz="2000" b="1" dirty="0"/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1676400" y="5754619"/>
            <a:ext cx="828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/>
              <a:t> Инвазивная </a:t>
            </a:r>
            <a:r>
              <a:rPr lang="ru-RU" altLang="ru-RU" sz="2400" b="1" dirty="0" err="1"/>
              <a:t>протоковая</a:t>
            </a:r>
            <a:r>
              <a:rPr lang="ru-RU" altLang="ru-RU" sz="2400" b="1" dirty="0"/>
              <a:t> карцинома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477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n-lt"/>
              </a:rPr>
              <a:t>Наследственный синдром рака молочной железы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яичников(продолжение).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КТ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брюшной полости с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контрастированием, корональная плоскость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31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477963"/>
            <a:ext cx="3894138" cy="3886200"/>
          </a:xfrm>
        </p:spPr>
      </p:pic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152400" y="536416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Серозная карцинома яичников высокой степени злокачественности. Солидно-кистозные образования яичников(стрелка) и метастазы брюшины (стрелка)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843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Наследственный синдром рака </a:t>
            </a: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молочной железы 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и яичников(продолжение</a:t>
            </a: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).</a:t>
            </a:r>
            <a:br>
              <a:rPr lang="ru-RU" sz="2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МРТ Т1-постконтрастное ВИ органов малого таза в аксиальной плоскости(а) и корреляционное изображение ПЭТ/МРТ 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органов малого таза </a:t>
            </a: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в аксиальной проекции(</a:t>
            </a: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b)</a:t>
            </a:r>
            <a:endParaRPr lang="ru-RU" sz="2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433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828800"/>
            <a:ext cx="3794125" cy="3771900"/>
          </a:xfrm>
        </p:spPr>
      </p:pic>
      <p:pic>
        <p:nvPicPr>
          <p:cNvPr id="1434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81000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304800" y="52578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а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724400" y="51816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1638300" y="5791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/>
              <a:t>Рецидив </a:t>
            </a:r>
            <a:r>
              <a:rPr lang="ru-RU" altLang="ru-RU" sz="2400" b="1" dirty="0" err="1"/>
              <a:t>аденокарциномы</a:t>
            </a:r>
            <a:r>
              <a:rPr lang="ru-RU" altLang="ru-RU" sz="2400" b="1" dirty="0"/>
              <a:t> влагалища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9154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                               Синдром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</a:rPr>
              <a:t>Коудена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</a:rPr>
              <a:t>Краниокаудальная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</a:rPr>
              <a:t>маммограмма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(а) и МРТ(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FLAIR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) головного мозга в аксиальной проекции(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b)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5363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752600"/>
            <a:ext cx="2576513" cy="3810000"/>
          </a:xfrm>
        </p:spPr>
      </p:pic>
      <p:pic>
        <p:nvPicPr>
          <p:cNvPr id="15364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36725"/>
            <a:ext cx="3565525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33400" y="5181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а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495800" y="5181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304800" y="5486400"/>
            <a:ext cx="403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образование со спикулами (стрелка), инвазивная протоковая карцинома</a:t>
            </a: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502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/>
              <a:t>очаговое </a:t>
            </a:r>
            <a:r>
              <a:rPr lang="ru-RU" altLang="ru-RU" b="1" dirty="0" err="1"/>
              <a:t>гиперинтенсивное</a:t>
            </a:r>
            <a:r>
              <a:rPr lang="ru-RU" altLang="ru-RU" b="1" dirty="0"/>
              <a:t> поражение (стрелка) </a:t>
            </a:r>
            <a:r>
              <a:rPr lang="ru-RU" altLang="ru-RU" b="1" dirty="0" smtClean="0"/>
              <a:t>правого полушария мозжечка</a:t>
            </a:r>
            <a:r>
              <a:rPr lang="ru-RU" altLang="ru-RU" b="1" dirty="0"/>
              <a:t>, соответствующее </a:t>
            </a:r>
            <a:r>
              <a:rPr lang="ru-RU" altLang="ru-RU" b="1" dirty="0" err="1"/>
              <a:t>диспластической</a:t>
            </a:r>
            <a:r>
              <a:rPr lang="ru-RU" altLang="ru-RU" b="1" dirty="0"/>
              <a:t> </a:t>
            </a:r>
            <a:r>
              <a:rPr lang="ru-RU" altLang="ru-RU" b="1" dirty="0" err="1"/>
              <a:t>ганглиоцитоме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Синдром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Коудена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(продолжение). УЗИ щитовидной железы(а) и МРТ забрюшинного пространства Т1- ВИ с контрастным усилением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в аксиальной проекции(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b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) 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638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3787775" cy="2544763"/>
          </a:xfrm>
        </p:spPr>
      </p:pic>
      <p:pic>
        <p:nvPicPr>
          <p:cNvPr id="1638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8100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81000" y="48006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гипоэхогенный узел (стрелка) в левой доле щитовидной железы, папиллярная карцинома щитовидной железы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304800" y="4267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а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46482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5181600" y="51054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Папиллярный ПКР у пациента с синдромом Коудена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624</TotalTime>
  <Words>679</Words>
  <Application>Microsoft Office PowerPoint</Application>
  <PresentationFormat>Экран (4:3)</PresentationFormat>
  <Paragraphs>116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Ретро</vt:lpstr>
      <vt:lpstr>Руководство рентгенолога по визуализации распространенных синдромов наследственного рака. Часть 1</vt:lpstr>
      <vt:lpstr>Введение </vt:lpstr>
      <vt:lpstr>Презентация PowerPoint</vt:lpstr>
      <vt:lpstr>Презентация PowerPoint</vt:lpstr>
      <vt:lpstr>Наследственный синдром рака молочной железы и яичников. Медиолатеральная косая маммограмма (а) и УЗИ   левой молочной железы(b)</vt:lpstr>
      <vt:lpstr>Наследственный синдром рака молочной железы  и яичников(продолжение).  КТ брюшной полости с контрастированием, корональная плоскость</vt:lpstr>
      <vt:lpstr>Наследственный синдром рака молочной железы и яичников(продолжение). МРТ Т1-постконтрастное ВИ органов малого таза в аксиальной плоскости(а) и корреляционное изображение ПЭТ/МРТ органов малого таза в аксиальной проекции(b)</vt:lpstr>
      <vt:lpstr>                               Синдром Коудена.  Краниокаудальная маммограмма(а) и МРТ(FLAIR) головного мозга в аксиальной проекции(b)  </vt:lpstr>
      <vt:lpstr>Синдром Коудена(продолжение). УЗИ щитовидной железы(а) и МРТ забрюшинного пространства Т1- ВИ с контрастным усилением  в аксиальной проекции(b) </vt:lpstr>
      <vt:lpstr>Синдром Ли-Фраумени.  МРТ правой молочной железы Т1-ВИ с контрастным усилением  в аксиальной проекции(а) и рентгенограмма правой плечевой кости в переднезадней проекции(b)</vt:lpstr>
      <vt:lpstr>Синдром Ли-Фраумени(продолжение). МРТ  Т2-ВИ грудной клетки в аксиальной проекции(а) и МРТ  Т1-ВИ с контрастным усилением головного мозга в аксиальной проекции(b)</vt:lpstr>
      <vt:lpstr>Б-нь фон Гиппеля—Линдау(ФХЛ). МРТ  Т1-ВИ  головного мозга с контрастным усилением в аксиальной проекции (а) и КТ брюшной полости с контрастным усилением в аксиальной проекции(b)</vt:lpstr>
      <vt:lpstr>Б-нь фон Гиппеля—Линдау(продолжение).  МРТ  Т2-ВИ  брюшной полости в аксиальной проекции(а) и МРТ  Т1-ВИ с контрастным усилением  брюшной полости в аксиальной проекции(b)</vt:lpstr>
      <vt:lpstr>Б-нь фон Гиппеля—Линдау(продолжение). Поперечное УЗИ брюшной полости в В-режиме (а) и МРТ Т2-ВИ брюшной полости в аксиальной проекции(b)</vt:lpstr>
      <vt:lpstr>Синдром Бирта-Хогга-Дьюба.(БХД) КТ грудной клетки в корональной проекции(а) и  МРТ Т1-ВИ забрюшинного пространства в корональной проекции(b)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рентгенолога по визуализации распространенных наследственных онкологических синдромов</dc:title>
  <dc:creator>user</dc:creator>
  <cp:lastModifiedBy>user</cp:lastModifiedBy>
  <cp:revision>54</cp:revision>
  <dcterms:created xsi:type="dcterms:W3CDTF">2021-06-23T03:24:07Z</dcterms:created>
  <dcterms:modified xsi:type="dcterms:W3CDTF">2021-10-11T16:08:02Z</dcterms:modified>
</cp:coreProperties>
</file>