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79" autoAdjust="0"/>
  </p:normalViewPr>
  <p:slideViewPr>
    <p:cSldViewPr>
      <p:cViewPr>
        <p:scale>
          <a:sx n="100" d="100"/>
          <a:sy n="100" d="100"/>
        </p:scale>
        <p:origin x="-78" y="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6133D-AFD2-4C62-85BB-38250ABFB2B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4A041-6F68-495F-B9E1-ED37C469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288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В этой статье авторы иллюстрируют … = </a:t>
            </a:r>
            <a:r>
              <a:rPr lang="ru-RU" b="0" dirty="0" smtClean="0"/>
              <a:t>Лучше</a:t>
            </a:r>
            <a:r>
              <a:rPr lang="ru-RU" b="0" baseline="0" dirty="0" smtClean="0"/>
              <a:t> убрать начало, а предложение начать с «авторы иллюстрируют…»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4A041-6F68-495F-B9E1-ED37C4690F9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3445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приводит к смещению контура </a:t>
            </a:r>
            <a:r>
              <a:rPr lang="ru-RU" b="1" dirty="0" smtClean="0"/>
              <a:t>(стрелка)</a:t>
            </a:r>
            <a:r>
              <a:rPr lang="ru-RU" dirty="0" smtClean="0"/>
              <a:t> сходящихся сосудов = в оригинале это написано более понятно: … что приводит к </a:t>
            </a:r>
            <a:r>
              <a:rPr lang="ru-RU" b="1" dirty="0" smtClean="0"/>
              <a:t>выпуклому контуру </a:t>
            </a:r>
            <a:r>
              <a:rPr lang="ru-RU" dirty="0" smtClean="0"/>
              <a:t>сходящихся сосудов вместо вогнутого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4A041-6F68-495F-B9E1-ED37C4690F9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791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туберкулез</a:t>
            </a:r>
            <a:r>
              <a:rPr lang="ru-RU" dirty="0" smtClean="0"/>
              <a:t> </a:t>
            </a:r>
            <a:r>
              <a:rPr lang="ru-RU" dirty="0" err="1" smtClean="0"/>
              <a:t>подтвержденный</a:t>
            </a:r>
            <a:r>
              <a:rPr lang="ru-RU" dirty="0" smtClean="0"/>
              <a:t> </a:t>
            </a:r>
            <a:r>
              <a:rPr lang="ru-RU" dirty="0" err="1" smtClean="0"/>
              <a:t>бактериологически</a:t>
            </a:r>
            <a:r>
              <a:rPr lang="ru-RU" dirty="0" smtClean="0"/>
              <a:t> и </a:t>
            </a:r>
            <a:r>
              <a:rPr lang="ru-RU" dirty="0" err="1" smtClean="0"/>
              <a:t>гистологически</a:t>
            </a:r>
            <a:r>
              <a:rPr lang="ru-RU" dirty="0" smtClean="0"/>
              <a:t>  = здесь и далее (слайды 8,9,10): распространённое определение отделяется запятой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4A041-6F68-495F-B9E1-ED37C4690F9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907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Левая внутригрудная  </a:t>
            </a:r>
            <a:r>
              <a:rPr lang="ru-RU" dirty="0" smtClean="0"/>
              <a:t>= правильнее </a:t>
            </a:r>
            <a:r>
              <a:rPr lang="ru-RU" b="1" dirty="0" smtClean="0"/>
              <a:t>левосторонняя </a:t>
            </a:r>
            <a:r>
              <a:rPr lang="ru-RU" b="0" dirty="0" smtClean="0"/>
              <a:t>(относится</a:t>
            </a:r>
            <a:r>
              <a:rPr lang="ru-RU" b="0" baseline="0" dirty="0" smtClean="0"/>
              <a:t> также к пункту б) и к слайду 9)</a:t>
            </a:r>
            <a:endParaRPr lang="ru-RU" b="1" dirty="0" smtClean="0"/>
          </a:p>
          <a:p>
            <a:endParaRPr lang="ru-RU" dirty="0" smtClean="0"/>
          </a:p>
          <a:p>
            <a:r>
              <a:rPr lang="ru-RU" b="1" dirty="0" smtClean="0"/>
              <a:t>с вогнутой боковой границей </a:t>
            </a:r>
            <a:r>
              <a:rPr lang="ru-RU" dirty="0" smtClean="0"/>
              <a:t>= в оригинале (и</a:t>
            </a:r>
            <a:r>
              <a:rPr lang="ru-RU" baseline="0" dirty="0" smtClean="0"/>
              <a:t> на самом снимке)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a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convex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lateral border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dirty="0" smtClean="0"/>
              <a:t>с </a:t>
            </a:r>
            <a:r>
              <a:rPr lang="ru-RU" b="1" dirty="0" smtClean="0"/>
              <a:t>выпуклой</a:t>
            </a:r>
            <a:r>
              <a:rPr lang="ru-RU" dirty="0" smtClean="0"/>
              <a:t> боковой границей)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4A041-6F68-495F-B9E1-ED37C4690F9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3292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трахея 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(белые стрелки) =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важно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добавить, что трахея сдавлена/смещена влево, что косвенно подтверждает гиперплазию лимфоузлов, а не тимуса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r>
              <a:rPr lang="ru-RU" sz="1200" b="1" dirty="0" smtClean="0"/>
              <a:t>лимфатические узлы низкой плотности с ободком  усиления = </a:t>
            </a:r>
            <a:r>
              <a:rPr lang="ru-RU" sz="1200" b="0" dirty="0" smtClean="0"/>
              <a:t>здесь также важно добавить</a:t>
            </a:r>
            <a:r>
              <a:rPr lang="ru-RU" sz="1200" b="0" baseline="0" dirty="0" smtClean="0"/>
              <a:t>, что это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типично для центрально-некротической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туберкулезной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лимфаденопатии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4A041-6F68-495F-B9E1-ED37C4690F9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708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/>
              <a:t>газовый карман  </a:t>
            </a:r>
            <a:r>
              <a:rPr lang="ru-RU" sz="1200" b="0" dirty="0" smtClean="0"/>
              <a:t>лучше</a:t>
            </a:r>
            <a:r>
              <a:rPr lang="ru-RU" sz="1200" b="0" baseline="0" dirty="0" smtClean="0"/>
              <a:t> перевести как «воздушная полость», и добавить, что часто имеет место ранняя деструкция, распад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4A041-6F68-495F-B9E1-ED37C4690F9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4985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Боковая </a:t>
            </a:r>
            <a:r>
              <a:rPr lang="ru-RU" b="1" dirty="0" err="1" smtClean="0"/>
              <a:t>лимфаденопатия</a:t>
            </a:r>
            <a:r>
              <a:rPr lang="ru-RU" b="1" dirty="0" smtClean="0"/>
              <a:t> на рентгенограмме </a:t>
            </a:r>
            <a:r>
              <a:rPr lang="ru-RU" b="0" dirty="0" smtClean="0"/>
              <a:t>= правильнее «</a:t>
            </a:r>
            <a:r>
              <a:rPr lang="ru-RU" b="0" dirty="0" err="1" smtClean="0"/>
              <a:t>лимфаденопатия</a:t>
            </a:r>
            <a:r>
              <a:rPr lang="ru-RU" b="0" baseline="0" dirty="0" smtClean="0"/>
              <a:t> на боковой рентгенограмме». Это касается и пункта б)</a:t>
            </a:r>
          </a:p>
          <a:p>
            <a:endParaRPr lang="ru-RU" b="0" baseline="0" dirty="0" smtClean="0"/>
          </a:p>
          <a:p>
            <a:r>
              <a:rPr lang="ru-RU" b="0" baseline="0" dirty="0" smtClean="0"/>
              <a:t>Было бы неплохо описать показанный здесь симптом «пончика», как характерный для туберкулёзной </a:t>
            </a:r>
            <a:r>
              <a:rPr lang="ru-RU" b="0" baseline="0" dirty="0" err="1" smtClean="0"/>
              <a:t>лимфаденопатии</a:t>
            </a:r>
            <a:r>
              <a:rPr lang="ru-RU" b="0" baseline="0" dirty="0" smtClean="0"/>
              <a:t> (в оригинале это есть)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4A041-6F68-495F-B9E1-ED37C4690F9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8026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Предложение тяжеловесно, с ошибками числа (…проявления</a:t>
            </a:r>
            <a:r>
              <a:rPr lang="ru-RU" baseline="0" dirty="0" smtClean="0"/>
              <a:t> … послужит…), с лишней запятой (</a:t>
            </a:r>
            <a:r>
              <a:rPr lang="ru-RU" dirty="0" smtClean="0"/>
              <a:t>клетки, у детей)</a:t>
            </a:r>
            <a:r>
              <a:rPr lang="ru-RU" baseline="0" dirty="0" smtClean="0"/>
              <a:t> и высокопарно (</a:t>
            </a:r>
            <a:r>
              <a:rPr lang="ru-RU" dirty="0" smtClean="0"/>
              <a:t>послужит улучшению согласия между клиницистами и диагностами).</a:t>
            </a:r>
            <a:r>
              <a:rPr lang="ru-RU" baseline="0" dirty="0" smtClean="0"/>
              <a:t> Попробуйте изложить иначе.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4A041-6F68-495F-B9E1-ED37C4690F9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5155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omer\Desktop\Марина\Ординатура\Статья-перевод 6\Скрин статьи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140968"/>
            <a:ext cx="7452320" cy="23042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Внутригрудная туберкулезная лимфаденопатия у детей: стандарты рентгенографии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332656"/>
            <a:ext cx="75963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ФГБОУ ВО </a:t>
            </a:r>
            <a:r>
              <a:rPr lang="ru-RU" sz="1600" dirty="0" err="1" smtClean="0"/>
              <a:t>КрасГМУ</a:t>
            </a:r>
            <a:r>
              <a:rPr lang="ru-RU" sz="1600" dirty="0" smtClean="0"/>
              <a:t> им. проф. В.Ф. </a:t>
            </a:r>
            <a:r>
              <a:rPr lang="ru-RU" sz="1600" dirty="0" err="1" smtClean="0"/>
              <a:t>Войно-Ясенецкого</a:t>
            </a:r>
            <a:r>
              <a:rPr lang="ru-RU" sz="1600" dirty="0" smtClean="0"/>
              <a:t> Минздрава России </a:t>
            </a:r>
          </a:p>
          <a:p>
            <a:pPr algn="ctr"/>
            <a:r>
              <a:rPr lang="ru-RU" sz="1600" dirty="0" smtClean="0"/>
              <a:t>Кафедра лучевой диагностики ИПО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" y="6"/>
            <a:ext cx="1469265" cy="14643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544522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Выполнил</a:t>
            </a:r>
            <a:r>
              <a:rPr lang="ru-RU" dirty="0" smtClean="0"/>
              <a:t>: ординатор 2-го года кафедры лучевой диагностики ИПО </a:t>
            </a:r>
          </a:p>
          <a:p>
            <a:r>
              <a:rPr lang="ru-RU" b="1" dirty="0" err="1" smtClean="0"/>
              <a:t>Кружаева</a:t>
            </a:r>
            <a:r>
              <a:rPr lang="ru-RU" b="1" dirty="0" smtClean="0"/>
              <a:t> Марина Владимировна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630932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Красноярск, 2022г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Компрессии дыхательных путей и </a:t>
            </a:r>
            <a:r>
              <a:rPr lang="ru-RU" dirty="0" err="1" smtClean="0"/>
              <a:t>многоочаговое</a:t>
            </a:r>
            <a:r>
              <a:rPr lang="ru-RU" dirty="0" smtClean="0"/>
              <a:t> заболевание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1268760"/>
            <a:ext cx="8712968" cy="108012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Мальчик, 8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600" dirty="0" smtClean="0"/>
              <a:t>месяцев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2600" dirty="0" smtClean="0"/>
              <a:t>Из анамнеза: туберкулез, подтвержденный </a:t>
            </a:r>
            <a:r>
              <a:rPr lang="ru-RU" sz="2600" dirty="0" err="1" smtClean="0"/>
              <a:t>бактериологически</a:t>
            </a:r>
            <a:r>
              <a:rPr lang="ru-RU" sz="2600" dirty="0" smtClean="0"/>
              <a:t> и </a:t>
            </a:r>
            <a:r>
              <a:rPr lang="ru-RU" sz="2600" dirty="0" err="1" smtClean="0"/>
              <a:t>гистологически</a:t>
            </a:r>
            <a:r>
              <a:rPr lang="ru-RU" sz="2600" dirty="0" smtClean="0"/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fig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1"/>
            <a:ext cx="8136904" cy="2268831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653136"/>
            <a:ext cx="8892480" cy="220486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а) </a:t>
            </a:r>
            <a:r>
              <a:rPr lang="ru-RU" sz="2600" dirty="0" smtClean="0"/>
              <a:t>Обзорная рентгенограмма органов грудной клетки в прямой проекции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600" dirty="0" smtClean="0"/>
              <a:t>смещение трахеи влево и компрессия промежуточного бронха и левого главного бронха </a:t>
            </a:r>
            <a:r>
              <a:rPr lang="ru-RU" sz="2600" b="1" dirty="0" smtClean="0"/>
              <a:t>(белые стрелки)</a:t>
            </a:r>
            <a:r>
              <a:rPr lang="ru-RU" sz="2600" dirty="0" smtClean="0"/>
              <a:t>, дистальная паренхиматозная консолидация</a:t>
            </a:r>
            <a:r>
              <a:rPr lang="ru-RU" sz="2600" b="1" dirty="0" smtClean="0"/>
              <a:t> (С)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б) Схематически представленная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мультифокальная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лимфаденопатия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LN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 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увеличенные медиастинальные и  прикорневые лимфатические узлы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в) </a:t>
            </a:r>
            <a:r>
              <a:rPr lang="ru-RU" sz="2600" dirty="0" smtClean="0"/>
              <a:t>П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остконтрастное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КТ в аксиальной </a:t>
            </a:r>
            <a:r>
              <a:rPr lang="ru-RU" sz="2600" dirty="0" smtClean="0"/>
              <a:t>плоскости демонстрирует сдавленный промежуточный бронх </a:t>
            </a:r>
            <a:r>
              <a:rPr lang="ru-RU" sz="2600" b="1" dirty="0" smtClean="0"/>
              <a:t>(белая стрелка)</a:t>
            </a:r>
            <a:r>
              <a:rPr lang="ru-RU" sz="2600" dirty="0" smtClean="0"/>
              <a:t>, воздушную полость </a:t>
            </a:r>
            <a:r>
              <a:rPr lang="ru-RU" sz="2600" b="1" dirty="0" smtClean="0"/>
              <a:t>(черная стрелка), </a:t>
            </a:r>
            <a:r>
              <a:rPr lang="ru-RU" sz="2600" dirty="0" smtClean="0"/>
              <a:t>так же часто имеет место ранняя деструкция</a:t>
            </a:r>
            <a:endParaRPr kumimoji="0" lang="ru-RU" sz="2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Нормальная боковая рентгенограмма грудной клетки</a:t>
            </a:r>
            <a:endParaRPr lang="ru-RU" dirty="0"/>
          </a:p>
        </p:txBody>
      </p:sp>
      <p:pic>
        <p:nvPicPr>
          <p:cNvPr id="2050" name="Picture 2" descr="fig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4536504" cy="288031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48064" y="2348880"/>
            <a:ext cx="3995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а) Рентгенограмма грудной клетки в боковой проекции</a:t>
            </a:r>
          </a:p>
          <a:p>
            <a:r>
              <a:rPr lang="ru-RU" dirty="0" smtClean="0"/>
              <a:t> б) Схематически представленная нормальная боковая рентгенограмма демонстрирует нормальную плотность мягких тканей справа </a:t>
            </a:r>
            <a:r>
              <a:rPr lang="ru-RU" b="1" dirty="0" smtClean="0"/>
              <a:t>(</a:t>
            </a:r>
            <a:r>
              <a:rPr lang="en-US" b="1" dirty="0" smtClean="0"/>
              <a:t>R</a:t>
            </a:r>
            <a:r>
              <a:rPr lang="ru-RU" b="1" dirty="0" smtClean="0"/>
              <a:t>)</a:t>
            </a:r>
            <a:r>
              <a:rPr lang="ru-RU" dirty="0" smtClean="0"/>
              <a:t>, </a:t>
            </a:r>
            <a:endParaRPr lang="ru-RU" b="1" dirty="0" smtClean="0"/>
          </a:p>
          <a:p>
            <a:r>
              <a:rPr lang="ru-RU" dirty="0" smtClean="0"/>
              <a:t>заднюю часть дуги аорты </a:t>
            </a:r>
            <a:r>
              <a:rPr lang="ru-RU" b="1" dirty="0" smtClean="0"/>
              <a:t>(А)</a:t>
            </a:r>
            <a:r>
              <a:rPr lang="ru-RU" dirty="0" smtClean="0"/>
              <a:t>,  овальное </a:t>
            </a:r>
          </a:p>
          <a:p>
            <a:r>
              <a:rPr lang="ru-RU" dirty="0" smtClean="0"/>
              <a:t>просветление </a:t>
            </a:r>
            <a:r>
              <a:rPr lang="ru-RU" b="1" dirty="0" smtClean="0"/>
              <a:t>(стрелка) </a:t>
            </a:r>
            <a:r>
              <a:rPr lang="ru-RU" dirty="0" smtClean="0"/>
              <a:t>в нижней части трахеи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4355976" cy="936104"/>
          </a:xfrm>
        </p:spPr>
        <p:txBody>
          <a:bodyPr/>
          <a:lstStyle/>
          <a:p>
            <a:r>
              <a:rPr lang="ru-RU" dirty="0" smtClean="0"/>
              <a:t>Девочка, 6 лет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89032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Лимфаденопатия</a:t>
            </a:r>
            <a:r>
              <a:rPr lang="ru-RU" dirty="0" smtClean="0"/>
              <a:t> на боковой рентгенограмме</a:t>
            </a:r>
            <a:endParaRPr lang="ru-RU" dirty="0"/>
          </a:p>
        </p:txBody>
      </p:sp>
      <p:pic>
        <p:nvPicPr>
          <p:cNvPr id="1026" name="Picture 2" descr="fig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6524625" cy="21621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4509120"/>
            <a:ext cx="87854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а) Боковая рентгенограмма грудной клетки, демонстрирует уплотнения сзади и снизу от промежуточного бронха </a:t>
            </a:r>
            <a:r>
              <a:rPr lang="ru-RU" b="1" dirty="0" smtClean="0"/>
              <a:t>(белые стрелки) </a:t>
            </a:r>
            <a:endParaRPr lang="ru-RU" dirty="0" smtClean="0"/>
          </a:p>
          <a:p>
            <a:r>
              <a:rPr lang="ru-RU" dirty="0" smtClean="0"/>
              <a:t>б) Схематически представлена </a:t>
            </a:r>
            <a:r>
              <a:rPr lang="ru-RU" dirty="0" err="1" smtClean="0"/>
              <a:t>лимфаденопатия</a:t>
            </a:r>
            <a:r>
              <a:rPr lang="ru-RU" dirty="0" smtClean="0"/>
              <a:t> в боковой проекции</a:t>
            </a:r>
          </a:p>
          <a:p>
            <a:r>
              <a:rPr lang="ru-RU" dirty="0" smtClean="0"/>
              <a:t>в) </a:t>
            </a:r>
            <a:r>
              <a:rPr lang="ru-RU" dirty="0" err="1" smtClean="0"/>
              <a:t>Постконтрастное</a:t>
            </a:r>
            <a:r>
              <a:rPr lang="ru-RU" dirty="0" smtClean="0"/>
              <a:t> КТ в аксиальной плоскости демонстрирует медиастинальные увеличенные лимфатические узлы </a:t>
            </a:r>
            <a:r>
              <a:rPr lang="ru-RU" b="1" dirty="0" smtClean="0"/>
              <a:t>(черная стрелка) </a:t>
            </a:r>
            <a:r>
              <a:rPr lang="ru-RU" dirty="0" smtClean="0"/>
              <a:t>внутригрудная </a:t>
            </a:r>
            <a:r>
              <a:rPr lang="ru-RU" dirty="0" err="1" smtClean="0"/>
              <a:t>лимфаденопатия</a:t>
            </a:r>
            <a:r>
              <a:rPr lang="ru-RU" dirty="0" smtClean="0"/>
              <a:t> </a:t>
            </a:r>
            <a:r>
              <a:rPr lang="ru-RU" b="1" dirty="0" smtClean="0"/>
              <a:t>(белая стрелка)</a:t>
            </a:r>
            <a:r>
              <a:rPr lang="ru-RU" dirty="0" smtClean="0"/>
              <a:t>. Дольчатые, </a:t>
            </a:r>
            <a:r>
              <a:rPr lang="ru-RU" dirty="0" err="1" smtClean="0"/>
              <a:t>массоподобные</a:t>
            </a:r>
            <a:r>
              <a:rPr lang="ru-RU" dirty="0" smtClean="0"/>
              <a:t> плотности позади и ниже промежуточного бронха, образовывают характерный для туберкулёзной </a:t>
            </a:r>
            <a:r>
              <a:rPr lang="ru-RU" dirty="0" err="1" smtClean="0"/>
              <a:t>лимфаденопатии</a:t>
            </a:r>
            <a:r>
              <a:rPr lang="ru-RU" dirty="0" smtClean="0"/>
              <a:t>, симптом  «пончика»</a:t>
            </a:r>
            <a:endParaRPr lang="ru-RU" b="1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51520" y="1268760"/>
            <a:ext cx="8712968" cy="108012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Девочка, </a:t>
            </a:r>
            <a:r>
              <a:rPr lang="ru-RU" sz="2600" dirty="0" smtClean="0"/>
              <a:t>4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года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 анамнеза: туберкулез подтвержденный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бактериологически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гистологически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Стандартные проявления туберкулезной </a:t>
            </a:r>
            <a:r>
              <a:rPr lang="ru-RU" dirty="0" err="1" smtClean="0"/>
              <a:t>лимфаденопатии</a:t>
            </a:r>
            <a:r>
              <a:rPr lang="ru-RU" dirty="0" smtClean="0"/>
              <a:t> на рентгенограммах органов </a:t>
            </a:r>
            <a:r>
              <a:rPr lang="ru-RU" smtClean="0"/>
              <a:t>грудной клетки у </a:t>
            </a:r>
            <a:r>
              <a:rPr lang="ru-RU" dirty="0" smtClean="0"/>
              <a:t>детей с </a:t>
            </a:r>
            <a:r>
              <a:rPr lang="ru-RU" dirty="0" err="1" smtClean="0"/>
              <a:t>бактериологически</a:t>
            </a:r>
            <a:r>
              <a:rPr lang="ru-RU" dirty="0" smtClean="0"/>
              <a:t> и </a:t>
            </a:r>
            <a:r>
              <a:rPr lang="ru-RU" dirty="0" err="1" smtClean="0"/>
              <a:t>гистологически</a:t>
            </a:r>
            <a:r>
              <a:rPr lang="ru-RU" dirty="0" smtClean="0"/>
              <a:t> подтвержденным первичным туберкулезом легких, послужат примером для клиницистов и функциональных диагностов в интерпретации рентгенограмм грудной клетки для диагностики туберкулеза легких у детей.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212976"/>
            <a:ext cx="7772400" cy="1143000"/>
          </a:xfrm>
        </p:spPr>
        <p:txBody>
          <a:bodyPr>
            <a:normAutofit/>
          </a:bodyPr>
          <a:lstStyle/>
          <a:p>
            <a:pPr algn="just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Постановка диагноза туберкулеза легких у детей может быть затруднена, поскольку микробиологическое подтверждение не всегда достигается. Поэтому диагноз часто основывается на клинических признаках в сочетании с данными рентгенографии грудной клетки</a:t>
            </a:r>
          </a:p>
          <a:p>
            <a:r>
              <a:rPr lang="ru-RU" dirty="0" smtClean="0"/>
              <a:t>Рентгенограммы грудной клетки могут демонстрировать </a:t>
            </a:r>
            <a:r>
              <a:rPr lang="ru-RU" dirty="0" err="1" smtClean="0"/>
              <a:t>лимфаденопатию</a:t>
            </a:r>
            <a:r>
              <a:rPr lang="ru-RU" dirty="0" smtClean="0"/>
              <a:t> прикорневой и </a:t>
            </a:r>
            <a:r>
              <a:rPr lang="ru-RU" dirty="0" err="1" smtClean="0"/>
              <a:t>паратрахеальной</a:t>
            </a:r>
            <a:r>
              <a:rPr lang="ru-RU" dirty="0" smtClean="0"/>
              <a:t> областей в переднезадней проекции и </a:t>
            </a:r>
            <a:r>
              <a:rPr lang="ru-RU" dirty="0" err="1" smtClean="0"/>
              <a:t>субкаринальную</a:t>
            </a:r>
            <a:r>
              <a:rPr lang="ru-RU" dirty="0" smtClean="0"/>
              <a:t> </a:t>
            </a:r>
            <a:r>
              <a:rPr lang="ru-RU" dirty="0" err="1" smtClean="0"/>
              <a:t>лимфаденопатию</a:t>
            </a:r>
            <a:r>
              <a:rPr lang="ru-RU" dirty="0" smtClean="0"/>
              <a:t> в боковой проекции </a:t>
            </a:r>
          </a:p>
          <a:p>
            <a:r>
              <a:rPr lang="ru-RU" dirty="0" smtClean="0"/>
              <a:t>Авторы иллюстрируют рентгенограммы органов грудной клетки у детей с </a:t>
            </a:r>
            <a:r>
              <a:rPr lang="ru-RU" dirty="0" err="1" smtClean="0"/>
              <a:t>бактериологически</a:t>
            </a:r>
            <a:r>
              <a:rPr lang="ru-RU" dirty="0" smtClean="0"/>
              <a:t> и </a:t>
            </a:r>
            <a:r>
              <a:rPr lang="ru-RU" dirty="0" err="1" smtClean="0"/>
              <a:t>гистологически</a:t>
            </a:r>
            <a:r>
              <a:rPr lang="ru-RU" dirty="0" smtClean="0"/>
              <a:t> подтвержденным туберкулезом, чтобы помочь клиницистам идентифицировать увеличение лимфатических узлов при первичном туберкулезе легких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Научиться визуализировать туберкулезную </a:t>
            </a:r>
            <a:r>
              <a:rPr lang="ru-RU" dirty="0" err="1" smtClean="0"/>
              <a:t>лимфаденопатию</a:t>
            </a:r>
            <a:r>
              <a:rPr lang="ru-RU" dirty="0" smtClean="0"/>
              <a:t> легких у детей по рентгенограмме грудной клетки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Лимфаденопатия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Патологическое увеличение или изменение морфологических особенностей лимфатических узлов средостения или корней легких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g.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492896"/>
            <a:ext cx="7116082" cy="3024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Нормальная переднезадняя рентгенограмма грудной клетки у ребенка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4355976" cy="936104"/>
          </a:xfrm>
        </p:spPr>
        <p:txBody>
          <a:bodyPr/>
          <a:lstStyle/>
          <a:p>
            <a:r>
              <a:rPr lang="ru-RU" dirty="0" smtClean="0"/>
              <a:t>Девочка, 1 год 2 месяца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661248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 </a:t>
            </a:r>
            <a:r>
              <a:rPr lang="ru-RU" dirty="0" smtClean="0"/>
              <a:t>Обзорная рентгенограмма органов грудной клетки в прямой проекции</a:t>
            </a:r>
            <a:endParaRPr lang="en-US" dirty="0" smtClean="0"/>
          </a:p>
          <a:p>
            <a:r>
              <a:rPr lang="en-US" dirty="0" smtClean="0"/>
              <a:t>b) </a:t>
            </a:r>
            <a:r>
              <a:rPr lang="ru-RU" dirty="0" smtClean="0"/>
              <a:t>Смещение трахеи вправо (</a:t>
            </a:r>
            <a:r>
              <a:rPr lang="ru-RU" b="1" dirty="0" smtClean="0"/>
              <a:t>стрелка)</a:t>
            </a:r>
            <a:r>
              <a:rPr lang="ru-RU" dirty="0" smtClean="0"/>
              <a:t>, средостение и вилочковая железа </a:t>
            </a:r>
            <a:r>
              <a:rPr lang="ru-RU" b="1" dirty="0" smtClean="0"/>
              <a:t>(Т) </a:t>
            </a:r>
            <a:r>
              <a:rPr lang="ru-RU" dirty="0" smtClean="0"/>
              <a:t>не сдавлены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Правосторонняя внутригрудная </a:t>
            </a:r>
            <a:r>
              <a:rPr lang="ru-RU" dirty="0" err="1" smtClean="0"/>
              <a:t>лимфаденопатия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568952" cy="1008112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Девочка, 9 месяцев</a:t>
            </a:r>
          </a:p>
          <a:p>
            <a:pPr lvl="0">
              <a:defRPr/>
            </a:pPr>
            <a:r>
              <a:rPr lang="ru-RU" sz="2800" dirty="0" smtClean="0"/>
              <a:t>Из анамнеза: туберкулез, подтвержденный </a:t>
            </a:r>
            <a:r>
              <a:rPr lang="ru-RU" sz="2800" dirty="0" err="1" smtClean="0"/>
              <a:t>бактериологически</a:t>
            </a:r>
            <a:r>
              <a:rPr lang="ru-RU" sz="2800" dirty="0" smtClean="0"/>
              <a:t> и </a:t>
            </a:r>
            <a:r>
              <a:rPr lang="ru-RU" sz="2800" dirty="0" err="1" smtClean="0"/>
              <a:t>гистологически</a:t>
            </a:r>
            <a:r>
              <a:rPr lang="ru-RU" sz="2800" dirty="0" smtClean="0"/>
              <a:t> </a:t>
            </a:r>
          </a:p>
          <a:p>
            <a:endParaRPr lang="ru-RU" dirty="0"/>
          </a:p>
        </p:txBody>
      </p:sp>
      <p:pic>
        <p:nvPicPr>
          <p:cNvPr id="7170" name="Picture 2" descr="fig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7920880" cy="236415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5103674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а) Обзорная рентгенограмма органов грудной клетки в прямой проекции</a:t>
            </a:r>
          </a:p>
          <a:p>
            <a:r>
              <a:rPr lang="ru-RU" dirty="0" smtClean="0"/>
              <a:t>б) Схематически представленная правосторонняя </a:t>
            </a:r>
            <a:r>
              <a:rPr lang="ru-RU" dirty="0" err="1" smtClean="0"/>
              <a:t>лимфаденопатия</a:t>
            </a:r>
            <a:endParaRPr lang="ru-RU" dirty="0" smtClean="0"/>
          </a:p>
          <a:p>
            <a:r>
              <a:rPr lang="ru-RU" dirty="0" smtClean="0"/>
              <a:t>в) </a:t>
            </a:r>
            <a:r>
              <a:rPr lang="ru-RU" dirty="0" err="1" smtClean="0"/>
              <a:t>Постконтрастное</a:t>
            </a:r>
            <a:r>
              <a:rPr lang="ru-RU" dirty="0" smtClean="0"/>
              <a:t> КТ в  аксиальной плоскости демонстрирует заполнение прикорневой точки плотной </a:t>
            </a:r>
            <a:r>
              <a:rPr lang="ru-RU" dirty="0" err="1" smtClean="0"/>
              <a:t>мягкотканной</a:t>
            </a:r>
            <a:r>
              <a:rPr lang="ru-RU" dirty="0" smtClean="0"/>
              <a:t> массой, что приводит к </a:t>
            </a:r>
          </a:p>
          <a:p>
            <a:r>
              <a:rPr lang="ru-RU" dirty="0" smtClean="0"/>
              <a:t>выпуклому контуру </a:t>
            </a:r>
            <a:r>
              <a:rPr lang="ru-RU" b="1" dirty="0" smtClean="0"/>
              <a:t>(стрелка)</a:t>
            </a:r>
            <a:r>
              <a:rPr lang="ru-RU" dirty="0" smtClean="0"/>
              <a:t> сходящихся сосудов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712968" cy="10801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Мальчик, 8 лет</a:t>
            </a:r>
          </a:p>
          <a:p>
            <a:pPr lvl="0">
              <a:defRPr/>
            </a:pPr>
            <a:r>
              <a:rPr lang="ru-RU" dirty="0" smtClean="0"/>
              <a:t>Из анамнеза: туберкулез, подтвержденный </a:t>
            </a:r>
            <a:r>
              <a:rPr lang="ru-RU" dirty="0" err="1" smtClean="0"/>
              <a:t>бактериологически</a:t>
            </a:r>
            <a:r>
              <a:rPr lang="ru-RU" dirty="0" smtClean="0"/>
              <a:t> и </a:t>
            </a:r>
            <a:r>
              <a:rPr lang="ru-RU" dirty="0" err="1" smtClean="0"/>
              <a:t>гистологически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Правосторонняя </a:t>
            </a:r>
            <a:r>
              <a:rPr lang="ru-RU" dirty="0" err="1" smtClean="0"/>
              <a:t>паратрахеальная</a:t>
            </a:r>
            <a:r>
              <a:rPr lang="ru-RU" dirty="0" smtClean="0"/>
              <a:t> </a:t>
            </a:r>
            <a:r>
              <a:rPr lang="ru-RU" dirty="0" err="1" smtClean="0"/>
              <a:t>лимфаденопатия</a:t>
            </a:r>
            <a:endParaRPr lang="ru-RU" dirty="0"/>
          </a:p>
        </p:txBody>
      </p:sp>
      <p:pic>
        <p:nvPicPr>
          <p:cNvPr id="6146" name="Picture 2" descr="Fig.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7920880" cy="24955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496" y="4826675"/>
            <a:ext cx="89655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а) Обзорная рентгенограмма органов грудной клетки в прямой проекции, </a:t>
            </a:r>
            <a:r>
              <a:rPr lang="ru-RU" b="1" dirty="0" smtClean="0"/>
              <a:t>(</a:t>
            </a:r>
            <a:r>
              <a:rPr lang="en-US" b="1" dirty="0" smtClean="0"/>
              <a:t>PF</a:t>
            </a:r>
            <a:r>
              <a:rPr lang="ru-RU" b="1" dirty="0" smtClean="0"/>
              <a:t>) </a:t>
            </a:r>
            <a:r>
              <a:rPr lang="ru-RU" dirty="0" smtClean="0"/>
              <a:t>первичный очаг </a:t>
            </a:r>
          </a:p>
          <a:p>
            <a:r>
              <a:rPr lang="ru-RU" dirty="0" smtClean="0"/>
              <a:t>б) Схематически представленная правосторонняя </a:t>
            </a:r>
            <a:r>
              <a:rPr lang="ru-RU" dirty="0" err="1" smtClean="0"/>
              <a:t>паратрахеальная</a:t>
            </a:r>
            <a:r>
              <a:rPr lang="ru-RU" dirty="0" smtClean="0"/>
              <a:t> </a:t>
            </a:r>
            <a:r>
              <a:rPr lang="ru-RU" dirty="0" err="1" smtClean="0"/>
              <a:t>лимфаденопатия</a:t>
            </a:r>
            <a:endParaRPr lang="ru-RU" dirty="0" smtClean="0"/>
          </a:p>
          <a:p>
            <a:r>
              <a:rPr lang="ru-RU" dirty="0" smtClean="0"/>
              <a:t>в) МРТ с восстановлением короткой инверсии в коронарной плоскости демонстрируют характерные признаки справа, трахея </a:t>
            </a:r>
            <a:r>
              <a:rPr lang="ru-RU" b="1" dirty="0" smtClean="0"/>
              <a:t>(белая стрелка) </a:t>
            </a:r>
            <a:r>
              <a:rPr lang="ru-RU" dirty="0" smtClean="0"/>
              <a:t>смещена влево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7992887" cy="2304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Левосторонняя внутригрудная </a:t>
            </a:r>
            <a:r>
              <a:rPr lang="ru-RU" dirty="0" err="1" smtClean="0"/>
              <a:t>лимфаденопатия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4915272"/>
            <a:ext cx="8352928" cy="194272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а) Обзорная рентгенограмма органов грудной клетки в прямой проекции</a:t>
            </a:r>
          </a:p>
          <a:p>
            <a:pPr>
              <a:buNone/>
            </a:pPr>
            <a:r>
              <a:rPr lang="ru-RU" dirty="0" smtClean="0"/>
              <a:t>б) Схематически представленная левая  внутригрудная </a:t>
            </a:r>
            <a:r>
              <a:rPr lang="ru-RU" dirty="0" err="1" smtClean="0"/>
              <a:t>лимфаденопатия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в) МРТ с восстановлением короткой инверсии  в аксиальной плоскости демонстрирует плотное </a:t>
            </a:r>
            <a:r>
              <a:rPr lang="ru-RU" dirty="0" err="1" smtClean="0"/>
              <a:t>мягкотканное</a:t>
            </a:r>
            <a:r>
              <a:rPr lang="ru-RU" dirty="0" smtClean="0"/>
              <a:t> образование с выпуклой боковой границей, выступающее за сердечный контур слева </a:t>
            </a:r>
            <a:r>
              <a:rPr lang="ru-RU" b="1" dirty="0" smtClean="0"/>
              <a:t>(стрелка)</a:t>
            </a:r>
            <a:endParaRPr lang="ru-RU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1340768"/>
            <a:ext cx="8712968" cy="108012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Мальчик, 6 лет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2600" dirty="0" smtClean="0"/>
              <a:t>Из анамнеза: туберкулез, подтвержденный </a:t>
            </a:r>
            <a:r>
              <a:rPr lang="ru-RU" sz="2600" dirty="0" err="1" smtClean="0"/>
              <a:t>бактериологически</a:t>
            </a:r>
            <a:r>
              <a:rPr lang="ru-RU" sz="2600" dirty="0" smtClean="0"/>
              <a:t> и </a:t>
            </a:r>
            <a:r>
              <a:rPr lang="ru-RU" sz="2600" dirty="0" err="1" smtClean="0"/>
              <a:t>гистологически</a:t>
            </a:r>
            <a:r>
              <a:rPr lang="ru-RU" sz="2600" dirty="0" smtClean="0"/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Левосторонняя </a:t>
            </a:r>
            <a:r>
              <a:rPr lang="ru-RU" dirty="0" err="1" smtClean="0"/>
              <a:t>паратрахеальная</a:t>
            </a:r>
            <a:r>
              <a:rPr lang="ru-RU" dirty="0" smtClean="0"/>
              <a:t> </a:t>
            </a:r>
            <a:r>
              <a:rPr lang="ru-RU" dirty="0" err="1" smtClean="0"/>
              <a:t>лимфаденопатия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1340768"/>
            <a:ext cx="8712968" cy="108012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Мальчик, 1 год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2600" dirty="0" smtClean="0"/>
              <a:t>Из анамнеза: туберкулез, подтвержденный </a:t>
            </a:r>
            <a:r>
              <a:rPr lang="ru-RU" sz="2600" dirty="0" err="1" smtClean="0"/>
              <a:t>бактериологически</a:t>
            </a:r>
            <a:r>
              <a:rPr lang="ru-RU" sz="2600" dirty="0" smtClean="0"/>
              <a:t> и </a:t>
            </a:r>
            <a:r>
              <a:rPr lang="ru-RU" sz="2600" dirty="0" err="1" smtClean="0"/>
              <a:t>гистологически</a:t>
            </a:r>
            <a:r>
              <a:rPr lang="ru-RU" sz="2600" dirty="0" smtClean="0"/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fig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7848872" cy="2257267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915272"/>
            <a:ext cx="8352928" cy="1942728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а) </a:t>
            </a:r>
            <a:r>
              <a:rPr lang="ru-RU" sz="2600" dirty="0" smtClean="0"/>
              <a:t>Обзорная рентгенограмма органов грудной клетки в прямой проекции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б) Схематически представленная двусторонняя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паратрахеальная</a:t>
            </a:r>
            <a:r>
              <a:rPr lang="ru-RU" sz="2600" dirty="0" smtClean="0"/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лимфаденопатия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(черные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стрелки) 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увеличенные лимфатические узлы, трахея смещена влево 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(белые стрелки), </a:t>
            </a:r>
            <a:r>
              <a:rPr lang="ru-RU" sz="2600" dirty="0" smtClean="0"/>
              <a:t>что является косвенным подтверждением гиперплазии </a:t>
            </a:r>
            <a:r>
              <a:rPr lang="ru-RU" sz="2600" dirty="0" err="1" smtClean="0"/>
              <a:t>лимфоузлов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в) КТ с усилением в аксиальной </a:t>
            </a:r>
            <a:r>
              <a:rPr lang="ru-RU" sz="2600" dirty="0" smtClean="0"/>
              <a:t>плоскости демонстрирует увеличенные лимфатические узлы низкой плотности с ободком  усиления, это типично для центрально-некротической туберкулезной </a:t>
            </a:r>
            <a:r>
              <a:rPr lang="ru-RU" sz="2600" dirty="0" err="1" smtClean="0"/>
              <a:t>лимфаденопатии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845</TotalTime>
  <Words>962</Words>
  <Application>Microsoft Office PowerPoint</Application>
  <PresentationFormat>Экран (4:3)</PresentationFormat>
  <Paragraphs>86</Paragraphs>
  <Slides>14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Внутригрудная туберкулезная лимфаденопатия у детей: стандарты рентгенографии  </vt:lpstr>
      <vt:lpstr>Актуальность</vt:lpstr>
      <vt:lpstr>Цель</vt:lpstr>
      <vt:lpstr>Лимфаденопатия</vt:lpstr>
      <vt:lpstr>Нормальная переднезадняя рентгенограмма грудной клетки у ребенка</vt:lpstr>
      <vt:lpstr>Правосторонняя внутригрудная лимфаденопатия</vt:lpstr>
      <vt:lpstr>Правосторонняя паратрахеальная лимфаденопатия</vt:lpstr>
      <vt:lpstr>Левосторонняя внутригрудная лимфаденопатия</vt:lpstr>
      <vt:lpstr>Левосторонняя паратрахеальная лимфаденопатия</vt:lpstr>
      <vt:lpstr>Компрессии дыхательных путей и многоочаговое заболевание</vt:lpstr>
      <vt:lpstr>Нормальная боковая рентгенограмма грудной клетки</vt:lpstr>
      <vt:lpstr>Лимфаденопатия на боковой рентгенограмме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Внутригрудная туберкулезная лимфаденопатия у детей: справочник по рентгену грудной клетки  </dc:title>
  <dc:creator>Homer</dc:creator>
  <cp:lastModifiedBy>Homer</cp:lastModifiedBy>
  <cp:revision>49</cp:revision>
  <dcterms:created xsi:type="dcterms:W3CDTF">2022-01-18T10:06:21Z</dcterms:created>
  <dcterms:modified xsi:type="dcterms:W3CDTF">2022-05-30T04:46:46Z</dcterms:modified>
</cp:coreProperties>
</file>