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1" r:id="rId5"/>
    <p:sldId id="260" r:id="rId6"/>
    <p:sldId id="259" r:id="rId7"/>
    <p:sldId id="277" r:id="rId8"/>
    <p:sldId id="279" r:id="rId9"/>
    <p:sldId id="280" r:id="rId10"/>
    <p:sldId id="281" r:id="rId11"/>
    <p:sldId id="282" r:id="rId12"/>
    <p:sldId id="263" r:id="rId13"/>
    <p:sldId id="265" r:id="rId14"/>
    <p:sldId id="264" r:id="rId15"/>
    <p:sldId id="267" r:id="rId16"/>
    <p:sldId id="283" r:id="rId17"/>
    <p:sldId id="266" r:id="rId18"/>
    <p:sldId id="269" r:id="rId19"/>
    <p:sldId id="285" r:id="rId20"/>
    <p:sldId id="286" r:id="rId21"/>
    <p:sldId id="290" r:id="rId22"/>
    <p:sldId id="291" r:id="rId23"/>
    <p:sldId id="271" r:id="rId24"/>
    <p:sldId id="272" r:id="rId25"/>
    <p:sldId id="284" r:id="rId26"/>
    <p:sldId id="287" r:id="rId27"/>
    <p:sldId id="292" r:id="rId28"/>
    <p:sldId id="288" r:id="rId29"/>
    <p:sldId id="293" r:id="rId30"/>
    <p:sldId id="289" r:id="rId31"/>
    <p:sldId id="294" r:id="rId32"/>
    <p:sldId id="276" r:id="rId33"/>
    <p:sldId id="275" r:id="rId34"/>
    <p:sldId id="296" r:id="rId35"/>
    <p:sldId id="295" r:id="rId36"/>
    <p:sldId id="297" r:id="rId37"/>
    <p:sldId id="299" r:id="rId38"/>
    <p:sldId id="298" r:id="rId39"/>
    <p:sldId id="300" r:id="rId40"/>
    <p:sldId id="257" r:id="rId41"/>
    <p:sldId id="301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789040"/>
            <a:ext cx="7056784" cy="1080120"/>
          </a:xfrm>
        </p:spPr>
        <p:txBody>
          <a:bodyPr>
            <a:normAutofit/>
          </a:bodyPr>
          <a:lstStyle/>
          <a:p>
            <a:r>
              <a:rPr lang="ru-RU" dirty="0" err="1" smtClean="0"/>
              <a:t>Урогенитальная</a:t>
            </a:r>
            <a:r>
              <a:rPr lang="ru-RU" dirty="0" smtClean="0"/>
              <a:t> </a:t>
            </a:r>
            <a:r>
              <a:rPr lang="ru-RU" dirty="0" err="1" smtClean="0"/>
              <a:t>микоплазменная</a:t>
            </a:r>
            <a:r>
              <a:rPr lang="ru-RU" dirty="0" smtClean="0"/>
              <a:t> инфекция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013176"/>
            <a:ext cx="7056784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Выполнила: ординатор 1-го года кафедры </a:t>
            </a:r>
          </a:p>
          <a:p>
            <a:r>
              <a:rPr lang="ru-RU" dirty="0" err="1" smtClean="0"/>
              <a:t>Симбирская</a:t>
            </a:r>
            <a:r>
              <a:rPr lang="ru-RU" dirty="0" smtClean="0"/>
              <a:t> Юлия Александровна</a:t>
            </a:r>
          </a:p>
          <a:p>
            <a:endParaRPr lang="ru-RU" dirty="0"/>
          </a:p>
        </p:txBody>
      </p:sp>
      <p:sp>
        <p:nvSpPr>
          <p:cNvPr id="54274" name="AutoShape 2" descr="https://i.ytimg.com/vi/tiZM9DnaWqs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6" name="AutoShape 4" descr="https://i.ytimg.com/vi/tiZM9DnaWqs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8" name="AutoShape 6" descr="https://i.ytimg.com/vi/tiZM9DnaWqs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80" name="AutoShape 8" descr="https://i.ytimg.com/vi/tiZM9DnaWqs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82" name="AutoShape 10" descr="https://i.ytimg.com/vi/tiZM9DnaWqs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https://i.ytimg.com/vi/tiZM9DnaWqs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funik.ru/wp-content/uploads/2019/04/88f537ff37ac961e92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88f537ff37ac961e92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60648"/>
            <a:ext cx="3284984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Ureaplasma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Уреаплазмы</a:t>
            </a:r>
            <a:r>
              <a:rPr lang="ru-RU" dirty="0" smtClean="0"/>
              <a:t> выделяют в отдельный род </a:t>
            </a:r>
            <a:r>
              <a:rPr lang="ru-RU" i="1" dirty="0" err="1" smtClean="0"/>
              <a:t>Ureaplasma</a:t>
            </a:r>
            <a:r>
              <a:rPr lang="ru-RU" i="1" dirty="0" smtClean="0"/>
              <a:t> </a:t>
            </a:r>
            <a:r>
              <a:rPr lang="ru-RU" dirty="0" smtClean="0"/>
              <a:t>семейства </a:t>
            </a:r>
            <a:r>
              <a:rPr lang="ru-RU" i="1" dirty="0" err="1" smtClean="0"/>
              <a:t>Mycoplasmataceae</a:t>
            </a:r>
            <a:r>
              <a:rPr lang="ru-RU" dirty="0" smtClean="0"/>
              <a:t>. </a:t>
            </a:r>
            <a:endParaRPr lang="en-US" dirty="0" smtClean="0"/>
          </a:p>
          <a:p>
            <a:r>
              <a:rPr lang="ru-RU" dirty="0" smtClean="0"/>
              <a:t>Дополнительное изучение </a:t>
            </a:r>
            <a:r>
              <a:rPr lang="ru-RU" i="1" dirty="0" err="1" smtClean="0"/>
              <a:t>Ureaplasma</a:t>
            </a:r>
            <a:r>
              <a:rPr lang="ru-RU" i="1" dirty="0" smtClean="0"/>
              <a:t> </a:t>
            </a:r>
            <a:r>
              <a:rPr lang="ru-RU" dirty="0" smtClean="0"/>
              <a:t>с использованием данных, полученных в результате </a:t>
            </a:r>
            <a:r>
              <a:rPr lang="ru-RU" dirty="0" err="1" smtClean="0"/>
              <a:t>секвенирования</a:t>
            </a:r>
            <a:r>
              <a:rPr lang="ru-RU" dirty="0" smtClean="0"/>
              <a:t> 16 </a:t>
            </a:r>
            <a:r>
              <a:rPr lang="ru-RU" dirty="0" err="1" smtClean="0"/>
              <a:t>рибосомальных</a:t>
            </a:r>
            <a:r>
              <a:rPr lang="ru-RU" dirty="0" smtClean="0"/>
              <a:t> РНК. </a:t>
            </a:r>
            <a:endParaRPr lang="en-US" dirty="0" smtClean="0"/>
          </a:p>
          <a:p>
            <a:r>
              <a:rPr lang="ru-RU" dirty="0" smtClean="0"/>
              <a:t>Существенные различия, обнаруженные в генах </a:t>
            </a:r>
            <a:r>
              <a:rPr lang="ru-RU" dirty="0" err="1" smtClean="0"/>
              <a:t>уреазы</a:t>
            </a:r>
            <a:r>
              <a:rPr lang="ru-RU" dirty="0" smtClean="0"/>
              <a:t>, многополосного мембранного антигена, 16S </a:t>
            </a:r>
            <a:r>
              <a:rPr lang="ru-RU" dirty="0" err="1" smtClean="0"/>
              <a:t>рРНК</a:t>
            </a:r>
            <a:r>
              <a:rPr lang="ru-RU" dirty="0" smtClean="0"/>
              <a:t> и 16S—23S </a:t>
            </a:r>
            <a:r>
              <a:rPr lang="ru-RU" dirty="0" err="1" smtClean="0"/>
              <a:t>рРНК</a:t>
            </a:r>
            <a:r>
              <a:rPr lang="ru-RU" dirty="0" smtClean="0"/>
              <a:t> </a:t>
            </a:r>
            <a:r>
              <a:rPr lang="ru-RU" dirty="0" err="1" smtClean="0"/>
              <a:t>спейсерной</a:t>
            </a:r>
            <a:r>
              <a:rPr lang="ru-RU" dirty="0" smtClean="0"/>
              <a:t> области двух </a:t>
            </a:r>
            <a:r>
              <a:rPr lang="ru-RU" dirty="0" err="1" smtClean="0"/>
              <a:t>биоваров</a:t>
            </a:r>
            <a:r>
              <a:rPr lang="ru-RU" dirty="0" smtClean="0"/>
              <a:t> </a:t>
            </a:r>
            <a:r>
              <a:rPr lang="ru-RU" i="1" dirty="0" err="1" smtClean="0"/>
              <a:t>Ureaplasma</a:t>
            </a:r>
            <a:r>
              <a:rPr lang="ru-RU" i="1" dirty="0" smtClean="0"/>
              <a:t>, </a:t>
            </a:r>
            <a:r>
              <a:rPr lang="ru-RU" dirty="0" smtClean="0"/>
              <a:t>позволили дифференцировать </a:t>
            </a:r>
            <a:r>
              <a:rPr lang="ru-RU" dirty="0" err="1" smtClean="0"/>
              <a:t>биовары</a:t>
            </a:r>
            <a:r>
              <a:rPr lang="ru-RU" dirty="0" smtClean="0"/>
              <a:t> как отличные друг от друга разновидности: </a:t>
            </a:r>
            <a:r>
              <a:rPr lang="ru-RU" dirty="0" err="1" smtClean="0"/>
              <a:t>биовар</a:t>
            </a:r>
            <a:r>
              <a:rPr lang="ru-RU" dirty="0" smtClean="0"/>
              <a:t> 1 – </a:t>
            </a:r>
            <a:r>
              <a:rPr lang="ru-RU" i="1" dirty="0" smtClean="0"/>
              <a:t>U. </a:t>
            </a:r>
            <a:r>
              <a:rPr lang="ru-RU" i="1" dirty="0" err="1" smtClean="0"/>
              <a:t>parvum</a:t>
            </a:r>
            <a:r>
              <a:rPr lang="ru-RU" dirty="0" smtClean="0"/>
              <a:t>, </a:t>
            </a:r>
            <a:r>
              <a:rPr lang="ru-RU" dirty="0" err="1" smtClean="0"/>
              <a:t>биовар</a:t>
            </a:r>
            <a:r>
              <a:rPr lang="ru-RU" dirty="0" smtClean="0"/>
              <a:t> 2 – </a:t>
            </a:r>
            <a:r>
              <a:rPr lang="ru-RU" i="1" dirty="0" smtClean="0"/>
              <a:t>U. </a:t>
            </a:r>
            <a:r>
              <a:rPr lang="ru-RU" i="1" dirty="0" err="1" smtClean="0"/>
              <a:t>urealyticum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6f164b30b754a477b4475e66f67d3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4509120"/>
            <a:ext cx="2657872" cy="192695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95536" y="404664"/>
            <a:ext cx="8352928" cy="5751661"/>
          </a:xfrm>
        </p:spPr>
        <p:txBody>
          <a:bodyPr/>
          <a:lstStyle/>
          <a:p>
            <a:r>
              <a:rPr lang="ru-RU" dirty="0" smtClean="0"/>
              <a:t>Экспертами Всемирной организации здравоохранения (2006 г.) </a:t>
            </a:r>
            <a:r>
              <a:rPr lang="ru-RU" i="1" dirty="0" smtClean="0"/>
              <a:t>U. </a:t>
            </a:r>
            <a:r>
              <a:rPr lang="ru-RU" i="1" dirty="0" err="1" smtClean="0"/>
              <a:t>urealyticum</a:t>
            </a:r>
            <a:r>
              <a:rPr lang="ru-RU" i="1" dirty="0" smtClean="0"/>
              <a:t> </a:t>
            </a:r>
            <a:r>
              <a:rPr lang="ru-RU" dirty="0" smtClean="0"/>
              <a:t>определена как потенциальный возбудитель неспецифических </a:t>
            </a:r>
            <a:r>
              <a:rPr lang="ru-RU" dirty="0" err="1" smtClean="0"/>
              <a:t>негонококковых</a:t>
            </a:r>
            <a:r>
              <a:rPr lang="ru-RU" dirty="0" smtClean="0"/>
              <a:t> уретритов у мужчин и, возможно, воспалительных заболеваний органов малого таза у женщин. </a:t>
            </a:r>
            <a:endParaRPr lang="en-US" dirty="0" smtClean="0"/>
          </a:p>
          <a:p>
            <a:r>
              <a:rPr lang="ru-RU" dirty="0" smtClean="0"/>
              <a:t>В то же время, эксперты Центра по контролю и профилактике заболеваний США (CDC, 2010) не считают доказанной этиологическую роль генитальных </a:t>
            </a:r>
            <a:r>
              <a:rPr lang="ru-RU" dirty="0" err="1" smtClean="0"/>
              <a:t>микоплазм</a:t>
            </a:r>
            <a:r>
              <a:rPr lang="ru-RU" dirty="0" smtClean="0"/>
              <a:t> (за исключением </a:t>
            </a:r>
            <a:r>
              <a:rPr lang="ru-RU" i="1" dirty="0" smtClean="0"/>
              <a:t>M. </a:t>
            </a:r>
            <a:r>
              <a:rPr lang="ru-RU" i="1" dirty="0" err="1" smtClean="0"/>
              <a:t>genitalium</a:t>
            </a:r>
            <a:r>
              <a:rPr lang="ru-RU" dirty="0" smtClean="0"/>
              <a:t>) в развитии воспалительных процессов мочеполовой системы.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Патогенез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Микоплазмы</a:t>
            </a:r>
            <a:r>
              <a:rPr lang="ru-RU" dirty="0" smtClean="0"/>
              <a:t> вызывают слабое </a:t>
            </a:r>
            <a:r>
              <a:rPr lang="ru-RU" dirty="0" err="1" smtClean="0"/>
              <a:t>антигенное</a:t>
            </a:r>
            <a:r>
              <a:rPr lang="ru-RU" dirty="0" smtClean="0"/>
              <a:t> раздражение иммунной системы </a:t>
            </a:r>
            <a:r>
              <a:rPr lang="ru-RU" dirty="0" err="1" smtClean="0"/>
              <a:t>макроорганизма</a:t>
            </a:r>
            <a:r>
              <a:rPr lang="ru-RU" dirty="0" smtClean="0"/>
              <a:t> из-за отсутствия у возбудителя клеточной стенки, последнее обстоятельство препятствует выработке достаточного количества антител и др. факторов иммунной защиты. </a:t>
            </a:r>
          </a:p>
          <a:p>
            <a:r>
              <a:rPr lang="ru-RU" dirty="0" smtClean="0"/>
              <a:t>Имеет значение тесное прилегание </a:t>
            </a:r>
            <a:r>
              <a:rPr lang="ru-RU" dirty="0" err="1" smtClean="0"/>
              <a:t>микоплазм</a:t>
            </a:r>
            <a:r>
              <a:rPr lang="ru-RU" dirty="0" smtClean="0"/>
              <a:t> к клеткам </a:t>
            </a:r>
            <a:r>
              <a:rPr lang="ru-RU" dirty="0" err="1" smtClean="0"/>
              <a:t>макроорганизма</a:t>
            </a:r>
            <a:r>
              <a:rPr lang="ru-RU" dirty="0" smtClean="0"/>
              <a:t>, что вызывает их «маскировку», а обмен антигенами наружных мембран микро- и </a:t>
            </a:r>
            <a:r>
              <a:rPr lang="ru-RU" dirty="0" err="1" smtClean="0"/>
              <a:t>макроорганизма</a:t>
            </a:r>
            <a:r>
              <a:rPr lang="ru-RU" dirty="0" smtClean="0"/>
              <a:t>, как полагают, способствует запуску аутоиммунных реакций.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95536" y="404664"/>
            <a:ext cx="8424936" cy="5751661"/>
          </a:xfrm>
        </p:spPr>
        <p:txBody>
          <a:bodyPr>
            <a:normAutofit/>
          </a:bodyPr>
          <a:lstStyle/>
          <a:p>
            <a:r>
              <a:rPr lang="ru-RU" dirty="0" err="1" smtClean="0"/>
              <a:t>Микоплазмы</a:t>
            </a:r>
            <a:r>
              <a:rPr lang="ru-RU" dirty="0" smtClean="0"/>
              <a:t> могут избегать действия профессиональных фагоцитов. В частности, при отсутствии специфических антител макрофаги не способны </a:t>
            </a:r>
            <a:r>
              <a:rPr lang="ru-RU" dirty="0" err="1" smtClean="0"/>
              <a:t>фагоцитировать</a:t>
            </a:r>
            <a:r>
              <a:rPr lang="ru-RU" dirty="0" smtClean="0"/>
              <a:t> </a:t>
            </a:r>
            <a:r>
              <a:rPr lang="ru-RU" dirty="0" err="1" smtClean="0"/>
              <a:t>микоплазмы</a:t>
            </a:r>
            <a:r>
              <a:rPr lang="ru-RU" dirty="0" smtClean="0"/>
              <a:t>, что обусловлено наличием поверхностных антигенов, обладающих структурным сходством с таковыми тканей организма человека (легкие, печень, головной мозг, гладкая мускулатура, эритроциты и др.). </a:t>
            </a:r>
          </a:p>
          <a:p>
            <a:r>
              <a:rPr lang="ru-RU" dirty="0" smtClean="0"/>
              <a:t>Соединение с клетками </a:t>
            </a:r>
            <a:r>
              <a:rPr lang="ru-RU" dirty="0" err="1" smtClean="0"/>
              <a:t>макроорганизма</a:t>
            </a:r>
            <a:r>
              <a:rPr lang="ru-RU" dirty="0" smtClean="0"/>
              <a:t> путем </a:t>
            </a:r>
            <a:r>
              <a:rPr lang="ru-RU" dirty="0" err="1" smtClean="0"/>
              <a:t>лиганд-рецепторного</a:t>
            </a:r>
            <a:r>
              <a:rPr lang="ru-RU" dirty="0" smtClean="0"/>
              <a:t> взаимодействия ведет к образованию </a:t>
            </a:r>
            <a:r>
              <a:rPr lang="ru-RU" dirty="0" err="1" smtClean="0"/>
              <a:t>инвагинатов</a:t>
            </a:r>
            <a:r>
              <a:rPr lang="ru-RU" dirty="0" smtClean="0"/>
              <a:t> в клеточной стенке повреждаемой клетки, где возбудитель относительно </a:t>
            </a:r>
            <a:r>
              <a:rPr lang="ru-RU" dirty="0" err="1" smtClean="0"/>
              <a:t>интактен</a:t>
            </a:r>
            <a:r>
              <a:rPr lang="ru-RU" dirty="0" smtClean="0"/>
              <a:t> воздействию антител, системы комплемента и др. факторов защиты.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95536" y="404664"/>
            <a:ext cx="8352928" cy="5751661"/>
          </a:xfrm>
        </p:spPr>
        <p:txBody>
          <a:bodyPr/>
          <a:lstStyle/>
          <a:p>
            <a:r>
              <a:rPr lang="ru-RU" dirty="0" smtClean="0"/>
              <a:t>В образовавшихся </a:t>
            </a:r>
            <a:r>
              <a:rPr lang="ru-RU" dirty="0" err="1" smtClean="0"/>
              <a:t>инвагинатах</a:t>
            </a:r>
            <a:r>
              <a:rPr lang="ru-RU" dirty="0" smtClean="0"/>
              <a:t> происходит значительное повреждение клеток </a:t>
            </a:r>
            <a:r>
              <a:rPr lang="ru-RU" dirty="0" err="1" smtClean="0"/>
              <a:t>макроорганизма</a:t>
            </a:r>
            <a:r>
              <a:rPr lang="ru-RU" dirty="0" smtClean="0"/>
              <a:t> сравнительно слабыми токсинами: протеазами, </a:t>
            </a:r>
            <a:r>
              <a:rPr lang="ru-RU" dirty="0" err="1" smtClean="0"/>
              <a:t>фосфолипазами</a:t>
            </a:r>
            <a:r>
              <a:rPr lang="ru-RU" dirty="0" smtClean="0"/>
              <a:t>, </a:t>
            </a:r>
            <a:r>
              <a:rPr lang="ru-RU" dirty="0" err="1" smtClean="0"/>
              <a:t>тимидин</a:t>
            </a:r>
            <a:r>
              <a:rPr lang="ru-RU" dirty="0" smtClean="0"/>
              <a:t> </a:t>
            </a:r>
            <a:r>
              <a:rPr lang="ru-RU" dirty="0" err="1" smtClean="0"/>
              <a:t>киназой</a:t>
            </a:r>
            <a:r>
              <a:rPr lang="ru-RU" dirty="0" smtClean="0"/>
              <a:t> и др. из-за того, что в узком пространстве между возбудителем и клеткой токсины не разбавляются биологическими жидкостями. </a:t>
            </a:r>
          </a:p>
          <a:p>
            <a:r>
              <a:rPr lang="ru-RU" dirty="0" smtClean="0"/>
              <a:t>Нарушение функциональных свойств клеток </a:t>
            </a:r>
            <a:r>
              <a:rPr lang="ru-RU" dirty="0" err="1" smtClean="0"/>
              <a:t>макроорганизма</a:t>
            </a:r>
            <a:r>
              <a:rPr lang="ru-RU" dirty="0" smtClean="0"/>
              <a:t>, сопровождающееся активизацией синтеза простагландинов, способствует развитию воспалительных реакций.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Клиническая классификация </a:t>
            </a:r>
            <a:r>
              <a:rPr lang="ru-RU" dirty="0" err="1" smtClean="0"/>
              <a:t>микоплазменных</a:t>
            </a:r>
            <a:r>
              <a:rPr lang="ru-RU" dirty="0" smtClean="0"/>
              <a:t> инфекций мочеполового тракта не отличается от таковых при гонорее, </a:t>
            </a:r>
            <a:r>
              <a:rPr lang="ru-RU" dirty="0" err="1" smtClean="0"/>
              <a:t>хламидиозе</a:t>
            </a:r>
            <a:r>
              <a:rPr lang="ru-RU" dirty="0" smtClean="0"/>
              <a:t> и других НГУ. </a:t>
            </a:r>
          </a:p>
          <a:p>
            <a:endParaRPr lang="ru-RU" dirty="0" smtClean="0"/>
          </a:p>
          <a:p>
            <a:r>
              <a:rPr lang="ru-RU" dirty="0" smtClean="0"/>
              <a:t>Согласно МКБ-10, </a:t>
            </a:r>
            <a:r>
              <a:rPr lang="ru-RU" dirty="0" err="1" smtClean="0"/>
              <a:t>микоплазмозы</a:t>
            </a:r>
            <a:r>
              <a:rPr lang="ru-RU" dirty="0" smtClean="0"/>
              <a:t> человека имеют шифр </a:t>
            </a:r>
          </a:p>
          <a:p>
            <a:r>
              <a:rPr lang="ru-RU" dirty="0" smtClean="0"/>
              <a:t>А49.3 – Инфекция, вызванная </a:t>
            </a:r>
            <a:r>
              <a:rPr lang="ru-RU" dirty="0" err="1" smtClean="0"/>
              <a:t>микоплазмой</a:t>
            </a:r>
            <a:r>
              <a:rPr lang="ru-RU" dirty="0" smtClean="0"/>
              <a:t>, </a:t>
            </a:r>
            <a:r>
              <a:rPr lang="ru-RU" dirty="0" err="1" smtClean="0"/>
              <a:t>неуточненная</a:t>
            </a:r>
            <a:endParaRPr lang="ru-RU" dirty="0" smtClean="0"/>
          </a:p>
          <a:p>
            <a:r>
              <a:rPr lang="ru-RU" dirty="0" smtClean="0"/>
              <a:t>А63 — другие болезни, передаваемые половым путем, не классифицированные в других рубриках</a:t>
            </a:r>
          </a:p>
          <a:p>
            <a:r>
              <a:rPr lang="ru-RU" dirty="0" smtClean="0"/>
              <a:t>А63.8 — </a:t>
            </a:r>
            <a:r>
              <a:rPr lang="ru-RU" dirty="0" err="1" smtClean="0"/>
              <a:t>уреаплазмоз</a:t>
            </a:r>
            <a:r>
              <a:rPr lang="ru-RU" dirty="0" smtClean="0"/>
              <a:t>. </a:t>
            </a:r>
            <a:r>
              <a:rPr lang="ru-RU" dirty="0" err="1" smtClean="0"/>
              <a:t>Микоплазмоз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88640"/>
            <a:ext cx="4040188" cy="1368152"/>
          </a:xfrm>
        </p:spPr>
        <p:txBody>
          <a:bodyPr/>
          <a:lstStyle/>
          <a:p>
            <a:r>
              <a:rPr lang="ru-RU" dirty="0" err="1" smtClean="0"/>
              <a:t>Неосложненные</a:t>
            </a:r>
            <a:r>
              <a:rPr lang="ru-RU" dirty="0" smtClean="0"/>
              <a:t> клинические формы: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648200" y="332656"/>
            <a:ext cx="4041775" cy="1224136"/>
          </a:xfrm>
        </p:spPr>
        <p:txBody>
          <a:bodyPr>
            <a:normAutofit/>
          </a:bodyPr>
          <a:lstStyle/>
          <a:p>
            <a:r>
              <a:rPr lang="ru-RU" dirty="0" smtClean="0"/>
              <a:t>Осложненные клинически формы: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457200" y="1340768"/>
            <a:ext cx="4038600" cy="483143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800" dirty="0" smtClean="0"/>
              <a:t>Уретрит, вызванный </a:t>
            </a:r>
            <a:r>
              <a:rPr lang="ru-RU" sz="2800" i="1" dirty="0" smtClean="0"/>
              <a:t>M. </a:t>
            </a:r>
            <a:r>
              <a:rPr lang="ru-RU" sz="2800" i="1" dirty="0" err="1" smtClean="0"/>
              <a:t>genitalium</a:t>
            </a:r>
            <a:r>
              <a:rPr lang="ru-RU" sz="2800" i="1" dirty="0" smtClean="0"/>
              <a:t>.</a:t>
            </a:r>
            <a:endParaRPr lang="ru-RU" sz="2800" dirty="0" smtClean="0"/>
          </a:p>
          <a:p>
            <a:pPr lvl="0"/>
            <a:r>
              <a:rPr lang="ru-RU" sz="2800" dirty="0" smtClean="0"/>
              <a:t>Цервицит, вызванный </a:t>
            </a:r>
            <a:r>
              <a:rPr lang="ru-RU" sz="2800" i="1" dirty="0" smtClean="0"/>
              <a:t>M. </a:t>
            </a:r>
            <a:r>
              <a:rPr lang="ru-RU" sz="2800" i="1" dirty="0" err="1" smtClean="0"/>
              <a:t>genitalium</a:t>
            </a:r>
            <a:r>
              <a:rPr lang="ru-RU" sz="2800" i="1" dirty="0" smtClean="0"/>
              <a:t>.</a:t>
            </a:r>
            <a:endParaRPr lang="ru-RU" sz="2800" dirty="0" smtClean="0"/>
          </a:p>
          <a:p>
            <a:pPr lvl="0"/>
            <a:r>
              <a:rPr lang="ru-RU" sz="2800" dirty="0" smtClean="0"/>
              <a:t>Уретрит, вызванный </a:t>
            </a:r>
            <a:r>
              <a:rPr lang="ru-RU" sz="2800" i="1" dirty="0" err="1" smtClean="0"/>
              <a:t>Ureaplasma</a:t>
            </a:r>
            <a:r>
              <a:rPr lang="ru-RU" sz="2800" dirty="0" smtClean="0"/>
              <a:t> </a:t>
            </a:r>
            <a:r>
              <a:rPr lang="ru-RU" sz="2800" i="1" dirty="0" err="1" smtClean="0"/>
              <a:t>spp</a:t>
            </a:r>
            <a:r>
              <a:rPr lang="ru-RU" sz="2800" i="1" dirty="0" smtClean="0"/>
              <a:t>. </a:t>
            </a:r>
            <a:r>
              <a:rPr lang="ru-RU" sz="2800" dirty="0" smtClean="0"/>
              <a:t>и/или </a:t>
            </a:r>
            <a:r>
              <a:rPr lang="ru-RU" sz="2800" i="1" dirty="0" smtClean="0"/>
              <a:t>M. </a:t>
            </a:r>
            <a:r>
              <a:rPr lang="ru-RU" sz="2800" i="1" dirty="0" err="1" smtClean="0"/>
              <a:t>hominis</a:t>
            </a:r>
            <a:r>
              <a:rPr lang="ru-RU" sz="2800" i="1" dirty="0" smtClean="0"/>
              <a:t>.</a:t>
            </a:r>
            <a:endParaRPr lang="ru-RU" sz="2800" dirty="0" smtClean="0"/>
          </a:p>
          <a:p>
            <a:pPr lvl="0"/>
            <a:r>
              <a:rPr lang="ru-RU" sz="2800" dirty="0" smtClean="0"/>
              <a:t>Цервицит, вызванный </a:t>
            </a:r>
            <a:r>
              <a:rPr lang="ru-RU" sz="2800" i="1" dirty="0" err="1" smtClean="0"/>
              <a:t>Ureaplasma</a:t>
            </a:r>
            <a:r>
              <a:rPr lang="ru-RU" sz="2800" dirty="0" smtClean="0"/>
              <a:t> </a:t>
            </a:r>
            <a:r>
              <a:rPr lang="ru-RU" sz="2800" i="1" dirty="0" err="1" smtClean="0"/>
              <a:t>spp</a:t>
            </a:r>
            <a:r>
              <a:rPr lang="ru-RU" sz="2800" i="1" dirty="0" smtClean="0"/>
              <a:t>. </a:t>
            </a:r>
            <a:r>
              <a:rPr lang="ru-RU" sz="2800" dirty="0" smtClean="0"/>
              <a:t>и/или </a:t>
            </a:r>
            <a:r>
              <a:rPr lang="ru-RU" sz="2800" i="1" dirty="0" smtClean="0"/>
              <a:t>M. </a:t>
            </a:r>
            <a:r>
              <a:rPr lang="ru-RU" sz="2800" i="1" dirty="0" err="1" smtClean="0"/>
              <a:t>hominis</a:t>
            </a:r>
            <a:r>
              <a:rPr lang="ru-RU" sz="2800" i="1" dirty="0" smtClean="0"/>
              <a:t>.</a:t>
            </a:r>
            <a:endParaRPr lang="ru-RU" sz="2800" dirty="0" smtClean="0"/>
          </a:p>
          <a:p>
            <a:pPr lvl="0"/>
            <a:r>
              <a:rPr lang="ru-RU" sz="2800" dirty="0" smtClean="0"/>
              <a:t>Вагинит, вызванный </a:t>
            </a:r>
            <a:r>
              <a:rPr lang="ru-RU" sz="2800" i="1" dirty="0" err="1" smtClean="0"/>
              <a:t>Ureaplasma</a:t>
            </a:r>
            <a:r>
              <a:rPr lang="ru-RU" sz="2800" dirty="0" smtClean="0"/>
              <a:t> </a:t>
            </a:r>
            <a:r>
              <a:rPr lang="ru-RU" sz="2800" i="1" dirty="0" err="1" smtClean="0"/>
              <a:t>spp</a:t>
            </a:r>
            <a:r>
              <a:rPr lang="ru-RU" sz="2800" i="1" dirty="0" smtClean="0"/>
              <a:t>. </a:t>
            </a:r>
            <a:r>
              <a:rPr lang="ru-RU" sz="2800" dirty="0" smtClean="0"/>
              <a:t>и/или </a:t>
            </a:r>
            <a:r>
              <a:rPr lang="ru-RU" sz="2800" i="1" dirty="0" smtClean="0"/>
              <a:t>M. </a:t>
            </a:r>
            <a:r>
              <a:rPr lang="ru-RU" sz="2800" i="1" dirty="0" err="1" smtClean="0"/>
              <a:t>hominis</a:t>
            </a:r>
            <a:r>
              <a:rPr lang="ru-RU" sz="2800" i="1" dirty="0" smtClean="0"/>
              <a:t>.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648200" y="1412776"/>
            <a:ext cx="4038600" cy="4759424"/>
          </a:xfrm>
        </p:spPr>
        <p:txBody>
          <a:bodyPr>
            <a:normAutofit/>
          </a:bodyPr>
          <a:lstStyle/>
          <a:p>
            <a:pPr lvl="1"/>
            <a:r>
              <a:rPr lang="ru-RU" sz="2400" dirty="0" smtClean="0"/>
              <a:t>Цистит, вызванный </a:t>
            </a:r>
            <a:r>
              <a:rPr lang="ru-RU" sz="2400" i="1" dirty="0" err="1" smtClean="0"/>
              <a:t>Ureaplasma</a:t>
            </a:r>
            <a:r>
              <a:rPr lang="ru-RU" sz="2400" dirty="0" smtClean="0"/>
              <a:t> </a:t>
            </a:r>
            <a:r>
              <a:rPr lang="ru-RU" sz="2400" i="1" dirty="0" err="1" smtClean="0"/>
              <a:t>spp</a:t>
            </a:r>
            <a:r>
              <a:rPr lang="ru-RU" sz="2400" i="1" dirty="0" smtClean="0"/>
              <a:t>. </a:t>
            </a:r>
            <a:r>
              <a:rPr lang="ru-RU" sz="2400" dirty="0" smtClean="0"/>
              <a:t>и/или </a:t>
            </a:r>
            <a:r>
              <a:rPr lang="ru-RU" sz="2400" i="1" dirty="0" smtClean="0"/>
              <a:t>M. </a:t>
            </a:r>
            <a:r>
              <a:rPr lang="ru-RU" sz="2400" i="1" dirty="0" err="1" smtClean="0"/>
              <a:t>hominis</a:t>
            </a:r>
            <a:r>
              <a:rPr lang="ru-RU" sz="2400" i="1" dirty="0" smtClean="0"/>
              <a:t>.</a:t>
            </a:r>
            <a:endParaRPr lang="ru-RU" sz="2400" dirty="0" smtClean="0"/>
          </a:p>
          <a:p>
            <a:pPr lvl="1"/>
            <a:r>
              <a:rPr lang="ru-RU" sz="2400" dirty="0" err="1" smtClean="0"/>
              <a:t>Сальпингоофорит</a:t>
            </a:r>
            <a:r>
              <a:rPr lang="ru-RU" sz="2400" dirty="0" smtClean="0"/>
              <a:t>, вызванный </a:t>
            </a:r>
            <a:r>
              <a:rPr lang="ru-RU" sz="2400" i="1" dirty="0" smtClean="0"/>
              <a:t>M. </a:t>
            </a:r>
            <a:r>
              <a:rPr lang="ru-RU" sz="2400" i="1" dirty="0" err="1" smtClean="0"/>
              <a:t>genitalium</a:t>
            </a:r>
            <a:r>
              <a:rPr lang="ru-RU" sz="2400" i="1" dirty="0" smtClean="0"/>
              <a:t>.</a:t>
            </a:r>
            <a:endParaRPr lang="ru-RU" sz="2400" dirty="0" smtClean="0"/>
          </a:p>
          <a:p>
            <a:pPr lvl="1"/>
            <a:r>
              <a:rPr lang="ru-RU" sz="2400" dirty="0" smtClean="0"/>
              <a:t>Эндометрит, вызванный </a:t>
            </a:r>
            <a:r>
              <a:rPr lang="ru-RU" sz="2400" i="1" dirty="0" smtClean="0"/>
              <a:t>M. </a:t>
            </a:r>
            <a:r>
              <a:rPr lang="ru-RU" sz="2400" i="1" dirty="0" err="1" smtClean="0"/>
              <a:t>genitalium</a:t>
            </a:r>
            <a:r>
              <a:rPr lang="ru-RU" sz="2400" i="1" dirty="0" smtClean="0"/>
              <a:t>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Микоплазмоз</a:t>
            </a:r>
            <a:r>
              <a:rPr lang="ru-RU" dirty="0" smtClean="0"/>
              <a:t> у мужчин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Наиболее часто причинными агентами являются M. </a:t>
            </a:r>
            <a:r>
              <a:rPr lang="ru-RU" dirty="0" err="1" smtClean="0"/>
              <a:t>gеnitalium</a:t>
            </a:r>
            <a:r>
              <a:rPr lang="ru-RU" dirty="0" smtClean="0"/>
              <a:t> и U. </a:t>
            </a:r>
            <a:r>
              <a:rPr lang="ru-RU" dirty="0" err="1" smtClean="0"/>
              <a:t>urealyticum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Микоплазмоз</a:t>
            </a:r>
            <a:r>
              <a:rPr lang="ru-RU" dirty="0" smtClean="0"/>
              <a:t> не имеет каких-либо специфических особенностей, отличающих воспалительное поражение мочеполового тракта от других </a:t>
            </a:r>
            <a:r>
              <a:rPr lang="ru-RU" dirty="0" err="1" smtClean="0"/>
              <a:t>урогенитальных</a:t>
            </a:r>
            <a:r>
              <a:rPr lang="ru-RU" dirty="0" smtClean="0"/>
              <a:t> инфекций (трихомониаза, </a:t>
            </a:r>
            <a:r>
              <a:rPr lang="ru-RU" dirty="0" err="1" smtClean="0"/>
              <a:t>хламидиоза</a:t>
            </a:r>
            <a:r>
              <a:rPr lang="ru-RU" dirty="0" smtClean="0"/>
              <a:t> и др.).</a:t>
            </a:r>
          </a:p>
          <a:p>
            <a:r>
              <a:rPr lang="ru-RU" dirty="0" smtClean="0"/>
              <a:t>В последние годы наблюдается учащение случаев сочетанных </a:t>
            </a:r>
            <a:r>
              <a:rPr lang="ru-RU" dirty="0" err="1" smtClean="0"/>
              <a:t>урогенитальных</a:t>
            </a:r>
            <a:r>
              <a:rPr lang="ru-RU" dirty="0" smtClean="0"/>
              <a:t> инфекций (с гонококками, </a:t>
            </a:r>
            <a:r>
              <a:rPr lang="ru-RU" dirty="0" err="1" smtClean="0"/>
              <a:t>хламидиями</a:t>
            </a:r>
            <a:r>
              <a:rPr lang="ru-RU" dirty="0" smtClean="0"/>
              <a:t> и др.), что обычно утяжеляет заболевание.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95536" y="332656"/>
            <a:ext cx="8424936" cy="5823669"/>
          </a:xfrm>
        </p:spPr>
        <p:txBody>
          <a:bodyPr>
            <a:normAutofit/>
          </a:bodyPr>
          <a:lstStyle/>
          <a:p>
            <a:r>
              <a:rPr lang="ru-RU" dirty="0" smtClean="0"/>
              <a:t>Наиболее типичными синдромами </a:t>
            </a:r>
            <a:r>
              <a:rPr lang="ru-RU" dirty="0" err="1" smtClean="0"/>
              <a:t>микоплазменной</a:t>
            </a:r>
            <a:r>
              <a:rPr lang="ru-RU" dirty="0" smtClean="0"/>
              <a:t> генитальной инфекции у мужчин являются: </a:t>
            </a:r>
            <a:r>
              <a:rPr lang="ru-RU" sz="2400" dirty="0" smtClean="0"/>
              <a:t>уретрит, простатит и бесплодие. </a:t>
            </a:r>
            <a:endParaRPr lang="ru-RU" dirty="0" smtClean="0"/>
          </a:p>
          <a:p>
            <a:r>
              <a:rPr lang="ru-RU" dirty="0" smtClean="0"/>
              <a:t>Причина мужского бесплодия обычно связана с инфекцией U. </a:t>
            </a:r>
            <a:r>
              <a:rPr lang="ru-RU" dirty="0" err="1" smtClean="0"/>
              <a:t>urealyticum</a:t>
            </a:r>
            <a:r>
              <a:rPr lang="ru-RU" dirty="0" smtClean="0"/>
              <a:t>, для которой доказано прямое повреждающее действие возбудителя на сперматозоиды. </a:t>
            </a:r>
            <a:endParaRPr lang="en-US" dirty="0" smtClean="0"/>
          </a:p>
          <a:p>
            <a:r>
              <a:rPr lang="ru-RU" dirty="0" smtClean="0"/>
              <a:t>Клиника уретрита и осложнений (простатита, эпидидимита и др.) полностью аналогична таковым при </a:t>
            </a:r>
            <a:r>
              <a:rPr lang="ru-RU" dirty="0" err="1" smtClean="0"/>
              <a:t>хламидийной</a:t>
            </a:r>
            <a:r>
              <a:rPr lang="ru-RU" dirty="0" smtClean="0"/>
              <a:t> инфекции. </a:t>
            </a:r>
          </a:p>
          <a:p>
            <a:r>
              <a:rPr lang="ru-RU" dirty="0" smtClean="0"/>
              <a:t>В последнее время имеется много указаний на значение M. </a:t>
            </a:r>
            <a:r>
              <a:rPr lang="ru-RU" dirty="0" err="1" smtClean="0"/>
              <a:t>gеnitalium</a:t>
            </a:r>
            <a:r>
              <a:rPr lang="ru-RU" dirty="0" smtClean="0"/>
              <a:t> в развитии болезни Рейтера.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M. </a:t>
            </a:r>
            <a:r>
              <a:rPr lang="ru-RU" dirty="0" err="1" smtClean="0"/>
              <a:t>genitalium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Субъективными симптомами заболевания у мужчин являются: слизисто-гнойные или слизистые необильные выделения из уретры; зуд, жжение, болезненность при мочеиспускании (дизурия); дискомфорт, зуд, жжение в области уретры; болезненность во время половых контактов (</a:t>
            </a:r>
            <a:r>
              <a:rPr lang="ru-RU" dirty="0" err="1" smtClean="0"/>
              <a:t>диспареуния</a:t>
            </a:r>
            <a:r>
              <a:rPr lang="ru-RU" dirty="0" smtClean="0"/>
              <a:t>); учащенное мочеиспускание и </a:t>
            </a:r>
            <a:r>
              <a:rPr lang="ru-RU" dirty="0" err="1" smtClean="0"/>
              <a:t>ургентные</a:t>
            </a:r>
            <a:r>
              <a:rPr lang="ru-RU" dirty="0" smtClean="0"/>
              <a:t> позывы на мочеиспускание (при проксимальном распространении воспалительного процесса); боли в промежности с иррадиацией в прямую кишку.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Определение</a:t>
            </a:r>
          </a:p>
          <a:p>
            <a:r>
              <a:rPr lang="ru-RU" dirty="0" smtClean="0"/>
              <a:t>Этиология</a:t>
            </a:r>
          </a:p>
          <a:p>
            <a:r>
              <a:rPr lang="ru-RU" dirty="0" smtClean="0"/>
              <a:t>Патогенез</a:t>
            </a:r>
          </a:p>
          <a:p>
            <a:r>
              <a:rPr lang="ru-RU" dirty="0" smtClean="0"/>
              <a:t>Классификация </a:t>
            </a:r>
          </a:p>
          <a:p>
            <a:r>
              <a:rPr lang="ru-RU" dirty="0" smtClean="0"/>
              <a:t>Клиническая картина</a:t>
            </a:r>
          </a:p>
          <a:p>
            <a:pPr>
              <a:buNone/>
            </a:pPr>
            <a:r>
              <a:rPr lang="ru-RU" dirty="0" smtClean="0"/>
              <a:t>	1. </a:t>
            </a:r>
            <a:r>
              <a:rPr lang="ru-RU" dirty="0" err="1" smtClean="0"/>
              <a:t>Микоплазмоз</a:t>
            </a:r>
            <a:r>
              <a:rPr lang="ru-RU" dirty="0" smtClean="0"/>
              <a:t> у мужчин</a:t>
            </a:r>
          </a:p>
          <a:p>
            <a:pPr>
              <a:buNone/>
            </a:pPr>
            <a:r>
              <a:rPr lang="ru-RU" dirty="0" smtClean="0"/>
              <a:t>	2. </a:t>
            </a:r>
            <a:r>
              <a:rPr lang="ru-RU" dirty="0" err="1" smtClean="0"/>
              <a:t>Микоплазмоз</a:t>
            </a:r>
            <a:r>
              <a:rPr lang="ru-RU" dirty="0" smtClean="0"/>
              <a:t> у женщин</a:t>
            </a:r>
          </a:p>
          <a:p>
            <a:pPr>
              <a:buNone/>
            </a:pPr>
            <a:r>
              <a:rPr lang="ru-RU" dirty="0" smtClean="0"/>
              <a:t>	3. </a:t>
            </a:r>
            <a:r>
              <a:rPr lang="ru-RU" dirty="0" err="1" smtClean="0"/>
              <a:t>Микоплазмоз</a:t>
            </a:r>
            <a:r>
              <a:rPr lang="ru-RU" dirty="0" smtClean="0"/>
              <a:t> у девочек</a:t>
            </a:r>
          </a:p>
          <a:p>
            <a:r>
              <a:rPr lang="ru-RU" dirty="0" smtClean="0"/>
              <a:t>Диагностика</a:t>
            </a:r>
          </a:p>
          <a:p>
            <a:r>
              <a:rPr lang="ru-RU" dirty="0" smtClean="0"/>
              <a:t>Лечение</a:t>
            </a:r>
          </a:p>
          <a:p>
            <a:r>
              <a:rPr lang="ru-RU" dirty="0" smtClean="0"/>
              <a:t>Критерии </a:t>
            </a:r>
            <a:r>
              <a:rPr lang="ru-RU" dirty="0" err="1" smtClean="0"/>
              <a:t>излеченности</a:t>
            </a:r>
            <a:endParaRPr lang="ru-RU" dirty="0" smtClean="0"/>
          </a:p>
          <a:p>
            <a:r>
              <a:rPr lang="ru-RU" dirty="0" smtClean="0"/>
              <a:t>Список литературы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95536" y="620688"/>
            <a:ext cx="8352928" cy="5535637"/>
          </a:xfrm>
        </p:spPr>
        <p:txBody>
          <a:bodyPr/>
          <a:lstStyle/>
          <a:p>
            <a:r>
              <a:rPr lang="ru-RU" dirty="0" smtClean="0"/>
              <a:t>Объективными симптомами заболевания у мужчин являются: гиперемия и отечность слизистой оболочки наружного отверстия мочеиспускательного канала, инфильтрация стенок уретры; слизисто-гнойные или слизистые выделения из уретры.</a:t>
            </a:r>
          </a:p>
          <a:p>
            <a:endParaRPr lang="ru-RU" dirty="0"/>
          </a:p>
        </p:txBody>
      </p:sp>
      <p:pic>
        <p:nvPicPr>
          <p:cNvPr id="4" name="Рисунок 3" descr="kak-proyavlyaetsya-mikoplazmoz-u-muzhch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717032"/>
            <a:ext cx="3089920" cy="23174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Ureaplasma</a:t>
            </a:r>
            <a:r>
              <a:rPr lang="en-US" dirty="0" smtClean="0"/>
              <a:t> </a:t>
            </a:r>
            <a:r>
              <a:rPr lang="en-US" dirty="0" err="1" smtClean="0"/>
              <a:t>spp</a:t>
            </a:r>
            <a:r>
              <a:rPr lang="ru-RU" dirty="0" smtClean="0"/>
              <a:t>. и/или </a:t>
            </a:r>
            <a:r>
              <a:rPr lang="en-US" dirty="0" smtClean="0"/>
              <a:t>M</a:t>
            </a:r>
            <a:r>
              <a:rPr lang="ru-RU" dirty="0" smtClean="0"/>
              <a:t>. </a:t>
            </a:r>
            <a:r>
              <a:rPr lang="en-US" dirty="0" err="1" smtClean="0"/>
              <a:t>Hominis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Субъективными симптомами заболевания у мужчин являются: слизисто-гнойные или слизистые необильные выделения из уретры; зуд, жжение, болезненность при мочеиспускании (дизурия); дискомфорт, зуд, жжение в области уретры; болезненность во время половых контактов (</a:t>
            </a:r>
            <a:r>
              <a:rPr lang="ru-RU" dirty="0" err="1" smtClean="0"/>
              <a:t>диспареуния</a:t>
            </a:r>
            <a:r>
              <a:rPr lang="ru-RU" dirty="0" smtClean="0"/>
              <a:t>); учащенное мочеиспускание и </a:t>
            </a:r>
            <a:r>
              <a:rPr lang="ru-RU" dirty="0" err="1" smtClean="0"/>
              <a:t>ургентные</a:t>
            </a:r>
            <a:r>
              <a:rPr lang="ru-RU" dirty="0" smtClean="0"/>
              <a:t> позывы на мочеиспускание (при проксимальном распространении воспалительного процесса); боли в промежности с иррадиацией в прямую кишку.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95536" y="476672"/>
            <a:ext cx="8352928" cy="5679653"/>
          </a:xfrm>
        </p:spPr>
        <p:txBody>
          <a:bodyPr/>
          <a:lstStyle/>
          <a:p>
            <a:r>
              <a:rPr lang="ru-RU" dirty="0" smtClean="0"/>
              <a:t>Объективными симптомами заболевания у мужчин являются: гиперемия и отечность слизистой оболочки наружного отверстия мочеиспускательного канала, инфильтрация стенок уретры; слизисто-гнойные или слизистые выделения из уретры.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Микоплазмоз</a:t>
            </a:r>
            <a:r>
              <a:rPr lang="ru-RU" dirty="0" smtClean="0"/>
              <a:t> у женщин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Имеет гораздо большее количество синдромов, и включает: уретрит, цервицит, воспалительные поражения тазовых органов, бесплодие, патологию беременности и родов (</a:t>
            </a:r>
            <a:r>
              <a:rPr lang="ru-RU" dirty="0" err="1" smtClean="0"/>
              <a:t>невынашивание</a:t>
            </a:r>
            <a:r>
              <a:rPr lang="ru-RU" dirty="0" smtClean="0"/>
              <a:t>, послеродовый и </a:t>
            </a:r>
            <a:r>
              <a:rPr lang="ru-RU" dirty="0" err="1" smtClean="0"/>
              <a:t>послеабортный</a:t>
            </a:r>
            <a:r>
              <a:rPr lang="ru-RU" dirty="0" smtClean="0"/>
              <a:t> сепсис, </a:t>
            </a:r>
            <a:r>
              <a:rPr lang="ru-RU" dirty="0" err="1" smtClean="0"/>
              <a:t>интранатальное</a:t>
            </a:r>
            <a:r>
              <a:rPr lang="ru-RU" dirty="0" smtClean="0"/>
              <a:t> заражение плода, пороки развития плода), нефропатии и др.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M. </a:t>
            </a:r>
            <a:r>
              <a:rPr lang="ru-RU" dirty="0" err="1" smtClean="0"/>
              <a:t>genitalium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Более чем у 50% женщин отмечается субъективно </a:t>
            </a:r>
            <a:r>
              <a:rPr lang="ru-RU" dirty="0" err="1" smtClean="0"/>
              <a:t>асимптомное</a:t>
            </a:r>
            <a:r>
              <a:rPr lang="ru-RU" dirty="0" smtClean="0"/>
              <a:t> течение заболевания. </a:t>
            </a:r>
            <a:endParaRPr lang="en-US" dirty="0" smtClean="0"/>
          </a:p>
          <a:p>
            <a:r>
              <a:rPr lang="ru-RU" dirty="0" smtClean="0"/>
              <a:t>При наличии клинических проявлений могут быть следующие субъективные симптомы: слизисто-гнойные выделения из уретры и/или половых путей; ациклические кровянистые выделения; болезненность во время половых контактов (</a:t>
            </a:r>
            <a:r>
              <a:rPr lang="ru-RU" dirty="0" err="1" smtClean="0"/>
              <a:t>диспареуния</a:t>
            </a:r>
            <a:r>
              <a:rPr lang="ru-RU" dirty="0" smtClean="0"/>
              <a:t>); зуд, жжение, болезненность при мочеиспускании (дизурия); дискомфорт или боль в нижней части живота.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95536" y="404664"/>
            <a:ext cx="8280920" cy="5751661"/>
          </a:xfrm>
        </p:spPr>
        <p:txBody>
          <a:bodyPr/>
          <a:lstStyle/>
          <a:p>
            <a:r>
              <a:rPr lang="ru-RU" dirty="0" smtClean="0"/>
              <a:t>Объективными симптомами заболеваний у женщин являются: гиперемия и отечность слизистой оболочки наружного отверстия мочеиспускательного канала, инфильтрация стенок уретры, слизистые или слизисто-гнойные выделения из уретры; отечность и гиперемия слизистой оболочки шейки матки, слизисто-гнойные выделения из цервикального канала.</a:t>
            </a:r>
          </a:p>
          <a:p>
            <a:endParaRPr lang="ru-RU" dirty="0"/>
          </a:p>
        </p:txBody>
      </p:sp>
      <p:pic>
        <p:nvPicPr>
          <p:cNvPr id="4" name="Рисунок 3" descr="190218_bbc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838245"/>
            <a:ext cx="3062114" cy="203120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Сальпингоофорит</a:t>
            </a:r>
            <a:r>
              <a:rPr lang="ru-RU" dirty="0" smtClean="0"/>
              <a:t> на фоне M. </a:t>
            </a:r>
            <a:r>
              <a:rPr lang="ru-RU" dirty="0" err="1" smtClean="0"/>
              <a:t>genitalium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Сопровождается болью в области нижней части живота схваткообразного характера, слизисто-гнойными выделениями из половых путей.</a:t>
            </a:r>
          </a:p>
          <a:p>
            <a:r>
              <a:rPr lang="ru-RU" dirty="0" smtClean="0"/>
              <a:t>При хроническом течении заболевания субъективные проявления менее выражены, отмечается нарушение менструального цикла.</a:t>
            </a:r>
          </a:p>
          <a:p>
            <a:endParaRPr lang="ru-RU" dirty="0"/>
          </a:p>
        </p:txBody>
      </p:sp>
      <p:sp>
        <p:nvSpPr>
          <p:cNvPr id="52226" name="AutoShape 2" descr="https://kvd-moskva.ru/sites/default/files/adneksit-2-1024x9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adneksit-2-1024x9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356992"/>
            <a:ext cx="3214740" cy="285371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95536" y="476672"/>
            <a:ext cx="8352928" cy="5679653"/>
          </a:xfrm>
        </p:spPr>
        <p:txBody>
          <a:bodyPr/>
          <a:lstStyle/>
          <a:p>
            <a:pPr lvl="0"/>
            <a:r>
              <a:rPr lang="ru-RU" dirty="0" smtClean="0"/>
              <a:t>Объективно при остром течении инфекционного процесса определяются увеличенные, резко болезненные маточные трубы и яичники, укорочение сводов влагалища, обильные слизисто-гнойные выделения из цервикального канала. </a:t>
            </a:r>
          </a:p>
          <a:p>
            <a:pPr lvl="0"/>
            <a:r>
              <a:rPr lang="ru-RU" dirty="0" smtClean="0"/>
              <a:t>При хроническом течении заболевания – незначительная болезненность, уплотнение маточных труб.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Эндометрит на фоне M. </a:t>
            </a:r>
            <a:r>
              <a:rPr lang="ru-RU" dirty="0" err="1" smtClean="0"/>
              <a:t>genitalium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Чаще женщины жалуются на боль в нижней части живота, как правило, тянущего характера, слизисто-гнойные выделения из половых путей.</a:t>
            </a:r>
          </a:p>
          <a:p>
            <a:r>
              <a:rPr lang="ru-RU" dirty="0" smtClean="0"/>
              <a:t>При хроническом течении заболевания субъективные проявления менее выражены, нередко отмечаются </a:t>
            </a:r>
            <a:r>
              <a:rPr lang="ru-RU" dirty="0" err="1" smtClean="0"/>
              <a:t>межменструальные</a:t>
            </a:r>
            <a:r>
              <a:rPr lang="ru-RU" dirty="0" smtClean="0"/>
              <a:t> скудные кровянистые выделения.</a:t>
            </a:r>
          </a:p>
          <a:p>
            <a:endParaRPr lang="ru-RU" dirty="0"/>
          </a:p>
        </p:txBody>
      </p:sp>
      <p:pic>
        <p:nvPicPr>
          <p:cNvPr id="4" name="Рисунок 3" descr="endometrit3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789040"/>
            <a:ext cx="3725540" cy="238294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95536" y="404664"/>
            <a:ext cx="8352928" cy="5751661"/>
          </a:xfrm>
        </p:spPr>
        <p:txBody>
          <a:bodyPr/>
          <a:lstStyle/>
          <a:p>
            <a:pPr lvl="0"/>
            <a:r>
              <a:rPr lang="ru-RU" dirty="0" smtClean="0"/>
              <a:t>Объективно при остром течении инфекционного процесса определяется болезненная, увеличенная матка мягковатой консистенции, обильные слизисто-гнойные выделения из цервикального канала.</a:t>
            </a:r>
          </a:p>
          <a:p>
            <a:pPr lvl="0"/>
            <a:r>
              <a:rPr lang="ru-RU" dirty="0" smtClean="0"/>
              <a:t>При хроническом течении заболевания – плотная консистенция и ограниченная подвижность матки.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Урогенитальные</a:t>
            </a:r>
            <a:r>
              <a:rPr lang="ru-RU" dirty="0" smtClean="0"/>
              <a:t> </a:t>
            </a:r>
            <a:r>
              <a:rPr lang="ru-RU" dirty="0" err="1" smtClean="0"/>
              <a:t>микоплазмозы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– группа широко распространённых инфекций, передаваемых половым путём, которые вызываются различными </a:t>
            </a:r>
            <a:r>
              <a:rPr lang="ru-RU" dirty="0" err="1" smtClean="0"/>
              <a:t>микоплазмами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Ureaplasma</a:t>
            </a:r>
            <a:r>
              <a:rPr lang="en-US" dirty="0" smtClean="0"/>
              <a:t> </a:t>
            </a:r>
            <a:r>
              <a:rPr lang="en-US" dirty="0" err="1" smtClean="0"/>
              <a:t>spp</a:t>
            </a:r>
            <a:r>
              <a:rPr lang="ru-RU" dirty="0" smtClean="0"/>
              <a:t>. и/или </a:t>
            </a:r>
            <a:r>
              <a:rPr lang="en-US" dirty="0" smtClean="0"/>
              <a:t>M</a:t>
            </a:r>
            <a:r>
              <a:rPr lang="ru-RU" dirty="0" smtClean="0"/>
              <a:t>. </a:t>
            </a:r>
            <a:r>
              <a:rPr lang="en-US" dirty="0" err="1" smtClean="0"/>
              <a:t>Hominis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Субъективными симптомами заболеваний у женщин являются: слизисто-гнойные выделения из уретры и/или половых путей; болезненность во время половых контактов (</a:t>
            </a:r>
            <a:r>
              <a:rPr lang="ru-RU" dirty="0" err="1" smtClean="0"/>
              <a:t>диспареуния</a:t>
            </a:r>
            <a:r>
              <a:rPr lang="ru-RU" dirty="0" smtClean="0"/>
              <a:t>); зуд, жжение, болезненность при мочеиспускании (дизурия); дискомфорт или боль в нижней части живота.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83.9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620465"/>
            <a:ext cx="3918959" cy="260831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95536" y="404664"/>
            <a:ext cx="8280920" cy="5751661"/>
          </a:xfrm>
        </p:spPr>
        <p:txBody>
          <a:bodyPr/>
          <a:lstStyle/>
          <a:p>
            <a:r>
              <a:rPr lang="ru-RU" dirty="0" smtClean="0"/>
              <a:t>Объективными симптомами заболеваний у женщин являются: гиперемия и отечность слизистой оболочки наружного отверстия мочеиспускательного канала, инфильтрация стенок уретры, слизисто-гнойные или слизистые необильные выделения из уретры; отечность и гиперемия слизистой оболочки влагалища и шейки матки, слизисто-гнойные выделения в боковых и заднем своде влагалища и/или из цервикального канала.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Микоплазмоз</a:t>
            </a:r>
            <a:r>
              <a:rPr lang="ru-RU" dirty="0" smtClean="0"/>
              <a:t> у девочек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Может развиться в результате как прямого (полового), так и непрямого пути заражения (медицинский инструментарий, ночной горшок и др.). </a:t>
            </a:r>
          </a:p>
          <a:p>
            <a:r>
              <a:rPr lang="ru-RU" dirty="0" smtClean="0"/>
              <a:t>Однако инфицирование </a:t>
            </a:r>
            <a:r>
              <a:rPr lang="ru-RU" dirty="0" err="1" smtClean="0"/>
              <a:t>микоплазмами</a:t>
            </a:r>
            <a:r>
              <a:rPr lang="ru-RU" dirty="0" smtClean="0"/>
              <a:t> не всегда приводит к развитию заболевания, на что указывают многочисленные наблюдения. </a:t>
            </a:r>
          </a:p>
          <a:p>
            <a:r>
              <a:rPr lang="ru-RU" dirty="0" smtClean="0"/>
              <a:t>У многих инфицированных детей инфекция протекает бессимптомно, выявляясь случайно при целенаправленных исследованиях. </a:t>
            </a:r>
          </a:p>
          <a:p>
            <a:r>
              <a:rPr lang="ru-RU" dirty="0" smtClean="0"/>
              <a:t>Клиника </a:t>
            </a:r>
            <a:r>
              <a:rPr lang="ru-RU" dirty="0" err="1" smtClean="0"/>
              <a:t>вульвовагинита</a:t>
            </a:r>
            <a:r>
              <a:rPr lang="ru-RU" dirty="0" smtClean="0"/>
              <a:t>, уретрита и других </a:t>
            </a:r>
            <a:r>
              <a:rPr lang="ru-RU" dirty="0" err="1" smtClean="0"/>
              <a:t>манифестных</a:t>
            </a:r>
            <a:r>
              <a:rPr lang="ru-RU" dirty="0" smtClean="0"/>
              <a:t> проявлений генитальных </a:t>
            </a:r>
            <a:r>
              <a:rPr lang="ru-RU" dirty="0" err="1" smtClean="0"/>
              <a:t>микоплазмозов</a:t>
            </a:r>
            <a:r>
              <a:rPr lang="ru-RU" dirty="0" smtClean="0"/>
              <a:t> не имеет какой-либо специфики.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Культуральный</a:t>
            </a:r>
            <a:r>
              <a:rPr lang="ru-RU" dirty="0" smtClean="0"/>
              <a:t> метод – посев из уретры на специальные плотные питательные среды для </a:t>
            </a:r>
            <a:r>
              <a:rPr lang="ru-RU" dirty="0" err="1" smtClean="0"/>
              <a:t>микоплазм</a:t>
            </a:r>
            <a:r>
              <a:rPr lang="ru-RU" dirty="0" smtClean="0"/>
              <a:t> (M. </a:t>
            </a:r>
            <a:r>
              <a:rPr lang="ru-RU" dirty="0" err="1" smtClean="0"/>
              <a:t>hominis</a:t>
            </a:r>
            <a:r>
              <a:rPr lang="ru-RU" dirty="0" smtClean="0"/>
              <a:t>, U. </a:t>
            </a:r>
            <a:r>
              <a:rPr lang="ru-RU" dirty="0" err="1" smtClean="0"/>
              <a:t>urealyticum</a:t>
            </a:r>
            <a:r>
              <a:rPr lang="ru-RU" dirty="0" smtClean="0"/>
              <a:t>). Концентрация </a:t>
            </a:r>
            <a:r>
              <a:rPr lang="ru-RU" dirty="0" err="1" smtClean="0"/>
              <a:t>микоплазм</a:t>
            </a:r>
            <a:r>
              <a:rPr lang="ru-RU" dirty="0" smtClean="0"/>
              <a:t> в количестве выше 104 КОЕ/мл может свидетельствовать об их патогенности. </a:t>
            </a:r>
          </a:p>
          <a:p>
            <a:r>
              <a:rPr lang="ru-RU" dirty="0" smtClean="0"/>
              <a:t>2. Молекулярно-биологический метод. </a:t>
            </a:r>
            <a:r>
              <a:rPr lang="ru-RU" dirty="0" err="1" smtClean="0"/>
              <a:t>Полимеразная</a:t>
            </a:r>
            <a:r>
              <a:rPr lang="ru-RU" dirty="0" smtClean="0"/>
              <a:t> цепная реакция (ПЦР). Основана на выделении ДНК из исследуемого материала и распознавании последовательности нуклеотидов в генах </a:t>
            </a:r>
            <a:r>
              <a:rPr lang="ru-RU" dirty="0" err="1" smtClean="0"/>
              <a:t>микоплазм</a:t>
            </a:r>
            <a:r>
              <a:rPr lang="ru-RU" dirty="0" smtClean="0"/>
              <a:t>. Чувствительность и специфичность метода ПЦР составляет 96 % и 98 %. Однако следует помнить, что метод является сугубо локальным (топическим), и результаты </a:t>
            </a:r>
            <a:r>
              <a:rPr lang="ru-RU" dirty="0" err="1" smtClean="0"/>
              <a:t>ПЦР-диагностики</a:t>
            </a:r>
            <a:r>
              <a:rPr lang="ru-RU" dirty="0" smtClean="0"/>
              <a:t> не отражают системности процесса. </a:t>
            </a:r>
          </a:p>
          <a:p>
            <a:r>
              <a:rPr lang="ru-RU" dirty="0" smtClean="0"/>
              <a:t>3. Серологические методы эффективны лишь в острых случаях заболевания. Они являются дополнительными, требующими обязательного подтверждения </a:t>
            </a:r>
            <a:r>
              <a:rPr lang="ru-RU" dirty="0" err="1" smtClean="0"/>
              <a:t>культуральными</a:t>
            </a:r>
            <a:r>
              <a:rPr lang="ru-RU" dirty="0" smtClean="0"/>
              <a:t> или молекулярно-биологическими (ПЦР) методами. 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Согласно клиническим рекомендациям РОДВК, для лечения </a:t>
            </a:r>
            <a:r>
              <a:rPr lang="ru-RU" dirty="0" err="1" smtClean="0"/>
              <a:t>неосложнённых</a:t>
            </a:r>
            <a:r>
              <a:rPr lang="ru-RU" dirty="0" smtClean="0"/>
              <a:t> форм </a:t>
            </a:r>
            <a:r>
              <a:rPr lang="ru-RU" dirty="0" err="1" smtClean="0"/>
              <a:t>урогенитальных</a:t>
            </a:r>
            <a:r>
              <a:rPr lang="ru-RU" dirty="0" smtClean="0"/>
              <a:t> заболеваний, вызванных </a:t>
            </a:r>
            <a:r>
              <a:rPr lang="ru-RU" i="1" dirty="0" smtClean="0">
                <a:latin typeface="Calibri" pitchFamily="34" charset="0"/>
              </a:rPr>
              <a:t>M. </a:t>
            </a:r>
            <a:r>
              <a:rPr lang="en-US" i="1" dirty="0" smtClean="0">
                <a:latin typeface="Calibri" pitchFamily="34" charset="0"/>
              </a:rPr>
              <a:t>g</a:t>
            </a:r>
            <a:r>
              <a:rPr lang="ru-RU" i="1" dirty="0" err="1" smtClean="0">
                <a:latin typeface="Calibri" pitchFamily="34" charset="0"/>
              </a:rPr>
              <a:t>enitalium</a:t>
            </a:r>
            <a:r>
              <a:rPr lang="ru-RU" i="1" dirty="0" smtClean="0"/>
              <a:t>, </a:t>
            </a:r>
            <a:r>
              <a:rPr lang="ru-RU" dirty="0" smtClean="0"/>
              <a:t> применяют следующие препараты:</a:t>
            </a:r>
          </a:p>
          <a:p>
            <a:r>
              <a:rPr lang="ru-RU" i="1" dirty="0" err="1" smtClean="0"/>
              <a:t>доксициклина</a:t>
            </a:r>
            <a:r>
              <a:rPr lang="ru-RU" i="1" dirty="0" smtClean="0"/>
              <a:t> моногидрат </a:t>
            </a:r>
            <a:r>
              <a:rPr lang="ru-RU" dirty="0" smtClean="0"/>
              <a:t>100 мг внутрь 2 </a:t>
            </a:r>
            <a:r>
              <a:rPr lang="ru-RU" dirty="0" err="1" smtClean="0"/>
              <a:t>р</a:t>
            </a:r>
            <a:r>
              <a:rPr lang="ru-RU" dirty="0" smtClean="0"/>
              <a:t>/с 10 дней</a:t>
            </a:r>
            <a:endParaRPr lang="ru-RU" i="1" dirty="0" smtClean="0"/>
          </a:p>
          <a:p>
            <a:r>
              <a:rPr lang="ru-RU" i="1" dirty="0" err="1" smtClean="0"/>
              <a:t>джозамицин</a:t>
            </a:r>
            <a:r>
              <a:rPr lang="ru-RU" i="1" dirty="0" smtClean="0"/>
              <a:t> </a:t>
            </a:r>
            <a:r>
              <a:rPr lang="ru-RU" dirty="0" smtClean="0"/>
              <a:t>500 мг внутрь 3 </a:t>
            </a:r>
            <a:r>
              <a:rPr lang="ru-RU" dirty="0" err="1" smtClean="0"/>
              <a:t>р</a:t>
            </a:r>
            <a:r>
              <a:rPr lang="ru-RU" dirty="0" smtClean="0"/>
              <a:t>/с 10 дней</a:t>
            </a:r>
            <a:endParaRPr lang="ru-RU" i="1" dirty="0" smtClean="0"/>
          </a:p>
          <a:p>
            <a:r>
              <a:rPr lang="ru-RU" i="1" dirty="0" err="1" smtClean="0"/>
              <a:t>дфлоксацин</a:t>
            </a:r>
            <a:r>
              <a:rPr lang="ru-RU" i="1" dirty="0" smtClean="0"/>
              <a:t> </a:t>
            </a:r>
            <a:r>
              <a:rPr lang="ru-RU" dirty="0" smtClean="0"/>
              <a:t>400 мг внутрь 2 </a:t>
            </a:r>
            <a:r>
              <a:rPr lang="ru-RU" dirty="0" err="1" smtClean="0"/>
              <a:t>р</a:t>
            </a:r>
            <a:r>
              <a:rPr lang="ru-RU" dirty="0" smtClean="0"/>
              <a:t>/с 10 дней</a:t>
            </a:r>
          </a:p>
          <a:p>
            <a:endParaRPr lang="ru-RU" i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Для лечения осложнённых форм заболеваний, вызванных </a:t>
            </a:r>
            <a:r>
              <a:rPr lang="ru-RU" i="1" dirty="0" smtClean="0"/>
              <a:t>M. </a:t>
            </a:r>
            <a:r>
              <a:rPr lang="en-US" i="1" dirty="0" smtClean="0">
                <a:latin typeface="Calibri" pitchFamily="34" charset="0"/>
              </a:rPr>
              <a:t>g</a:t>
            </a:r>
            <a:r>
              <a:rPr lang="ru-RU" i="1" dirty="0" err="1" smtClean="0">
                <a:latin typeface="Calibri" pitchFamily="34" charset="0"/>
              </a:rPr>
              <a:t>enitalium</a:t>
            </a:r>
            <a:r>
              <a:rPr lang="ru-RU" i="1" dirty="0" smtClean="0">
                <a:latin typeface="Calibri" pitchFamily="34" charset="0"/>
              </a:rPr>
              <a:t>, </a:t>
            </a:r>
            <a:r>
              <a:rPr lang="ru-RU" dirty="0" smtClean="0">
                <a:latin typeface="Calibri" pitchFamily="34" charset="0"/>
              </a:rPr>
              <a:t>используют:</a:t>
            </a:r>
          </a:p>
          <a:p>
            <a:r>
              <a:rPr lang="ru-RU" i="1" dirty="0" err="1" smtClean="0"/>
              <a:t>доксициклина</a:t>
            </a:r>
            <a:r>
              <a:rPr lang="ru-RU" i="1" dirty="0" smtClean="0"/>
              <a:t> моногидрат </a:t>
            </a:r>
            <a:r>
              <a:rPr lang="ru-RU" dirty="0" smtClean="0"/>
              <a:t>100 мг внутрь 2 </a:t>
            </a:r>
            <a:r>
              <a:rPr lang="ru-RU" dirty="0" err="1" smtClean="0"/>
              <a:t>р</a:t>
            </a:r>
            <a:r>
              <a:rPr lang="ru-RU" dirty="0" smtClean="0"/>
              <a:t>/с 14-21 день</a:t>
            </a:r>
            <a:endParaRPr lang="ru-RU" i="1" dirty="0" smtClean="0"/>
          </a:p>
          <a:p>
            <a:r>
              <a:rPr lang="ru-RU" i="1" dirty="0" err="1" smtClean="0"/>
              <a:t>джозамицин</a:t>
            </a:r>
            <a:r>
              <a:rPr lang="ru-RU" i="1" dirty="0" smtClean="0"/>
              <a:t> </a:t>
            </a:r>
            <a:r>
              <a:rPr lang="ru-RU" dirty="0" smtClean="0"/>
              <a:t>500 мг внутрь 3 </a:t>
            </a:r>
            <a:r>
              <a:rPr lang="ru-RU" dirty="0" err="1" smtClean="0"/>
              <a:t>р</a:t>
            </a:r>
            <a:r>
              <a:rPr lang="ru-RU" dirty="0" smtClean="0"/>
              <a:t>/с 14-21 день</a:t>
            </a:r>
            <a:endParaRPr lang="ru-RU" i="1" dirty="0" smtClean="0"/>
          </a:p>
          <a:p>
            <a:r>
              <a:rPr lang="ru-RU" i="1" dirty="0" err="1" smtClean="0"/>
              <a:t>дфлоксацин</a:t>
            </a:r>
            <a:r>
              <a:rPr lang="ru-RU" i="1" dirty="0" smtClean="0"/>
              <a:t> </a:t>
            </a:r>
            <a:r>
              <a:rPr lang="ru-RU" dirty="0" smtClean="0"/>
              <a:t>400 мг внутрь 2 </a:t>
            </a:r>
            <a:r>
              <a:rPr lang="ru-RU" dirty="0" err="1" smtClean="0"/>
              <a:t>р</a:t>
            </a:r>
            <a:r>
              <a:rPr lang="ru-RU" dirty="0" smtClean="0"/>
              <a:t>/с 14-21 день</a:t>
            </a:r>
          </a:p>
          <a:p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Для лечения беременных (заболевания, вызванные</a:t>
            </a:r>
            <a:r>
              <a:rPr lang="en-US" dirty="0" smtClean="0"/>
              <a:t> </a:t>
            </a:r>
            <a:r>
              <a:rPr lang="ru-RU" i="1" dirty="0" smtClean="0"/>
              <a:t>M. </a:t>
            </a:r>
            <a:r>
              <a:rPr lang="en-US" i="1" dirty="0" smtClean="0">
                <a:latin typeface="Calibri" pitchFamily="34" charset="0"/>
              </a:rPr>
              <a:t>g</a:t>
            </a:r>
            <a:r>
              <a:rPr lang="ru-RU" i="1" dirty="0" err="1" smtClean="0">
                <a:latin typeface="Calibri" pitchFamily="34" charset="0"/>
              </a:rPr>
              <a:t>enitalium</a:t>
            </a:r>
            <a:r>
              <a:rPr lang="en-US" dirty="0" smtClean="0">
                <a:latin typeface="Calibri" pitchFamily="34" charset="0"/>
              </a:rPr>
              <a:t>) </a:t>
            </a:r>
            <a:r>
              <a:rPr lang="ru-RU" dirty="0" smtClean="0">
                <a:latin typeface="Calibri" pitchFamily="34" charset="0"/>
              </a:rPr>
              <a:t>применяют:</a:t>
            </a:r>
            <a:r>
              <a:rPr lang="ru-RU" dirty="0" smtClean="0"/>
              <a:t> </a:t>
            </a:r>
          </a:p>
          <a:p>
            <a:r>
              <a:rPr lang="ru-RU" i="1" dirty="0" err="1" smtClean="0"/>
              <a:t>джозамицин</a:t>
            </a:r>
            <a:r>
              <a:rPr lang="ru-RU" i="1" dirty="0" smtClean="0"/>
              <a:t> </a:t>
            </a:r>
            <a:r>
              <a:rPr lang="ru-RU" dirty="0" smtClean="0"/>
              <a:t>500 мг внутрь 3 </a:t>
            </a:r>
            <a:r>
              <a:rPr lang="ru-RU" dirty="0" err="1" smtClean="0"/>
              <a:t>р</a:t>
            </a:r>
            <a:r>
              <a:rPr lang="ru-RU" dirty="0" smtClean="0"/>
              <a:t>/с 10 дней</a:t>
            </a:r>
            <a:endParaRPr lang="ru-RU" i="1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	Для лечения детей с массой тела менее 45 кг:</a:t>
            </a:r>
          </a:p>
          <a:p>
            <a:r>
              <a:rPr lang="ru-RU" i="1" dirty="0" err="1" smtClean="0"/>
              <a:t>джозамицин</a:t>
            </a:r>
            <a:r>
              <a:rPr lang="ru-RU" i="1" dirty="0" smtClean="0"/>
              <a:t> </a:t>
            </a:r>
            <a:r>
              <a:rPr lang="ru-RU" dirty="0" smtClean="0"/>
              <a:t>50 мг/кг внутрь в 3 приёма 10 дней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Для лечения </a:t>
            </a:r>
            <a:r>
              <a:rPr lang="ru-RU" dirty="0" err="1" smtClean="0"/>
              <a:t>урогенитальных</a:t>
            </a:r>
            <a:r>
              <a:rPr lang="ru-RU" dirty="0" smtClean="0"/>
              <a:t> заболеваний, вызванных </a:t>
            </a:r>
            <a:r>
              <a:rPr lang="ru-RU" i="1" dirty="0" err="1" smtClean="0"/>
              <a:t>Ureaplasma</a:t>
            </a:r>
            <a:r>
              <a:rPr lang="ru-RU" dirty="0" smtClean="0"/>
              <a:t> </a:t>
            </a:r>
            <a:r>
              <a:rPr lang="ru-RU" i="1" dirty="0" err="1" smtClean="0"/>
              <a:t>spp</a:t>
            </a:r>
            <a:r>
              <a:rPr lang="ru-RU" i="1" dirty="0" smtClean="0"/>
              <a:t>.</a:t>
            </a:r>
            <a:r>
              <a:rPr lang="ru-RU" dirty="0" smtClean="0"/>
              <a:t> и/или </a:t>
            </a:r>
            <a:r>
              <a:rPr lang="ru-RU" i="1" dirty="0" smtClean="0"/>
              <a:t>M. </a:t>
            </a:r>
            <a:r>
              <a:rPr lang="en-US" i="1" dirty="0" smtClean="0"/>
              <a:t>H</a:t>
            </a:r>
            <a:r>
              <a:rPr lang="ru-RU" i="1" dirty="0" err="1" smtClean="0"/>
              <a:t>ominis</a:t>
            </a:r>
            <a:r>
              <a:rPr lang="ru-RU" i="1" dirty="0" smtClean="0"/>
              <a:t>,</a:t>
            </a:r>
            <a:r>
              <a:rPr lang="ru-RU" dirty="0" smtClean="0"/>
              <a:t> применяют следующие препараты:</a:t>
            </a:r>
          </a:p>
          <a:p>
            <a:r>
              <a:rPr lang="ru-RU" i="1" dirty="0" err="1" smtClean="0"/>
              <a:t>доксициклина</a:t>
            </a:r>
            <a:r>
              <a:rPr lang="ru-RU" i="1" dirty="0" smtClean="0"/>
              <a:t> моногидрат </a:t>
            </a:r>
            <a:r>
              <a:rPr lang="ru-RU" dirty="0" smtClean="0"/>
              <a:t>100 мг внутрь 2 </a:t>
            </a:r>
            <a:r>
              <a:rPr lang="ru-RU" dirty="0" err="1" smtClean="0"/>
              <a:t>р</a:t>
            </a:r>
            <a:r>
              <a:rPr lang="ru-RU" dirty="0" smtClean="0"/>
              <a:t>/с 10 дней</a:t>
            </a:r>
            <a:endParaRPr lang="ru-RU" i="1" dirty="0" smtClean="0"/>
          </a:p>
          <a:p>
            <a:r>
              <a:rPr lang="ru-RU" i="1" dirty="0" err="1" smtClean="0"/>
              <a:t>джозамицин</a:t>
            </a:r>
            <a:r>
              <a:rPr lang="ru-RU" i="1" dirty="0" smtClean="0"/>
              <a:t> </a:t>
            </a:r>
            <a:r>
              <a:rPr lang="ru-RU" dirty="0" smtClean="0"/>
              <a:t>500 мг внутрь 3 </a:t>
            </a:r>
            <a:r>
              <a:rPr lang="ru-RU" dirty="0" err="1" smtClean="0"/>
              <a:t>р</a:t>
            </a:r>
            <a:r>
              <a:rPr lang="ru-RU" dirty="0" smtClean="0"/>
              <a:t>/с 10 дней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Для лечения беременных (заболевания, вызванные</a:t>
            </a:r>
            <a:r>
              <a:rPr lang="en-US" dirty="0" smtClean="0"/>
              <a:t> </a:t>
            </a:r>
            <a:r>
              <a:rPr lang="ru-RU" i="1" dirty="0" err="1" smtClean="0"/>
              <a:t>Ureaplasma</a:t>
            </a:r>
            <a:r>
              <a:rPr lang="ru-RU" dirty="0" smtClean="0"/>
              <a:t> </a:t>
            </a:r>
            <a:r>
              <a:rPr lang="ru-RU" i="1" dirty="0" err="1" smtClean="0"/>
              <a:t>spp</a:t>
            </a:r>
            <a:r>
              <a:rPr lang="ru-RU" i="1" dirty="0" smtClean="0"/>
              <a:t>.</a:t>
            </a:r>
            <a:r>
              <a:rPr lang="ru-RU" dirty="0" smtClean="0"/>
              <a:t> и/или </a:t>
            </a:r>
            <a:r>
              <a:rPr lang="ru-RU" i="1" dirty="0" smtClean="0"/>
              <a:t>M. </a:t>
            </a:r>
            <a:r>
              <a:rPr lang="en-US" i="1" dirty="0" smtClean="0"/>
              <a:t>H</a:t>
            </a:r>
            <a:r>
              <a:rPr lang="ru-RU" i="1" dirty="0" err="1" smtClean="0"/>
              <a:t>ominis</a:t>
            </a:r>
            <a:r>
              <a:rPr lang="en-US" dirty="0" smtClean="0">
                <a:latin typeface="Calibri" pitchFamily="34" charset="0"/>
              </a:rPr>
              <a:t>) </a:t>
            </a:r>
            <a:r>
              <a:rPr lang="ru-RU" dirty="0" smtClean="0">
                <a:latin typeface="Calibri" pitchFamily="34" charset="0"/>
              </a:rPr>
              <a:t>применяют:</a:t>
            </a:r>
            <a:r>
              <a:rPr lang="ru-RU" dirty="0" smtClean="0"/>
              <a:t> </a:t>
            </a:r>
          </a:p>
          <a:p>
            <a:r>
              <a:rPr lang="ru-RU" i="1" dirty="0" err="1" smtClean="0"/>
              <a:t>джозамицин</a:t>
            </a:r>
            <a:r>
              <a:rPr lang="ru-RU" i="1" dirty="0" smtClean="0"/>
              <a:t> </a:t>
            </a:r>
            <a:r>
              <a:rPr lang="ru-RU" dirty="0" smtClean="0"/>
              <a:t>500 мг внутрь 3 </a:t>
            </a:r>
            <a:r>
              <a:rPr lang="ru-RU" dirty="0" err="1" smtClean="0"/>
              <a:t>р</a:t>
            </a:r>
            <a:r>
              <a:rPr lang="ru-RU" dirty="0" smtClean="0"/>
              <a:t>/с 10 дней</a:t>
            </a:r>
            <a:endParaRPr lang="ru-RU" i="1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	Для лечения детей с массой тела менее 45 кг:</a:t>
            </a:r>
          </a:p>
          <a:p>
            <a:r>
              <a:rPr lang="ru-RU" i="1" dirty="0" err="1" smtClean="0"/>
              <a:t>джозамицин</a:t>
            </a:r>
            <a:r>
              <a:rPr lang="ru-RU" i="1" dirty="0" smtClean="0"/>
              <a:t> </a:t>
            </a:r>
            <a:r>
              <a:rPr lang="ru-RU" dirty="0" smtClean="0"/>
              <a:t>50 мг/кг внутрь в 3 приёма 10 дней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</a:t>
            </a:r>
            <a:r>
              <a:rPr lang="ru-RU" dirty="0" err="1" smtClean="0"/>
              <a:t>излеченности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lvl="0" fontAlgn="base"/>
            <a:r>
              <a:rPr lang="ru-RU" dirty="0" smtClean="0"/>
              <a:t>1. Достигнута </a:t>
            </a:r>
            <a:r>
              <a:rPr lang="ru-RU" dirty="0" err="1" smtClean="0"/>
              <a:t>эрадикация</a:t>
            </a:r>
            <a:r>
              <a:rPr lang="ru-RU" dirty="0" smtClean="0"/>
              <a:t> </a:t>
            </a:r>
            <a:r>
              <a:rPr lang="ru-RU" i="1" dirty="0" smtClean="0"/>
              <a:t>M. </a:t>
            </a:r>
            <a:r>
              <a:rPr lang="en-US" i="1" dirty="0" smtClean="0">
                <a:latin typeface="Calibri" pitchFamily="34" charset="0"/>
              </a:rPr>
              <a:t>G</a:t>
            </a:r>
            <a:r>
              <a:rPr lang="ru-RU" i="1" dirty="0" err="1" smtClean="0">
                <a:latin typeface="Calibri" pitchFamily="34" charset="0"/>
              </a:rPr>
              <a:t>enitalium</a:t>
            </a:r>
            <a:r>
              <a:rPr lang="ru-RU" dirty="0" smtClean="0"/>
              <a:t>, </a:t>
            </a:r>
            <a:r>
              <a:rPr lang="ru-RU" i="1" dirty="0" err="1" smtClean="0"/>
              <a:t>Ureaplasma</a:t>
            </a:r>
            <a:r>
              <a:rPr lang="ru-RU" dirty="0" smtClean="0"/>
              <a:t> </a:t>
            </a:r>
            <a:r>
              <a:rPr lang="ru-RU" i="1" dirty="0" err="1" smtClean="0"/>
              <a:t>spp</a:t>
            </a:r>
            <a:r>
              <a:rPr lang="ru-RU" i="1" dirty="0" smtClean="0"/>
              <a:t>.</a:t>
            </a:r>
            <a:r>
              <a:rPr lang="ru-RU" dirty="0" smtClean="0"/>
              <a:t>, </a:t>
            </a:r>
            <a:r>
              <a:rPr lang="ru-RU" i="1" dirty="0" smtClean="0"/>
              <a:t>M. </a:t>
            </a:r>
            <a:r>
              <a:rPr lang="en-US" i="1" dirty="0" smtClean="0"/>
              <a:t>H</a:t>
            </a:r>
            <a:r>
              <a:rPr lang="ru-RU" i="1" dirty="0" err="1" smtClean="0"/>
              <a:t>ominis</a:t>
            </a:r>
            <a:r>
              <a:rPr lang="ru-RU" i="1" dirty="0" smtClean="0"/>
              <a:t>.</a:t>
            </a:r>
            <a:endParaRPr lang="ru-RU" dirty="0" smtClean="0"/>
          </a:p>
          <a:p>
            <a:pPr lvl="0" fontAlgn="base"/>
            <a:r>
              <a:rPr lang="ru-RU" dirty="0" smtClean="0"/>
              <a:t>2. Достигнуто исчезновение клинических симптомов заболевания (клиническое выздоровление).</a:t>
            </a:r>
          </a:p>
          <a:p>
            <a:pPr lvl="0" fontAlgn="base"/>
            <a:endParaRPr lang="ru-RU" dirty="0" smtClean="0"/>
          </a:p>
          <a:p>
            <a:r>
              <a:rPr lang="ru-RU" dirty="0" smtClean="0"/>
              <a:t>Установление </a:t>
            </a:r>
            <a:r>
              <a:rPr lang="ru-RU" dirty="0" err="1" smtClean="0"/>
              <a:t>излеченности</a:t>
            </a:r>
            <a:r>
              <a:rPr lang="ru-RU" dirty="0" smtClean="0"/>
              <a:t> инфекции, вызванной </a:t>
            </a:r>
            <a:r>
              <a:rPr lang="en-US" i="1" dirty="0" smtClean="0">
                <a:latin typeface="Calibri" pitchFamily="34" charset="0"/>
              </a:rPr>
              <a:t>M</a:t>
            </a:r>
            <a:r>
              <a:rPr lang="ru-RU" i="1" dirty="0" smtClean="0">
                <a:latin typeface="Calibri" pitchFamily="34" charset="0"/>
              </a:rPr>
              <a:t>.</a:t>
            </a:r>
            <a:r>
              <a:rPr lang="en-US" i="1" dirty="0" err="1" smtClean="0">
                <a:latin typeface="Calibri" pitchFamily="34" charset="0"/>
              </a:rPr>
              <a:t>genitalium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smtClean="0"/>
              <a:t>на основании методов амплификации РНК (NASBA) проводится через 14 дней после окончания лечения, на основании методов амплификации ДНК (ПЦР, ПЦР в реальном времени) – не ранее, чем через месяц после окончания лечения. При отрицательных результатах обследования пациенты дальнейшему наблюдению не подлежат. </a:t>
            </a:r>
          </a:p>
          <a:p>
            <a:r>
              <a:rPr lang="ru-RU" dirty="0" smtClean="0"/>
              <a:t>Установление </a:t>
            </a:r>
            <a:r>
              <a:rPr lang="ru-RU" dirty="0" err="1" smtClean="0"/>
              <a:t>излеченности</a:t>
            </a:r>
            <a:r>
              <a:rPr lang="ru-RU" dirty="0" smtClean="0"/>
              <a:t> заболеваний, вызванных </a:t>
            </a:r>
            <a:r>
              <a:rPr lang="ru-RU" i="1" dirty="0" err="1" smtClean="0"/>
              <a:t>Ureaplasma</a:t>
            </a:r>
            <a:r>
              <a:rPr lang="ru-RU" i="1" dirty="0" smtClean="0"/>
              <a:t> </a:t>
            </a:r>
            <a:r>
              <a:rPr lang="ru-RU" i="1" dirty="0" err="1" smtClean="0"/>
              <a:t>spp</a:t>
            </a:r>
            <a:r>
              <a:rPr lang="ru-RU" i="1" dirty="0" smtClean="0"/>
              <a:t>. и/или M. </a:t>
            </a:r>
            <a:r>
              <a:rPr lang="ru-RU" i="1" dirty="0" err="1" smtClean="0"/>
              <a:t>hominis</a:t>
            </a:r>
            <a:r>
              <a:rPr lang="ru-RU" i="1" dirty="0" smtClean="0"/>
              <a:t>,</a:t>
            </a:r>
            <a:r>
              <a:rPr lang="ru-RU" dirty="0" smtClean="0"/>
              <a:t> проводится на основании микроскопического исследования клинического материала из уретры, влагалища и цервикального канала (для оценки лабораторных признаков воспалительного процесса) и </a:t>
            </a:r>
            <a:r>
              <a:rPr lang="ru-RU" dirty="0" err="1" smtClean="0"/>
              <a:t>культурального</a:t>
            </a:r>
            <a:r>
              <a:rPr lang="ru-RU" dirty="0" smtClean="0"/>
              <a:t> метода исследования – через 14 дней после окончания лечения, на основании методов амплификации ДНК (ПЦР, ПЦР в реальном времени) – не ранее, чем через месяц после окончания лечения.</a:t>
            </a:r>
            <a:r>
              <a:rPr lang="ru-RU" b="1" dirty="0" smtClean="0"/>
              <a:t> </a:t>
            </a:r>
            <a:endParaRPr lang="ru-RU" dirty="0" smtClean="0"/>
          </a:p>
          <a:p>
            <a:pPr lvl="0" fontAlgn="base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Этиология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Возбудители </a:t>
            </a:r>
            <a:r>
              <a:rPr lang="ru-RU" dirty="0" err="1" smtClean="0"/>
              <a:t>микоплазмоза</a:t>
            </a:r>
            <a:r>
              <a:rPr lang="ru-RU" dirty="0" smtClean="0"/>
              <a:t> являются отдельным классом микроорганизмов. </a:t>
            </a:r>
          </a:p>
          <a:p>
            <a:r>
              <a:rPr lang="ru-RU" dirty="0" smtClean="0"/>
              <a:t>Они относятся к классу </a:t>
            </a:r>
            <a:r>
              <a:rPr lang="en-US" dirty="0" err="1" smtClean="0">
                <a:latin typeface="Calibri" pitchFamily="34" charset="0"/>
              </a:rPr>
              <a:t>Mollicutes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ru-RU" dirty="0" smtClean="0">
                <a:latin typeface="Calibri" pitchFamily="34" charset="0"/>
              </a:rPr>
              <a:t>семейству </a:t>
            </a:r>
            <a:r>
              <a:rPr lang="en-US" dirty="0" err="1" smtClean="0">
                <a:latin typeface="Calibri" pitchFamily="34" charset="0"/>
              </a:rPr>
              <a:t>Mycoplasmataceae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ru-RU" dirty="0" smtClean="0">
                <a:latin typeface="Calibri" pitchFamily="34" charset="0"/>
              </a:rPr>
              <a:t>в состав которого входят два рода: </a:t>
            </a:r>
            <a:r>
              <a:rPr lang="en-US" dirty="0" err="1" smtClean="0">
                <a:latin typeface="Calibri" pitchFamily="34" charset="0"/>
              </a:rPr>
              <a:t>Mycoplasma</a:t>
            </a:r>
            <a:r>
              <a:rPr lang="en-US" dirty="0" smtClean="0">
                <a:latin typeface="Calibri" pitchFamily="34" charset="0"/>
              </a:rPr>
              <a:t> (</a:t>
            </a:r>
            <a:r>
              <a:rPr lang="ru-RU" dirty="0" smtClean="0">
                <a:latin typeface="Calibri" pitchFamily="34" charset="0"/>
              </a:rPr>
              <a:t>около 100 видов) и </a:t>
            </a:r>
            <a:r>
              <a:rPr lang="en-US" dirty="0" err="1" smtClean="0">
                <a:latin typeface="Calibri" pitchFamily="34" charset="0"/>
              </a:rPr>
              <a:t>Ureaplasma</a:t>
            </a:r>
            <a:r>
              <a:rPr lang="en-US" dirty="0" smtClean="0">
                <a:latin typeface="Calibri" pitchFamily="34" charset="0"/>
              </a:rPr>
              <a:t> (3 </a:t>
            </a:r>
            <a:r>
              <a:rPr lang="ru-RU" dirty="0" smtClean="0">
                <a:latin typeface="Calibri" pitchFamily="34" charset="0"/>
              </a:rPr>
              <a:t>вида). </a:t>
            </a:r>
          </a:p>
          <a:p>
            <a:r>
              <a:rPr lang="ru-RU" dirty="0" smtClean="0">
                <a:latin typeface="Calibri" pitchFamily="34" charset="0"/>
              </a:rPr>
              <a:t>Три вида </a:t>
            </a:r>
            <a:r>
              <a:rPr lang="ru-RU" dirty="0" err="1" smtClean="0">
                <a:latin typeface="Calibri" pitchFamily="34" charset="0"/>
              </a:rPr>
              <a:t>микоплазм</a:t>
            </a:r>
            <a:r>
              <a:rPr lang="ru-RU" dirty="0" smtClean="0">
                <a:latin typeface="Calibri" pitchFamily="34" charset="0"/>
              </a:rPr>
              <a:t> названы генитальными: </a:t>
            </a:r>
            <a:r>
              <a:rPr lang="en-US" dirty="0" smtClean="0">
                <a:latin typeface="Calibri" pitchFamily="34" charset="0"/>
              </a:rPr>
              <a:t>M. </a:t>
            </a:r>
            <a:r>
              <a:rPr lang="en-US" dirty="0" err="1" smtClean="0">
                <a:latin typeface="Calibri" pitchFamily="34" charset="0"/>
              </a:rPr>
              <a:t>genitalium</a:t>
            </a:r>
            <a:r>
              <a:rPr lang="en-US" dirty="0" smtClean="0">
                <a:latin typeface="Calibri" pitchFamily="34" charset="0"/>
              </a:rPr>
              <a:t>, U. </a:t>
            </a:r>
            <a:r>
              <a:rPr lang="en-US" dirty="0" err="1" smtClean="0">
                <a:latin typeface="Calibri" pitchFamily="34" charset="0"/>
              </a:rPr>
              <a:t>urealyticum</a:t>
            </a:r>
            <a:r>
              <a:rPr lang="en-US" dirty="0" smtClean="0">
                <a:latin typeface="Calibri" pitchFamily="34" charset="0"/>
              </a:rPr>
              <a:t>, M. </a:t>
            </a:r>
            <a:r>
              <a:rPr lang="en-US" dirty="0" err="1" smtClean="0">
                <a:latin typeface="Calibri" pitchFamily="34" charset="0"/>
              </a:rPr>
              <a:t>hominis</a:t>
            </a:r>
            <a:r>
              <a:rPr lang="en-US" dirty="0" smtClean="0">
                <a:latin typeface="Calibri" pitchFamily="34" charset="0"/>
              </a:rPr>
              <a:t>. 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221088"/>
            <a:ext cx="3528392" cy="1984721"/>
          </a:xfrm>
          <a:prstGeom prst="rect">
            <a:avLst/>
          </a:prstGeom>
        </p:spPr>
      </p:pic>
      <p:pic>
        <p:nvPicPr>
          <p:cNvPr id="5" name="Рисунок 4" descr="ureaplazma-u-zhenshin-simptomi-leche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221088"/>
            <a:ext cx="3003669" cy="200139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Клинические рекомендации «Воспалительные заболевания, вызванные генитальными </a:t>
            </a:r>
            <a:r>
              <a:rPr lang="ru-RU" dirty="0" err="1" smtClean="0"/>
              <a:t>микоплазмами</a:t>
            </a:r>
            <a:r>
              <a:rPr lang="ru-RU" dirty="0" smtClean="0"/>
              <a:t>», РОДВК, 2020</a:t>
            </a:r>
          </a:p>
          <a:p>
            <a:r>
              <a:rPr lang="ru-RU" dirty="0" err="1" smtClean="0"/>
              <a:t>Дерматовенерология</a:t>
            </a:r>
            <a:r>
              <a:rPr lang="ru-RU" dirty="0" smtClean="0"/>
              <a:t>, руководство для врачей общей практики (семейных врачей), Чеботарёв В.В., Байда А.П., Одинец А.В., 2010 г., стр. 250</a:t>
            </a:r>
          </a:p>
          <a:p>
            <a:r>
              <a:rPr lang="ru-RU" dirty="0" smtClean="0"/>
              <a:t>Венерология (учение о болезнях, передаваемых при половых контактах), учебное пособие, 3-е издание, Панкратов В.Г.,  2012 г., стр. 12</a:t>
            </a:r>
          </a:p>
          <a:p>
            <a:r>
              <a:rPr lang="ru-RU" dirty="0" err="1" smtClean="0"/>
              <a:t>Дерматовенерология</a:t>
            </a:r>
            <a:r>
              <a:rPr lang="ru-RU" dirty="0" smtClean="0"/>
              <a:t>, национальное руководство, краткое издание, Бутов Ю.С., Скрипкин Ю.К., Иванов О.Л., 2013 г., стр. 283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shutterstock_1975667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484784"/>
            <a:ext cx="5241216" cy="458606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95536" y="476672"/>
            <a:ext cx="8352928" cy="5679653"/>
          </a:xfrm>
        </p:spPr>
        <p:txBody>
          <a:bodyPr>
            <a:normAutofit/>
          </a:bodyPr>
          <a:lstStyle/>
          <a:p>
            <a:r>
              <a:rPr lang="ru-RU" dirty="0" err="1" smtClean="0"/>
              <a:t>Микоплазмы</a:t>
            </a:r>
            <a:r>
              <a:rPr lang="ru-RU" dirty="0" smtClean="0"/>
              <a:t> отнесены к группе бактерий, которые полностью лишенные истинной клеточной стенки. </a:t>
            </a:r>
          </a:p>
          <a:p>
            <a:r>
              <a:rPr lang="ru-RU" dirty="0" smtClean="0"/>
              <a:t>Функцию клеточной стенки выполняет трехслойная цитоплазматическая мембрана. </a:t>
            </a:r>
          </a:p>
          <a:p>
            <a:r>
              <a:rPr lang="ru-RU" dirty="0" smtClean="0"/>
              <a:t>Все </a:t>
            </a:r>
            <a:r>
              <a:rPr lang="ru-RU" dirty="0" err="1" smtClean="0"/>
              <a:t>микоплазмы</a:t>
            </a:r>
            <a:r>
              <a:rPr lang="ru-RU" dirty="0" smtClean="0"/>
              <a:t> </a:t>
            </a:r>
            <a:r>
              <a:rPr lang="ru-RU" dirty="0" err="1" smtClean="0"/>
              <a:t>грамотрицательны</a:t>
            </a:r>
            <a:r>
              <a:rPr lang="ru-RU" dirty="0" smtClean="0"/>
              <a:t>, обладают выраженным </a:t>
            </a:r>
            <a:r>
              <a:rPr lang="ru-RU" dirty="0" err="1" smtClean="0"/>
              <a:t>плеоморфизмом</a:t>
            </a:r>
            <a:r>
              <a:rPr lang="ru-RU" dirty="0" smtClean="0"/>
              <a:t>; могут образовывать </a:t>
            </a:r>
            <a:r>
              <a:rPr lang="ru-RU" dirty="0" err="1" smtClean="0"/>
              <a:t>кокковидные</a:t>
            </a:r>
            <a:r>
              <a:rPr lang="ru-RU" dirty="0" smtClean="0"/>
              <a:t>, ветвящиеся, нитчатые формы и псевдомицелий.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95536" y="476672"/>
            <a:ext cx="8424936" cy="5679653"/>
          </a:xfrm>
        </p:spPr>
        <p:txBody>
          <a:bodyPr>
            <a:normAutofit/>
          </a:bodyPr>
          <a:lstStyle/>
          <a:p>
            <a:r>
              <a:rPr lang="ru-RU" dirty="0" smtClean="0"/>
              <a:t>Микроорганизмы обычно размножаются путем бинарного деления, но способны к почкованию и сегментации. </a:t>
            </a:r>
          </a:p>
          <a:p>
            <a:r>
              <a:rPr lang="ru-RU" dirty="0" smtClean="0"/>
              <a:t>В отличие от </a:t>
            </a:r>
            <a:r>
              <a:rPr lang="ru-RU" dirty="0" err="1" smtClean="0"/>
              <a:t>хламидий</a:t>
            </a:r>
            <a:r>
              <a:rPr lang="ru-RU" dirty="0" smtClean="0"/>
              <a:t> и риккетсий, </a:t>
            </a:r>
            <a:r>
              <a:rPr lang="ru-RU" dirty="0" err="1" smtClean="0"/>
              <a:t>микоплазмам</a:t>
            </a:r>
            <a:r>
              <a:rPr lang="ru-RU" dirty="0" smtClean="0"/>
              <a:t> свойственна способность к самостоятельному внеклеточному развитию и связанная с этим возможность культивироваться на искусственных питательных средах. </a:t>
            </a:r>
          </a:p>
          <a:p>
            <a:r>
              <a:rPr lang="ru-RU" dirty="0" smtClean="0"/>
              <a:t>У всех </a:t>
            </a:r>
            <a:r>
              <a:rPr lang="ru-RU" dirty="0" err="1" smtClean="0"/>
              <a:t>микоплазм</a:t>
            </a:r>
            <a:r>
              <a:rPr lang="ru-RU" dirty="0" smtClean="0"/>
              <a:t> отмечается абсолютная </a:t>
            </a:r>
            <a:r>
              <a:rPr lang="ru-RU" dirty="0" err="1" smtClean="0"/>
              <a:t>резистентность</a:t>
            </a:r>
            <a:r>
              <a:rPr lang="ru-RU" dirty="0" smtClean="0"/>
              <a:t> к пенициллинам.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mbria" pitchFamily="18" charset="0"/>
              </a:rPr>
              <a:t>Mycoplasma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genitalium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П</a:t>
            </a:r>
            <a:r>
              <a:rPr lang="ru-RU" dirty="0" smtClean="0"/>
              <a:t>ринадлежит к подвижным видам бактерий, имеет колбообразную форму и удлиненную терминальную структуру, используемую для обеспечения скользящего движения, внедрения в слои слизи, покрывающие эпителиальные клетки, прикрепления к поверхности клеток и проникновения в них. </a:t>
            </a:r>
          </a:p>
          <a:p>
            <a:r>
              <a:rPr lang="ru-RU" dirty="0" smtClean="0"/>
              <a:t>Способность </a:t>
            </a:r>
            <a:r>
              <a:rPr lang="ru-RU" i="1" dirty="0" smtClean="0"/>
              <a:t>M. </a:t>
            </a:r>
            <a:r>
              <a:rPr lang="ru-RU" i="1" dirty="0" err="1" smtClean="0"/>
              <a:t>genitalium</a:t>
            </a:r>
            <a:r>
              <a:rPr lang="ru-RU" dirty="0" smtClean="0"/>
              <a:t> к прикреплению к поверхности </a:t>
            </a:r>
            <a:r>
              <a:rPr lang="ru-RU" dirty="0" err="1" smtClean="0"/>
              <a:t>эукариотических</a:t>
            </a:r>
            <a:r>
              <a:rPr lang="ru-RU" dirty="0" smtClean="0"/>
              <a:t> клеток определяется рецепторами, которые содержат </a:t>
            </a:r>
            <a:r>
              <a:rPr lang="ru-RU" dirty="0" err="1" smtClean="0"/>
              <a:t>нейраминовую</a:t>
            </a:r>
            <a:r>
              <a:rPr lang="ru-RU" dirty="0" smtClean="0"/>
              <a:t> кислоту, что обусловливает выраженное цитопатогенное действие и формирование клеточного воспалительного ответа.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remennost-i-gidrosalpinks-mikoplazm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149080"/>
            <a:ext cx="3649588" cy="243305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95536" y="404664"/>
            <a:ext cx="8352928" cy="5751661"/>
          </a:xfrm>
        </p:spPr>
        <p:txBody>
          <a:bodyPr>
            <a:normAutofit/>
          </a:bodyPr>
          <a:lstStyle/>
          <a:p>
            <a:r>
              <a:rPr lang="ru-RU" i="1" dirty="0" smtClean="0"/>
              <a:t>M. </a:t>
            </a:r>
            <a:r>
              <a:rPr lang="ru-RU" i="1" dirty="0" err="1" smtClean="0"/>
              <a:t>genitalium</a:t>
            </a:r>
            <a:r>
              <a:rPr lang="ru-RU" dirty="0" smtClean="0"/>
              <a:t> имеет самую маленькую величину генома (600 т.п.н.) из всех </a:t>
            </a:r>
            <a:r>
              <a:rPr lang="ru-RU" dirty="0" err="1" smtClean="0"/>
              <a:t>микоплазм</a:t>
            </a:r>
            <a:r>
              <a:rPr lang="ru-RU" dirty="0" smtClean="0"/>
              <a:t>, что обусловливает значительные сложности в ее изучении, связанные с трудностью культивирования (рост на питательных средах составляет от 1 до 5 месяцев). </a:t>
            </a:r>
          </a:p>
          <a:p>
            <a:r>
              <a:rPr lang="ru-RU" dirty="0" smtClean="0"/>
              <a:t>Высокая избирательность и требовательность </a:t>
            </a:r>
            <a:r>
              <a:rPr lang="ru-RU" i="1" dirty="0" smtClean="0"/>
              <a:t>M.</a:t>
            </a:r>
            <a:r>
              <a:rPr lang="ru-RU" dirty="0" smtClean="0"/>
              <a:t> </a:t>
            </a:r>
            <a:r>
              <a:rPr lang="en-US" i="1" dirty="0" smtClean="0">
                <a:latin typeface="Calibri" pitchFamily="34" charset="0"/>
              </a:rPr>
              <a:t>g</a:t>
            </a:r>
            <a:r>
              <a:rPr lang="ru-RU" i="1" dirty="0" err="1" smtClean="0">
                <a:latin typeface="Calibri" pitchFamily="34" charset="0"/>
              </a:rPr>
              <a:t>enitalium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smtClean="0"/>
              <a:t>в отношении питательных сред объясняется малым количеством генов, принимающих участие в ферментном распаде питательных веществ, необходимых для репликации микроорганизма.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95536" y="476672"/>
            <a:ext cx="8424936" cy="5679653"/>
          </a:xfrm>
        </p:spPr>
        <p:txBody>
          <a:bodyPr/>
          <a:lstStyle/>
          <a:p>
            <a:r>
              <a:rPr lang="ru-RU" i="1" dirty="0" smtClean="0"/>
              <a:t>M. </a:t>
            </a:r>
            <a:r>
              <a:rPr lang="ru-RU" i="1" dirty="0" err="1" smtClean="0"/>
              <a:t>genitalium</a:t>
            </a:r>
            <a:r>
              <a:rPr lang="ru-RU" dirty="0" smtClean="0"/>
              <a:t> обладают тропизмом к цилиндрическому эпителию и способны поражать слизистую оболочку уретры и цервикального канала. </a:t>
            </a:r>
          </a:p>
          <a:p>
            <a:r>
              <a:rPr lang="ru-RU" dirty="0" smtClean="0"/>
              <a:t>Инфицирование </a:t>
            </a:r>
            <a:r>
              <a:rPr lang="ru-RU" i="1" dirty="0" smtClean="0"/>
              <a:t>M. </a:t>
            </a:r>
            <a:r>
              <a:rPr lang="ru-RU" i="1" dirty="0" err="1" smtClean="0"/>
              <a:t>genitalium</a:t>
            </a:r>
            <a:r>
              <a:rPr lang="ru-RU" dirty="0" smtClean="0"/>
              <a:t> взрослых лиц происходит  половым путем, детей – </a:t>
            </a:r>
            <a:r>
              <a:rPr lang="ru-RU" dirty="0" err="1" smtClean="0"/>
              <a:t>интранатальным</a:t>
            </a:r>
            <a:r>
              <a:rPr lang="ru-RU" dirty="0" smtClean="0"/>
              <a:t> и половым путями.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91</TotalTime>
  <Words>1994</Words>
  <Application>Microsoft Office PowerPoint</Application>
  <PresentationFormat>Экран (4:3)</PresentationFormat>
  <Paragraphs>143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Начальная</vt:lpstr>
      <vt:lpstr>Урогенитальная микоплазменная инфекция</vt:lpstr>
      <vt:lpstr>План </vt:lpstr>
      <vt:lpstr>Урогенитальные микоплазмозы</vt:lpstr>
      <vt:lpstr>Этиология </vt:lpstr>
      <vt:lpstr>Слайд 5</vt:lpstr>
      <vt:lpstr>Слайд 6</vt:lpstr>
      <vt:lpstr>Mycoplasma genitalium</vt:lpstr>
      <vt:lpstr>Слайд 8</vt:lpstr>
      <vt:lpstr>Слайд 9</vt:lpstr>
      <vt:lpstr>Ureaplasma</vt:lpstr>
      <vt:lpstr>Слайд 11</vt:lpstr>
      <vt:lpstr>Патогенез </vt:lpstr>
      <vt:lpstr>Слайд 13</vt:lpstr>
      <vt:lpstr>Слайд 14</vt:lpstr>
      <vt:lpstr>Классификация </vt:lpstr>
      <vt:lpstr>Слайд 16</vt:lpstr>
      <vt:lpstr>Микоплазмоз у мужчин</vt:lpstr>
      <vt:lpstr>Слайд 18</vt:lpstr>
      <vt:lpstr>M. genitalium</vt:lpstr>
      <vt:lpstr>Слайд 20</vt:lpstr>
      <vt:lpstr>Ureaplasma spp. и/или M. Hominis</vt:lpstr>
      <vt:lpstr>Слайд 22</vt:lpstr>
      <vt:lpstr>Микоплазмоз у женщин</vt:lpstr>
      <vt:lpstr>M. genitalium</vt:lpstr>
      <vt:lpstr>Слайд 25</vt:lpstr>
      <vt:lpstr>Сальпингоофорит на фоне M. genitalium</vt:lpstr>
      <vt:lpstr>Слайд 27</vt:lpstr>
      <vt:lpstr>Эндометрит на фоне M. genitalium </vt:lpstr>
      <vt:lpstr>Слайд 29</vt:lpstr>
      <vt:lpstr>Ureaplasma spp. и/или M. Hominis</vt:lpstr>
      <vt:lpstr>Слайд 31</vt:lpstr>
      <vt:lpstr>Микоплазмоз у девочек</vt:lpstr>
      <vt:lpstr>Диагностика </vt:lpstr>
      <vt:lpstr>Лечение </vt:lpstr>
      <vt:lpstr>Слайд 35</vt:lpstr>
      <vt:lpstr>Слайд 36</vt:lpstr>
      <vt:lpstr>Слайд 37</vt:lpstr>
      <vt:lpstr>Слайд 38</vt:lpstr>
      <vt:lpstr>Критерии излеченности 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Урогенитальная микоплазменная инфекция</dc:title>
  <dc:creator>Admin</dc:creator>
  <cp:lastModifiedBy>Admin</cp:lastModifiedBy>
  <cp:revision>12</cp:revision>
  <dcterms:created xsi:type="dcterms:W3CDTF">2020-05-31T05:01:25Z</dcterms:created>
  <dcterms:modified xsi:type="dcterms:W3CDTF">2020-05-31T06:45:24Z</dcterms:modified>
</cp:coreProperties>
</file>