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notesMasterIdLst>
    <p:notesMasterId r:id="rId25"/>
  </p:notesMasterIdLst>
  <p:sldIdLst>
    <p:sldId id="256" r:id="rId2"/>
    <p:sldId id="259" r:id="rId3"/>
    <p:sldId id="261" r:id="rId4"/>
    <p:sldId id="276" r:id="rId5"/>
    <p:sldId id="263" r:id="rId6"/>
    <p:sldId id="287" r:id="rId7"/>
    <p:sldId id="277" r:id="rId8"/>
    <p:sldId id="266" r:id="rId9"/>
    <p:sldId id="268" r:id="rId10"/>
    <p:sldId id="269" r:id="rId11"/>
    <p:sldId id="270" r:id="rId12"/>
    <p:sldId id="271" r:id="rId13"/>
    <p:sldId id="272" r:id="rId14"/>
    <p:sldId id="273" r:id="rId15"/>
    <p:sldId id="279" r:id="rId16"/>
    <p:sldId id="280" r:id="rId17"/>
    <p:sldId id="281" r:id="rId18"/>
    <p:sldId id="283" r:id="rId19"/>
    <p:sldId id="284" r:id="rId20"/>
    <p:sldId id="282" r:id="rId21"/>
    <p:sldId id="285" r:id="rId22"/>
    <p:sldId id="286" r:id="rId23"/>
    <p:sldId id="275" r:id="rId24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37204"/>
    <a:srgbClr val="FFA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9D5B73-E3C7-4674-9743-860F8BE675C3}" v="738" dt="2022-02-07T07:46:37.313"/>
    <p1510:client id="{624D7B82-19D9-4C0B-B4C3-C1072FAA3A38}" v="1059" dt="2021-12-01T11:01:38.342"/>
    <p1510:client id="{754337E4-2B57-4808-ACEC-3411ECDE8935}" v="681" dt="2022-01-11T05:04:13.834"/>
    <p1510:client id="{8615B29D-9F58-4514-80C5-62740FAAEA5B}" v="2518" dt="2021-11-29T12:53:57.2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65" autoAdjust="0"/>
    <p:restoredTop sz="82306" autoAdjust="0"/>
  </p:normalViewPr>
  <p:slideViewPr>
    <p:cSldViewPr snapToGrid="0">
      <p:cViewPr varScale="1">
        <p:scale>
          <a:sx n="59" d="100"/>
          <a:sy n="59" d="100"/>
        </p:scale>
        <p:origin x="-806" y="-7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0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059BCBE0-D306-4603-9DC1-50EC3ECE20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9CF3CB8-E7D9-4482-9EEE-38731DE53A1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EA2CEF3-3D0B-4228-89B7-B1D8BEDCC1B3}" type="datetimeFigureOut">
              <a:rPr lang="ru-RU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3D0EF37A-BC80-4B30-A63D-22992FBDCDF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414D9DDC-5576-49DD-BB69-14D5239EC0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FA6AE22-76F4-40F2-B874-B1F039EBEE6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98B7F32-F5E5-4700-9F1D-AE6370653A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E3000F0-B6EA-4D50-897E-1C8A8C220F97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168599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>
            <a:extLst>
              <a:ext uri="{FF2B5EF4-FFF2-40B4-BE49-F238E27FC236}">
                <a16:creationId xmlns:a16="http://schemas.microsoft.com/office/drawing/2014/main" id="{6D1632DF-340F-48F3-A0E9-372359464E1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Заметки 2">
            <a:extLst>
              <a:ext uri="{FF2B5EF4-FFF2-40B4-BE49-F238E27FC236}">
                <a16:creationId xmlns:a16="http://schemas.microsoft.com/office/drawing/2014/main" id="{6D694BBA-71F2-4315-B403-E2D05339E2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en-US" b="1" dirty="0"/>
              <a:t>Шрифт текста не менее 22-24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dirty="0"/>
              <a:t>Ошибки</a:t>
            </a:r>
            <a:r>
              <a:rPr lang="ru-RU" altLang="en-US" baseline="0" dirty="0"/>
              <a:t> в тексте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baseline="0" dirty="0"/>
              <a:t>Отрицательной мокротой - заменить</a:t>
            </a:r>
            <a:endParaRPr lang="en-US" altLang="en-US" dirty="0"/>
          </a:p>
          <a:p>
            <a:pPr>
              <a:spcBef>
                <a:spcPct val="0"/>
              </a:spcBef>
            </a:pPr>
            <a:endParaRPr lang="en-US" altLang="en-US" b="1" dirty="0"/>
          </a:p>
        </p:txBody>
      </p:sp>
      <p:sp>
        <p:nvSpPr>
          <p:cNvPr id="18435" name="Номер слайда 3">
            <a:extLst>
              <a:ext uri="{FF2B5EF4-FFF2-40B4-BE49-F238E27FC236}">
                <a16:creationId xmlns:a16="http://schemas.microsoft.com/office/drawing/2014/main" id="{46F2214C-947F-46CE-B321-B44DB96FCB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8115A64-AF24-4960-81AA-9CB457DCAB4F}" type="slidenum">
              <a:rPr lang="ru-RU" altLang="en-US"/>
              <a:pPr/>
              <a:t>2</a:t>
            </a:fld>
            <a:endParaRPr lang="ru-RU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Заголовок</a:t>
            </a:r>
            <a:r>
              <a:rPr lang="ru-RU" baseline="0" dirty="0"/>
              <a:t> по аналогии со слайдом 20</a:t>
            </a:r>
            <a:endParaRPr lang="ru-RU" dirty="0"/>
          </a:p>
          <a:p>
            <a:r>
              <a:rPr lang="ru-RU" dirty="0"/>
              <a:t>Предложения согласовать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000F0-B6EA-4D50-897E-1C8A8C220F97}" type="slidenum">
              <a:rPr lang="ru-RU" altLang="en-US" smtClean="0"/>
              <a:pPr/>
              <a:t>17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579171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Неверная терминология – исправить</a:t>
            </a:r>
          </a:p>
          <a:p>
            <a:r>
              <a:rPr lang="ru-RU" dirty="0"/>
              <a:t>Предложения должны</a:t>
            </a:r>
            <a:r>
              <a:rPr lang="ru-RU" baseline="0" dirty="0"/>
              <a:t> быть краткими и понятными для каждого метода визуализации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000F0-B6EA-4D50-897E-1C8A8C220F97}" type="slidenum">
              <a:rPr lang="ru-RU" altLang="en-US" smtClean="0"/>
              <a:pPr/>
              <a:t>18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663125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Замечания см. предыдущий слайд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000F0-B6EA-4D50-897E-1C8A8C220F97}" type="slidenum">
              <a:rPr lang="ru-RU" altLang="en-US" smtClean="0"/>
              <a:pPr/>
              <a:t>19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216559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Название: ПЭТ/КТ: оценка распространённости туберкулёзного поражения опорно-двигательного аппарата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Подпись отредактировать,</a:t>
            </a:r>
            <a:r>
              <a:rPr lang="ru-RU" baseline="0" dirty="0"/>
              <a:t> согласовать с падежами; почему не указано накопление </a:t>
            </a:r>
            <a:r>
              <a:rPr lang="ru-RU" sz="1200" baseline="30000" dirty="0">
                <a:solidFill>
                  <a:srgbClr val="FF0000"/>
                </a:solidFill>
                <a:latin typeface="+mn-lt"/>
                <a:cs typeface="Arial"/>
              </a:rPr>
              <a:t>18</a:t>
            </a:r>
            <a:r>
              <a:rPr lang="en-US" sz="1200" dirty="0">
                <a:solidFill>
                  <a:srgbClr val="FF0000"/>
                </a:solidFill>
                <a:latin typeface="+mn-lt"/>
                <a:cs typeface="Arial"/>
              </a:rPr>
              <a:t> F</a:t>
            </a:r>
            <a:r>
              <a:rPr lang="en-US" sz="1200" dirty="0">
                <a:latin typeface="+mn-lt"/>
                <a:cs typeface="Arial"/>
              </a:rPr>
              <a:t>-FDG</a:t>
            </a:r>
            <a:r>
              <a:rPr lang="ru-RU" sz="1200" dirty="0">
                <a:latin typeface="+mn-lt"/>
                <a:cs typeface="Arial"/>
              </a:rPr>
              <a:t> в крестце?</a:t>
            </a:r>
            <a:r>
              <a:rPr lang="en-US" sz="1200" dirty="0">
                <a:latin typeface="+mn-lt"/>
                <a:cs typeface="Arial"/>
              </a:rPr>
              <a:t> </a:t>
            </a:r>
            <a:endParaRPr lang="en-US" sz="1200" dirty="0">
              <a:solidFill>
                <a:srgbClr val="FF0000"/>
              </a:solidFill>
              <a:latin typeface="+mn-lt"/>
              <a:cs typeface="Arial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000F0-B6EA-4D50-897E-1C8A8C220F97}" type="slidenum">
              <a:rPr lang="ru-RU" altLang="en-US" smtClean="0"/>
              <a:pPr/>
              <a:t>20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96569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/>
              <a:t>Заголовок: П</a:t>
            </a:r>
            <a:r>
              <a:rPr lang="ru-RU" dirty="0"/>
              <a:t>ЭТ/КТ</a:t>
            </a:r>
            <a:r>
              <a:rPr lang="ru-RU" baseline="0" dirty="0"/>
              <a:t> в оценке эффективности лечения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/>
              <a:t>–</a:t>
            </a:r>
            <a:r>
              <a:rPr lang="ru-RU" b="1" dirty="0">
                <a:solidFill>
                  <a:srgbClr val="FF0000"/>
                </a:solidFill>
                <a:ea typeface="+mn-lt"/>
                <a:cs typeface="+mn-lt"/>
              </a:rPr>
              <a:t>18F – неправильно, заменить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000F0-B6EA-4D50-897E-1C8A8C220F97}" type="slidenum">
              <a:rPr lang="ru-RU" altLang="en-US" smtClean="0"/>
              <a:pPr/>
              <a:t>21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1150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>
            <a:extLst>
              <a:ext uri="{FF2B5EF4-FFF2-40B4-BE49-F238E27FC236}">
                <a16:creationId xmlns:a16="http://schemas.microsoft.com/office/drawing/2014/main" id="{298EF1AC-142C-453F-A0AF-DA968875AD4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4" name="Заметки 2">
            <a:extLst>
              <a:ext uri="{FF2B5EF4-FFF2-40B4-BE49-F238E27FC236}">
                <a16:creationId xmlns:a16="http://schemas.microsoft.com/office/drawing/2014/main" id="{F69F8C3C-6BD5-4D91-A99E-D24FBB09138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en-US" dirty="0"/>
              <a:t>Заменить</a:t>
            </a:r>
            <a:r>
              <a:rPr lang="ru-RU" altLang="en-US" baseline="0" dirty="0"/>
              <a:t> синий цвет на более темный </a:t>
            </a:r>
            <a:endParaRPr lang="en-US" altLang="en-US" dirty="0"/>
          </a:p>
        </p:txBody>
      </p:sp>
      <p:sp>
        <p:nvSpPr>
          <p:cNvPr id="23555" name="Номер слайда 3">
            <a:extLst>
              <a:ext uri="{FF2B5EF4-FFF2-40B4-BE49-F238E27FC236}">
                <a16:creationId xmlns:a16="http://schemas.microsoft.com/office/drawing/2014/main" id="{C58C3189-63D1-4FC9-957A-59DD2DCA9D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C577823D-E31F-47CF-8AB7-63C26666A392}" type="slidenum">
              <a:rPr lang="ru-RU" altLang="en-US"/>
              <a:pPr/>
              <a:t>3</a:t>
            </a:fld>
            <a:endParaRPr lang="ru-RU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>
            <a:extLst>
              <a:ext uri="{FF2B5EF4-FFF2-40B4-BE49-F238E27FC236}">
                <a16:creationId xmlns:a16="http://schemas.microsoft.com/office/drawing/2014/main" id="{AF9E2A54-C753-43ED-AA17-7A3773298B0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0" name="Заметки 2">
            <a:extLst>
              <a:ext uri="{FF2B5EF4-FFF2-40B4-BE49-F238E27FC236}">
                <a16:creationId xmlns:a16="http://schemas.microsoft.com/office/drawing/2014/main" id="{D97DE501-9671-4F2D-BB0B-7F5450C12F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en-US" dirty="0"/>
              <a:t>..невозможность дифференцировать…</a:t>
            </a:r>
          </a:p>
          <a:p>
            <a:pPr>
              <a:spcBef>
                <a:spcPct val="0"/>
              </a:spcBef>
            </a:pPr>
            <a:r>
              <a:rPr lang="ru-RU" altLang="en-US" dirty="0"/>
              <a:t>Ошибки</a:t>
            </a:r>
            <a:r>
              <a:rPr lang="ru-RU" altLang="en-US" baseline="0" dirty="0"/>
              <a:t> в тексте</a:t>
            </a:r>
            <a:endParaRPr lang="en-US" altLang="en-US" dirty="0"/>
          </a:p>
        </p:txBody>
      </p:sp>
      <p:sp>
        <p:nvSpPr>
          <p:cNvPr id="27651" name="Номер слайда 3">
            <a:extLst>
              <a:ext uri="{FF2B5EF4-FFF2-40B4-BE49-F238E27FC236}">
                <a16:creationId xmlns:a16="http://schemas.microsoft.com/office/drawing/2014/main" id="{7ADF887A-FAC1-4908-9FD7-6406A69179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DB1EDA74-2BF7-4672-98BD-CE7FA2A610B1}" type="slidenum">
              <a:rPr lang="ru-RU" altLang="en-US"/>
              <a:pPr/>
              <a:t>5</a:t>
            </a:fld>
            <a:endParaRPr lang="ru-RU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Подпись к снимкам – шрифт не менее  22-24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000F0-B6EA-4D50-897E-1C8A8C220F97}" type="slidenum">
              <a:rPr lang="ru-RU" altLang="en-US" smtClean="0"/>
              <a:pPr/>
              <a:t>7</a:t>
            </a:fld>
            <a:endParaRPr lang="ru-RU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раз слайда 1">
            <a:extLst>
              <a:ext uri="{FF2B5EF4-FFF2-40B4-BE49-F238E27FC236}">
                <a16:creationId xmlns:a16="http://schemas.microsoft.com/office/drawing/2014/main" id="{5259B506-FE61-4F53-B0C8-7936204682F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Заметки 2">
            <a:extLst>
              <a:ext uri="{FF2B5EF4-FFF2-40B4-BE49-F238E27FC236}">
                <a16:creationId xmlns:a16="http://schemas.microsoft.com/office/drawing/2014/main" id="{0AAF4B70-32B0-4C94-9649-2E1592B940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en-US" dirty="0"/>
              <a:t>Где заголовок?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Подпись к снимкам – шрифт не менее  22-24</a:t>
            </a:r>
          </a:p>
          <a:p>
            <a:pPr>
              <a:spcBef>
                <a:spcPct val="0"/>
              </a:spcBef>
            </a:pPr>
            <a:endParaRPr lang="ru-RU" altLang="en-US" dirty="0"/>
          </a:p>
        </p:txBody>
      </p:sp>
      <p:sp>
        <p:nvSpPr>
          <p:cNvPr id="33795" name="Номер слайда 3">
            <a:extLst>
              <a:ext uri="{FF2B5EF4-FFF2-40B4-BE49-F238E27FC236}">
                <a16:creationId xmlns:a16="http://schemas.microsoft.com/office/drawing/2014/main" id="{E1923E6F-ADD5-49BA-B7A6-E613CFB6A4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5BCC6AD-AE32-460D-BBB1-07E7452F6BF4}" type="slidenum">
              <a:rPr lang="ru-RU" altLang="en-US"/>
              <a:pPr/>
              <a:t>8</a:t>
            </a:fld>
            <a:endParaRPr lang="ru-RU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>
            <a:extLst>
              <a:ext uri="{FF2B5EF4-FFF2-40B4-BE49-F238E27FC236}">
                <a16:creationId xmlns:a16="http://schemas.microsoft.com/office/drawing/2014/main" id="{33BCCA68-968A-4671-9260-D609B80486A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DC9A6A93-2EAB-46E2-BA9E-792D7BD6E6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dirty="0"/>
              <a:t>Где заголовок?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ea typeface="+mn-lt"/>
              <a:cs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7891" name="Номер слайда 3">
            <a:extLst>
              <a:ext uri="{FF2B5EF4-FFF2-40B4-BE49-F238E27FC236}">
                <a16:creationId xmlns:a16="http://schemas.microsoft.com/office/drawing/2014/main" id="{CEB97FB7-CDF6-4357-9E89-EB1A7F9AE4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CD6AC38-43B2-4F30-992C-B1BBC0C1B76A}" type="slidenum">
              <a:rPr lang="ru-RU" altLang="en-US"/>
              <a:pPr/>
              <a:t>9</a:t>
            </a:fld>
            <a:endParaRPr lang="ru-RU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Согласовать предложения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000F0-B6EA-4D50-897E-1C8A8C220F97}" type="slidenum">
              <a:rPr lang="ru-RU" altLang="en-US" smtClean="0"/>
              <a:pPr/>
              <a:t>11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18393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Образ слайда 1">
            <a:extLst>
              <a:ext uri="{FF2B5EF4-FFF2-40B4-BE49-F238E27FC236}">
                <a16:creationId xmlns:a16="http://schemas.microsoft.com/office/drawing/2014/main" id="{BF3CBD1E-6581-466B-891D-92CBF97E582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3BF4AE34-85AF-47BB-9DB0-90F733766D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a typeface="+mn-lt"/>
                <a:cs typeface="+mn-lt"/>
              </a:rPr>
              <a:t>Несогласованное предложение</a:t>
            </a:r>
          </a:p>
        </p:txBody>
      </p:sp>
      <p:sp>
        <p:nvSpPr>
          <p:cNvPr id="44035" name="Номер слайда 3">
            <a:extLst>
              <a:ext uri="{FF2B5EF4-FFF2-40B4-BE49-F238E27FC236}">
                <a16:creationId xmlns:a16="http://schemas.microsoft.com/office/drawing/2014/main" id="{B13163C7-58D5-471B-84D1-42A1E68E7D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92B0DAF-3935-4C28-B9DD-36A3F5A9ACD8}" type="slidenum">
              <a:rPr lang="ru-RU" altLang="en-US"/>
              <a:pPr/>
              <a:t>14</a:t>
            </a:fld>
            <a:endParaRPr lang="ru-RU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Заголовок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000F0-B6EA-4D50-897E-1C8A8C220F97}" type="slidenum">
              <a:rPr lang="ru-RU" altLang="en-US" smtClean="0"/>
              <a:pPr/>
              <a:t>16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92797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414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363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327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84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075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518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18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768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462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856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430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55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E2F80DBD-3FFD-44A0-B27D-9D44BE9400D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D6E7F8-7554-48E5-A53E-9770275F8B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0478" y="552158"/>
            <a:ext cx="10506075" cy="3249612"/>
          </a:xfrm>
        </p:spPr>
        <p:txBody>
          <a:bodyPr>
            <a:normAutofit/>
          </a:bodyPr>
          <a:lstStyle/>
          <a:p>
            <a:pPr algn="l"/>
            <a:r>
              <a:rPr lang="ru-RU" altLang="en-US" sz="5400" dirty="0"/>
              <a:t>Методы визуализации туберкулеза</a:t>
            </a:r>
            <a:br>
              <a:rPr lang="ru-RU" altLang="en-US" sz="3200" dirty="0"/>
            </a:br>
            <a:br>
              <a:rPr lang="ru-RU" altLang="en-US" sz="3200" dirty="0"/>
            </a:br>
            <a:r>
              <a:rPr lang="ru-RU" altLang="en-US" sz="3200" dirty="0"/>
              <a:t>Imaging </a:t>
            </a:r>
            <a:r>
              <a:rPr lang="ru-RU" altLang="en-US" sz="3200" dirty="0" err="1"/>
              <a:t>in</a:t>
            </a:r>
            <a:r>
              <a:rPr lang="ru-RU" altLang="en-US" sz="3200" dirty="0"/>
              <a:t> </a:t>
            </a:r>
            <a:r>
              <a:rPr lang="ru-RU" altLang="en-US" sz="3200" dirty="0" err="1"/>
              <a:t>tuberculosis</a:t>
            </a:r>
            <a:br>
              <a:rPr lang="ru-RU" altLang="en-US" sz="3200" dirty="0"/>
            </a:br>
            <a:r>
              <a:rPr lang="ru-RU" altLang="en-US" sz="2000" dirty="0" err="1"/>
              <a:t>Evangelia</a:t>
            </a:r>
            <a:r>
              <a:rPr lang="ru-RU" altLang="en-US" sz="2000" dirty="0"/>
              <a:t> </a:t>
            </a:r>
            <a:r>
              <a:rPr lang="ru-RU" altLang="en-US" sz="2000" dirty="0" err="1"/>
              <a:t>Skoura</a:t>
            </a:r>
            <a:r>
              <a:rPr lang="ru-RU" altLang="en-US" sz="2000" dirty="0"/>
              <a:t>, </a:t>
            </a:r>
            <a:r>
              <a:rPr lang="ru-RU" altLang="en-US" sz="2000" dirty="0" err="1"/>
              <a:t>Alimuddin</a:t>
            </a:r>
            <a:r>
              <a:rPr lang="ru-RU" altLang="en-US" sz="2000" dirty="0"/>
              <a:t> </a:t>
            </a:r>
            <a:r>
              <a:rPr lang="ru-RU" altLang="en-US" sz="2000" dirty="0" err="1"/>
              <a:t>Zumla</a:t>
            </a:r>
            <a:r>
              <a:rPr lang="ru-RU" altLang="en-US" sz="2000" dirty="0"/>
              <a:t> , </a:t>
            </a:r>
            <a:r>
              <a:rPr lang="ru-RU" altLang="en-US" sz="2000" dirty="0" err="1"/>
              <a:t>Jamshed</a:t>
            </a:r>
            <a:r>
              <a:rPr lang="ru-RU" altLang="en-US" sz="2000" dirty="0"/>
              <a:t> </a:t>
            </a:r>
            <a:r>
              <a:rPr lang="ru-RU" altLang="en-US" sz="2000" dirty="0" err="1"/>
              <a:t>Bomanji</a:t>
            </a:r>
            <a:br>
              <a:rPr lang="ru-RU" altLang="en-US" sz="2000" dirty="0"/>
            </a:br>
            <a:r>
              <a:rPr lang="ru-RU" altLang="en-US" sz="2000" dirty="0" err="1"/>
              <a:t>Received</a:t>
            </a:r>
            <a:r>
              <a:rPr lang="ru-RU" altLang="en-US" sz="2000" dirty="0"/>
              <a:t> 14 </a:t>
            </a:r>
            <a:r>
              <a:rPr lang="ru-RU" altLang="en-US" sz="2000" dirty="0" err="1"/>
              <a:t>November</a:t>
            </a:r>
            <a:r>
              <a:rPr lang="ru-RU" altLang="en-US" sz="2000" dirty="0"/>
              <a:t> 2014</a:t>
            </a:r>
            <a:br>
              <a:rPr lang="en-US" altLang="en-US" sz="2000" dirty="0"/>
            </a:br>
            <a:r>
              <a:rPr lang="en-US" altLang="en-US" sz="2000" dirty="0"/>
              <a:t>Eskild Petersen,</a:t>
            </a:r>
            <a:br>
              <a:rPr lang="ru-RU" altLang="en-US" sz="2000" dirty="0"/>
            </a:br>
            <a:r>
              <a:rPr lang="en-US" altLang="en-US" sz="2000" dirty="0"/>
              <a:t>Aarhus, Denmark</a:t>
            </a:r>
            <a:endParaRPr lang="ru-RU" altLang="en-US" sz="2000" dirty="0"/>
          </a:p>
        </p:txBody>
      </p:sp>
      <p:sp>
        <p:nvSpPr>
          <p:cNvPr id="14340" name="Подзаголовок 2">
            <a:extLst>
              <a:ext uri="{FF2B5EF4-FFF2-40B4-BE49-F238E27FC236}">
                <a16:creationId xmlns:a16="http://schemas.microsoft.com/office/drawing/2014/main" id="{208BE901-7DB9-44FE-85E9-CA0F371EC0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1644" y="4605248"/>
            <a:ext cx="10410825" cy="191135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r"/>
            <a:r>
              <a:rPr lang="ru-RU" altLang="en-US" dirty="0"/>
              <a:t>Выполнила: ординатор 1 года обучения специальности "рентгенология"</a:t>
            </a:r>
            <a:endParaRPr lang="ru-RU" altLang="en-US" dirty="0">
              <a:cs typeface="Calibri"/>
            </a:endParaRPr>
          </a:p>
          <a:p>
            <a:pPr algn="r"/>
            <a:r>
              <a:rPr lang="ru-RU" altLang="en-US" err="1"/>
              <a:t>Ершкова</a:t>
            </a:r>
            <a:r>
              <a:rPr lang="ru-RU" altLang="en-US" dirty="0"/>
              <a:t> Мария Юрьевна</a:t>
            </a:r>
            <a:endParaRPr lang="ru-RU" altLang="en-US" dirty="0">
              <a:cs typeface="Calibri"/>
            </a:endParaRPr>
          </a:p>
          <a:p>
            <a:endParaRPr lang="ru-RU" altLang="en-US" dirty="0">
              <a:cs typeface="Calibri"/>
            </a:endParaRPr>
          </a:p>
          <a:p>
            <a:endParaRPr lang="ru-RU" altLang="en-US" dirty="0">
              <a:cs typeface="Calibri"/>
            </a:endParaRPr>
          </a:p>
          <a:p>
            <a:r>
              <a:rPr lang="ru-RU" altLang="en-US" dirty="0"/>
              <a:t>Красноярск 2022</a:t>
            </a:r>
            <a:endParaRPr lang="ru-RU" altLang="en-US" dirty="0">
              <a:cs typeface="Calibri"/>
            </a:endParaRPr>
          </a:p>
        </p:txBody>
      </p:sp>
      <p:sp>
        <p:nvSpPr>
          <p:cNvPr id="18" name="Rectangle 9">
            <a:extLst>
              <a:ext uri="{FF2B5EF4-FFF2-40B4-BE49-F238E27FC236}">
                <a16:creationId xmlns:a16="http://schemas.microsoft.com/office/drawing/2014/main" id="{20AEC419-7D87-48F9-ACB3-626DDCC17A4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841375" y="4330700"/>
            <a:ext cx="10506075" cy="19050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239230E9-7193-4B8F-A3A2-39C616FC048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>
            <a:off x="9346407" y="2348706"/>
            <a:ext cx="55562" cy="39465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4343" name="Рисунок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4DFE6D6B-32D6-42DC-8565-570816F9C7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913" y="2081870"/>
            <a:ext cx="5283364" cy="2058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97C47A1-A4F0-4937-B4A4-0040F1774A3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5E79F5-60EC-4264-9052-EF80878FD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588" y="415433"/>
            <a:ext cx="10036175" cy="577056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ru-RU" b="1" dirty="0" err="1">
                <a:ea typeface="+mn-lt"/>
                <a:cs typeface="+mn-lt"/>
              </a:rPr>
              <a:t>Туберкулемы</a:t>
            </a:r>
            <a:r>
              <a:rPr lang="ru-RU" sz="2400" dirty="0">
                <a:ea typeface="+mn-lt"/>
                <a:cs typeface="+mn-lt"/>
              </a:rPr>
              <a:t> </a:t>
            </a:r>
            <a:endParaRPr lang="ru-RU" altLang="en-US" sz="2400" dirty="0">
              <a:ea typeface="+mn-lt"/>
              <a:cs typeface="+mn-lt"/>
            </a:endParaRPr>
          </a:p>
          <a:p>
            <a:endParaRPr lang="ru-RU" dirty="0">
              <a:ea typeface="+mn-lt"/>
              <a:cs typeface="+mn-lt"/>
            </a:endParaRPr>
          </a:p>
          <a:p>
            <a:r>
              <a:rPr lang="ru-RU" dirty="0">
                <a:ea typeface="+mn-lt"/>
                <a:cs typeface="+mn-lt"/>
              </a:rPr>
              <a:t>Чаще всего являются результатом разрешения первичного ТБ, визуализируется как отклонение на рентгенограммах грудной клетки примерно у 5% пациентов;</a:t>
            </a:r>
            <a:endParaRPr lang="ru-RU" altLang="en-US" dirty="0">
              <a:ea typeface="+mn-lt"/>
              <a:cs typeface="+mn-lt"/>
            </a:endParaRPr>
          </a:p>
          <a:p>
            <a:r>
              <a:rPr lang="ru-RU" b="1" dirty="0">
                <a:ea typeface="+mn-lt"/>
                <a:cs typeface="+mn-lt"/>
              </a:rPr>
              <a:t>КТ</a:t>
            </a:r>
            <a:r>
              <a:rPr lang="ru-RU" dirty="0">
                <a:ea typeface="+mn-lt"/>
                <a:cs typeface="+mn-lt"/>
              </a:rPr>
              <a:t> показывает круглую или овальную гранулему диаметром от 0,4 до 5 см, стенка которой выстлана воспалительной гранулематозной тканью или инкапсулирована соединительной тканью;</a:t>
            </a:r>
            <a:endParaRPr lang="ru-RU" altLang="en-US" dirty="0">
              <a:ea typeface="+mn-lt"/>
              <a:cs typeface="+mn-lt"/>
            </a:endParaRPr>
          </a:p>
          <a:p>
            <a:r>
              <a:rPr lang="ru-RU" dirty="0">
                <a:ea typeface="+mn-lt"/>
                <a:cs typeface="+mn-lt"/>
              </a:rPr>
              <a:t>В 20-30% </a:t>
            </a:r>
            <a:r>
              <a:rPr lang="ru-RU" b="1" dirty="0">
                <a:ea typeface="+mn-lt"/>
                <a:cs typeface="+mn-lt"/>
              </a:rPr>
              <a:t>кальцинируются;</a:t>
            </a:r>
            <a:endParaRPr lang="ru-RU" dirty="0">
              <a:ea typeface="+mn-lt"/>
              <a:cs typeface="+mn-lt"/>
            </a:endParaRPr>
          </a:p>
          <a:p>
            <a:r>
              <a:rPr lang="ru-RU" b="1" dirty="0">
                <a:ea typeface="+mn-lt"/>
                <a:cs typeface="+mn-lt"/>
              </a:rPr>
              <a:t>Накапливают</a:t>
            </a:r>
            <a:r>
              <a:rPr lang="ru-RU" dirty="0">
                <a:ea typeface="+mn-lt"/>
                <a:cs typeface="+mn-lt"/>
              </a:rPr>
              <a:t> 18F-ФДГ, но</a:t>
            </a:r>
            <a:r>
              <a:rPr lang="ru-RU" dirty="0">
                <a:solidFill>
                  <a:srgbClr val="FF0000"/>
                </a:solidFill>
                <a:ea typeface="+mn-lt"/>
                <a:cs typeface="+mn-lt"/>
              </a:rPr>
              <a:t> </a:t>
            </a:r>
            <a:r>
              <a:rPr lang="ru-RU" dirty="0">
                <a:ea typeface="+mn-lt"/>
                <a:cs typeface="+mn-lt"/>
              </a:rPr>
              <a:t>уровень поглощения (</a:t>
            </a:r>
            <a:r>
              <a:rPr lang="ru-RU" dirty="0" err="1">
                <a:ea typeface="+mn-lt"/>
                <a:cs typeface="+mn-lt"/>
              </a:rPr>
              <a:t>SUVmax</a:t>
            </a:r>
            <a:r>
              <a:rPr lang="ru-RU" dirty="0">
                <a:ea typeface="+mn-lt"/>
                <a:cs typeface="+mn-lt"/>
              </a:rPr>
              <a:t>) существенно </a:t>
            </a:r>
            <a:r>
              <a:rPr lang="ru-RU" b="1" dirty="0">
                <a:ea typeface="+mn-lt"/>
                <a:cs typeface="+mn-lt"/>
              </a:rPr>
              <a:t>не отличаются</a:t>
            </a:r>
            <a:r>
              <a:rPr lang="ru-RU" dirty="0">
                <a:ea typeface="+mn-lt"/>
                <a:cs typeface="+mn-lt"/>
              </a:rPr>
              <a:t> от злокачественных поражениях.</a:t>
            </a:r>
            <a:endParaRPr lang="ru-RU" dirty="0"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7C96F6-3008-4989-B805-F64DFEEDB07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2700000">
            <a:off x="11052176" y="2119312"/>
            <a:ext cx="646112" cy="646113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58802E65-4F81-4382-8A52-D9DDDAAA0E0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6200000">
            <a:off x="10288588" y="1343025"/>
            <a:ext cx="2533650" cy="1273175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39C17AFF-F14C-4370-B055-7A6526DF1B4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>
            <a:off x="-500856" y="5103019"/>
            <a:ext cx="2016125" cy="1014413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ED46403-F94F-498A-A0D1-34D61D302AE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2700000">
            <a:off x="427831" y="5730082"/>
            <a:ext cx="485775" cy="48418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2CD0A00-6DE8-4FC4-85AB-E063F098274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82053B-5CB9-46D4-85B8-129107718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250" y="1588"/>
            <a:ext cx="10904538" cy="1135062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ea typeface="+mj-lt"/>
                <a:cs typeface="+mj-lt"/>
              </a:rPr>
              <a:t>Милиарная диссеминация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FD2AD8-79C5-4028-A915-A1402530D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514" y="1317571"/>
            <a:ext cx="11838917" cy="544523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ru-RU" b="1" dirty="0">
              <a:cs typeface="Calibri" panose="020F0502020204030204"/>
            </a:endParaRPr>
          </a:p>
          <a:p>
            <a:endParaRPr lang="ru-RU" sz="2400" dirty="0">
              <a:ea typeface="+mn-lt"/>
              <a:cs typeface="+mn-lt"/>
            </a:endParaRPr>
          </a:p>
          <a:p>
            <a:r>
              <a:rPr lang="ru-RU" sz="2400" dirty="0">
                <a:ea typeface="+mn-lt"/>
                <a:cs typeface="+mn-lt"/>
              </a:rPr>
              <a:t>Диагностируется у 1% - 7% пациентов со всеми формами туберкулеза;</a:t>
            </a:r>
            <a:endParaRPr lang="ru-RU" dirty="0">
              <a:ea typeface="+mn-lt"/>
              <a:cs typeface="+mn-lt"/>
            </a:endParaRPr>
          </a:p>
          <a:p>
            <a:r>
              <a:rPr lang="ru-RU" sz="2400" dirty="0">
                <a:ea typeface="+mn-lt"/>
                <a:cs typeface="+mn-lt"/>
              </a:rPr>
              <a:t>Стандартные рентгенограммы </a:t>
            </a:r>
            <a:r>
              <a:rPr lang="ru-RU" sz="2400" b="1" dirty="0">
                <a:ea typeface="+mn-lt"/>
                <a:cs typeface="+mn-lt"/>
              </a:rPr>
              <a:t>не визуализируют диссеминацию</a:t>
            </a:r>
            <a:r>
              <a:rPr lang="ru-RU" sz="2400" dirty="0">
                <a:ea typeface="+mn-lt"/>
                <a:cs typeface="+mn-lt"/>
              </a:rPr>
              <a:t> в 25-40% случаев;</a:t>
            </a:r>
            <a:endParaRPr lang="ru-RU" dirty="0">
              <a:ea typeface="+mn-lt"/>
              <a:cs typeface="+mn-lt"/>
            </a:endParaRPr>
          </a:p>
          <a:p>
            <a:r>
              <a:rPr lang="ru-RU" sz="2400" b="1" dirty="0">
                <a:ea typeface="+mn-lt"/>
                <a:cs typeface="+mn-lt"/>
              </a:rPr>
              <a:t>КТ</a:t>
            </a:r>
            <a:r>
              <a:rPr lang="ru-RU" sz="2400" dirty="0">
                <a:ea typeface="+mn-lt"/>
                <a:cs typeface="+mn-lt"/>
              </a:rPr>
              <a:t> может продемонстрировать милиарную </a:t>
            </a:r>
            <a:r>
              <a:rPr lang="ru-RU" sz="2400" b="1" dirty="0">
                <a:ea typeface="+mn-lt"/>
                <a:cs typeface="+mn-lt"/>
              </a:rPr>
              <a:t>раньше</a:t>
            </a:r>
            <a:r>
              <a:rPr lang="ru-RU" sz="2400" dirty="0">
                <a:ea typeface="+mn-lt"/>
                <a:cs typeface="+mn-lt"/>
              </a:rPr>
              <a:t>, чем будет визуализироваться на  </a:t>
            </a:r>
            <a:r>
              <a:rPr lang="ru-RU" sz="2400" b="1" dirty="0">
                <a:ea typeface="+mn-lt"/>
                <a:cs typeface="+mn-lt"/>
              </a:rPr>
              <a:t>рентгенограмме</a:t>
            </a:r>
            <a:r>
              <a:rPr lang="ru-RU" sz="2400" dirty="0">
                <a:ea typeface="+mn-lt"/>
                <a:cs typeface="+mn-lt"/>
              </a:rPr>
              <a:t>,</a:t>
            </a:r>
            <a:r>
              <a:rPr lang="ru-RU" sz="2400" dirty="0">
                <a:solidFill>
                  <a:srgbClr val="FF0000"/>
                </a:solidFill>
                <a:ea typeface="+mn-lt"/>
                <a:cs typeface="+mn-lt"/>
              </a:rPr>
              <a:t> </a:t>
            </a:r>
            <a:r>
              <a:rPr lang="ru-RU" sz="2400" dirty="0">
                <a:ea typeface="+mn-lt"/>
                <a:cs typeface="+mn-lt"/>
              </a:rPr>
              <a:t>и ее характерными признаками являются </a:t>
            </a:r>
            <a:r>
              <a:rPr lang="ru-RU" sz="2400" b="1" dirty="0">
                <a:ea typeface="+mn-lt"/>
                <a:cs typeface="+mn-lt"/>
              </a:rPr>
              <a:t>множественные очаги диаметром 1-3 мм</a:t>
            </a:r>
            <a:r>
              <a:rPr lang="ru-RU" sz="2400" dirty="0">
                <a:ea typeface="+mn-lt"/>
                <a:cs typeface="+mn-lt"/>
              </a:rPr>
              <a:t>, беспорядочно расположенные, часто связанные внутри- и </a:t>
            </a:r>
            <a:r>
              <a:rPr lang="ru-RU" sz="2400" dirty="0" err="1">
                <a:ea typeface="+mn-lt"/>
                <a:cs typeface="+mn-lt"/>
              </a:rPr>
              <a:t>межлобулярными</a:t>
            </a:r>
            <a:r>
              <a:rPr lang="ru-RU" sz="2400" dirty="0">
                <a:ea typeface="+mn-lt"/>
                <a:cs typeface="+mn-lt"/>
              </a:rPr>
              <a:t> перегородками;</a:t>
            </a:r>
            <a:endParaRPr lang="ru-RU" dirty="0">
              <a:ea typeface="+mn-lt"/>
              <a:cs typeface="+mn-lt"/>
            </a:endParaRPr>
          </a:p>
          <a:p>
            <a:r>
              <a:rPr lang="ru-RU" sz="2400" dirty="0">
                <a:ea typeface="+mn-lt"/>
                <a:cs typeface="+mn-lt"/>
              </a:rPr>
              <a:t>Очаги обычно рассасываются в течение 2-6 месяцев после лечения, без рубцевания или кальцинирования.</a:t>
            </a:r>
            <a:endParaRPr lang="ru-RU" sz="2400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C9EE7E-0AEA-4C15-9EE9-C40DA4942E7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2700000">
            <a:off x="11052176" y="2119312"/>
            <a:ext cx="646112" cy="646113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F415B04D-EC9C-41AE-9CDD-E465D8E6AF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6200000">
            <a:off x="10288588" y="1343025"/>
            <a:ext cx="2533650" cy="1273175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9716339E-C486-4048-BE07-B27ED169A39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>
            <a:off x="-500856" y="5103019"/>
            <a:ext cx="2016125" cy="1014413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EB03962-108E-4322-B4EE-DEF06763CB6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2700000">
            <a:off x="427831" y="5730082"/>
            <a:ext cx="485775" cy="48418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9BBAC4A-6E2B-4D67-8E7A-CD8F375D50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73FE7C-CE5A-49B5-9774-E07D2294F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481" y="24962"/>
            <a:ext cx="10277475" cy="6815138"/>
          </a:xfrm>
        </p:spPr>
        <p:txBody>
          <a:bodyPr vert="horz" lIns="91440" tIns="45720" rIns="91440" bIns="45720" rtlCol="0" anchor="t">
            <a:noAutofit/>
          </a:bodyPr>
          <a:lstStyle/>
          <a:p>
            <a:endParaRPr lang="ru-RU" altLang="en-US" sz="2700" dirty="0">
              <a:solidFill>
                <a:schemeClr val="accent2"/>
              </a:solidFill>
              <a:cs typeface="Calibri"/>
            </a:endParaRPr>
          </a:p>
          <a:p>
            <a:pPr marL="0" indent="0" algn="ctr">
              <a:buNone/>
            </a:pPr>
            <a:r>
              <a:rPr lang="ru-RU" b="1" dirty="0">
                <a:ea typeface="+mn-lt"/>
                <a:cs typeface="+mn-lt"/>
              </a:rPr>
              <a:t>Плевральный выпот</a:t>
            </a:r>
            <a:r>
              <a:rPr lang="ru-RU" sz="2000" dirty="0">
                <a:ea typeface="+mn-lt"/>
                <a:cs typeface="+mn-lt"/>
              </a:rPr>
              <a:t> </a:t>
            </a:r>
            <a:endParaRPr lang="ru-RU" altLang="en-US" sz="2000" dirty="0">
              <a:solidFill>
                <a:srgbClr val="8BC145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ru-RU" sz="2000" dirty="0">
              <a:ea typeface="+mn-lt"/>
              <a:cs typeface="+mn-lt"/>
            </a:endParaRPr>
          </a:p>
          <a:p>
            <a:r>
              <a:rPr lang="ru-RU" sz="2400" dirty="0">
                <a:ea typeface="+mn-lt"/>
                <a:cs typeface="+mn-lt"/>
              </a:rPr>
              <a:t>Является </a:t>
            </a:r>
            <a:r>
              <a:rPr lang="ru-RU" sz="2400" b="1" dirty="0">
                <a:ea typeface="+mn-lt"/>
                <a:cs typeface="+mn-lt"/>
              </a:rPr>
              <a:t>единственной рентгенографической находкой</a:t>
            </a:r>
            <a:r>
              <a:rPr lang="ru-RU" sz="2400" dirty="0">
                <a:ea typeface="+mn-lt"/>
                <a:cs typeface="+mn-lt"/>
              </a:rPr>
              <a:t>, указывающей на первичный ТБ примерно в 5% случаев у взрослых;</a:t>
            </a:r>
            <a:endParaRPr lang="ru-RU" altLang="en-US" sz="2400" dirty="0">
              <a:solidFill>
                <a:srgbClr val="8BC145"/>
              </a:solidFill>
              <a:ea typeface="+mn-lt"/>
              <a:cs typeface="+mn-lt"/>
            </a:endParaRPr>
          </a:p>
          <a:p>
            <a:r>
              <a:rPr lang="ru-RU" sz="2400" dirty="0">
                <a:ea typeface="+mn-lt"/>
                <a:cs typeface="+mn-lt"/>
              </a:rPr>
              <a:t>Обычно </a:t>
            </a:r>
            <a:r>
              <a:rPr lang="ru-RU" sz="2400" b="1" dirty="0">
                <a:ea typeface="+mn-lt"/>
                <a:cs typeface="+mn-lt"/>
              </a:rPr>
              <a:t>односторонний, </a:t>
            </a:r>
            <a:r>
              <a:rPr lang="ru-RU" sz="2400" dirty="0">
                <a:ea typeface="+mn-lt"/>
                <a:cs typeface="+mn-lt"/>
              </a:rPr>
              <a:t>преимущественно</a:t>
            </a:r>
            <a:r>
              <a:rPr lang="ru-RU" sz="2400" dirty="0">
                <a:solidFill>
                  <a:srgbClr val="FF0000"/>
                </a:solidFill>
                <a:ea typeface="+mn-lt"/>
                <a:cs typeface="+mn-lt"/>
              </a:rPr>
              <a:t> </a:t>
            </a:r>
            <a:r>
              <a:rPr lang="ru-RU" sz="2400" dirty="0">
                <a:ea typeface="+mn-lt"/>
                <a:cs typeface="+mn-lt"/>
              </a:rPr>
              <a:t>на той же стороне, что и первичный очаг </a:t>
            </a:r>
            <a:r>
              <a:rPr lang="ru-RU" sz="2400" dirty="0" err="1">
                <a:ea typeface="+mn-lt"/>
                <a:cs typeface="+mn-lt"/>
              </a:rPr>
              <a:t>ТБ,а</a:t>
            </a:r>
            <a:r>
              <a:rPr lang="ru-RU" sz="2400" dirty="0">
                <a:ea typeface="+mn-lt"/>
                <a:cs typeface="+mn-lt"/>
              </a:rPr>
              <a:t> такие осложнения как </a:t>
            </a:r>
            <a:r>
              <a:rPr lang="ru-RU" sz="2400" b="1" dirty="0">
                <a:ea typeface="+mn-lt"/>
                <a:cs typeface="+mn-lt"/>
              </a:rPr>
              <a:t>эмпиема и бронхоплевральная фистула</a:t>
            </a:r>
            <a:r>
              <a:rPr lang="ru-RU" sz="2400" dirty="0">
                <a:ea typeface="+mn-lt"/>
                <a:cs typeface="+mn-lt"/>
              </a:rPr>
              <a:t>, встречаются </a:t>
            </a:r>
            <a:r>
              <a:rPr lang="ru-RU" sz="2400" b="1" dirty="0">
                <a:ea typeface="+mn-lt"/>
                <a:cs typeface="+mn-lt"/>
              </a:rPr>
              <a:t>редко;</a:t>
            </a:r>
            <a:endParaRPr lang="ru-RU" sz="2400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ru-RU" sz="2400" b="1" dirty="0">
                <a:ea typeface="+mn-lt"/>
                <a:cs typeface="+mn-lt"/>
              </a:rPr>
              <a:t>КТ</a:t>
            </a:r>
            <a:r>
              <a:rPr lang="ru-RU" sz="2400" dirty="0">
                <a:ea typeface="+mn-lt"/>
                <a:cs typeface="+mn-lt"/>
              </a:rPr>
              <a:t> у пациентов с первичным плевральным выпотом обычно показывает утолщение висцеральной и париетальной плевры;</a:t>
            </a:r>
            <a:endParaRPr lang="ru-RU" altLang="en-US" sz="2400" dirty="0">
              <a:solidFill>
                <a:srgbClr val="8BC145"/>
              </a:solidFill>
              <a:ea typeface="+mn-lt"/>
              <a:cs typeface="+mn-lt"/>
            </a:endParaRPr>
          </a:p>
          <a:p>
            <a:r>
              <a:rPr lang="ru-RU" sz="2400" dirty="0" err="1">
                <a:ea typeface="+mn-lt"/>
                <a:cs typeface="+mn-lt"/>
              </a:rPr>
              <a:t>Фиброторакс</a:t>
            </a:r>
            <a:r>
              <a:rPr lang="ru-RU" sz="2400" dirty="0">
                <a:ea typeface="+mn-lt"/>
                <a:cs typeface="+mn-lt"/>
              </a:rPr>
              <a:t> с диффузным утолщением плевры, но </a:t>
            </a:r>
            <a:r>
              <a:rPr lang="ru-RU" sz="2400" b="1" dirty="0">
                <a:ea typeface="+mn-lt"/>
                <a:cs typeface="+mn-lt"/>
              </a:rPr>
              <a:t>без плеврального выпота на КТ</a:t>
            </a:r>
            <a:r>
              <a:rPr lang="ru-RU" sz="2400" dirty="0">
                <a:ea typeface="+mn-lt"/>
                <a:cs typeface="+mn-lt"/>
              </a:rPr>
              <a:t>, предполагает </a:t>
            </a:r>
            <a:r>
              <a:rPr lang="ru-RU" sz="2400" b="1" dirty="0">
                <a:ea typeface="+mn-lt"/>
                <a:cs typeface="+mn-lt"/>
              </a:rPr>
              <a:t>неактивность процесса;</a:t>
            </a:r>
            <a:endParaRPr lang="ru-RU" altLang="en-US" sz="2400" b="1" dirty="0">
              <a:solidFill>
                <a:srgbClr val="8BC145"/>
              </a:solidFill>
              <a:ea typeface="+mn-lt"/>
              <a:cs typeface="+mn-lt"/>
            </a:endParaRPr>
          </a:p>
          <a:p>
            <a:r>
              <a:rPr lang="ru-RU" sz="2400" b="1" dirty="0">
                <a:ea typeface="+mn-lt"/>
                <a:cs typeface="+mn-lt"/>
              </a:rPr>
              <a:t>ПЭТ/КТ с 18F-ФДГ</a:t>
            </a:r>
            <a:r>
              <a:rPr lang="ru-RU" sz="2400" dirty="0">
                <a:ea typeface="+mn-lt"/>
                <a:cs typeface="+mn-lt"/>
              </a:rPr>
              <a:t> может демонстрировать </a:t>
            </a:r>
            <a:r>
              <a:rPr lang="ru-RU" sz="2400" b="1" dirty="0">
                <a:ea typeface="+mn-lt"/>
                <a:cs typeface="+mn-lt"/>
              </a:rPr>
              <a:t>диффузно интенсивное</a:t>
            </a:r>
            <a:r>
              <a:rPr lang="ru-RU" sz="2400" dirty="0">
                <a:ea typeface="+mn-lt"/>
                <a:cs typeface="+mn-lt"/>
              </a:rPr>
              <a:t> поглощение 18F-ФДГ в утолщенной плевре, которое можно </a:t>
            </a:r>
            <a:r>
              <a:rPr lang="ru-RU" sz="2400" b="1" dirty="0">
                <a:ea typeface="+mn-lt"/>
                <a:cs typeface="+mn-lt"/>
              </a:rPr>
              <a:t>спутать</a:t>
            </a:r>
            <a:r>
              <a:rPr lang="ru-RU" sz="2400" dirty="0">
                <a:ea typeface="+mn-lt"/>
                <a:cs typeface="+mn-lt"/>
              </a:rPr>
              <a:t> с плевральной </a:t>
            </a:r>
            <a:r>
              <a:rPr lang="ru-RU" sz="2400" b="1" dirty="0">
                <a:ea typeface="+mn-lt"/>
                <a:cs typeface="+mn-lt"/>
              </a:rPr>
              <a:t>мезотелиомой</a:t>
            </a:r>
            <a:r>
              <a:rPr lang="ru-RU" sz="2400" dirty="0">
                <a:ea typeface="+mn-lt"/>
                <a:cs typeface="+mn-lt"/>
              </a:rPr>
              <a:t>.</a:t>
            </a:r>
            <a:endParaRPr lang="ru-RU" altLang="en-US" sz="2400" dirty="0">
              <a:solidFill>
                <a:schemeClr val="accent2"/>
              </a:solidFill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369ACDA-6668-4DA4-9A13-4050EA952E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2700000">
            <a:off x="11052176" y="2119312"/>
            <a:ext cx="646112" cy="646113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CFE12170-9A91-4BB7-A019-FEA31090B12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6200000">
            <a:off x="10288588" y="1343025"/>
            <a:ext cx="2533650" cy="1273175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851BA605-AD60-4306-816C-17D0BDB56F9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>
            <a:off x="-500856" y="5103019"/>
            <a:ext cx="2016125" cy="1014413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F33388A-B192-47FB-8769-126277A5C83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2700000">
            <a:off x="427831" y="5730082"/>
            <a:ext cx="485775" cy="48418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D464259-204F-41B1-A54C-88F07813FCF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316E55-CACA-4920-984C-121BAA1AC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868" y="-211740"/>
            <a:ext cx="11168884" cy="1136650"/>
          </a:xfrm>
        </p:spPr>
        <p:txBody>
          <a:bodyPr>
            <a:normAutofit fontScale="90000"/>
          </a:bodyPr>
          <a:lstStyle/>
          <a:p>
            <a:pPr algn="ctr"/>
            <a:br>
              <a:rPr lang="ru-RU" altLang="en-US" sz="3200"/>
            </a:br>
            <a:r>
              <a:rPr lang="ru-RU" altLang="en-US" sz="4000"/>
              <a:t>Различие между активным и неактивным туберкулезом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E446A4-A228-41A1-ABB9-696421744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179" y="915660"/>
            <a:ext cx="11234573" cy="585251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z="2200" dirty="0">
                <a:ea typeface="+mn-lt"/>
                <a:cs typeface="+mn-lt"/>
              </a:rPr>
              <a:t> </a:t>
            </a:r>
            <a:r>
              <a:rPr lang="ru-RU" sz="2200" b="1" dirty="0">
                <a:ea typeface="+mn-lt"/>
                <a:cs typeface="+mn-lt"/>
              </a:rPr>
              <a:t>Активное</a:t>
            </a:r>
            <a:r>
              <a:rPr lang="ru-RU" sz="2200" dirty="0">
                <a:ea typeface="+mn-lt"/>
                <a:cs typeface="+mn-lt"/>
              </a:rPr>
              <a:t> заболевание обычно характеризуется наличием:</a:t>
            </a:r>
            <a:endParaRPr lang="ru-RU" altLang="en-US" sz="2200">
              <a:solidFill>
                <a:srgbClr val="8BC145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ru-RU" sz="2200" dirty="0">
                <a:solidFill>
                  <a:srgbClr val="002060"/>
                </a:solidFill>
                <a:ea typeface="+mn-lt"/>
                <a:cs typeface="+mn-lt"/>
              </a:rPr>
              <a:t>-</a:t>
            </a:r>
            <a:r>
              <a:rPr lang="ru-RU" sz="2200" dirty="0" err="1">
                <a:solidFill>
                  <a:srgbClr val="002060"/>
                </a:solidFill>
                <a:ea typeface="+mn-lt"/>
                <a:cs typeface="+mn-lt"/>
              </a:rPr>
              <a:t>центрилобулярных</a:t>
            </a:r>
            <a:r>
              <a:rPr lang="ru-RU" sz="2200" dirty="0">
                <a:solidFill>
                  <a:srgbClr val="002060"/>
                </a:solidFill>
                <a:ea typeface="+mn-lt"/>
                <a:cs typeface="+mn-lt"/>
              </a:rPr>
              <a:t> узелков</a:t>
            </a:r>
            <a:endParaRPr lang="ru-RU" altLang="en-US" sz="2200">
              <a:solidFill>
                <a:srgbClr val="00206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ru-RU" sz="2200" dirty="0">
                <a:solidFill>
                  <a:srgbClr val="002060"/>
                </a:solidFill>
                <a:ea typeface="+mn-lt"/>
                <a:cs typeface="+mn-lt"/>
              </a:rPr>
              <a:t>-симптома "дерево в почке"</a:t>
            </a:r>
            <a:endParaRPr lang="ru-RU" altLang="en-US" sz="2200">
              <a:solidFill>
                <a:srgbClr val="00206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ru-RU" sz="2200" dirty="0">
                <a:solidFill>
                  <a:srgbClr val="002060"/>
                </a:solidFill>
                <a:ea typeface="+mn-lt"/>
                <a:cs typeface="+mn-lt"/>
              </a:rPr>
              <a:t>-толстостенных полостей</a:t>
            </a:r>
            <a:endParaRPr lang="ru-RU" altLang="en-US" sz="2200">
              <a:solidFill>
                <a:srgbClr val="00206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ru-RU" sz="2200" dirty="0">
                <a:solidFill>
                  <a:srgbClr val="002060"/>
                </a:solidFill>
                <a:ea typeface="+mn-lt"/>
                <a:cs typeface="+mn-lt"/>
              </a:rPr>
              <a:t>-уплотнения</a:t>
            </a:r>
            <a:endParaRPr lang="ru-RU" altLang="en-US" sz="2200">
              <a:solidFill>
                <a:srgbClr val="00206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ru-RU" sz="2200" dirty="0">
                <a:solidFill>
                  <a:srgbClr val="002060"/>
                </a:solidFill>
                <a:ea typeface="+mn-lt"/>
                <a:cs typeface="+mn-lt"/>
              </a:rPr>
              <a:t>-милиарных узелков</a:t>
            </a:r>
            <a:endParaRPr lang="ru-RU" altLang="en-US" sz="2200">
              <a:solidFill>
                <a:srgbClr val="00206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ru-RU" sz="2200" dirty="0">
                <a:solidFill>
                  <a:srgbClr val="002060"/>
                </a:solidFill>
                <a:ea typeface="+mn-lt"/>
                <a:cs typeface="+mn-lt"/>
              </a:rPr>
              <a:t>-плевральных выпотов </a:t>
            </a:r>
          </a:p>
          <a:p>
            <a:pPr marL="0" indent="0">
              <a:buNone/>
            </a:pPr>
            <a:r>
              <a:rPr lang="ru-RU" sz="2200" dirty="0">
                <a:solidFill>
                  <a:srgbClr val="002060"/>
                </a:solidFill>
                <a:ea typeface="+mn-lt"/>
                <a:cs typeface="+mn-lt"/>
              </a:rPr>
              <a:t>-некротической лимфаденопатии;</a:t>
            </a:r>
            <a:endParaRPr lang="ru-RU" sz="2200">
              <a:solidFill>
                <a:srgbClr val="002060"/>
              </a:solidFill>
              <a:cs typeface="Calibri"/>
            </a:endParaRPr>
          </a:p>
          <a:p>
            <a:pPr marL="342900" indent="-342900"/>
            <a:r>
              <a:rPr lang="ru-RU" sz="2200" b="1" dirty="0">
                <a:ea typeface="+mn-lt"/>
                <a:cs typeface="+mn-lt"/>
              </a:rPr>
              <a:t>Разрешение </a:t>
            </a:r>
            <a:r>
              <a:rPr lang="ru-RU" sz="2200" dirty="0">
                <a:ea typeface="+mn-lt"/>
                <a:cs typeface="+mn-lt"/>
              </a:rPr>
              <a:t>до тонкостенных полостей, фиброза и </a:t>
            </a:r>
            <a:r>
              <a:rPr lang="ru-RU" sz="2200" dirty="0" err="1">
                <a:ea typeface="+mn-lt"/>
                <a:cs typeface="+mn-lt"/>
              </a:rPr>
              <a:t>паренхимальных</a:t>
            </a:r>
            <a:r>
              <a:rPr lang="ru-RU" sz="2200" dirty="0">
                <a:ea typeface="+mn-lt"/>
                <a:cs typeface="+mn-lt"/>
              </a:rPr>
              <a:t>, узловых или плевральных </a:t>
            </a:r>
            <a:r>
              <a:rPr lang="ru-RU" sz="2200" dirty="0" err="1">
                <a:ea typeface="+mn-lt"/>
                <a:cs typeface="+mn-lt"/>
              </a:rPr>
              <a:t>кальцинатов</a:t>
            </a:r>
            <a:r>
              <a:rPr lang="ru-RU" sz="2200" dirty="0">
                <a:ea typeface="+mn-lt"/>
                <a:cs typeface="+mn-lt"/>
              </a:rPr>
              <a:t> часто означает </a:t>
            </a:r>
            <a:r>
              <a:rPr lang="ru-RU" sz="2200" b="1" dirty="0">
                <a:ea typeface="+mn-lt"/>
                <a:cs typeface="+mn-lt"/>
              </a:rPr>
              <a:t>неактивное заболевание;</a:t>
            </a:r>
          </a:p>
          <a:p>
            <a:pPr marL="342900" indent="-342900"/>
            <a:r>
              <a:rPr lang="ru-RU" sz="2200" b="1" dirty="0">
                <a:solidFill>
                  <a:srgbClr val="FF0000"/>
                </a:solidFill>
                <a:ea typeface="+mn-lt"/>
                <a:cs typeface="+mn-lt"/>
              </a:rPr>
              <a:t>Диагноз ПТБ </a:t>
            </a:r>
            <a:r>
              <a:rPr lang="ru-RU" sz="2200" dirty="0">
                <a:solidFill>
                  <a:srgbClr val="FF0000"/>
                </a:solidFill>
                <a:ea typeface="+mn-lt"/>
                <a:cs typeface="+mn-lt"/>
              </a:rPr>
              <a:t>с помощью рентгенографии первоначально ставится правильно только в </a:t>
            </a:r>
            <a:r>
              <a:rPr lang="ru-RU" sz="2200" b="1" dirty="0">
                <a:solidFill>
                  <a:srgbClr val="FF0000"/>
                </a:solidFill>
                <a:ea typeface="+mn-lt"/>
                <a:cs typeface="+mn-lt"/>
              </a:rPr>
              <a:t>49%</a:t>
            </a:r>
            <a:r>
              <a:rPr lang="ru-RU" sz="2200" dirty="0">
                <a:solidFill>
                  <a:srgbClr val="FF0000"/>
                </a:solidFill>
                <a:ea typeface="+mn-lt"/>
                <a:cs typeface="+mn-lt"/>
              </a:rPr>
              <a:t> всех случаев: 34% при первичном и 59% при вторичном ТБ;</a:t>
            </a:r>
            <a:endParaRPr lang="ru-RU" sz="2200" b="1" dirty="0">
              <a:solidFill>
                <a:srgbClr val="FF0000"/>
              </a:solidFill>
              <a:ea typeface="+mn-lt"/>
              <a:cs typeface="+mn-lt"/>
            </a:endParaRPr>
          </a:p>
          <a:p>
            <a:pPr marL="342900" indent="-342900"/>
            <a:r>
              <a:rPr lang="ru-RU" sz="2200" dirty="0">
                <a:solidFill>
                  <a:srgbClr val="FF0000"/>
                </a:solidFill>
                <a:ea typeface="+mn-lt"/>
                <a:cs typeface="+mn-lt"/>
              </a:rPr>
              <a:t>Для сравнения, </a:t>
            </a:r>
            <a:r>
              <a:rPr lang="ru-RU" sz="2200" b="1" dirty="0">
                <a:solidFill>
                  <a:srgbClr val="FF0000"/>
                </a:solidFill>
                <a:ea typeface="+mn-lt"/>
                <a:cs typeface="+mn-lt"/>
              </a:rPr>
              <a:t>КТ</a:t>
            </a:r>
            <a:r>
              <a:rPr lang="ru-RU" sz="2200" dirty="0">
                <a:solidFill>
                  <a:srgbClr val="FF0000"/>
                </a:solidFill>
                <a:ea typeface="+mn-lt"/>
                <a:cs typeface="+mn-lt"/>
              </a:rPr>
              <a:t> может правильно диагностировать </a:t>
            </a:r>
            <a:r>
              <a:rPr lang="ru-RU" sz="2200" b="1" dirty="0">
                <a:solidFill>
                  <a:srgbClr val="FF0000"/>
                </a:solidFill>
                <a:ea typeface="+mn-lt"/>
                <a:cs typeface="+mn-lt"/>
              </a:rPr>
              <a:t>91%</a:t>
            </a:r>
            <a:r>
              <a:rPr lang="ru-RU" sz="2200" dirty="0">
                <a:solidFill>
                  <a:srgbClr val="FF0000"/>
                </a:solidFill>
                <a:ea typeface="+mn-lt"/>
                <a:cs typeface="+mn-lt"/>
              </a:rPr>
              <a:t> случаев ПТБ и правильно охарактеризовать 80% пациентов с активным заболеванием и 89% с неактивным заболеванием</a:t>
            </a:r>
            <a:r>
              <a:rPr lang="ru-RU" sz="2400" dirty="0">
                <a:solidFill>
                  <a:srgbClr val="FF0000"/>
                </a:solidFill>
                <a:ea typeface="+mn-lt"/>
                <a:cs typeface="+mn-lt"/>
              </a:rPr>
              <a:t>.</a:t>
            </a:r>
            <a:endParaRPr lang="ru-RU" sz="2400" b="1" dirty="0">
              <a:solidFill>
                <a:srgbClr val="FF0000"/>
              </a:solidFill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DA41B8-0DB6-4121-8865-8EF1C4A5A8E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2700000">
            <a:off x="11052176" y="2119312"/>
            <a:ext cx="646112" cy="646113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D227EED-CE4A-42CF-9314-059AD05E4BF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6200000">
            <a:off x="10288588" y="1343025"/>
            <a:ext cx="2533650" cy="1273175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26AAF26-7C41-4A4F-B01F-E48F1FAD7B7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>
            <a:off x="-500856" y="5103019"/>
            <a:ext cx="2016125" cy="1014413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BCC6707-B6DA-486D-A2EE-5FC18ECEF6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2700000">
            <a:off x="427831" y="5730082"/>
            <a:ext cx="485775" cy="48418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954AC93-368B-4389-BD59-748A3BC6EE5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145429-05A7-48AC-B3EA-1D36B7270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909" y="817293"/>
            <a:ext cx="10598150" cy="652145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ru-RU" sz="2400" dirty="0">
              <a:ea typeface="+mn-lt"/>
              <a:cs typeface="+mn-lt"/>
            </a:endParaRPr>
          </a:p>
          <a:p>
            <a:r>
              <a:rPr lang="ru-RU" sz="2400" b="1" dirty="0">
                <a:ea typeface="+mn-lt"/>
                <a:cs typeface="+mn-lt"/>
              </a:rPr>
              <a:t>КТ признаки</a:t>
            </a:r>
            <a:r>
              <a:rPr lang="ru-RU" sz="2400" dirty="0">
                <a:ea typeface="+mn-lt"/>
                <a:cs typeface="+mn-lt"/>
              </a:rPr>
              <a:t>, показывающие активный ТБ, включают следующие: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  <a:cs typeface="Calibri"/>
              </a:rPr>
              <a:t>-уплотнение с вовлечением верхушки или заднего сегмента правой верхней доли;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  <a:cs typeface="Calibri"/>
              </a:rPr>
              <a:t>-полости деструкции;</a:t>
            </a:r>
            <a:endParaRPr lang="ru-RU">
              <a:solidFill>
                <a:srgbClr val="002060"/>
              </a:solidFill>
              <a:cs typeface="Calibri"/>
            </a:endParaRP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  <a:cs typeface="Calibri"/>
              </a:rPr>
              <a:t>-буллезные изменения; </a:t>
            </a:r>
            <a:endParaRPr lang="ru-RU" sz="2400">
              <a:solidFill>
                <a:srgbClr val="002060"/>
              </a:solidFill>
              <a:cs typeface="Calibri"/>
            </a:endParaRPr>
          </a:p>
          <a:p>
            <a:endParaRPr lang="ru-RU" sz="2400" b="1" dirty="0">
              <a:ea typeface="+mn-lt"/>
              <a:cs typeface="+mn-lt"/>
            </a:endParaRPr>
          </a:p>
          <a:p>
            <a:r>
              <a:rPr lang="ru-RU" sz="2400" b="1" dirty="0">
                <a:ea typeface="+mn-lt"/>
                <a:cs typeface="+mn-lt"/>
              </a:rPr>
              <a:t>ПЭТ с 18F-ФДГ</a:t>
            </a:r>
            <a:r>
              <a:rPr lang="ru-RU" sz="2400" dirty="0">
                <a:ea typeface="+mn-lt"/>
                <a:cs typeface="+mn-lt"/>
              </a:rPr>
              <a:t> способна </a:t>
            </a:r>
            <a:r>
              <a:rPr lang="ru-RU" sz="2400" b="1" dirty="0">
                <a:ea typeface="+mn-lt"/>
                <a:cs typeface="+mn-lt"/>
              </a:rPr>
              <a:t>дифференцировать</a:t>
            </a:r>
            <a:r>
              <a:rPr lang="ru-RU" sz="2400" dirty="0">
                <a:ea typeface="+mn-lt"/>
                <a:cs typeface="+mn-lt"/>
              </a:rPr>
              <a:t> активный </a:t>
            </a:r>
            <a:r>
              <a:rPr lang="ru-RU" sz="2400" dirty="0" err="1">
                <a:ea typeface="+mn-lt"/>
                <a:cs typeface="+mn-lt"/>
              </a:rPr>
              <a:t>ПТБот</a:t>
            </a:r>
            <a:r>
              <a:rPr lang="ru-RU" sz="2400" dirty="0">
                <a:ea typeface="+mn-lt"/>
                <a:cs typeface="+mn-lt"/>
              </a:rPr>
              <a:t> неактивного заболевания, поскольку </a:t>
            </a:r>
            <a:r>
              <a:rPr lang="ru-RU" sz="2400" b="1" dirty="0">
                <a:ea typeface="+mn-lt"/>
                <a:cs typeface="+mn-lt"/>
              </a:rPr>
              <a:t>активная </a:t>
            </a:r>
            <a:r>
              <a:rPr lang="ru-RU" sz="2400" dirty="0" err="1">
                <a:ea typeface="+mn-lt"/>
                <a:cs typeface="+mn-lt"/>
              </a:rPr>
              <a:t>туберкулема</a:t>
            </a:r>
            <a:r>
              <a:rPr lang="ru-RU" sz="2400" dirty="0">
                <a:ea typeface="+mn-lt"/>
                <a:cs typeface="+mn-lt"/>
              </a:rPr>
              <a:t> имеет значительно </a:t>
            </a:r>
            <a:r>
              <a:rPr lang="ru-RU" sz="2400" b="1" dirty="0">
                <a:ea typeface="+mn-lt"/>
                <a:cs typeface="+mn-lt"/>
              </a:rPr>
              <a:t>более высокие</a:t>
            </a:r>
            <a:r>
              <a:rPr lang="ru-RU" sz="2400" dirty="0">
                <a:ea typeface="+mn-lt"/>
                <a:cs typeface="+mn-lt"/>
              </a:rPr>
              <a:t> значения </a:t>
            </a:r>
            <a:r>
              <a:rPr lang="ru-RU" sz="2400" dirty="0" err="1">
                <a:ea typeface="+mn-lt"/>
                <a:cs typeface="+mn-lt"/>
              </a:rPr>
              <a:t>SUVmax</a:t>
            </a:r>
            <a:r>
              <a:rPr lang="ru-RU" sz="2400" dirty="0">
                <a:ea typeface="+mn-lt"/>
                <a:cs typeface="+mn-lt"/>
              </a:rPr>
              <a:t> по сравнению с </a:t>
            </a:r>
            <a:r>
              <a:rPr lang="ru-RU" sz="2400" b="1" dirty="0">
                <a:ea typeface="+mn-lt"/>
                <a:cs typeface="+mn-lt"/>
              </a:rPr>
              <a:t>неактивной</a:t>
            </a:r>
            <a:r>
              <a:rPr lang="ru-RU" sz="2400" dirty="0">
                <a:ea typeface="+mn-lt"/>
                <a:cs typeface="+mn-lt"/>
              </a:rPr>
              <a:t> </a:t>
            </a:r>
            <a:r>
              <a:rPr lang="ru-RU" sz="2400" dirty="0" err="1">
                <a:ea typeface="+mn-lt"/>
                <a:cs typeface="+mn-lt"/>
              </a:rPr>
              <a:t>туберкулемой</a:t>
            </a:r>
            <a:r>
              <a:rPr lang="ru-RU" sz="2400" dirty="0">
                <a:ea typeface="+mn-lt"/>
                <a:cs typeface="+mn-lt"/>
              </a:rPr>
              <a:t>;</a:t>
            </a:r>
            <a:endParaRPr lang="ru-RU"/>
          </a:p>
          <a:p>
            <a:endParaRPr lang="ru-RU" sz="2400" dirty="0">
              <a:ea typeface="+mn-lt"/>
              <a:cs typeface="+mn-lt"/>
            </a:endParaRPr>
          </a:p>
          <a:p>
            <a:r>
              <a:rPr lang="ru-RU" sz="2400" b="1" dirty="0">
                <a:ea typeface="+mn-lt"/>
                <a:cs typeface="+mn-lt"/>
              </a:rPr>
              <a:t>ПЭТ/КТ с 18F-ФДГ</a:t>
            </a:r>
            <a:r>
              <a:rPr lang="ru-RU" sz="2400" dirty="0">
                <a:ea typeface="+mn-lt"/>
                <a:cs typeface="+mn-lt"/>
              </a:rPr>
              <a:t> является инструментом для мониторинга ответа на лечение при </a:t>
            </a:r>
            <a:r>
              <a:rPr lang="ru-RU" sz="2400" b="1" dirty="0">
                <a:ea typeface="+mn-lt"/>
                <a:cs typeface="+mn-lt"/>
              </a:rPr>
              <a:t> множественной лекарственной устойчивости</a:t>
            </a:r>
            <a:r>
              <a:rPr lang="ru-RU" sz="2400" dirty="0">
                <a:ea typeface="+mn-lt"/>
                <a:cs typeface="+mn-lt"/>
              </a:rPr>
              <a:t>.</a:t>
            </a:r>
            <a:endParaRPr lang="ru-RU" sz="2400"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118E3E-DBFF-445D-B1BF-BD5DF1248BB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2700000">
            <a:off x="11052176" y="2119312"/>
            <a:ext cx="646112" cy="646113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67E719A6-79E9-4252-8023-B0371B3D4CF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6200000">
            <a:off x="10288588" y="1343025"/>
            <a:ext cx="2533650" cy="1273175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3D66704B-736E-47BE-9C33-44432559DE4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>
            <a:off x="-500856" y="5103019"/>
            <a:ext cx="2016125" cy="1014413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1D68BE9-BD0E-469A-AD8E-0597C5CDD3A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2700000">
            <a:off x="427831" y="5730082"/>
            <a:ext cx="485775" cy="48418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0FA919-4485-445F-80E0-D80037ABEA0E}"/>
              </a:ext>
            </a:extLst>
          </p:cNvPr>
          <p:cNvSpPr txBox="1"/>
          <p:nvPr/>
        </p:nvSpPr>
        <p:spPr>
          <a:xfrm>
            <a:off x="1388853" y="353682"/>
            <a:ext cx="988874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>
                <a:latin typeface="Arial"/>
                <a:cs typeface="Arial"/>
              </a:rPr>
              <a:t>Различие между активным и неактивным туберкулезом​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784D32-FE0D-43A2-AB12-ACA3765AE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717" y="-186668"/>
            <a:ext cx="10515600" cy="1325563"/>
          </a:xfrm>
        </p:spPr>
        <p:txBody>
          <a:bodyPr>
            <a:normAutofit/>
          </a:bodyPr>
          <a:lstStyle/>
          <a:p>
            <a:r>
              <a:rPr lang="ru-RU" sz="4800" dirty="0">
                <a:cs typeface="Calibri Light"/>
              </a:rPr>
              <a:t>Внелегочный туберкулёз</a:t>
            </a:r>
            <a:endParaRPr lang="ru-RU" sz="4800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A5EFE2-26CF-4CF9-9918-06C205555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545" y="958522"/>
            <a:ext cx="11303876" cy="573082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>
                <a:ea typeface="+mn-lt"/>
                <a:cs typeface="+mn-lt"/>
              </a:rPr>
              <a:t>Туберкулез опорно-двигательного аппарата</a:t>
            </a:r>
            <a:endParaRPr lang="ru-RU"/>
          </a:p>
          <a:p>
            <a:r>
              <a:rPr lang="ru-RU" dirty="0">
                <a:ea typeface="+mn-lt"/>
                <a:cs typeface="+mn-lt"/>
              </a:rPr>
              <a:t>Примерно в </a:t>
            </a:r>
            <a:r>
              <a:rPr lang="ru-RU" b="1" dirty="0">
                <a:ea typeface="+mn-lt"/>
                <a:cs typeface="+mn-lt"/>
              </a:rPr>
              <a:t>50%</a:t>
            </a:r>
            <a:r>
              <a:rPr lang="ru-RU" dirty="0">
                <a:ea typeface="+mn-lt"/>
                <a:cs typeface="+mn-lt"/>
              </a:rPr>
              <a:t> случаев при внелегочном туберкулезе </a:t>
            </a:r>
            <a:r>
              <a:rPr lang="ru-RU" b="1" dirty="0">
                <a:ea typeface="+mn-lt"/>
                <a:cs typeface="+mn-lt"/>
              </a:rPr>
              <a:t>поражается позвоночник;</a:t>
            </a:r>
            <a:endParaRPr lang="ru-RU" dirty="0">
              <a:ea typeface="+mn-lt"/>
              <a:cs typeface="+mn-lt"/>
            </a:endParaRPr>
          </a:p>
          <a:p>
            <a:r>
              <a:rPr lang="ru-RU" b="1" dirty="0" err="1">
                <a:ea typeface="+mn-lt"/>
                <a:cs typeface="+mn-lt"/>
              </a:rPr>
              <a:t>Спондилодисцит</a:t>
            </a:r>
            <a:r>
              <a:rPr lang="ru-RU" dirty="0">
                <a:ea typeface="+mn-lt"/>
                <a:cs typeface="+mn-lt"/>
              </a:rPr>
              <a:t>, также известный как </a:t>
            </a:r>
            <a:r>
              <a:rPr lang="ru-RU" b="1" dirty="0">
                <a:ea typeface="+mn-lt"/>
                <a:cs typeface="+mn-lt"/>
              </a:rPr>
              <a:t>болезнь </a:t>
            </a:r>
            <a:r>
              <a:rPr lang="ru-RU" b="1" dirty="0" err="1">
                <a:ea typeface="+mn-lt"/>
                <a:cs typeface="+mn-lt"/>
              </a:rPr>
              <a:t>Потта</a:t>
            </a:r>
            <a:r>
              <a:rPr lang="ru-RU" dirty="0">
                <a:ea typeface="+mn-lt"/>
                <a:cs typeface="+mn-lt"/>
              </a:rPr>
              <a:t>, является наиболее распространенной формой;</a:t>
            </a:r>
          </a:p>
          <a:p>
            <a:r>
              <a:rPr lang="ru-RU" b="1" dirty="0" err="1">
                <a:ea typeface="+mn-lt"/>
                <a:cs typeface="+mn-lt"/>
              </a:rPr>
              <a:t>Патогнез</a:t>
            </a:r>
            <a:r>
              <a:rPr lang="ru-RU" dirty="0">
                <a:ea typeface="+mn-lt"/>
                <a:cs typeface="+mn-lt"/>
              </a:rPr>
              <a:t>: из </a:t>
            </a:r>
            <a:r>
              <a:rPr lang="ru-RU" dirty="0" err="1">
                <a:ea typeface="+mn-lt"/>
                <a:cs typeface="+mn-lt"/>
              </a:rPr>
              <a:t>субхондральной</a:t>
            </a:r>
            <a:r>
              <a:rPr lang="ru-RU" dirty="0">
                <a:ea typeface="+mn-lt"/>
                <a:cs typeface="+mn-lt"/>
              </a:rPr>
              <a:t> кости ---&gt; межпозвоночное дисковое пространство ---&gt;прилегающие тела позвонков в нижнем дорсальном и верхнем поясничном отделах позвоночника;</a:t>
            </a:r>
          </a:p>
          <a:p>
            <a:r>
              <a:rPr lang="ru-RU" b="1" dirty="0">
                <a:ea typeface="+mn-lt"/>
                <a:cs typeface="+mn-lt"/>
              </a:rPr>
              <a:t>Осложнения: </a:t>
            </a:r>
            <a:r>
              <a:rPr lang="ru-RU" dirty="0">
                <a:ea typeface="+mn-lt"/>
                <a:cs typeface="+mn-lt"/>
              </a:rPr>
              <a:t>разрушение позвонков, компрессия спинного мозга и деформация позвоночника;</a:t>
            </a:r>
          </a:p>
          <a:p>
            <a:r>
              <a:rPr lang="ru-RU" b="1" dirty="0">
                <a:ea typeface="+mn-lt"/>
                <a:cs typeface="+mn-lt"/>
              </a:rPr>
              <a:t>Осложнением при поражении спинного мозга </a:t>
            </a:r>
            <a:r>
              <a:rPr lang="ru-RU" dirty="0">
                <a:ea typeface="+mn-lt"/>
                <a:cs typeface="+mn-lt"/>
              </a:rPr>
              <a:t>- </a:t>
            </a:r>
            <a:r>
              <a:rPr lang="ru-RU" b="1" dirty="0" err="1">
                <a:ea typeface="+mn-lt"/>
                <a:cs typeface="+mn-lt"/>
              </a:rPr>
              <a:t>миелопатия</a:t>
            </a:r>
            <a:r>
              <a:rPr lang="ru-RU" b="1" dirty="0">
                <a:ea typeface="+mn-lt"/>
                <a:cs typeface="+mn-lt"/>
              </a:rPr>
              <a:t> </a:t>
            </a:r>
            <a:r>
              <a:rPr lang="ru-RU" dirty="0">
                <a:ea typeface="+mn-lt"/>
                <a:cs typeface="+mn-lt"/>
              </a:rPr>
              <a:t>в результате сдавления эпидуральным абсцессом.</a:t>
            </a:r>
          </a:p>
          <a:p>
            <a:r>
              <a:rPr lang="ru-RU" b="1" dirty="0">
                <a:ea typeface="+mn-lt"/>
                <a:cs typeface="+mn-lt"/>
              </a:rPr>
              <a:t>МРТ</a:t>
            </a:r>
            <a:r>
              <a:rPr lang="ru-RU" dirty="0">
                <a:ea typeface="+mn-lt"/>
                <a:cs typeface="+mn-lt"/>
              </a:rPr>
              <a:t> является </a:t>
            </a:r>
            <a:r>
              <a:rPr lang="ru-RU" b="1" dirty="0">
                <a:ea typeface="+mn-lt"/>
                <a:cs typeface="+mn-lt"/>
              </a:rPr>
              <a:t>предпочтительным методом</a:t>
            </a:r>
            <a:r>
              <a:rPr lang="ru-RU" dirty="0">
                <a:ea typeface="+mn-lt"/>
                <a:cs typeface="+mn-lt"/>
              </a:rPr>
              <a:t> визуализации в диагностике и оценке туберкулезного спондилита.</a:t>
            </a:r>
          </a:p>
          <a:p>
            <a:endParaRPr lang="ru-RU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2196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14335D-D6F5-49B9-9757-173633838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2" y="876472"/>
            <a:ext cx="12245344" cy="5113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ea typeface="+mn-lt"/>
                <a:cs typeface="+mn-lt"/>
              </a:rPr>
              <a:t>Поскольку туберкулезные поражения демонстрируют </a:t>
            </a:r>
            <a:r>
              <a:rPr lang="ru-RU" b="1" dirty="0">
                <a:ea typeface="+mn-lt"/>
                <a:cs typeface="+mn-lt"/>
              </a:rPr>
              <a:t>высокое поглощение 18F-ФДГ</a:t>
            </a:r>
            <a:r>
              <a:rPr lang="ru-RU" dirty="0">
                <a:ea typeface="+mn-lt"/>
                <a:cs typeface="+mn-lt"/>
              </a:rPr>
              <a:t>, то </a:t>
            </a:r>
            <a:r>
              <a:rPr lang="ru-RU" b="1" dirty="0">
                <a:ea typeface="+mn-lt"/>
                <a:cs typeface="+mn-lt"/>
              </a:rPr>
              <a:t>ПЭТ/КТ </a:t>
            </a:r>
            <a:r>
              <a:rPr lang="ru-RU" dirty="0">
                <a:ea typeface="+mn-lt"/>
                <a:cs typeface="+mn-lt"/>
              </a:rPr>
              <a:t> является </a:t>
            </a:r>
            <a:r>
              <a:rPr lang="ru-RU" b="1" dirty="0">
                <a:ea typeface="+mn-lt"/>
                <a:cs typeface="+mn-lt"/>
              </a:rPr>
              <a:t>перспективным</a:t>
            </a:r>
            <a:r>
              <a:rPr lang="ru-RU" dirty="0">
                <a:ea typeface="+mn-lt"/>
                <a:cs typeface="+mn-lt"/>
              </a:rPr>
              <a:t> методом диагностики спинальной инфекции </a:t>
            </a:r>
          </a:p>
          <a:p>
            <a:r>
              <a:rPr lang="ru-RU" dirty="0">
                <a:ea typeface="+mn-lt"/>
                <a:cs typeface="+mn-lt"/>
              </a:rPr>
              <a:t>У 63,6% пациентов с туберкулезом позвоночника на момент проведения ПЭТ/КТ всего тела с 18F-ФДГ было клинически не очаговое мультифокальное поражение скелета.</a:t>
            </a:r>
          </a:p>
          <a:p>
            <a:r>
              <a:rPr lang="ru-RU" dirty="0">
                <a:ea typeface="+mn-lt"/>
                <a:cs typeface="+mn-lt"/>
              </a:rPr>
              <a:t>Помимо позвоночника, может поражаться любая часть опорно-двигательного аппарата, но чаще всего поражаются </a:t>
            </a:r>
            <a:r>
              <a:rPr lang="ru-RU" b="1" dirty="0">
                <a:ea typeface="+mn-lt"/>
                <a:cs typeface="+mn-lt"/>
              </a:rPr>
              <a:t>крупные суставы нижних конечностей</a:t>
            </a:r>
            <a:r>
              <a:rPr lang="ru-RU" dirty="0">
                <a:ea typeface="+mn-lt"/>
                <a:cs typeface="+mn-lt"/>
              </a:rPr>
              <a:t>. Результаты визуализации при туберкулезе опорно-двигательного аппарата часто неспецифичны. </a:t>
            </a:r>
            <a:r>
              <a:rPr lang="ru-RU" b="1" dirty="0">
                <a:ea typeface="+mn-lt"/>
                <a:cs typeface="+mn-lt"/>
              </a:rPr>
              <a:t>МРТ - наиболее чувствительный </a:t>
            </a:r>
            <a:r>
              <a:rPr lang="ru-RU" dirty="0">
                <a:ea typeface="+mn-lt"/>
                <a:cs typeface="+mn-lt"/>
              </a:rPr>
              <a:t>метод ранней диагностики и полного определения болезни.</a:t>
            </a:r>
            <a:endParaRPr lang="ru-RU" dirty="0"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64796B-A023-4F33-A449-9CADA0447AB2}"/>
              </a:ext>
            </a:extLst>
          </p:cNvPr>
          <p:cNvSpPr txBox="1"/>
          <p:nvPr/>
        </p:nvSpPr>
        <p:spPr>
          <a:xfrm>
            <a:off x="2309004" y="138022"/>
            <a:ext cx="740146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>
                <a:latin typeface="Arial"/>
                <a:cs typeface="Arial"/>
              </a:rPr>
              <a:t>Туберкулез опорно-двигательного аппарата​</a:t>
            </a:r>
          </a:p>
        </p:txBody>
      </p:sp>
    </p:spTree>
    <p:extLst>
      <p:ext uri="{BB962C8B-B14F-4D97-AF65-F5344CB8AC3E}">
        <p14:creationId xmlns:p14="http://schemas.microsoft.com/office/powerpoint/2010/main" val="27152783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Рисунок 4" descr="Изображение выглядит как другой&#10;&#10;Автоматически созданное описание">
            <a:extLst>
              <a:ext uri="{FF2B5EF4-FFF2-40B4-BE49-F238E27FC236}">
                <a16:creationId xmlns:a16="http://schemas.microsoft.com/office/drawing/2014/main" id="{29EBBB21-6080-4BAE-B540-B70E58DA22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96026" y="85965"/>
            <a:ext cx="5374551" cy="6680470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4C7C790-D411-4B54-AE68-C764169C9DFE}"/>
              </a:ext>
            </a:extLst>
          </p:cNvPr>
          <p:cNvSpPr txBox="1"/>
          <p:nvPr/>
        </p:nvSpPr>
        <p:spPr>
          <a:xfrm>
            <a:off x="5831457" y="238665"/>
            <a:ext cx="6107501" cy="63709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latin typeface="Arial"/>
                <a:cs typeface="Arial"/>
              </a:rPr>
              <a:t>ПЭТ/КТ: </a:t>
            </a:r>
            <a:r>
              <a:rPr lang="en-US" sz="2400" b="1" dirty="0" err="1">
                <a:latin typeface="Arial"/>
                <a:cs typeface="Arial"/>
              </a:rPr>
              <a:t>оценка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распространённости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туберкулёзного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поражения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опорно-двигательного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аппарата</a:t>
            </a:r>
            <a:endParaRPr lang="ru-RU" b="1" dirty="0" err="1"/>
          </a:p>
          <a:p>
            <a:endParaRPr lang="en-US" sz="2400" b="1" dirty="0"/>
          </a:p>
          <a:p>
            <a:r>
              <a:rPr lang="en-US" sz="2400" dirty="0" err="1">
                <a:latin typeface="Calibri"/>
                <a:cs typeface="Arial"/>
              </a:rPr>
              <a:t>Умеренное</a:t>
            </a:r>
            <a:r>
              <a:rPr lang="en-US" sz="2400" dirty="0">
                <a:latin typeface="Calibri"/>
                <a:cs typeface="Arial"/>
              </a:rPr>
              <a:t> </a:t>
            </a:r>
            <a:r>
              <a:rPr lang="en-US" sz="2400" dirty="0" err="1">
                <a:latin typeface="Calibri"/>
                <a:cs typeface="Arial"/>
              </a:rPr>
              <a:t>поглощение</a:t>
            </a:r>
            <a:r>
              <a:rPr lang="en-US" sz="2400" dirty="0">
                <a:latin typeface="Calibri"/>
                <a:cs typeface="Arial"/>
              </a:rPr>
              <a:t> 18F-ФДГ </a:t>
            </a:r>
            <a:r>
              <a:rPr lang="en-US" sz="2400" dirty="0" err="1">
                <a:latin typeface="Calibri"/>
                <a:cs typeface="Arial"/>
              </a:rPr>
              <a:t>от</a:t>
            </a:r>
            <a:r>
              <a:rPr lang="en-US" sz="2400" dirty="0">
                <a:latin typeface="Calibri"/>
                <a:cs typeface="Arial"/>
              </a:rPr>
              <a:t> </a:t>
            </a:r>
            <a:r>
              <a:rPr lang="en-US" sz="2400" dirty="0" err="1">
                <a:latin typeface="Calibri"/>
                <a:cs typeface="Arial"/>
              </a:rPr>
              <a:t>уровня</a:t>
            </a:r>
            <a:r>
              <a:rPr lang="en-US" sz="2400" dirty="0">
                <a:latin typeface="Calibri"/>
                <a:cs typeface="Arial"/>
              </a:rPr>
              <a:t> </a:t>
            </a:r>
            <a:r>
              <a:rPr lang="en-US" sz="2400" b="1" dirty="0">
                <a:latin typeface="Calibri"/>
                <a:cs typeface="Arial"/>
              </a:rPr>
              <a:t>T7-T10</a:t>
            </a:r>
            <a:r>
              <a:rPr lang="en-US" sz="2400" dirty="0">
                <a:latin typeface="Calibri"/>
                <a:cs typeface="Arial"/>
              </a:rPr>
              <a:t> </a:t>
            </a:r>
            <a:r>
              <a:rPr lang="en-US" sz="2400" dirty="0" err="1">
                <a:latin typeface="Calibri"/>
                <a:cs typeface="Arial"/>
              </a:rPr>
              <a:t>позвонков</a:t>
            </a:r>
            <a:r>
              <a:rPr lang="en-US" sz="2400" dirty="0">
                <a:latin typeface="Calibri"/>
                <a:cs typeface="Arial"/>
              </a:rPr>
              <a:t> с </a:t>
            </a:r>
            <a:r>
              <a:rPr lang="en-US" sz="2400" b="1" dirty="0" err="1">
                <a:latin typeface="Calibri"/>
                <a:cs typeface="Arial"/>
              </a:rPr>
              <a:t>литическими</a:t>
            </a:r>
            <a:r>
              <a:rPr lang="en-US" sz="2400" b="1" dirty="0">
                <a:latin typeface="Calibri"/>
                <a:cs typeface="Arial"/>
              </a:rPr>
              <a:t> </a:t>
            </a:r>
            <a:r>
              <a:rPr lang="en-US" sz="2400" b="1" dirty="0" err="1">
                <a:latin typeface="Calibri"/>
                <a:cs typeface="Arial"/>
              </a:rPr>
              <a:t>склеротическими</a:t>
            </a:r>
            <a:r>
              <a:rPr lang="en-US" sz="2400" b="1" dirty="0">
                <a:latin typeface="Calibri"/>
                <a:cs typeface="Arial"/>
              </a:rPr>
              <a:t> </a:t>
            </a:r>
            <a:r>
              <a:rPr lang="en-US" sz="2400" b="1" dirty="0" err="1">
                <a:latin typeface="Calibri"/>
                <a:cs typeface="Arial"/>
              </a:rPr>
              <a:t>изменениями</a:t>
            </a:r>
            <a:r>
              <a:rPr lang="en-US" sz="2400" dirty="0">
                <a:latin typeface="Calibri"/>
                <a:cs typeface="Arial"/>
              </a:rPr>
              <a:t> в </a:t>
            </a:r>
            <a:r>
              <a:rPr lang="en-US" sz="2400" b="1" dirty="0">
                <a:latin typeface="Calibri"/>
                <a:cs typeface="Arial"/>
              </a:rPr>
              <a:t>T7-T9</a:t>
            </a:r>
            <a:r>
              <a:rPr lang="en-US" sz="2400" dirty="0">
                <a:latin typeface="Calibri"/>
                <a:cs typeface="Arial"/>
              </a:rPr>
              <a:t> </a:t>
            </a:r>
            <a:r>
              <a:rPr lang="en-US" sz="2400" dirty="0" err="1">
                <a:latin typeface="Calibri"/>
                <a:cs typeface="Arial"/>
              </a:rPr>
              <a:t>позвонках</a:t>
            </a:r>
            <a:r>
              <a:rPr lang="en-US" sz="2400" dirty="0">
                <a:latin typeface="Calibri"/>
                <a:cs typeface="Arial"/>
              </a:rPr>
              <a:t> и </a:t>
            </a:r>
            <a:r>
              <a:rPr lang="en-US" sz="2400" b="1" dirty="0" err="1">
                <a:latin typeface="Calibri"/>
                <a:cs typeface="Arial"/>
              </a:rPr>
              <a:t>разрушением</a:t>
            </a:r>
            <a:r>
              <a:rPr lang="en-US" sz="2400" b="1" dirty="0">
                <a:latin typeface="Calibri"/>
                <a:cs typeface="Arial"/>
              </a:rPr>
              <a:t> </a:t>
            </a:r>
            <a:r>
              <a:rPr lang="en-US" sz="2400" dirty="0">
                <a:latin typeface="Calibri"/>
                <a:cs typeface="Arial"/>
              </a:rPr>
              <a:t>T8 </a:t>
            </a:r>
            <a:r>
              <a:rPr lang="en-US" sz="2400" dirty="0" err="1">
                <a:latin typeface="Calibri"/>
                <a:cs typeface="Arial"/>
              </a:rPr>
              <a:t>позвонка</a:t>
            </a:r>
            <a:r>
              <a:rPr lang="en-US" sz="2400" dirty="0">
                <a:latin typeface="Calibri"/>
                <a:cs typeface="Arial"/>
              </a:rPr>
              <a:t>  </a:t>
            </a:r>
            <a:endParaRPr lang="en-US" sz="2400" b="1"/>
          </a:p>
          <a:p>
            <a:endParaRPr lang="en-US" sz="2400" dirty="0">
              <a:latin typeface="Calibri"/>
              <a:cs typeface="Arial"/>
            </a:endParaRPr>
          </a:p>
          <a:p>
            <a:endParaRPr lang="en-US" sz="2400" dirty="0">
              <a:latin typeface="Calibri"/>
              <a:cs typeface="Arial"/>
            </a:endParaRPr>
          </a:p>
          <a:p>
            <a:r>
              <a:rPr lang="en-US" sz="2400" dirty="0" err="1">
                <a:latin typeface="Calibri"/>
                <a:cs typeface="Arial"/>
              </a:rPr>
              <a:t>Поражение</a:t>
            </a:r>
            <a:r>
              <a:rPr lang="en-US" sz="2400" dirty="0">
                <a:latin typeface="Calibri"/>
                <a:cs typeface="Arial"/>
              </a:rPr>
              <a:t> </a:t>
            </a:r>
            <a:r>
              <a:rPr lang="en-US" sz="2400" dirty="0" err="1">
                <a:latin typeface="Calibri"/>
                <a:cs typeface="Arial"/>
              </a:rPr>
              <a:t>сдавливает</a:t>
            </a:r>
            <a:r>
              <a:rPr lang="en-US" sz="2400" dirty="0">
                <a:latin typeface="Calibri"/>
                <a:cs typeface="Arial"/>
              </a:rPr>
              <a:t> </a:t>
            </a:r>
            <a:r>
              <a:rPr lang="en-US" sz="2400" dirty="0" err="1">
                <a:latin typeface="Calibri"/>
                <a:cs typeface="Arial"/>
              </a:rPr>
              <a:t>позвоночный</a:t>
            </a:r>
            <a:r>
              <a:rPr lang="en-US" sz="2400" dirty="0">
                <a:latin typeface="Calibri"/>
                <a:cs typeface="Arial"/>
              </a:rPr>
              <a:t> </a:t>
            </a:r>
            <a:r>
              <a:rPr lang="en-US" sz="2400" dirty="0" err="1">
                <a:latin typeface="Calibri"/>
                <a:cs typeface="Arial"/>
              </a:rPr>
              <a:t>канал</a:t>
            </a:r>
            <a:r>
              <a:rPr lang="en-US" sz="2400" dirty="0">
                <a:latin typeface="Calibri"/>
                <a:cs typeface="Arial"/>
              </a:rPr>
              <a:t> </a:t>
            </a:r>
            <a:r>
              <a:rPr lang="en-US" sz="2400" dirty="0" err="1">
                <a:latin typeface="Calibri"/>
                <a:cs typeface="Arial"/>
              </a:rPr>
              <a:t>на</a:t>
            </a:r>
            <a:r>
              <a:rPr lang="en-US" sz="2400" dirty="0">
                <a:latin typeface="Calibri"/>
                <a:cs typeface="Arial"/>
              </a:rPr>
              <a:t> </a:t>
            </a:r>
            <a:r>
              <a:rPr lang="en-US" sz="2400" dirty="0" err="1">
                <a:latin typeface="Calibri"/>
                <a:cs typeface="Arial"/>
              </a:rPr>
              <a:t>уровне</a:t>
            </a:r>
            <a:r>
              <a:rPr lang="en-US" sz="2400" dirty="0">
                <a:latin typeface="Calibri"/>
                <a:cs typeface="Arial"/>
              </a:rPr>
              <a:t> </a:t>
            </a:r>
            <a:r>
              <a:rPr lang="en-US" sz="2400" dirty="0" err="1">
                <a:latin typeface="Calibri"/>
                <a:cs typeface="Arial"/>
              </a:rPr>
              <a:t>позвонка</a:t>
            </a:r>
            <a:r>
              <a:rPr lang="en-US" sz="2400" dirty="0">
                <a:latin typeface="Calibri"/>
                <a:cs typeface="Arial"/>
              </a:rPr>
              <a:t> </a:t>
            </a:r>
            <a:r>
              <a:rPr lang="en-US" sz="2400" b="1" dirty="0">
                <a:latin typeface="Calibri"/>
                <a:cs typeface="Arial"/>
              </a:rPr>
              <a:t>Т8 </a:t>
            </a:r>
            <a:r>
              <a:rPr lang="en-US" sz="2400" dirty="0">
                <a:latin typeface="Calibri"/>
                <a:cs typeface="Arial"/>
              </a:rPr>
              <a:t>и </a:t>
            </a:r>
            <a:r>
              <a:rPr lang="en-US" sz="2400" dirty="0" err="1">
                <a:latin typeface="Calibri"/>
                <a:cs typeface="Arial"/>
              </a:rPr>
              <a:t>вовлекает</a:t>
            </a:r>
            <a:r>
              <a:rPr lang="en-US" sz="2400" dirty="0">
                <a:latin typeface="Calibri"/>
                <a:cs typeface="Arial"/>
              </a:rPr>
              <a:t> </a:t>
            </a:r>
            <a:r>
              <a:rPr lang="en-US" sz="2400" dirty="0" err="1">
                <a:latin typeface="Calibri"/>
                <a:cs typeface="Arial"/>
              </a:rPr>
              <a:t>спинной</a:t>
            </a:r>
            <a:r>
              <a:rPr lang="en-US" sz="2400" dirty="0">
                <a:latin typeface="Calibri"/>
                <a:cs typeface="Arial"/>
              </a:rPr>
              <a:t> </a:t>
            </a:r>
            <a:r>
              <a:rPr lang="en-US" sz="2400" dirty="0" err="1">
                <a:latin typeface="Calibri"/>
                <a:cs typeface="Arial"/>
              </a:rPr>
              <a:t>мозг</a:t>
            </a:r>
            <a:r>
              <a:rPr lang="en-US" sz="2400" dirty="0">
                <a:latin typeface="Calibri"/>
                <a:cs typeface="Arial"/>
              </a:rPr>
              <a:t>. </a:t>
            </a:r>
            <a:r>
              <a:rPr lang="en-US" sz="2400" dirty="0" err="1">
                <a:latin typeface="Calibri"/>
                <a:cs typeface="Arial"/>
              </a:rPr>
              <a:t>П</a:t>
            </a:r>
            <a:r>
              <a:rPr lang="en-US" sz="2400" dirty="0" err="1">
                <a:solidFill>
                  <a:srgbClr val="000000"/>
                </a:solidFill>
                <a:latin typeface="Calibri"/>
                <a:cs typeface="Arial"/>
              </a:rPr>
              <a:t>оражение</a:t>
            </a:r>
            <a:r>
              <a:rPr lang="en-US" sz="2400" dirty="0">
                <a:latin typeface="Calibri"/>
                <a:cs typeface="Arial"/>
              </a:rPr>
              <a:t> </a:t>
            </a:r>
            <a:r>
              <a:rPr lang="en-US" sz="2400" dirty="0" err="1">
                <a:latin typeface="Calibri"/>
                <a:cs typeface="Arial"/>
              </a:rPr>
              <a:t>распространяется</a:t>
            </a:r>
            <a:r>
              <a:rPr lang="en-US" sz="2400" dirty="0">
                <a:latin typeface="Calibri"/>
                <a:cs typeface="Arial"/>
              </a:rPr>
              <a:t> </a:t>
            </a:r>
            <a:r>
              <a:rPr lang="en-US" sz="2400" dirty="0" err="1">
                <a:latin typeface="Calibri"/>
                <a:cs typeface="Arial"/>
              </a:rPr>
              <a:t>вдоль</a:t>
            </a:r>
            <a:r>
              <a:rPr lang="en-US" sz="2400" dirty="0">
                <a:latin typeface="Calibri"/>
                <a:cs typeface="Arial"/>
              </a:rPr>
              <a:t> </a:t>
            </a:r>
            <a:r>
              <a:rPr lang="en-US" sz="2400" dirty="0" err="1">
                <a:latin typeface="Calibri"/>
                <a:cs typeface="Arial"/>
              </a:rPr>
              <a:t>левого</a:t>
            </a:r>
            <a:r>
              <a:rPr lang="en-US" sz="2400" dirty="0">
                <a:solidFill>
                  <a:srgbClr val="FF0000"/>
                </a:solidFill>
                <a:latin typeface="Calibri"/>
                <a:cs typeface="Arial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Arial"/>
              </a:rPr>
              <a:t>края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Arial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Arial"/>
              </a:rPr>
              <a:t>позвонка</a:t>
            </a:r>
            <a:r>
              <a:rPr lang="en-US" sz="2400" dirty="0">
                <a:latin typeface="Calibri"/>
                <a:cs typeface="Arial"/>
              </a:rPr>
              <a:t>, </a:t>
            </a:r>
            <a:r>
              <a:rPr lang="en-US" sz="2400" dirty="0" err="1">
                <a:latin typeface="Calibri"/>
                <a:cs typeface="Arial"/>
              </a:rPr>
              <a:t>со</a:t>
            </a:r>
            <a:r>
              <a:rPr lang="en-US" sz="2400" dirty="0">
                <a:latin typeface="Calibri"/>
                <a:cs typeface="Arial"/>
              </a:rPr>
              <a:t> </a:t>
            </a:r>
            <a:r>
              <a:rPr lang="en-US" sz="2400" dirty="0" err="1">
                <a:latin typeface="Calibri"/>
                <a:cs typeface="Arial"/>
              </a:rPr>
              <a:t>слабым</a:t>
            </a:r>
            <a:r>
              <a:rPr lang="en-US" sz="2400" dirty="0">
                <a:latin typeface="Calibri"/>
                <a:cs typeface="Arial"/>
              </a:rPr>
              <a:t> </a:t>
            </a:r>
            <a:r>
              <a:rPr lang="en-US" sz="2400" dirty="0" err="1">
                <a:latin typeface="Calibri"/>
                <a:cs typeface="Arial"/>
              </a:rPr>
              <a:t>поглощением</a:t>
            </a:r>
            <a:r>
              <a:rPr lang="en-US" sz="2400" dirty="0">
                <a:latin typeface="Calibri"/>
                <a:cs typeface="Arial"/>
              </a:rPr>
              <a:t> 18F-ФДГ и </a:t>
            </a:r>
            <a:r>
              <a:rPr lang="en-US" sz="2400" dirty="0" err="1">
                <a:latin typeface="Calibri"/>
                <a:cs typeface="Arial"/>
              </a:rPr>
              <a:t>очагами</a:t>
            </a:r>
            <a:r>
              <a:rPr lang="en-US" sz="2400" dirty="0">
                <a:latin typeface="Calibri"/>
                <a:cs typeface="Arial"/>
              </a:rPr>
              <a:t> </a:t>
            </a:r>
            <a:r>
              <a:rPr lang="en-US" sz="2400" dirty="0" err="1">
                <a:latin typeface="Calibri"/>
                <a:cs typeface="Arial"/>
              </a:rPr>
              <a:t>кальцификации</a:t>
            </a:r>
            <a:r>
              <a:rPr lang="en-US" sz="2400" dirty="0">
                <a:latin typeface="Calibri"/>
                <a:cs typeface="Arial"/>
              </a:rPr>
              <a:t>, </a:t>
            </a:r>
            <a:r>
              <a:rPr lang="en-US" sz="2400" dirty="0" err="1">
                <a:latin typeface="Calibri"/>
                <a:cs typeface="Arial"/>
              </a:rPr>
              <a:t>вероятно</a:t>
            </a:r>
            <a:r>
              <a:rPr lang="en-US" sz="2400" dirty="0">
                <a:latin typeface="Calibri"/>
                <a:cs typeface="Arial"/>
              </a:rPr>
              <a:t> </a:t>
            </a:r>
            <a:r>
              <a:rPr lang="en-US" sz="2400" dirty="0" err="1">
                <a:latin typeface="Calibri"/>
                <a:cs typeface="Arial"/>
              </a:rPr>
              <a:t>развился</a:t>
            </a:r>
            <a:r>
              <a:rPr lang="en-US" sz="2400" dirty="0">
                <a:latin typeface="Calibri"/>
                <a:cs typeface="Arial"/>
              </a:rPr>
              <a:t> </a:t>
            </a:r>
            <a:r>
              <a:rPr lang="en-US" sz="2400" b="1" dirty="0" err="1">
                <a:latin typeface="Calibri"/>
                <a:cs typeface="Arial"/>
              </a:rPr>
              <a:t>холодный</a:t>
            </a:r>
            <a:r>
              <a:rPr lang="en-US" sz="2400" b="1" dirty="0">
                <a:latin typeface="Calibri"/>
                <a:cs typeface="Arial"/>
              </a:rPr>
              <a:t> </a:t>
            </a:r>
            <a:r>
              <a:rPr lang="en-US" sz="2400" b="1" dirty="0" err="1">
                <a:latin typeface="Calibri"/>
                <a:cs typeface="Arial"/>
              </a:rPr>
              <a:t>абсцесс</a:t>
            </a:r>
            <a:r>
              <a:rPr lang="en-US" sz="2400" b="1" dirty="0">
                <a:latin typeface="Calibri"/>
                <a:cs typeface="Arial"/>
              </a:rPr>
              <a:t>.</a:t>
            </a:r>
            <a:endParaRPr lang="en-US" sz="2400" b="1"/>
          </a:p>
        </p:txBody>
      </p:sp>
    </p:spTree>
    <p:extLst>
      <p:ext uri="{BB962C8B-B14F-4D97-AF65-F5344CB8AC3E}">
        <p14:creationId xmlns:p14="http://schemas.microsoft.com/office/powerpoint/2010/main" val="14572238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29917F3-0560-4C6F-B265-458B218C4B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EBE84A-8B0C-4A2F-825A-1C40A3512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1588" y="58055"/>
            <a:ext cx="10686341" cy="1325563"/>
          </a:xfrm>
        </p:spPr>
        <p:txBody>
          <a:bodyPr anchor="t">
            <a:normAutofit/>
          </a:bodyPr>
          <a:lstStyle/>
          <a:p>
            <a:r>
              <a:rPr lang="ru-RU" dirty="0">
                <a:ea typeface="+mj-lt"/>
                <a:cs typeface="+mj-lt"/>
              </a:rPr>
              <a:t>Туберкулез центральной нервной системы </a:t>
            </a:r>
            <a:endParaRPr lang="ru-RU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A39BAE7-7EB8-4E22-BCBB-F00F514DB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885825" cy="6858000"/>
            <a:chOff x="0" y="0"/>
            <a:chExt cx="885825" cy="6858000"/>
          </a:xfrm>
        </p:grpSpPr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CE476A00-9FF6-4B98-9E5C-7A22D8F59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8F0632CB-5E59-4727-9C88-4537512D5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2F0F02-E161-4A81-9B48-074589898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816" y="876378"/>
            <a:ext cx="11218973" cy="568400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ru-RU" sz="2400" dirty="0"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r>
              <a:rPr lang="ru-RU" sz="2400" b="1" dirty="0">
                <a:ea typeface="+mn-lt"/>
                <a:cs typeface="+mn-lt"/>
              </a:rPr>
              <a:t>Формы поражения ЦНС:</a:t>
            </a:r>
            <a:r>
              <a:rPr lang="ru-RU" sz="2400" dirty="0">
                <a:ea typeface="+mn-lt"/>
                <a:cs typeface="+mn-lt"/>
              </a:rPr>
              <a:t> паренхиматозная, менингеальная, </a:t>
            </a:r>
            <a:r>
              <a:rPr lang="ru-RU" sz="2400" dirty="0">
                <a:solidFill>
                  <a:srgbClr val="FF0000"/>
                </a:solidFill>
                <a:ea typeface="+mn-lt"/>
                <a:cs typeface="+mn-lt"/>
              </a:rPr>
              <a:t> </a:t>
            </a:r>
            <a:r>
              <a:rPr lang="ru-RU" sz="2400" dirty="0">
                <a:ea typeface="+mn-lt"/>
                <a:cs typeface="+mn-lt"/>
              </a:rPr>
              <a:t>спинальная или любая их комбинация;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r>
              <a:rPr lang="ru-RU" sz="2400" dirty="0">
                <a:ea typeface="+mn-lt"/>
                <a:cs typeface="+mn-lt"/>
              </a:rPr>
              <a:t>В </a:t>
            </a:r>
            <a:r>
              <a:rPr lang="ru-RU" sz="2400" b="1" dirty="0">
                <a:ea typeface="+mn-lt"/>
                <a:cs typeface="+mn-lt"/>
              </a:rPr>
              <a:t>детском возрасте</a:t>
            </a:r>
            <a:r>
              <a:rPr lang="ru-RU" sz="2400" dirty="0">
                <a:ea typeface="+mn-lt"/>
                <a:cs typeface="+mn-lt"/>
              </a:rPr>
              <a:t> чаще локализуется в </a:t>
            </a:r>
            <a:r>
              <a:rPr lang="ru-RU" sz="2400" b="1" dirty="0">
                <a:ea typeface="+mn-lt"/>
                <a:cs typeface="+mn-lt"/>
              </a:rPr>
              <a:t>мозжечке</a:t>
            </a:r>
            <a:r>
              <a:rPr lang="ru-RU" sz="2400" dirty="0">
                <a:ea typeface="+mn-lt"/>
                <a:cs typeface="+mn-lt"/>
              </a:rPr>
              <a:t>, тогда как у </a:t>
            </a:r>
            <a:r>
              <a:rPr lang="ru-RU" sz="2400" b="1" dirty="0">
                <a:ea typeface="+mn-lt"/>
                <a:cs typeface="+mn-lt"/>
              </a:rPr>
              <a:t>взрослых</a:t>
            </a:r>
            <a:r>
              <a:rPr lang="ru-RU" sz="2400" dirty="0">
                <a:ea typeface="+mn-lt"/>
                <a:cs typeface="+mn-lt"/>
              </a:rPr>
              <a:t> в полушариях </a:t>
            </a:r>
            <a:r>
              <a:rPr lang="ru-RU" sz="2400" b="1" dirty="0">
                <a:ea typeface="+mn-lt"/>
                <a:cs typeface="+mn-lt"/>
              </a:rPr>
              <a:t>головного мозга и базальном ганглии</a:t>
            </a:r>
            <a:r>
              <a:rPr lang="ru-RU" sz="2400" dirty="0">
                <a:ea typeface="+mn-lt"/>
                <a:cs typeface="+mn-lt"/>
              </a:rPr>
              <a:t>;</a:t>
            </a:r>
          </a:p>
          <a:p>
            <a:pPr>
              <a:spcBef>
                <a:spcPts val="0"/>
              </a:spcBef>
            </a:pPr>
            <a:endParaRPr lang="ru-RU" sz="2400" dirty="0"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r>
              <a:rPr lang="ru-RU" sz="2400" dirty="0">
                <a:ea typeface="+mn-lt"/>
                <a:cs typeface="+mn-lt"/>
              </a:rPr>
              <a:t>На </a:t>
            </a:r>
            <a:r>
              <a:rPr lang="ru-RU" sz="2400" b="1" dirty="0">
                <a:ea typeface="+mn-lt"/>
                <a:cs typeface="+mn-lt"/>
              </a:rPr>
              <a:t>МРТ</a:t>
            </a:r>
            <a:r>
              <a:rPr lang="ru-RU" sz="2400" dirty="0">
                <a:ea typeface="+mn-lt"/>
                <a:cs typeface="+mn-lt"/>
              </a:rPr>
              <a:t>  </a:t>
            </a:r>
            <a:r>
              <a:rPr lang="ru-RU" sz="2400" dirty="0" err="1">
                <a:ea typeface="+mn-lt"/>
                <a:cs typeface="+mn-lt"/>
              </a:rPr>
              <a:t>туберкулема</a:t>
            </a:r>
            <a:r>
              <a:rPr lang="ru-RU" sz="2400" dirty="0">
                <a:ea typeface="+mn-lt"/>
                <a:cs typeface="+mn-lt"/>
              </a:rPr>
              <a:t> </a:t>
            </a:r>
            <a:r>
              <a:rPr lang="ru-RU" sz="2400" dirty="0" err="1">
                <a:ea typeface="+mn-lt"/>
                <a:cs typeface="+mn-lt"/>
              </a:rPr>
              <a:t>гиперинтенсивна</a:t>
            </a:r>
            <a:r>
              <a:rPr lang="ru-RU" sz="2400" dirty="0">
                <a:ea typeface="+mn-lt"/>
                <a:cs typeface="+mn-lt"/>
              </a:rPr>
              <a:t> на Т2 и </a:t>
            </a:r>
            <a:r>
              <a:rPr lang="ru-RU" sz="2400" dirty="0" err="1">
                <a:ea typeface="+mn-lt"/>
                <a:cs typeface="+mn-lt"/>
              </a:rPr>
              <a:t>гипоинтенсивна</a:t>
            </a:r>
            <a:r>
              <a:rPr lang="ru-RU" sz="2400" dirty="0">
                <a:ea typeface="+mn-lt"/>
                <a:cs typeface="+mn-lt"/>
              </a:rPr>
              <a:t> на Т1 и демонстрирует </a:t>
            </a:r>
            <a:r>
              <a:rPr lang="ru-RU" sz="2400" b="1" dirty="0">
                <a:ea typeface="+mn-lt"/>
                <a:cs typeface="+mn-lt"/>
              </a:rPr>
              <a:t>солидное образование</a:t>
            </a:r>
            <a:r>
              <a:rPr lang="ru-RU" sz="2400" dirty="0">
                <a:ea typeface="+mn-lt"/>
                <a:cs typeface="+mn-lt"/>
              </a:rPr>
              <a:t>, в то же время она </a:t>
            </a:r>
            <a:r>
              <a:rPr lang="ru-RU" sz="2400" dirty="0" err="1">
                <a:ea typeface="+mn-lt"/>
                <a:cs typeface="+mn-lt"/>
              </a:rPr>
              <a:t>гипоинтенсивна</a:t>
            </a:r>
            <a:r>
              <a:rPr lang="ru-RU" sz="2400" dirty="0">
                <a:ea typeface="+mn-lt"/>
                <a:cs typeface="+mn-lt"/>
              </a:rPr>
              <a:t> как на Т1, так и на Т2 изображениях;</a:t>
            </a:r>
            <a:endParaRPr lang="ru-RU"/>
          </a:p>
          <a:p>
            <a:pPr>
              <a:spcBef>
                <a:spcPts val="0"/>
              </a:spcBef>
            </a:pPr>
            <a:endParaRPr lang="ru-RU" sz="2400" dirty="0"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r>
              <a:rPr lang="ru-RU" sz="2400" dirty="0">
                <a:ea typeface="+mn-lt"/>
                <a:cs typeface="+mn-lt"/>
              </a:rPr>
              <a:t>На </a:t>
            </a:r>
            <a:r>
              <a:rPr lang="ru-RU" sz="2400" b="1" dirty="0">
                <a:ea typeface="+mn-lt"/>
                <a:cs typeface="+mn-lt"/>
              </a:rPr>
              <a:t>КТ</a:t>
            </a:r>
            <a:r>
              <a:rPr lang="ru-RU" sz="2400" dirty="0">
                <a:ea typeface="+mn-lt"/>
                <a:cs typeface="+mn-lt"/>
              </a:rPr>
              <a:t> </a:t>
            </a:r>
            <a:r>
              <a:rPr lang="ru-RU" sz="2400" dirty="0" err="1">
                <a:ea typeface="+mn-lt"/>
                <a:cs typeface="+mn-lt"/>
              </a:rPr>
              <a:t>туберкулёмы</a:t>
            </a:r>
            <a:r>
              <a:rPr lang="ru-RU" sz="2400" dirty="0">
                <a:ea typeface="+mn-lt"/>
                <a:cs typeface="+mn-lt"/>
              </a:rPr>
              <a:t> визуализируются как круглые или дольчатые образования; </a:t>
            </a:r>
            <a:endParaRPr lang="ru-RU" sz="2400" dirty="0">
              <a:cs typeface="Calibri"/>
            </a:endParaRPr>
          </a:p>
          <a:p>
            <a:pPr>
              <a:spcBef>
                <a:spcPts val="0"/>
              </a:spcBef>
            </a:pPr>
            <a:endParaRPr lang="ru-RU" sz="2400" dirty="0"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r>
              <a:rPr lang="ru-RU" sz="2400" dirty="0">
                <a:ea typeface="+mn-lt"/>
                <a:cs typeface="+mn-lt"/>
              </a:rPr>
              <a:t> </a:t>
            </a:r>
            <a:r>
              <a:rPr lang="ru-RU" sz="2400" b="1" dirty="0">
                <a:ea typeface="+mn-lt"/>
                <a:cs typeface="+mn-lt"/>
              </a:rPr>
              <a:t>Милиарный туберкулез </a:t>
            </a:r>
            <a:r>
              <a:rPr lang="ru-RU" sz="2400" dirty="0">
                <a:ea typeface="+mn-lt"/>
                <a:cs typeface="+mn-lt"/>
              </a:rPr>
              <a:t>часто связан с туберкулезным менингитом и проявляется в виде небольших (&lt;2 мм) очагов </a:t>
            </a:r>
            <a:r>
              <a:rPr lang="ru-RU" sz="2400" dirty="0" err="1">
                <a:ea typeface="+mn-lt"/>
                <a:cs typeface="+mn-lt"/>
              </a:rPr>
              <a:t>гиперинтенсивности</a:t>
            </a:r>
            <a:r>
              <a:rPr lang="ru-RU" sz="2400" dirty="0">
                <a:ea typeface="+mn-lt"/>
                <a:cs typeface="+mn-lt"/>
              </a:rPr>
              <a:t> на Т2 изображениях, а после введения гадолиния на Т1 изображениях видны </a:t>
            </a:r>
            <a:r>
              <a:rPr lang="ru-RU" sz="2400" b="1" dirty="0">
                <a:ea typeface="+mn-lt"/>
                <a:cs typeface="+mn-lt"/>
              </a:rPr>
              <a:t>многочисленные, круглые, небольшие, однородные, усиливающие очаги</a:t>
            </a:r>
            <a:endParaRPr lang="ru-RU" sz="2400" b="1">
              <a:solidFill>
                <a:schemeClr val="tx1">
                  <a:alpha val="60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33492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5E1A99-967E-4E79-9333-B3DCA1426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761" y="-304087"/>
            <a:ext cx="9543405" cy="1188720"/>
          </a:xfrm>
        </p:spPr>
        <p:txBody>
          <a:bodyPr>
            <a:normAutofit fontScale="90000"/>
          </a:bodyPr>
          <a:lstStyle/>
          <a:p>
            <a:endParaRPr lang="ru-RU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ru-RU" dirty="0">
                <a:ea typeface="+mj-lt"/>
                <a:cs typeface="+mj-lt"/>
              </a:rPr>
              <a:t>Абдоминальный туберкулез</a:t>
            </a:r>
            <a:endParaRPr lang="ru-RU" dirty="0"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48D1BA-7EDF-4A18-B535-1D0BFC4E6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953" y="1078559"/>
            <a:ext cx="12046611" cy="5724271"/>
          </a:xfrm>
        </p:spPr>
        <p:txBody>
          <a:bodyPr vert="horz" lIns="91440" tIns="45720" rIns="91440" bIns="45720" rtlCol="0" anchor="ctr">
            <a:noAutofit/>
          </a:bodyPr>
          <a:lstStyle/>
          <a:p>
            <a:endParaRPr lang="ru-RU" sz="2400" dirty="0">
              <a:cs typeface="Calibri"/>
            </a:endParaRPr>
          </a:p>
          <a:p>
            <a:r>
              <a:rPr lang="ru-RU" sz="2400" b="1" dirty="0">
                <a:ea typeface="+mn-lt"/>
                <a:cs typeface="+mn-lt"/>
              </a:rPr>
              <a:t>Абдоминальная лимфаденопатия </a:t>
            </a:r>
            <a:r>
              <a:rPr lang="ru-RU" sz="2400" dirty="0">
                <a:ea typeface="+mn-lt"/>
                <a:cs typeface="+mn-lt"/>
              </a:rPr>
              <a:t>встречается у 55-66% пациентов при абдоминальном туберкулезе;</a:t>
            </a:r>
          </a:p>
          <a:p>
            <a:endParaRPr lang="ru-RU" sz="2400" b="1" dirty="0">
              <a:ea typeface="+mn-lt"/>
              <a:cs typeface="+mn-lt"/>
            </a:endParaRPr>
          </a:p>
          <a:p>
            <a:r>
              <a:rPr lang="ru-RU" sz="2400" b="1" dirty="0">
                <a:ea typeface="+mn-lt"/>
                <a:cs typeface="+mn-lt"/>
              </a:rPr>
              <a:t>На МРТ </a:t>
            </a:r>
            <a:r>
              <a:rPr lang="ru-RU" sz="2400" dirty="0">
                <a:ea typeface="+mn-lt"/>
                <a:cs typeface="+mn-lt"/>
              </a:rPr>
              <a:t>они обычно лимфатические узлы </a:t>
            </a:r>
            <a:r>
              <a:rPr lang="ru-RU" sz="2400" dirty="0" err="1">
                <a:ea typeface="+mn-lt"/>
                <a:cs typeface="+mn-lt"/>
              </a:rPr>
              <a:t>гипоинтенсивны</a:t>
            </a:r>
            <a:r>
              <a:rPr lang="ru-RU" sz="2400" dirty="0">
                <a:ea typeface="+mn-lt"/>
                <a:cs typeface="+mn-lt"/>
              </a:rPr>
              <a:t> на Т1 изображениях, тогда как на Т2 изображениях сигнал обычно </a:t>
            </a:r>
            <a:r>
              <a:rPr lang="ru-RU" sz="2400" dirty="0" err="1">
                <a:ea typeface="+mn-lt"/>
                <a:cs typeface="+mn-lt"/>
              </a:rPr>
              <a:t>гиперинтенсивный</a:t>
            </a:r>
            <a:r>
              <a:rPr lang="ru-RU" sz="2400" dirty="0">
                <a:ea typeface="+mn-lt"/>
                <a:cs typeface="+mn-lt"/>
              </a:rPr>
              <a:t>;</a:t>
            </a:r>
            <a:endParaRPr lang="ru-RU" sz="2400">
              <a:cs typeface="Calibri"/>
            </a:endParaRPr>
          </a:p>
          <a:p>
            <a:endParaRPr lang="ru-RU" sz="2400" dirty="0">
              <a:ea typeface="+mn-lt"/>
              <a:cs typeface="+mn-lt"/>
            </a:endParaRPr>
          </a:p>
          <a:p>
            <a:r>
              <a:rPr lang="ru-RU" sz="2400" dirty="0">
                <a:ea typeface="+mn-lt"/>
                <a:cs typeface="+mn-lt"/>
              </a:rPr>
              <a:t>В печени визуализируются бесчисленные мелкие узелки на</a:t>
            </a:r>
            <a:r>
              <a:rPr lang="ru-RU" sz="2400" b="1" dirty="0">
                <a:ea typeface="+mn-lt"/>
                <a:cs typeface="+mn-lt"/>
              </a:rPr>
              <a:t> </a:t>
            </a:r>
            <a:r>
              <a:rPr lang="ru-RU" sz="2400" b="1" dirty="0" err="1">
                <a:ea typeface="+mn-lt"/>
                <a:cs typeface="+mn-lt"/>
              </a:rPr>
              <a:t>КТ</a:t>
            </a:r>
            <a:r>
              <a:rPr lang="ru-RU" sz="2400" dirty="0" err="1">
                <a:ea typeface="+mn-lt"/>
                <a:cs typeface="+mn-lt"/>
              </a:rPr>
              <a:t>,при</a:t>
            </a:r>
            <a:r>
              <a:rPr lang="ru-RU" sz="2400" dirty="0">
                <a:ea typeface="+mn-lt"/>
                <a:cs typeface="+mn-lt"/>
              </a:rPr>
              <a:t> </a:t>
            </a:r>
            <a:r>
              <a:rPr lang="ru-RU" sz="2400" b="1" dirty="0">
                <a:ea typeface="+mn-lt"/>
                <a:cs typeface="+mn-lt"/>
              </a:rPr>
              <a:t>УЗИ</a:t>
            </a:r>
            <a:r>
              <a:rPr lang="ru-RU" sz="2400" dirty="0">
                <a:ea typeface="+mn-lt"/>
                <a:cs typeface="+mn-lt"/>
              </a:rPr>
              <a:t> обычно представлены в виде </a:t>
            </a:r>
            <a:r>
              <a:rPr lang="ru-RU" sz="2400" b="1" dirty="0">
                <a:ea typeface="+mn-lt"/>
                <a:cs typeface="+mn-lt"/>
              </a:rPr>
              <a:t>ярких узоров</a:t>
            </a:r>
            <a:r>
              <a:rPr lang="ru-RU" sz="2400" dirty="0">
                <a:ea typeface="+mn-lt"/>
                <a:cs typeface="+mn-lt"/>
              </a:rPr>
              <a:t> печени </a:t>
            </a:r>
            <a:r>
              <a:rPr lang="ru-RU" sz="2400" b="1" dirty="0" err="1">
                <a:ea typeface="+mn-lt"/>
                <a:cs typeface="+mn-lt"/>
              </a:rPr>
              <a:t>повышененной</a:t>
            </a:r>
            <a:r>
              <a:rPr lang="ru-RU" sz="2400" b="1" dirty="0">
                <a:ea typeface="+mn-lt"/>
                <a:cs typeface="+mn-lt"/>
              </a:rPr>
              <a:t> </a:t>
            </a:r>
            <a:r>
              <a:rPr lang="ru-RU" sz="2400" b="1" dirty="0" err="1">
                <a:ea typeface="+mn-lt"/>
                <a:cs typeface="+mn-lt"/>
              </a:rPr>
              <a:t>эхогенности</a:t>
            </a:r>
            <a:r>
              <a:rPr lang="ru-RU" sz="2400" b="1" dirty="0">
                <a:ea typeface="+mn-lt"/>
                <a:cs typeface="+mn-lt"/>
              </a:rPr>
              <a:t>.</a:t>
            </a:r>
            <a:endParaRPr lang="ru-RU" sz="2400" b="1">
              <a:cs typeface="Calibri"/>
            </a:endParaRPr>
          </a:p>
          <a:p>
            <a:endParaRPr lang="ru-RU" sz="2400" dirty="0">
              <a:cs typeface="Calibri" panose="020F0502020204030204"/>
            </a:endParaRPr>
          </a:p>
          <a:p>
            <a:endParaRPr lang="ru-RU" dirty="0">
              <a:solidFill>
                <a:srgbClr val="FF0000"/>
              </a:solidFill>
              <a:cs typeface="Calibri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39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7">
            <a:extLst>
              <a:ext uri="{FF2B5EF4-FFF2-40B4-BE49-F238E27FC236}">
                <a16:creationId xmlns:a16="http://schemas.microsoft.com/office/drawing/2014/main" id="{6CF121D1-FFBF-48DF-8148-2B8F150D070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9" name="Group 9">
            <a:extLst>
              <a:ext uri="{FF2B5EF4-FFF2-40B4-BE49-F238E27FC236}">
                <a16:creationId xmlns:a16="http://schemas.microsoft.com/office/drawing/2014/main" id="{AE07C97F-092C-4395-BFA0-0AE7F3255995}"/>
              </a:ext>
            </a:extLst>
          </p:cNvPr>
          <p:cNvGrpSpPr>
            <a:grpSpLocks noGrp="1" noUngrp="1" noRot="1" noChangeAspect="1" noMove="1" noResize="1"/>
          </p:cNvGrpSpPr>
          <p:nvPr/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2EB83AB-3161-4146-B8CE-3E47541554F5}"/>
                </a:ext>
              </a:extLst>
            </p:cNvPr>
            <p:cNvSpPr/>
            <p:nvPr/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972A4C7-92CF-4819-B34E-FCDD73A7CDA6}"/>
                </a:ext>
              </a:extLst>
            </p:cNvPr>
            <p:cNvSpPr/>
            <p:nvPr/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3" name="Rectangle 13">
            <a:extLst>
              <a:ext uri="{FF2B5EF4-FFF2-40B4-BE49-F238E27FC236}">
                <a16:creationId xmlns:a16="http://schemas.microsoft.com/office/drawing/2014/main" id="{5BD4E828-21CA-486D-AF5A-542335AEE88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579438" y="922338"/>
            <a:ext cx="11112500" cy="5462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FC8AFE-AB03-4389-86B3-F39E83C00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047" y="601499"/>
            <a:ext cx="11121915" cy="5341938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ru-RU" altLang="en-US" sz="3200" b="1" dirty="0">
                <a:cs typeface="Calibri"/>
              </a:rPr>
              <a:t>Введение</a:t>
            </a:r>
          </a:p>
          <a:p>
            <a:pPr marL="0" indent="0">
              <a:buNone/>
            </a:pPr>
            <a:endParaRPr lang="ru-RU" altLang="en-US" sz="3600" dirty="0">
              <a:cs typeface="Calibri"/>
            </a:endParaRPr>
          </a:p>
          <a:p>
            <a:r>
              <a:rPr lang="ru-RU" altLang="en-US" sz="2400" dirty="0"/>
              <a:t>Туберкулез является </a:t>
            </a:r>
            <a:r>
              <a:rPr lang="ru-RU" altLang="en-US" sz="2400" b="1" dirty="0"/>
              <a:t>глобальной </a:t>
            </a:r>
            <a:r>
              <a:rPr lang="ru-RU" altLang="en-US" sz="2400" dirty="0"/>
              <a:t>проблемой населения;</a:t>
            </a:r>
            <a:endParaRPr lang="ru-RU" sz="2400">
              <a:cs typeface="Calibri"/>
            </a:endParaRPr>
          </a:p>
          <a:p>
            <a:r>
              <a:rPr lang="ru-RU" altLang="en-US" sz="2400" b="1" dirty="0"/>
              <a:t>При первичной диагностике</a:t>
            </a:r>
            <a:r>
              <a:rPr lang="ru-RU" altLang="en-US" sz="2400" dirty="0"/>
              <a:t> туберкулеза у п</a:t>
            </a:r>
            <a:r>
              <a:rPr lang="ru-RU" sz="2400" dirty="0">
                <a:solidFill>
                  <a:srgbClr val="000000"/>
                </a:solidFill>
              </a:rPr>
              <a:t>ациентов</a:t>
            </a:r>
            <a:r>
              <a:rPr lang="ru-RU" sz="2400" dirty="0">
                <a:ea typeface="+mn-lt"/>
                <a:cs typeface="+mn-lt"/>
              </a:rPr>
              <a:t> </a:t>
            </a:r>
            <a:r>
              <a:rPr lang="ru-RU" sz="2400" b="1" dirty="0">
                <a:ea typeface="+mn-lt"/>
                <a:cs typeface="+mn-lt"/>
              </a:rPr>
              <a:t>с отрицательным результатом микроскопического исследования мокроты, </a:t>
            </a:r>
            <a:r>
              <a:rPr lang="ru-RU" sz="2400" dirty="0">
                <a:ea typeface="+mn-lt"/>
                <a:cs typeface="+mn-lt"/>
              </a:rPr>
              <a:t>часто можно пропустить признаки туберкулеза легких и его внелегочные проявления;</a:t>
            </a:r>
            <a:endParaRPr lang="ru-RU" sz="2400">
              <a:solidFill>
                <a:schemeClr val="accent2"/>
              </a:solidFill>
              <a:cs typeface="Calibri"/>
            </a:endParaRPr>
          </a:p>
          <a:p>
            <a:r>
              <a:rPr lang="ru-RU" altLang="en-US" sz="2400" dirty="0"/>
              <a:t>Должна проводиться</a:t>
            </a:r>
            <a:r>
              <a:rPr lang="ru-RU" altLang="en-US" sz="2400" b="1" dirty="0"/>
              <a:t> дифференциальная диагностика </a:t>
            </a:r>
            <a:r>
              <a:rPr lang="ru-RU" altLang="en-US" sz="2400" dirty="0"/>
              <a:t>с другими заболеваниями (новообразования, саркоидоз и т.п.);</a:t>
            </a:r>
            <a:endParaRPr lang="ru-RU" sz="2400">
              <a:cs typeface="Calibri"/>
            </a:endParaRPr>
          </a:p>
          <a:p>
            <a:r>
              <a:rPr lang="ru-RU" altLang="en-US" sz="2400" dirty="0"/>
              <a:t>Рентгенография остается первичным методом исследования туберкулеза, </a:t>
            </a:r>
            <a:r>
              <a:rPr lang="ru-RU" altLang="en-US" sz="2400" b="1" dirty="0"/>
              <a:t>КТ и МРТ </a:t>
            </a:r>
            <a:r>
              <a:rPr lang="ru-RU" altLang="en-US" sz="2400" dirty="0"/>
              <a:t>применяются как дополнительные методы для диагностики проявлений туберкулеза.</a:t>
            </a:r>
            <a:endParaRPr lang="ru-RU" altLang="en-US" sz="2400">
              <a:cs typeface="Calibri"/>
            </a:endParaRPr>
          </a:p>
          <a:p>
            <a:r>
              <a:rPr lang="ru-RU" altLang="en-US" sz="2400" b="1" dirty="0"/>
              <a:t>Позитронно-эмиссионная томография/ компьютерная томография с использованием 18F-фтордезоксиглюкозы</a:t>
            </a:r>
            <a:r>
              <a:rPr lang="ru-RU" altLang="en-US" sz="2400" dirty="0"/>
              <a:t> - широко используется для диагностики локализации туберкулеза и  динамики противотуберкулезного лечения.</a:t>
            </a:r>
            <a:endParaRPr lang="ru-RU" sz="2400" dirty="0">
              <a:cs typeface="Calibri"/>
            </a:endParaRPr>
          </a:p>
          <a:p>
            <a:endParaRPr lang="ru-RU" altLang="en-US" sz="19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9764B1FF-BF0D-44CD-9E31-CF0CD4247D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94425" y="1146508"/>
            <a:ext cx="10443714" cy="4559383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5C39E7D-BBEF-4D82-9787-7C27991CCEF8}"/>
              </a:ext>
            </a:extLst>
          </p:cNvPr>
          <p:cNvSpPr txBox="1"/>
          <p:nvPr/>
        </p:nvSpPr>
        <p:spPr>
          <a:xfrm>
            <a:off x="3861759" y="3775494"/>
            <a:ext cx="8580407" cy="26776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Arial"/>
                <a:cs typeface="Arial"/>
              </a:rPr>
              <a:t>ПЭТ / КТ 18F-FDG - </a:t>
            </a:r>
            <a:r>
              <a:rPr lang="en-US" sz="2400" dirty="0" err="1">
                <a:latin typeface="Arial"/>
                <a:cs typeface="Arial"/>
              </a:rPr>
              <a:t>поглощение</a:t>
            </a:r>
            <a:r>
              <a:rPr lang="en-US" sz="2400" dirty="0">
                <a:latin typeface="Arial"/>
                <a:cs typeface="Arial"/>
              </a:rPr>
              <a:t> 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18 F-</a:t>
            </a:r>
            <a:r>
              <a:rPr lang="en-US" sz="2400" dirty="0">
                <a:latin typeface="Arial"/>
                <a:cs typeface="Arial"/>
              </a:rPr>
              <a:t>FDG </a:t>
            </a:r>
            <a:r>
              <a:rPr lang="en-US" sz="2400" dirty="0" err="1">
                <a:latin typeface="Arial"/>
                <a:cs typeface="Arial"/>
              </a:rPr>
              <a:t>множественными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лимфатическими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узлами</a:t>
            </a:r>
            <a:r>
              <a:rPr lang="en-US" sz="2400" dirty="0">
                <a:latin typeface="Arial"/>
                <a:cs typeface="Arial"/>
              </a:rPr>
              <a:t>: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в 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печени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,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портокавальные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,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параортальные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лимфоузлы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,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забрюшинном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 и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подвздошном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 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пространствах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 и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неоднородное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  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поглощение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 18 F-FDG в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сильно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увеличенной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селезенке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. 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В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костях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,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преимущественно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 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тело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 L3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позвонка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 и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крестце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.</a:t>
            </a:r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62D411-D5E6-489E-B914-CFCF84ACD079}"/>
              </a:ext>
            </a:extLst>
          </p:cNvPr>
          <p:cNvSpPr txBox="1"/>
          <p:nvPr/>
        </p:nvSpPr>
        <p:spPr>
          <a:xfrm>
            <a:off x="-5750" y="-5750"/>
            <a:ext cx="12203501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3600" b="1" dirty="0">
                <a:solidFill>
                  <a:srgbClr val="000000"/>
                </a:solidFill>
                <a:latin typeface="Arial"/>
                <a:cs typeface="Arial"/>
              </a:rPr>
              <a:t>ПЭТ/</a:t>
            </a:r>
            <a:r>
              <a:rPr lang="ru-RU" sz="3600" b="1" dirty="0">
                <a:latin typeface="Arial"/>
                <a:cs typeface="Arial"/>
              </a:rPr>
              <a:t>КТ: оценка распространённости туберкулёзного поражения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8195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4">
            <a:extLst>
              <a:ext uri="{FF2B5EF4-FFF2-40B4-BE49-F238E27FC236}">
                <a16:creationId xmlns:a16="http://schemas.microsoft.com/office/drawing/2014/main" id="{429917F3-0560-4C6F-B265-458B218C4B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D80A23-D218-4CBF-9902-98781FBB4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933" y="425917"/>
            <a:ext cx="10055721" cy="1325563"/>
          </a:xfrm>
        </p:spPr>
        <p:txBody>
          <a:bodyPr anchor="t">
            <a:normAutofit/>
          </a:bodyPr>
          <a:lstStyle/>
          <a:p>
            <a:r>
              <a:rPr lang="ru-RU" dirty="0">
                <a:ea typeface="+mj-lt"/>
                <a:cs typeface="+mj-lt"/>
              </a:rPr>
              <a:t>ПЭТ/КТ в оценке эффективности лечения </a:t>
            </a:r>
            <a:endParaRPr lang="ru-RU" dirty="0"/>
          </a:p>
        </p:txBody>
      </p:sp>
      <p:grpSp>
        <p:nvGrpSpPr>
          <p:cNvPr id="13" name="Group 16">
            <a:extLst>
              <a:ext uri="{FF2B5EF4-FFF2-40B4-BE49-F238E27FC236}">
                <a16:creationId xmlns:a16="http://schemas.microsoft.com/office/drawing/2014/main" id="{AA39BAE7-7EB8-4E22-BCBB-F00F514DB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885825" cy="6858000"/>
            <a:chOff x="0" y="0"/>
            <a:chExt cx="885825" cy="6858000"/>
          </a:xfrm>
        </p:grpSpPr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CE476A00-9FF6-4B98-9E5C-7A22D8F59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8F0632CB-5E59-4727-9C88-4537512D5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9CD50D-BC05-4C30-B51F-EA892F54E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6447" y="1960280"/>
            <a:ext cx="11048180" cy="4395702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ru-RU" dirty="0">
              <a:cs typeface="Calibri" panose="020F0502020204030204"/>
            </a:endParaRPr>
          </a:p>
          <a:p>
            <a:r>
              <a:rPr lang="ru-RU" dirty="0">
                <a:ea typeface="+mn-lt"/>
                <a:cs typeface="+mn-lt"/>
              </a:rPr>
              <a:t>ПЭТ/КТ с 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18F-ФДГ</a:t>
            </a:r>
            <a:r>
              <a:rPr lang="ru-RU" b="1" dirty="0">
                <a:solidFill>
                  <a:srgbClr val="FF0000"/>
                </a:solidFill>
                <a:ea typeface="+mn-lt"/>
                <a:cs typeface="+mn-lt"/>
              </a:rPr>
              <a:t>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-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b="1" dirty="0">
                <a:ea typeface="+mn-lt"/>
                <a:cs typeface="+mn-lt"/>
              </a:rPr>
              <a:t>важный клинический метод</a:t>
            </a:r>
            <a:r>
              <a:rPr lang="ru-RU" dirty="0">
                <a:ea typeface="+mn-lt"/>
                <a:cs typeface="+mn-lt"/>
              </a:rPr>
              <a:t> при туберкулезе;</a:t>
            </a:r>
          </a:p>
          <a:p>
            <a:r>
              <a:rPr lang="ru-RU" dirty="0">
                <a:ea typeface="+mn-lt"/>
                <a:cs typeface="+mn-lt"/>
              </a:rPr>
              <a:t>Во время противотуберкулезного лечения некоторые </a:t>
            </a:r>
            <a:r>
              <a:rPr lang="ru-RU" dirty="0" err="1">
                <a:ea typeface="+mn-lt"/>
                <a:cs typeface="+mn-lt"/>
              </a:rPr>
              <a:t>туберкулемы</a:t>
            </a:r>
            <a:r>
              <a:rPr lang="ru-RU" dirty="0">
                <a:ea typeface="+mn-lt"/>
                <a:cs typeface="+mn-lt"/>
              </a:rPr>
              <a:t> не уменьшаются в размерах и даже могут увеличиваться, что затрудняет принятие врачом решения о необходимости изменения лечения;</a:t>
            </a:r>
          </a:p>
          <a:p>
            <a:r>
              <a:rPr lang="ru-RU" dirty="0">
                <a:ea typeface="+mn-lt"/>
                <a:cs typeface="+mn-lt"/>
              </a:rPr>
              <a:t>При </a:t>
            </a:r>
            <a:r>
              <a:rPr lang="ru-RU" b="1" dirty="0">
                <a:ea typeface="+mn-lt"/>
                <a:cs typeface="+mn-lt"/>
              </a:rPr>
              <a:t>легочном и внелегочном </a:t>
            </a:r>
            <a:r>
              <a:rPr lang="ru-RU" dirty="0">
                <a:ea typeface="+mn-lt"/>
                <a:cs typeface="+mn-lt"/>
              </a:rPr>
              <a:t>туберкулезе при хорошем ответе отмечается </a:t>
            </a:r>
            <a:r>
              <a:rPr lang="ru-RU" b="1" dirty="0">
                <a:ea typeface="+mn-lt"/>
                <a:cs typeface="+mn-lt"/>
              </a:rPr>
              <a:t>снижение </a:t>
            </a:r>
            <a:r>
              <a:rPr lang="ru-RU" b="1" dirty="0" err="1">
                <a:ea typeface="+mn-lt"/>
                <a:cs typeface="+mn-lt"/>
              </a:rPr>
              <a:t>SUVmax</a:t>
            </a:r>
            <a:r>
              <a:rPr lang="ru-RU" dirty="0">
                <a:ea typeface="+mn-lt"/>
                <a:cs typeface="+mn-lt"/>
              </a:rPr>
              <a:t> примерно на одну треть после 1 месяца противотуберкулезного лечения.</a:t>
            </a:r>
          </a:p>
          <a:p>
            <a:endParaRPr lang="ru-RU" sz="1300" dirty="0">
              <a:solidFill>
                <a:schemeClr val="tx1">
                  <a:alpha val="60000"/>
                </a:schemeClr>
              </a:solidFill>
              <a:cs typeface="Calibri"/>
            </a:endParaRPr>
          </a:p>
          <a:p>
            <a:endParaRPr lang="ru-RU" sz="1300" dirty="0">
              <a:solidFill>
                <a:schemeClr val="tx1">
                  <a:alpha val="60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86032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D87474-816C-4110-BC9C-AA3677047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053" y="-282611"/>
            <a:ext cx="10905066" cy="1135737"/>
          </a:xfrm>
        </p:spPr>
        <p:txBody>
          <a:bodyPr>
            <a:normAutofit fontScale="90000"/>
          </a:bodyPr>
          <a:lstStyle/>
          <a:p>
            <a:endParaRPr lang="ru-RU" sz="3600"/>
          </a:p>
          <a:p>
            <a:pPr algn="ctr"/>
            <a:r>
              <a:rPr lang="ru-RU" b="1" dirty="0">
                <a:ea typeface="+mj-lt"/>
                <a:cs typeface="+mj-lt"/>
              </a:rPr>
              <a:t>Туберкулез у пациентов с ВИЧ</a:t>
            </a:r>
            <a:endParaRPr lang="ru-RU" b="1" dirty="0"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7A9487-CC5A-42CB-9C14-56FD0B5DE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157" y="848949"/>
            <a:ext cx="11640789" cy="594425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ru-RU" sz="2400" dirty="0">
                <a:ea typeface="+mn-lt"/>
                <a:cs typeface="+mn-lt"/>
              </a:rPr>
              <a:t>Для таких пациентов характерна </a:t>
            </a:r>
            <a:r>
              <a:rPr lang="ru-RU" sz="2400" b="1" dirty="0">
                <a:ea typeface="+mn-lt"/>
                <a:cs typeface="+mn-lt"/>
              </a:rPr>
              <a:t>атипичная рентгенографическая картина:</a:t>
            </a:r>
            <a:r>
              <a:rPr lang="ru-RU" sz="2400" dirty="0">
                <a:ea typeface="+mn-lt"/>
                <a:cs typeface="+mn-lt"/>
              </a:rPr>
              <a:t> </a:t>
            </a:r>
            <a:r>
              <a:rPr lang="ru-RU" sz="2400" dirty="0">
                <a:solidFill>
                  <a:srgbClr val="002060"/>
                </a:solidFill>
                <a:ea typeface="+mn-lt"/>
                <a:cs typeface="+mn-lt"/>
              </a:rPr>
              <a:t>поражение средних и нижних отделов легких, отсутствие полостей, наличие лимфаденопатии и плевральных выпотов, или милиарная картина</a:t>
            </a:r>
            <a:r>
              <a:rPr lang="ru-RU" sz="2400" dirty="0">
                <a:ea typeface="+mn-lt"/>
                <a:cs typeface="+mn-lt"/>
              </a:rPr>
              <a:t>;</a:t>
            </a:r>
            <a:endParaRPr lang="ru-RU" sz="2400" dirty="0">
              <a:cs typeface="Calibri"/>
            </a:endParaRPr>
          </a:p>
          <a:p>
            <a:endParaRPr lang="ru-RU" sz="2400" dirty="0">
              <a:ea typeface="+mn-lt"/>
              <a:cs typeface="+mn-lt"/>
            </a:endParaRPr>
          </a:p>
          <a:p>
            <a:r>
              <a:rPr lang="ru-RU" sz="2400" dirty="0">
                <a:ea typeface="+mn-lt"/>
                <a:cs typeface="+mn-lt"/>
              </a:rPr>
              <a:t>Степень поражения ТБ зависит </a:t>
            </a:r>
            <a:r>
              <a:rPr lang="ru-RU" sz="2400" b="1" dirty="0">
                <a:ea typeface="+mn-lt"/>
                <a:cs typeface="+mn-lt"/>
              </a:rPr>
              <a:t>от уровня </a:t>
            </a:r>
            <a:r>
              <a:rPr lang="ru-RU" sz="2400" b="1" dirty="0" err="1">
                <a:ea typeface="+mn-lt"/>
                <a:cs typeface="+mn-lt"/>
              </a:rPr>
              <a:t>иммуносупрессии</a:t>
            </a:r>
            <a:r>
              <a:rPr lang="ru-RU" sz="2400" dirty="0">
                <a:ea typeface="+mn-lt"/>
                <a:cs typeface="+mn-lt"/>
              </a:rPr>
              <a:t> на момент открытой формы заболевания;</a:t>
            </a:r>
            <a:endParaRPr lang="ru-RU"/>
          </a:p>
          <a:p>
            <a:endParaRPr lang="ru-RU" sz="2400" dirty="0">
              <a:ea typeface="+mn-lt"/>
              <a:cs typeface="+mn-lt"/>
            </a:endParaRPr>
          </a:p>
          <a:p>
            <a:r>
              <a:rPr lang="ru-RU" sz="2400" dirty="0">
                <a:ea typeface="+mn-lt"/>
                <a:cs typeface="+mn-lt"/>
              </a:rPr>
              <a:t>У пациентов с тяжелой </a:t>
            </a:r>
            <a:r>
              <a:rPr lang="ru-RU" sz="2400" dirty="0" err="1">
                <a:ea typeface="+mn-lt"/>
                <a:cs typeface="+mn-lt"/>
              </a:rPr>
              <a:t>иммуносупрессией</a:t>
            </a:r>
            <a:r>
              <a:rPr lang="ru-RU" sz="2400" dirty="0">
                <a:ea typeface="+mn-lt"/>
                <a:cs typeface="+mn-lt"/>
              </a:rPr>
              <a:t> отмечается повышенная частота </a:t>
            </a:r>
            <a:r>
              <a:rPr lang="ru-RU" sz="2400" b="1" dirty="0">
                <a:ea typeface="+mn-lt"/>
                <a:cs typeface="+mn-lt"/>
              </a:rPr>
              <a:t>милиарного туберкулеза;</a:t>
            </a:r>
          </a:p>
          <a:p>
            <a:endParaRPr lang="ru-RU" sz="2400" b="1" dirty="0">
              <a:ea typeface="+mn-lt"/>
              <a:cs typeface="+mn-lt"/>
            </a:endParaRPr>
          </a:p>
          <a:p>
            <a:r>
              <a:rPr lang="ru-RU" sz="2400" b="1" dirty="0">
                <a:ea typeface="+mn-lt"/>
                <a:cs typeface="+mn-lt"/>
              </a:rPr>
              <a:t>Медиастинальная лимфаденопатия</a:t>
            </a:r>
            <a:r>
              <a:rPr lang="ru-RU" sz="2400" dirty="0">
                <a:ea typeface="+mn-lt"/>
                <a:cs typeface="+mn-lt"/>
              </a:rPr>
              <a:t> встречается в 75-77% случаев и чаще наблюдается у ВИЧ-положительных, чем у ВИЧ-отрицательных пациентов;</a:t>
            </a:r>
            <a:endParaRPr lang="ru-RU"/>
          </a:p>
          <a:p>
            <a:endParaRPr lang="ru-RU" sz="2400" dirty="0">
              <a:ea typeface="+mn-lt"/>
              <a:cs typeface="+mn-lt"/>
            </a:endParaRPr>
          </a:p>
          <a:p>
            <a:r>
              <a:rPr lang="ru-RU" sz="2400" dirty="0">
                <a:ea typeface="+mn-lt"/>
                <a:cs typeface="+mn-lt"/>
              </a:rPr>
              <a:t>Из</a:t>
            </a:r>
            <a:r>
              <a:rPr lang="ru-RU" sz="2400" b="1" dirty="0">
                <a:ea typeface="+mn-lt"/>
                <a:cs typeface="+mn-lt"/>
              </a:rPr>
              <a:t> внелегочных локализации у пациентов с </a:t>
            </a:r>
            <a:r>
              <a:rPr lang="ru-RU" sz="2400" b="1" dirty="0" err="1">
                <a:ea typeface="+mn-lt"/>
                <a:cs typeface="+mn-lt"/>
              </a:rPr>
              <a:t>иммуносупрессией</a:t>
            </a:r>
            <a:r>
              <a:rPr lang="ru-RU" sz="2400" dirty="0">
                <a:ea typeface="+mn-lt"/>
                <a:cs typeface="+mn-lt"/>
              </a:rPr>
              <a:t> часто поражаются: </a:t>
            </a:r>
            <a:r>
              <a:rPr lang="ru-RU" sz="2400" dirty="0">
                <a:solidFill>
                  <a:srgbClr val="002060"/>
                </a:solidFill>
                <a:ea typeface="+mn-lt"/>
                <a:cs typeface="+mn-lt"/>
              </a:rPr>
              <a:t>мозг, перикард, желудочно-кишечный тракт, брюшину и мочеполовые пути</a:t>
            </a:r>
            <a:endParaRPr lang="ru-RU" sz="2400" dirty="0">
              <a:cs typeface="Calibri"/>
            </a:endParaRPr>
          </a:p>
          <a:p>
            <a:endParaRPr lang="ru-RU" sz="2000" dirty="0">
              <a:solidFill>
                <a:srgbClr val="FF0000"/>
              </a:solidFill>
              <a:cs typeface="Calibri"/>
            </a:endParaRPr>
          </a:p>
          <a:p>
            <a:endParaRPr lang="ru-RU" sz="2000" dirty="0"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7727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00D5E40-4184-4298-85AD-2A72A5748E2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9A9144-F973-46BE-90C1-3C4C67178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725" y="406400"/>
            <a:ext cx="11336338" cy="5770563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ru-RU" altLang="en-US" dirty="0">
              <a:cs typeface="Calibri"/>
            </a:endParaRPr>
          </a:p>
          <a:p>
            <a:endParaRPr lang="ru-RU" altLang="en-US"/>
          </a:p>
          <a:p>
            <a:endParaRPr lang="ru-RU" altLang="en-US"/>
          </a:p>
          <a:p>
            <a:pPr algn="ctr">
              <a:buFont typeface="Arial" panose="020B0604020202020204" pitchFamily="34" charset="0"/>
              <a:buNone/>
            </a:pPr>
            <a:endParaRPr lang="ru-RU" altLang="en-US"/>
          </a:p>
          <a:p>
            <a:pPr algn="ctr">
              <a:buFont typeface="Arial" panose="020B0604020202020204" pitchFamily="34" charset="0"/>
              <a:buNone/>
            </a:pPr>
            <a:endParaRPr lang="ru-RU" altLang="en-US"/>
          </a:p>
          <a:p>
            <a:pPr algn="ctr">
              <a:buFont typeface="Arial" panose="020B0604020202020204" pitchFamily="34" charset="0"/>
              <a:buNone/>
            </a:pPr>
            <a:r>
              <a:rPr lang="ru-RU" altLang="en-US" sz="4400" dirty="0"/>
              <a:t>Спасибо за внимание!</a:t>
            </a:r>
            <a:endParaRPr lang="ru-RU" altLang="en-US" sz="4400" dirty="0"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E310B5-1D00-4A06-9268-1B7D52BCCC4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2700000">
            <a:off x="11052176" y="2119312"/>
            <a:ext cx="646112" cy="646113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0F109971-BFA1-48BB-8DB5-37C4C8C048E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6200000">
            <a:off x="10288588" y="1343025"/>
            <a:ext cx="2533650" cy="1273175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5D187943-7979-4D4F-8097-41CA671943B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>
            <a:off x="-500856" y="5103019"/>
            <a:ext cx="2016125" cy="1014413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1FEE6F7-C0D5-4420-B97A-A5F2DD7ED16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2700000">
            <a:off x="427831" y="5730082"/>
            <a:ext cx="485775" cy="48418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A657E1E-B20E-4B57-9457-4A0DD98EC9D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171C367-91C2-4D67-8148-15B34AFD007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558800" y="0"/>
            <a:ext cx="11166475" cy="2019300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09E22CA-DBEB-4218-8151-BE8F358C9C4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566738" y="0"/>
            <a:ext cx="11155362" cy="2011363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5D6403-59A5-4E89-A0B0-8D3C9CCCF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3" y="284163"/>
            <a:ext cx="10167937" cy="1179512"/>
          </a:xfrm>
        </p:spPr>
        <p:txBody>
          <a:bodyPr>
            <a:normAutofit/>
          </a:bodyPr>
          <a:lstStyle/>
          <a:p>
            <a:r>
              <a:rPr lang="ru-RU" altLang="en-US" sz="4000"/>
              <a:t>Первичный туберкулез 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99A178-D20E-468E-9C86-DF54A0978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3" y="1598613"/>
            <a:ext cx="12147550" cy="476408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altLang="en-US" sz="2400" dirty="0"/>
              <a:t>Возникает в результате первого контакта с </a:t>
            </a:r>
            <a:r>
              <a:rPr lang="ru-RU" altLang="en-US" sz="2400" i="1" dirty="0" err="1"/>
              <a:t>Mycobacterium</a:t>
            </a:r>
            <a:r>
              <a:rPr lang="ru-RU" altLang="en-US" sz="2400" i="1" dirty="0"/>
              <a:t> </a:t>
            </a:r>
            <a:r>
              <a:rPr lang="ru-RU" altLang="en-US" sz="2400" i="1" dirty="0" err="1"/>
              <a:t>tuberculosis</a:t>
            </a:r>
            <a:r>
              <a:rPr lang="ru-RU" altLang="en-US" sz="2400" dirty="0"/>
              <a:t>. </a:t>
            </a:r>
            <a:endParaRPr lang="ru-RU" sz="3200" dirty="0">
              <a:cs typeface="Calibri"/>
            </a:endParaRPr>
          </a:p>
          <a:p>
            <a:r>
              <a:rPr lang="ru-RU" altLang="en-US" sz="2400" b="1" dirty="0"/>
              <a:t>Рентгенологические признаки: </a:t>
            </a:r>
            <a:endParaRPr lang="ru-RU" sz="2400" dirty="0">
              <a:solidFill>
                <a:srgbClr val="FFA200"/>
              </a:solidFill>
            </a:endParaRPr>
          </a:p>
          <a:p>
            <a:pPr marL="0" indent="0">
              <a:buNone/>
            </a:pPr>
            <a:r>
              <a:rPr lang="ru-RU" altLang="en-US" sz="2400" dirty="0">
                <a:solidFill>
                  <a:srgbClr val="FFA200"/>
                </a:solidFill>
              </a:rPr>
              <a:t>                         </a:t>
            </a:r>
            <a:r>
              <a:rPr lang="ru-RU" altLang="en-US" sz="2400" dirty="0">
                <a:solidFill>
                  <a:srgbClr val="002060"/>
                </a:solidFill>
              </a:rPr>
              <a:t>       Паренхиматозный очаг </a:t>
            </a:r>
            <a:endParaRPr lang="ru-RU" sz="2400">
              <a:solidFill>
                <a:srgbClr val="002060"/>
              </a:solidFill>
              <a:cs typeface="Calibri"/>
            </a:endParaRPr>
          </a:p>
          <a:p>
            <a:pPr marL="0" indent="0">
              <a:buNone/>
            </a:pPr>
            <a:r>
              <a:rPr lang="ru-RU" altLang="en-US" sz="2400" dirty="0">
                <a:solidFill>
                  <a:srgbClr val="002060"/>
                </a:solidFill>
              </a:rPr>
              <a:t>                                Лимфаденопатия</a:t>
            </a:r>
            <a:endParaRPr lang="ru-RU" sz="2400">
              <a:solidFill>
                <a:srgbClr val="002060"/>
              </a:solidFill>
              <a:cs typeface="Calibri"/>
            </a:endParaRPr>
          </a:p>
          <a:p>
            <a:pPr marL="0" indent="0">
              <a:buNone/>
            </a:pPr>
            <a:r>
              <a:rPr lang="ru-RU" altLang="en-US" sz="2400" dirty="0">
                <a:solidFill>
                  <a:srgbClr val="002060"/>
                </a:solidFill>
              </a:rPr>
              <a:t>                                Плевральный выпот</a:t>
            </a:r>
            <a:endParaRPr lang="ru-RU" sz="2400">
              <a:solidFill>
                <a:srgbClr val="002060"/>
              </a:solidFill>
              <a:cs typeface="Calibri"/>
            </a:endParaRPr>
          </a:p>
          <a:p>
            <a:pPr marL="0" indent="0">
              <a:buNone/>
            </a:pPr>
            <a:r>
              <a:rPr lang="ru-RU" altLang="en-US" sz="2400" dirty="0">
                <a:solidFill>
                  <a:srgbClr val="002060"/>
                </a:solidFill>
              </a:rPr>
              <a:t>                                Милиарная диссеминация </a:t>
            </a:r>
            <a:endParaRPr lang="ru-RU" sz="2400">
              <a:solidFill>
                <a:srgbClr val="002060"/>
              </a:solidFill>
              <a:cs typeface="Calibri"/>
            </a:endParaRPr>
          </a:p>
          <a:p>
            <a:pPr marL="0" indent="0">
              <a:buNone/>
            </a:pPr>
            <a:r>
              <a:rPr lang="ru-RU" altLang="en-US" sz="2400" dirty="0">
                <a:solidFill>
                  <a:srgbClr val="002060"/>
                </a:solidFill>
              </a:rPr>
              <a:t>                                Комбинация проявлений</a:t>
            </a:r>
            <a:endParaRPr lang="ru-RU" sz="2400" dirty="0">
              <a:solidFill>
                <a:srgbClr val="002060"/>
              </a:solidFill>
              <a:cs typeface="Calibri"/>
            </a:endParaRPr>
          </a:p>
          <a:p>
            <a:r>
              <a:rPr lang="ru-RU" altLang="en-US" sz="2400" dirty="0"/>
              <a:t>Очаг </a:t>
            </a:r>
            <a:r>
              <a:rPr lang="ru-RU" sz="2400" dirty="0">
                <a:ea typeface="+mn-lt"/>
                <a:cs typeface="+mn-lt"/>
              </a:rPr>
              <a:t>в апикальных, задних сегментах верхних долей и верхних сегментах нижних долей</a:t>
            </a:r>
            <a:endParaRPr lang="ru-RU" altLang="en-US" sz="2400" dirty="0">
              <a:cs typeface="Calibri"/>
            </a:endParaRPr>
          </a:p>
          <a:p>
            <a:r>
              <a:rPr lang="ru-RU" altLang="en-US" sz="2400" b="1" dirty="0" err="1"/>
              <a:t>Полисегментарное</a:t>
            </a:r>
            <a:r>
              <a:rPr lang="ru-RU" altLang="en-US" sz="2400" b="1" dirty="0"/>
              <a:t> поражение</a:t>
            </a:r>
            <a:r>
              <a:rPr lang="ru-RU" altLang="en-US" sz="2400" dirty="0"/>
              <a:t> в </a:t>
            </a:r>
            <a:r>
              <a:rPr lang="ru-RU" altLang="en-US" sz="2400" b="1" dirty="0"/>
              <a:t>25%</a:t>
            </a:r>
            <a:r>
              <a:rPr lang="ru-RU" altLang="en-US" sz="2400" dirty="0"/>
              <a:t> случаев</a:t>
            </a:r>
            <a:endParaRPr lang="ru-RU" altLang="en-US" sz="2400" dirty="0">
              <a:cs typeface="Calibri"/>
            </a:endParaRPr>
          </a:p>
          <a:p>
            <a:pPr marL="0" indent="0">
              <a:buNone/>
            </a:pPr>
            <a:r>
              <a:rPr lang="ru-RU" altLang="en-US" sz="2400" dirty="0"/>
              <a:t>   </a:t>
            </a:r>
            <a:r>
              <a:rPr lang="ru-RU" altLang="en-US" sz="2400" b="1" dirty="0"/>
              <a:t>Обызвествление </a:t>
            </a:r>
            <a:r>
              <a:rPr lang="ru-RU" altLang="en-US" sz="2400" dirty="0"/>
              <a:t>до </a:t>
            </a:r>
            <a:r>
              <a:rPr lang="ru-RU" altLang="en-US" sz="2400" b="1" dirty="0"/>
              <a:t>15%</a:t>
            </a:r>
            <a:endParaRPr lang="ru-RU" altLang="en-US" sz="2400" dirty="0">
              <a:cs typeface="Calibri"/>
            </a:endParaRPr>
          </a:p>
          <a:p>
            <a:pPr marL="0" indent="0">
              <a:buNone/>
            </a:pPr>
            <a:r>
              <a:rPr lang="ru-RU" altLang="en-US" sz="2400" dirty="0"/>
              <a:t>   </a:t>
            </a:r>
            <a:r>
              <a:rPr lang="ru-RU" altLang="en-US" sz="2400" b="1" dirty="0" err="1"/>
              <a:t>Туберкулема</a:t>
            </a:r>
            <a:r>
              <a:rPr lang="ru-RU" altLang="en-US" sz="2400" dirty="0"/>
              <a:t> наблюдается примерно в </a:t>
            </a:r>
            <a:r>
              <a:rPr lang="ru-RU" altLang="en-US" sz="2400" b="1" dirty="0"/>
              <a:t>9%</a:t>
            </a:r>
            <a:r>
              <a:rPr lang="ru-RU" altLang="en-US" sz="2400" dirty="0"/>
              <a:t> случаев. </a:t>
            </a:r>
            <a:endParaRPr lang="ru-RU" altLang="en-US" sz="2400" dirty="0">
              <a:cs typeface="Calibri"/>
            </a:endParaRPr>
          </a:p>
          <a:p>
            <a:endParaRPr lang="ru-RU" altLang="en-US" sz="17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6D6CAE4-D858-421E-87B7-D1BF3FA91B8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98475" y="758825"/>
            <a:ext cx="128588" cy="7048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8788A1-4D54-466D-BAF0-A1E818EBA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226" y="285257"/>
            <a:ext cx="11903547" cy="641722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2400" dirty="0">
                <a:ea typeface="+mn-lt"/>
                <a:cs typeface="+mn-lt"/>
              </a:rPr>
              <a:t>Рентгенологическим доказательством предшествующего туберкулеза, является так называемый </a:t>
            </a:r>
            <a:r>
              <a:rPr lang="ru-RU" sz="2400" b="1" dirty="0">
                <a:ea typeface="+mn-lt"/>
                <a:cs typeface="+mn-lt"/>
              </a:rPr>
              <a:t>комплекс Ранке:</a:t>
            </a:r>
            <a:r>
              <a:rPr lang="ru-RU" sz="2400" dirty="0">
                <a:ea typeface="+mn-lt"/>
                <a:cs typeface="+mn-lt"/>
              </a:rPr>
              <a:t>  </a:t>
            </a:r>
            <a:endParaRPr lang="ru-RU">
              <a:ea typeface="+mn-lt"/>
              <a:cs typeface="+mn-lt"/>
            </a:endParaRP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  <a:ea typeface="+mn-lt"/>
                <a:cs typeface="+mn-lt"/>
              </a:rPr>
              <a:t>-Очаг Гона с вовлечением лимфатических узлов---&gt;</a:t>
            </a:r>
            <a:r>
              <a:rPr lang="ru-RU" sz="2400" b="1" dirty="0">
                <a:solidFill>
                  <a:srgbClr val="002060"/>
                </a:solidFill>
                <a:ea typeface="+mn-lt"/>
                <a:cs typeface="+mn-lt"/>
              </a:rPr>
              <a:t>комплекс</a:t>
            </a:r>
            <a:r>
              <a:rPr lang="ru-RU" sz="2400" dirty="0">
                <a:solidFill>
                  <a:srgbClr val="002060"/>
                </a:solidFill>
                <a:ea typeface="+mn-lt"/>
                <a:cs typeface="+mn-lt"/>
              </a:rPr>
              <a:t> Гона, который при условии </a:t>
            </a:r>
            <a:r>
              <a:rPr lang="ru-RU" sz="2400" b="1" dirty="0">
                <a:solidFill>
                  <a:srgbClr val="002060"/>
                </a:solidFill>
                <a:ea typeface="+mn-lt"/>
                <a:cs typeface="+mn-lt"/>
              </a:rPr>
              <a:t>кальцинирования</a:t>
            </a:r>
            <a:r>
              <a:rPr lang="ru-RU" sz="2400" dirty="0">
                <a:solidFill>
                  <a:srgbClr val="002060"/>
                </a:solidFill>
                <a:ea typeface="+mn-lt"/>
                <a:cs typeface="+mn-lt"/>
              </a:rPr>
              <a:t> называют </a:t>
            </a:r>
            <a:r>
              <a:rPr lang="ru-RU" sz="2400" b="1" dirty="0">
                <a:solidFill>
                  <a:srgbClr val="002060"/>
                </a:solidFill>
                <a:ea typeface="+mn-lt"/>
                <a:cs typeface="+mn-lt"/>
              </a:rPr>
              <a:t>комплексом</a:t>
            </a:r>
            <a:r>
              <a:rPr lang="ru-RU" sz="2400" dirty="0">
                <a:solidFill>
                  <a:srgbClr val="002060"/>
                </a:solidFill>
                <a:ea typeface="+mn-lt"/>
                <a:cs typeface="+mn-lt"/>
              </a:rPr>
              <a:t> </a:t>
            </a:r>
            <a:r>
              <a:rPr lang="ru-RU" sz="2400" b="1" dirty="0">
                <a:solidFill>
                  <a:srgbClr val="002060"/>
                </a:solidFill>
                <a:ea typeface="+mn-lt"/>
                <a:cs typeface="+mn-lt"/>
              </a:rPr>
              <a:t>Ранке</a:t>
            </a:r>
            <a:r>
              <a:rPr lang="ru-RU" sz="2400" dirty="0">
                <a:solidFill>
                  <a:srgbClr val="002060"/>
                </a:solidFill>
                <a:ea typeface="+mn-lt"/>
                <a:cs typeface="+mn-lt"/>
              </a:rPr>
              <a:t>.</a:t>
            </a:r>
            <a:endParaRPr lang="ru-RU">
              <a:solidFill>
                <a:srgbClr val="002060"/>
              </a:solidFill>
              <a:cs typeface="Calibri"/>
            </a:endParaRPr>
          </a:p>
          <a:p>
            <a:r>
              <a:rPr lang="ru-RU" sz="2400" dirty="0">
                <a:ea typeface="+mn-lt"/>
                <a:cs typeface="+mn-lt"/>
              </a:rPr>
              <a:t>Разрушение и фиброз паренхимы легких           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  <a:ea typeface="+mn-lt"/>
                <a:cs typeface="+mn-lt"/>
              </a:rPr>
              <a:t>-Образование </a:t>
            </a:r>
            <a:r>
              <a:rPr lang="ru-RU" sz="2400" dirty="0" err="1">
                <a:solidFill>
                  <a:srgbClr val="002060"/>
                </a:solidFill>
                <a:ea typeface="+mn-lt"/>
                <a:cs typeface="+mn-lt"/>
              </a:rPr>
              <a:t>тракционного</a:t>
            </a:r>
            <a:r>
              <a:rPr lang="ru-RU" sz="2400" dirty="0">
                <a:solidFill>
                  <a:srgbClr val="002060"/>
                </a:solidFill>
                <a:ea typeface="+mn-lt"/>
                <a:cs typeface="+mn-lt"/>
              </a:rPr>
              <a:t> </a:t>
            </a:r>
            <a:r>
              <a:rPr lang="ru-RU" sz="2400" dirty="0" err="1">
                <a:solidFill>
                  <a:srgbClr val="002060"/>
                </a:solidFill>
                <a:ea typeface="+mn-lt"/>
                <a:cs typeface="+mn-lt"/>
              </a:rPr>
              <a:t>бронхоэктаза</a:t>
            </a:r>
            <a:r>
              <a:rPr lang="ru-RU" sz="2400" dirty="0">
                <a:solidFill>
                  <a:srgbClr val="002060"/>
                </a:solidFill>
                <a:ea typeface="+mn-lt"/>
                <a:cs typeface="+mn-lt"/>
              </a:rPr>
              <a:t> в фиброзной области;</a:t>
            </a:r>
            <a:endParaRPr lang="ru-RU" sz="2400" dirty="0">
              <a:solidFill>
                <a:srgbClr val="002060"/>
              </a:solidFill>
              <a:cs typeface="Calibri"/>
            </a:endParaRPr>
          </a:p>
          <a:p>
            <a:endParaRPr lang="ru-RU" sz="2400" b="1" dirty="0">
              <a:ea typeface="+mn-lt"/>
              <a:cs typeface="+mn-lt"/>
            </a:endParaRPr>
          </a:p>
          <a:p>
            <a:r>
              <a:rPr lang="ru-RU" sz="2400" b="1" dirty="0">
                <a:ea typeface="+mn-lt"/>
                <a:cs typeface="+mn-lt"/>
              </a:rPr>
              <a:t>У детей </a:t>
            </a:r>
            <a:r>
              <a:rPr lang="ru-RU" sz="2400" dirty="0">
                <a:ea typeface="+mn-lt"/>
                <a:cs typeface="+mn-lt"/>
              </a:rPr>
              <a:t>наблюдается увеличение лимфатических узлов в 90-95% случаев, а  у </a:t>
            </a:r>
            <a:r>
              <a:rPr lang="ru-RU" sz="2400" b="1" dirty="0">
                <a:ea typeface="+mn-lt"/>
                <a:cs typeface="+mn-lt"/>
              </a:rPr>
              <a:t>взрослых</a:t>
            </a:r>
            <a:r>
              <a:rPr lang="ru-RU" sz="2400" dirty="0">
                <a:ea typeface="+mn-lt"/>
                <a:cs typeface="+mn-lt"/>
              </a:rPr>
              <a:t> 43%;</a:t>
            </a:r>
            <a:endParaRPr lang="ru-RU"/>
          </a:p>
          <a:p>
            <a:endParaRPr lang="ru-RU" sz="2400" dirty="0">
              <a:ea typeface="+mn-lt"/>
              <a:cs typeface="+mn-lt"/>
            </a:endParaRPr>
          </a:p>
          <a:p>
            <a:r>
              <a:rPr lang="ru-RU" sz="2400" dirty="0">
                <a:ea typeface="+mn-lt"/>
                <a:cs typeface="+mn-lt"/>
              </a:rPr>
              <a:t>Поражение </a:t>
            </a:r>
            <a:r>
              <a:rPr lang="ru-RU" sz="2400" b="1" dirty="0">
                <a:ea typeface="+mn-lt"/>
                <a:cs typeface="+mn-lt"/>
              </a:rPr>
              <a:t>правых</a:t>
            </a:r>
            <a:r>
              <a:rPr lang="ru-RU" sz="2400" dirty="0">
                <a:ea typeface="+mn-lt"/>
                <a:cs typeface="+mn-lt"/>
              </a:rPr>
              <a:t> </a:t>
            </a:r>
            <a:r>
              <a:rPr lang="ru-RU" sz="2400" dirty="0" err="1">
                <a:ea typeface="+mn-lt"/>
                <a:cs typeface="+mn-lt"/>
              </a:rPr>
              <a:t>паратрахеальных</a:t>
            </a:r>
            <a:r>
              <a:rPr lang="ru-RU" sz="2400" dirty="0">
                <a:ea typeface="+mn-lt"/>
                <a:cs typeface="+mn-lt"/>
              </a:rPr>
              <a:t> и подвздошных лимфатических узлов является </a:t>
            </a:r>
            <a:r>
              <a:rPr lang="ru-RU" sz="2400" b="1" dirty="0">
                <a:ea typeface="+mn-lt"/>
                <a:cs typeface="+mn-lt"/>
              </a:rPr>
              <a:t>наиболее распространенным</a:t>
            </a:r>
            <a:r>
              <a:rPr lang="ru-RU" sz="2400" dirty="0">
                <a:ea typeface="+mn-lt"/>
                <a:cs typeface="+mn-lt"/>
              </a:rPr>
              <a:t>.</a:t>
            </a:r>
            <a:endParaRPr lang="ru-RU"/>
          </a:p>
          <a:p>
            <a:r>
              <a:rPr lang="ru-RU" sz="2400" b="1" dirty="0">
                <a:ea typeface="+mn-lt"/>
                <a:cs typeface="+mn-lt"/>
              </a:rPr>
              <a:t>КТ</a:t>
            </a:r>
            <a:r>
              <a:rPr lang="ru-RU" sz="2400" dirty="0">
                <a:ea typeface="+mn-lt"/>
                <a:cs typeface="+mn-lt"/>
              </a:rPr>
              <a:t> более чувствительна, чем обычная рентгенография, при выявлении туберкулезной </a:t>
            </a:r>
            <a:r>
              <a:rPr lang="ru-RU" sz="2400" b="1" dirty="0">
                <a:ea typeface="+mn-lt"/>
                <a:cs typeface="+mn-lt"/>
              </a:rPr>
              <a:t>лимфаденопатии</a:t>
            </a:r>
            <a:r>
              <a:rPr lang="ru-RU" sz="2400" dirty="0">
                <a:ea typeface="+mn-lt"/>
                <a:cs typeface="+mn-lt"/>
              </a:rPr>
              <a:t>. Она выявляет узлы размером более 2 см, с характерным </a:t>
            </a:r>
            <a:r>
              <a:rPr lang="ru-RU" sz="2400" b="1" dirty="0">
                <a:ea typeface="+mn-lt"/>
                <a:cs typeface="+mn-lt"/>
              </a:rPr>
              <a:t>"симптомом ободка"</a:t>
            </a:r>
            <a:r>
              <a:rPr lang="ru-RU" sz="2400" dirty="0">
                <a:ea typeface="+mn-lt"/>
                <a:cs typeface="+mn-lt"/>
              </a:rPr>
              <a:t>, который состоит из казеозного некроза, окруженного ободком гранулематозной воспалительной ткани.</a:t>
            </a:r>
          </a:p>
          <a:p>
            <a:endParaRPr lang="ru-RU" sz="1700"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71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68DE8B4F-3897-4B6B-BACE-56ED10D8F1A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9">
            <a:extLst>
              <a:ext uri="{FF2B5EF4-FFF2-40B4-BE49-F238E27FC236}">
                <a16:creationId xmlns:a16="http://schemas.microsoft.com/office/drawing/2014/main" id="{DB4DE4AF-4A4A-40AD-85F3-48A796C5C177}"/>
              </a:ext>
            </a:extLst>
          </p:cNvPr>
          <p:cNvGrpSpPr>
            <a:grpSpLocks noGrp="1" noUngrp="1" noRot="1" noChangeAspect="1" noMove="1" noResize="1"/>
          </p:cNvGrpSpPr>
          <p:nvPr/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6A0EBD3-42FA-4B64-86B4-7773A3C87EBF}"/>
                </a:ext>
              </a:extLst>
            </p:cNvPr>
            <p:cNvSpPr/>
            <p:nvPr/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81A8C4BC-F1F6-4FBF-AFFB-38C953310643}"/>
                </a:ext>
              </a:extLst>
            </p:cNvPr>
            <p:cNvSpPr/>
            <p:nvPr/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Rectangle 13">
            <a:extLst>
              <a:ext uri="{FF2B5EF4-FFF2-40B4-BE49-F238E27FC236}">
                <a16:creationId xmlns:a16="http://schemas.microsoft.com/office/drawing/2014/main" id="{B81AE5D0-2801-4CBA-B48F-4CEAE311251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579438" y="922338"/>
            <a:ext cx="11112500" cy="5462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65CE7B-11F7-42A0-BB5C-9259D16FD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3722" y="69084"/>
            <a:ext cx="10724438" cy="6314582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000" b="1" dirty="0">
                <a:ea typeface="+mn-lt"/>
                <a:cs typeface="+mn-lt"/>
              </a:rPr>
              <a:t>Визуализация на ПЭТ/КТ</a:t>
            </a:r>
            <a:endParaRPr lang="ru-RU" altLang="en-US" sz="4000" b="1" dirty="0">
              <a:cs typeface="Calibri"/>
            </a:endParaRPr>
          </a:p>
          <a:p>
            <a:pPr>
              <a:lnSpc>
                <a:spcPct val="80000"/>
              </a:lnSpc>
              <a:buNone/>
            </a:pPr>
            <a:endParaRPr lang="ru-RU" altLang="en-US" b="1" dirty="0"/>
          </a:p>
          <a:p>
            <a:pPr>
              <a:lnSpc>
                <a:spcPct val="80000"/>
              </a:lnSpc>
              <a:buNone/>
            </a:pPr>
            <a:r>
              <a:rPr lang="ru-RU" altLang="en-US" b="1" dirty="0"/>
              <a:t>(1) паттерн легких- </a:t>
            </a:r>
            <a:r>
              <a:rPr lang="ru-RU" altLang="en-US" dirty="0"/>
              <a:t>поглощение 18F-фтордезоксиглюкозы в областях уплотнения в легких и лимфатических узлах;</a:t>
            </a:r>
            <a:endParaRPr lang="ru-RU" altLang="en-US" dirty="0">
              <a:cs typeface="Calibri"/>
            </a:endParaRPr>
          </a:p>
          <a:p>
            <a:pPr>
              <a:lnSpc>
                <a:spcPct val="80000"/>
              </a:lnSpc>
              <a:buNone/>
            </a:pPr>
            <a:r>
              <a:rPr lang="ru-RU" altLang="en-US" b="1" dirty="0"/>
              <a:t>(2) паттерн лимфатических узлов-</a:t>
            </a:r>
            <a:r>
              <a:rPr lang="ru-RU" altLang="en-US" dirty="0"/>
              <a:t> обильное поглощение 18F-ФДГ;</a:t>
            </a:r>
            <a:endParaRPr lang="ru-RU" altLang="en-US" dirty="0">
              <a:cs typeface="Calibri"/>
            </a:endParaRPr>
          </a:p>
          <a:p>
            <a:pPr>
              <a:lnSpc>
                <a:spcPct val="80000"/>
              </a:lnSpc>
            </a:pPr>
            <a:endParaRPr lang="ru-RU" altLang="en-US" b="1" dirty="0">
              <a:cs typeface="Calibri"/>
            </a:endParaRPr>
          </a:p>
          <a:p>
            <a:pPr>
              <a:lnSpc>
                <a:spcPct val="80000"/>
              </a:lnSpc>
            </a:pPr>
            <a:r>
              <a:rPr lang="ru-RU" altLang="en-US" b="1" dirty="0"/>
              <a:t>Ограничением</a:t>
            </a:r>
            <a:r>
              <a:rPr lang="ru-RU" altLang="en-US" dirty="0"/>
              <a:t> использования ПЭТ/КТ 18F-ФДГ для визуализации туберкулеза, особенно в эндемичных районах, невозможность дифференцировать </a:t>
            </a:r>
            <a:r>
              <a:rPr lang="ru-RU" altLang="en-US" b="1" dirty="0"/>
              <a:t>туберкулезные</a:t>
            </a:r>
            <a:r>
              <a:rPr lang="ru-RU" altLang="en-US" dirty="0"/>
              <a:t> поражения от </a:t>
            </a:r>
            <a:r>
              <a:rPr lang="ru-RU" altLang="en-US" b="1" dirty="0"/>
              <a:t>злокачественных и доброкачественных</a:t>
            </a:r>
            <a:r>
              <a:rPr lang="ru-RU" altLang="en-US" dirty="0"/>
              <a:t>.</a:t>
            </a:r>
            <a:endParaRPr lang="ru-RU" altLang="en-US" dirty="0">
              <a:cs typeface="Calibri"/>
            </a:endParaRPr>
          </a:p>
          <a:p>
            <a:pPr>
              <a:lnSpc>
                <a:spcPct val="80000"/>
              </a:lnSpc>
            </a:pPr>
            <a:endParaRPr lang="ru-RU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ПЭТ/КТ с </a:t>
            </a:r>
            <a:r>
              <a:rPr lang="en-US" b="1" baseline="30000" dirty="0"/>
              <a:t>18</a:t>
            </a:r>
            <a:r>
              <a:rPr lang="en-US" b="1" dirty="0"/>
              <a:t> F-FDG </a:t>
            </a:r>
            <a:r>
              <a:rPr lang="en-US" b="1" dirty="0" err="1"/>
              <a:t>легких</a:t>
            </a:r>
            <a:endParaRPr lang="ru-RU" b="1" dirty="0" err="1"/>
          </a:p>
        </p:txBody>
      </p:sp>
      <p:sp>
        <p:nvSpPr>
          <p:cNvPr id="4" name="Прямоугольник 3"/>
          <p:cNvSpPr/>
          <p:nvPr/>
        </p:nvSpPr>
        <p:spPr>
          <a:xfrm>
            <a:off x="8404412" y="1909481"/>
            <a:ext cx="3455891" cy="3004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14000"/>
              </a:lnSpc>
            </a:pPr>
            <a:r>
              <a:rPr lang="ru-RU" altLang="en-US" sz="2400" b="1" dirty="0">
                <a:latin typeface="Arial"/>
                <a:cs typeface="Arial"/>
              </a:rPr>
              <a:t>В нижней доле правого легкого очаг диаметром 1,5 см. </a:t>
            </a:r>
          </a:p>
          <a:p>
            <a:pPr>
              <a:lnSpc>
                <a:spcPct val="114000"/>
              </a:lnSpc>
            </a:pPr>
            <a:r>
              <a:rPr lang="ru-RU" altLang="en-US" sz="2400" b="1" dirty="0"/>
              <a:t>Дифференциальная диагностика с новообразованием, туберкулёзом</a:t>
            </a:r>
            <a:endParaRPr lang="ru-RU" sz="2400" dirty="0"/>
          </a:p>
        </p:txBody>
      </p:sp>
      <p:pic>
        <p:nvPicPr>
          <p:cNvPr id="7" name="Рисунок 3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046B4EC7-F020-4C5C-8A01-366A8975334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3717" y="1831975"/>
            <a:ext cx="7194178" cy="319482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00052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6719A3-B672-42A4-B88A-C9EC8E2B9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166" y="-94703"/>
            <a:ext cx="10515600" cy="1325563"/>
          </a:xfrm>
        </p:spPr>
        <p:txBody>
          <a:bodyPr>
            <a:normAutofit/>
          </a:bodyPr>
          <a:lstStyle/>
          <a:p>
            <a:r>
              <a:rPr lang="ru-RU" b="1" dirty="0">
                <a:cs typeface="Calibri Light"/>
              </a:rPr>
              <a:t>Вторичный туберкулёз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C3E01A-CF41-4E66-A4FD-E44798996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38" y="919108"/>
            <a:ext cx="12026462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ea typeface="+mn-lt"/>
                <a:cs typeface="+mn-lt"/>
              </a:rPr>
              <a:t>Очаговое, неоднородное уплотнение, вовлекающее апикальные, задние сегменты верхних долей и верхние сегменты нижних долей</a:t>
            </a:r>
          </a:p>
          <a:p>
            <a:pPr marL="0" indent="0" algn="ctr">
              <a:buNone/>
            </a:pPr>
            <a:r>
              <a:rPr lang="ru-RU" sz="3600" dirty="0">
                <a:cs typeface="Calibri"/>
              </a:rPr>
              <a:t>КТ легких</a:t>
            </a:r>
          </a:p>
        </p:txBody>
      </p:sp>
      <p:pic>
        <p:nvPicPr>
          <p:cNvPr id="4" name="Рисунок 4" descr="Изображение выглядит как текст, внутренний&#10;&#10;Автоматически созданное описание">
            <a:extLst>
              <a:ext uri="{FF2B5EF4-FFF2-40B4-BE49-F238E27FC236}">
                <a16:creationId xmlns:a16="http://schemas.microsoft.com/office/drawing/2014/main" id="{976BFE20-BF01-4E0A-8432-2B66912760E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1848" y="2413511"/>
            <a:ext cx="10100440" cy="350242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FF589EB-029D-44E6-816A-2B9FA9813553}"/>
              </a:ext>
            </a:extLst>
          </p:cNvPr>
          <p:cNvSpPr txBox="1"/>
          <p:nvPr/>
        </p:nvSpPr>
        <p:spPr>
          <a:xfrm>
            <a:off x="-33266" y="5988865"/>
            <a:ext cx="11901327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>
                <a:latin typeface="Arial"/>
                <a:cs typeface="Arial"/>
              </a:rPr>
              <a:t>Трансаксиальный срез КТ, показывающий неоднородное, плохо определяемое уплотнение в верхней доле правого легкого.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649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4428A41-97B3-4F08-B3B1-89D1D249712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CCCF37A-053E-4CA8-A793-B770BB656594}"/>
              </a:ext>
            </a:extLst>
          </p:cNvPr>
          <p:cNvGrpSpPr>
            <a:grpSpLocks noGrp="1" noUngrp="1" noRot="1" noChangeAspect="1" noMove="1" noResize="1"/>
          </p:cNvGrpSpPr>
          <p:nvPr/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C153418B-ADB2-402E-9D8C-8675B09BD4D7}"/>
                </a:ext>
              </a:extLst>
            </p:cNvPr>
            <p:cNvSpPr/>
            <p:nvPr/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F72056BA-6978-4564-99E1-1C97AFB6C5BB}"/>
                </a:ext>
              </a:extLst>
            </p:cNvPr>
            <p:cNvSpPr/>
            <p:nvPr/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E73ABFF3-ACBC-4F95-9207-5BB34A6E95D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579438" y="922338"/>
            <a:ext cx="11112500" cy="5462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9A0903-3A4B-4D7A-9BA1-EAA06CDBB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729" y="5811"/>
            <a:ext cx="10772656" cy="279498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RU" sz="2400" b="1" dirty="0">
                <a:ea typeface="+mn-lt"/>
                <a:cs typeface="+mn-lt"/>
              </a:rPr>
              <a:t>ПЭТ / КТ легких</a:t>
            </a:r>
            <a:endParaRPr lang="ru-RU" altLang="en-US" sz="2400" dirty="0">
              <a:cs typeface="Calibri"/>
            </a:endParaRPr>
          </a:p>
          <a:p>
            <a:r>
              <a:rPr lang="ru-RU" altLang="en-US" sz="2200" dirty="0"/>
              <a:t>Уплотнение на рентгенограмме появляется у 20-45% пациентов,  уровни жидкости в полости визуализируются в 10% случаев. </a:t>
            </a:r>
            <a:endParaRPr lang="ru-RU" altLang="en-US" sz="2200" b="1">
              <a:cs typeface="Calibri"/>
            </a:endParaRPr>
          </a:p>
          <a:p>
            <a:r>
              <a:rPr lang="ru-RU" altLang="en-US" sz="2200" b="1" dirty="0"/>
              <a:t>Маркер активного туберкулеза- </a:t>
            </a:r>
            <a:r>
              <a:rPr lang="ru-RU" sz="2200" dirty="0">
                <a:ea typeface="+mn-lt"/>
                <a:cs typeface="+mn-lt"/>
              </a:rPr>
              <a:t>утолщение стенок </a:t>
            </a:r>
            <a:r>
              <a:rPr lang="ru-RU" sz="2200" b="1" dirty="0">
                <a:ea typeface="+mn-lt"/>
                <a:cs typeface="+mn-lt"/>
              </a:rPr>
              <a:t>бронхиол</a:t>
            </a:r>
            <a:r>
              <a:rPr lang="ru-RU" sz="2200" dirty="0">
                <a:ea typeface="+mn-lt"/>
                <a:cs typeface="+mn-lt"/>
              </a:rPr>
              <a:t> и заполнение их расширенного просвета </a:t>
            </a:r>
            <a:r>
              <a:rPr lang="ru-RU" sz="2200" b="1" dirty="0">
                <a:ea typeface="+mn-lt"/>
                <a:cs typeface="+mn-lt"/>
              </a:rPr>
              <a:t>слизью или гноем, симптом "дерева в почках". </a:t>
            </a:r>
            <a:endParaRPr lang="ru-RU" altLang="en-US" sz="2200" b="1" dirty="0">
              <a:cs typeface="Calibri"/>
            </a:endParaRPr>
          </a:p>
          <a:p>
            <a:endParaRPr lang="ru-RU" altLang="en-US" sz="2400" b="1" dirty="0">
              <a:cs typeface="Calibri"/>
            </a:endParaRPr>
          </a:p>
          <a:p>
            <a:endParaRPr lang="ru-RU" altLang="en-US" sz="2400" dirty="0">
              <a:cs typeface="Calibri"/>
            </a:endParaRPr>
          </a:p>
        </p:txBody>
      </p:sp>
      <p:pic>
        <p:nvPicPr>
          <p:cNvPr id="2" name="Рисунок 3">
            <a:extLst>
              <a:ext uri="{FF2B5EF4-FFF2-40B4-BE49-F238E27FC236}">
                <a16:creationId xmlns:a16="http://schemas.microsoft.com/office/drawing/2014/main" id="{87FF40EA-55EE-4756-81B2-3A6603B050A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7606" y="1844603"/>
            <a:ext cx="7420302" cy="467692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5135109-8AE1-4BB1-8A27-D6ACC898E348}"/>
              </a:ext>
            </a:extLst>
          </p:cNvPr>
          <p:cNvSpPr txBox="1"/>
          <p:nvPr/>
        </p:nvSpPr>
        <p:spPr>
          <a:xfrm>
            <a:off x="7509393" y="2388077"/>
            <a:ext cx="4590444" cy="34778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200" b="1" dirty="0">
                <a:latin typeface="Arial"/>
                <a:cs typeface="Arial"/>
              </a:rPr>
              <a:t>Левая панель: </a:t>
            </a:r>
            <a:r>
              <a:rPr lang="ru-RU" sz="2200" dirty="0">
                <a:latin typeface="Arial"/>
                <a:cs typeface="Arial"/>
              </a:rPr>
              <a:t>уплотнение размером 1,6 × 1,2 см в верхней доле правого легкого. </a:t>
            </a:r>
            <a:endParaRPr lang="ru-RU" sz="2200"/>
          </a:p>
          <a:p>
            <a:r>
              <a:rPr lang="ru-RU" sz="2200" b="1" dirty="0">
                <a:latin typeface="Arial"/>
                <a:cs typeface="Arial"/>
              </a:rPr>
              <a:t>Правая панель: </a:t>
            </a:r>
            <a:r>
              <a:rPr lang="ru-RU" sz="2200" dirty="0">
                <a:latin typeface="Arial"/>
                <a:cs typeface="Arial"/>
              </a:rPr>
              <a:t>умеренное  </a:t>
            </a:r>
            <a:endParaRPr lang="ru-RU" sz="2200" dirty="0"/>
          </a:p>
          <a:p>
            <a:r>
              <a:rPr lang="ru-RU" sz="2200" dirty="0">
                <a:latin typeface="Arial"/>
                <a:cs typeface="Arial"/>
              </a:rPr>
              <a:t>поглощение 18 F-ФДГ на ПЭТ-сканировании </a:t>
            </a:r>
            <a:endParaRPr lang="ru-RU" sz="2200"/>
          </a:p>
          <a:p>
            <a:r>
              <a:rPr lang="ru-RU" sz="2200" b="1" dirty="0">
                <a:latin typeface="Arial"/>
                <a:cs typeface="Arial"/>
              </a:rPr>
              <a:t>Нижняя левая панель:</a:t>
            </a:r>
            <a:r>
              <a:rPr lang="ru-RU" sz="2200" dirty="0">
                <a:latin typeface="Arial"/>
                <a:cs typeface="Arial"/>
              </a:rPr>
              <a:t> слитое изображение ПЭТ / КТ с18 F-ФДГ, показывающее такое же уплотнение.</a:t>
            </a:r>
            <a:endParaRPr lang="ru-RU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97FCB73-B0A4-4532-ABF8-9A0FBB9A532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F37805-6128-4EFF-9634-2313AB4C2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83862" y="946193"/>
            <a:ext cx="3953714" cy="561409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ru-RU" altLang="en-US" sz="2200" dirty="0">
              <a:cs typeface="Calibri"/>
            </a:endParaRPr>
          </a:p>
          <a:p>
            <a:r>
              <a:rPr lang="ru-RU" altLang="en-US" sz="2200" b="1" dirty="0"/>
              <a:t>Левая панель:</a:t>
            </a:r>
            <a:r>
              <a:rPr lang="ru-RU" altLang="en-US" sz="2200" dirty="0"/>
              <a:t> поглощение 18F-ФДГ в средостенных и двусторонних внутригрудных лимфатических узлах .</a:t>
            </a:r>
            <a:endParaRPr lang="ru-RU" altLang="en-US" sz="2200" dirty="0">
              <a:cs typeface="Calibri"/>
            </a:endParaRPr>
          </a:p>
          <a:p>
            <a:endParaRPr lang="ru-RU" altLang="en-US" sz="2200" dirty="0">
              <a:cs typeface="Calibri"/>
            </a:endParaRPr>
          </a:p>
          <a:p>
            <a:endParaRPr lang="ru-RU" altLang="en-US" sz="2200" b="1" dirty="0">
              <a:cs typeface="Calibri"/>
            </a:endParaRPr>
          </a:p>
          <a:p>
            <a:endParaRPr lang="ru-RU" altLang="en-US" sz="2200" b="1" dirty="0">
              <a:cs typeface="Calibri"/>
            </a:endParaRPr>
          </a:p>
          <a:p>
            <a:r>
              <a:rPr lang="ru-RU" altLang="en-US" sz="2200" b="1" dirty="0"/>
              <a:t>Правая панель: </a:t>
            </a:r>
            <a:r>
              <a:rPr lang="ru-RU" altLang="en-US" sz="2200" dirty="0"/>
              <a:t>ПЭТ / КТ-изображения, на которых показаны лимфатические узлы корня и средостения.</a:t>
            </a:r>
            <a:endParaRPr lang="ru-RU" altLang="en-US" sz="2200" dirty="0"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55EB25-5CF0-4E1D-93AD-63956C83556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2700000">
            <a:off x="11052176" y="2119312"/>
            <a:ext cx="646112" cy="646113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0510E895-B2F4-4ADA-97C4-7B07BA00C87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6200000">
            <a:off x="10288588" y="1343025"/>
            <a:ext cx="2533650" cy="1273175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CD716342-1E66-4C38-84B1-13B87FE68E3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>
            <a:off x="-500856" y="5103019"/>
            <a:ext cx="2016125" cy="1014413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425D16-5BDE-4808-B45F-39D5CA619A7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2700000">
            <a:off x="427831" y="5730082"/>
            <a:ext cx="485775" cy="48418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6872" name="Рисунок 4">
            <a:extLst>
              <a:ext uri="{FF2B5EF4-FFF2-40B4-BE49-F238E27FC236}">
                <a16:creationId xmlns:a16="http://schemas.microsoft.com/office/drawing/2014/main" id="{01C74A44-F9C2-485D-B09E-15112E7B24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755" y="1246066"/>
            <a:ext cx="8559032" cy="4738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4601EF3-7239-4DFF-893D-1E9469DCFCF9}"/>
              </a:ext>
            </a:extLst>
          </p:cNvPr>
          <p:cNvSpPr txBox="1"/>
          <p:nvPr/>
        </p:nvSpPr>
        <p:spPr>
          <a:xfrm>
            <a:off x="2941607" y="66136"/>
            <a:ext cx="5417388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>
                <a:latin typeface="Arial"/>
                <a:cs typeface="Arial"/>
              </a:rPr>
              <a:t>ПЭТ/КТ с 18-ФДГ легких</a:t>
            </a:r>
            <a:endParaRPr lang="ru-RU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1482</TotalTime>
  <Words>571</Words>
  <Application>Microsoft Office PowerPoint</Application>
  <PresentationFormat>Широкоэкранный</PresentationFormat>
  <Paragraphs>182</Paragraphs>
  <Slides>23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Office Theme</vt:lpstr>
      <vt:lpstr>Методы визуализации туберкулеза  Imaging in tuberculosis Evangelia Skoura, Alimuddin Zumla , Jamshed Bomanji Received 14 November 2014 Eskild Petersen, Aarhus, Denmark</vt:lpstr>
      <vt:lpstr>Презентация PowerPoint</vt:lpstr>
      <vt:lpstr>Первичный туберкулез </vt:lpstr>
      <vt:lpstr>Презентация PowerPoint</vt:lpstr>
      <vt:lpstr>Презентация PowerPoint</vt:lpstr>
      <vt:lpstr>ПЭТ/КТ с 18 F-FDG легких</vt:lpstr>
      <vt:lpstr>Вторичный туберкулёз</vt:lpstr>
      <vt:lpstr>Презентация PowerPoint</vt:lpstr>
      <vt:lpstr>Презентация PowerPoint</vt:lpstr>
      <vt:lpstr>Презентация PowerPoint</vt:lpstr>
      <vt:lpstr>Милиарная диссеминация</vt:lpstr>
      <vt:lpstr>Презентация PowerPoint</vt:lpstr>
      <vt:lpstr> Различие между активным и неактивным туберкулезом</vt:lpstr>
      <vt:lpstr>Презентация PowerPoint</vt:lpstr>
      <vt:lpstr>Внелегочный туберкулёз</vt:lpstr>
      <vt:lpstr>Презентация PowerPoint</vt:lpstr>
      <vt:lpstr>Презентация PowerPoint</vt:lpstr>
      <vt:lpstr>Туберкулез центральной нервной системы </vt:lpstr>
      <vt:lpstr> Абдоминальный туберкулез</vt:lpstr>
      <vt:lpstr>Презентация PowerPoint</vt:lpstr>
      <vt:lpstr>ПЭТ/КТ в оценке эффективности лечения </vt:lpstr>
      <vt:lpstr> Туберкулез у пациентов с ВИЧ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Fufok</dc:creator>
  <cp:lastModifiedBy>Евдокимова Елена Юрьевна</cp:lastModifiedBy>
  <cp:revision>2020</cp:revision>
  <dcterms:created xsi:type="dcterms:W3CDTF">2021-09-26T06:27:53Z</dcterms:created>
  <dcterms:modified xsi:type="dcterms:W3CDTF">2022-02-07T07:46:50Z</dcterms:modified>
</cp:coreProperties>
</file>