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91" r:id="rId4"/>
    <p:sldId id="277" r:id="rId5"/>
    <p:sldId id="256" r:id="rId6"/>
    <p:sldId id="278" r:id="rId7"/>
    <p:sldId id="279" r:id="rId8"/>
    <p:sldId id="284" r:id="rId9"/>
    <p:sldId id="280" r:id="rId10"/>
    <p:sldId id="285" r:id="rId11"/>
    <p:sldId id="286" r:id="rId12"/>
    <p:sldId id="292" r:id="rId13"/>
    <p:sldId id="293" r:id="rId14"/>
    <p:sldId id="272" r:id="rId15"/>
    <p:sldId id="287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5.2217016662299276E-2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811344441533477E-3"/>
                  <c:y val="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183970554536494E-2"/>
                  <c:y val="7.499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4.13</c:v>
                </c:pt>
                <c:pt idx="1">
                  <c:v>4.2</c:v>
                </c:pt>
                <c:pt idx="2">
                  <c:v>4.07</c:v>
                </c:pt>
                <c:pt idx="3">
                  <c:v>4.29</c:v>
                </c:pt>
                <c:pt idx="4">
                  <c:v>4.29</c:v>
                </c:pt>
                <c:pt idx="5">
                  <c:v>4.3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4811344441532839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924537776613071E-2"/>
                  <c:y val="-2.1875000000000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24537776613136E-2"/>
                  <c:y val="-3.1250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62268888306504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-4.37500000000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4.2300000000000004</c:v>
                </c:pt>
                <c:pt idx="1">
                  <c:v>4.4000000000000004</c:v>
                </c:pt>
                <c:pt idx="2">
                  <c:v>4.33</c:v>
                </c:pt>
                <c:pt idx="3">
                  <c:v>4.32</c:v>
                </c:pt>
                <c:pt idx="4">
                  <c:v>4.3</c:v>
                </c:pt>
                <c:pt idx="5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789248"/>
        <c:axId val="69922752"/>
      </c:lineChart>
      <c:catAx>
        <c:axId val="9278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922752"/>
        <c:crosses val="autoZero"/>
        <c:auto val="1"/>
        <c:lblAlgn val="ctr"/>
        <c:lblOffset val="100"/>
        <c:noMultiLvlLbl val="0"/>
      </c:catAx>
      <c:valAx>
        <c:axId val="69922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27892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565553322358119E-2"/>
          <c:y val="0.14426647039217866"/>
          <c:w val="0.86214915514437784"/>
          <c:h val="0.6225077769136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88111421963216E-2"/>
                  <c:y val="8.3111598711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576329902738082E-2"/>
                  <c:y val="5.000027774691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508963650503477E-2"/>
                  <c:y val="3.495444950561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089919301895748E-2"/>
                  <c:y val="-6.8235473836240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0276130934946619E-3"/>
                  <c:y val="-3.7473891789801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89.4</c:v>
                </c:pt>
                <c:pt idx="1">
                  <c:v>89.9</c:v>
                </c:pt>
                <c:pt idx="2">
                  <c:v>93.3</c:v>
                </c:pt>
                <c:pt idx="3">
                  <c:v>96.3</c:v>
                </c:pt>
                <c:pt idx="4">
                  <c:v>96.49</c:v>
                </c:pt>
                <c:pt idx="5">
                  <c:v>95.07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Терапия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2.084364363555564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100716082051485E-3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0169122622738894E-3"/>
                  <c:y val="-0.13756832574158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786851965942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894001676581391E-2"/>
                  <c:y val="-9.876680368847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167860136751302E-3"/>
                  <c:y val="2.4691700922119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97.8</c:v>
                </c:pt>
                <c:pt idx="1">
                  <c:v>96.2</c:v>
                </c:pt>
                <c:pt idx="2">
                  <c:v>94.2</c:v>
                </c:pt>
                <c:pt idx="3">
                  <c:v>98.1</c:v>
                </c:pt>
                <c:pt idx="4">
                  <c:v>94.98</c:v>
                </c:pt>
                <c:pt idx="5">
                  <c:v>94.35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1307430487521573E-2"/>
                  <c:y val="-2.4691700922119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067144054701055E-2"/>
                  <c:y val="-4.2328630152205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10084233065013E-2"/>
                  <c:y val="-4.232863015220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670501257436161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240286432820594E-2"/>
                  <c:y val="7.760248861237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4134288109400812E-3"/>
                  <c:y val="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89</c:v>
                </c:pt>
                <c:pt idx="1">
                  <c:v>92</c:v>
                </c:pt>
                <c:pt idx="2">
                  <c:v>88.1</c:v>
                </c:pt>
                <c:pt idx="3">
                  <c:v>98</c:v>
                </c:pt>
                <c:pt idx="4">
                  <c:v>96.45</c:v>
                </c:pt>
                <c:pt idx="5">
                  <c:v>92.68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92757370393187E-2"/>
                  <c:y val="-9.5239695589378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100716082051485E-3"/>
                  <c:y val="-1.0582157538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033572027351083E-3"/>
                  <c:y val="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223500419145348E-2"/>
                  <c:y val="6.349294522830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877215662906145E-2"/>
                  <c:y val="7.407510276635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49321E-3"/>
                  <c:y val="3.880124430618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94</c:v>
                </c:pt>
                <c:pt idx="1">
                  <c:v>76.400000000000006</c:v>
                </c:pt>
                <c:pt idx="2">
                  <c:v>85</c:v>
                </c:pt>
                <c:pt idx="3">
                  <c:v>88.9</c:v>
                </c:pt>
                <c:pt idx="4">
                  <c:v>89.03</c:v>
                </c:pt>
                <c:pt idx="5">
                  <c:v>88.4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910464"/>
        <c:axId val="32887872"/>
      </c:lineChart>
      <c:catAx>
        <c:axId val="1349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887872"/>
        <c:crosses val="autoZero"/>
        <c:auto val="1"/>
        <c:lblAlgn val="ctr"/>
        <c:lblOffset val="100"/>
        <c:noMultiLvlLbl val="0"/>
      </c:catAx>
      <c:valAx>
        <c:axId val="32887872"/>
        <c:scaling>
          <c:orientation val="minMax"/>
          <c:min val="7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49104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565553322358119E-2"/>
          <c:y val="0.14426647039217866"/>
          <c:w val="0.86214915514437784"/>
          <c:h val="0.6225077769136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88111421963216E-2"/>
                  <c:y val="8.3111598711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246831160174125E-2"/>
                  <c:y val="4.294550605488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798214339820829E-2"/>
                  <c:y val="-4.3825130541050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508963650503477E-2"/>
                  <c:y val="-8.144928341295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4529900718102033E-3"/>
                  <c:y val="-5.4125930452171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79.2</c:v>
                </c:pt>
                <c:pt idx="1">
                  <c:v>74.8</c:v>
                </c:pt>
                <c:pt idx="2">
                  <c:v>92.1</c:v>
                </c:pt>
                <c:pt idx="3">
                  <c:v>84.3</c:v>
                </c:pt>
                <c:pt idx="4">
                  <c:v>90.85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Терапия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7.5357914777145985E-2"/>
                  <c:y val="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240286432820594E-2"/>
                  <c:y val="-7.760248861237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4700083829069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786851965942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167860136752481E-3"/>
                  <c:y val="-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167860136751302E-3"/>
                  <c:y val="-0.12698589045661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91.4</c:v>
                </c:pt>
                <c:pt idx="1">
                  <c:v>87.4</c:v>
                </c:pt>
                <c:pt idx="2">
                  <c:v>96.1</c:v>
                </c:pt>
                <c:pt idx="3">
                  <c:v>92</c:v>
                </c:pt>
                <c:pt idx="4">
                  <c:v>88.19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5737645312137036E-2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067144054700992E-3"/>
                  <c:y val="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843769884154286E-2"/>
                  <c:y val="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670501257436043E-2"/>
                  <c:y val="-1.0582157538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134288109401983E-3"/>
                  <c:y val="-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1671E-3"/>
                  <c:y val="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80.8</c:v>
                </c:pt>
                <c:pt idx="1">
                  <c:v>76.3</c:v>
                </c:pt>
                <c:pt idx="2">
                  <c:v>85.7</c:v>
                </c:pt>
                <c:pt idx="3">
                  <c:v>83.9</c:v>
                </c:pt>
                <c:pt idx="4">
                  <c:v>77.540000000000006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92757370393187E-2"/>
                  <c:y val="-9.5239695589378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33572027350496E-3"/>
                  <c:y val="4.585601599822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083930068376183E-2"/>
                  <c:y val="5.643817353627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223500419145348E-2"/>
                  <c:y val="6.349294522830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134288109401983E-3"/>
                  <c:y val="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93.7</c:v>
                </c:pt>
                <c:pt idx="1">
                  <c:v>87.7</c:v>
                </c:pt>
                <c:pt idx="2">
                  <c:v>91.1</c:v>
                </c:pt>
                <c:pt idx="3">
                  <c:v>78.599999999999994</c:v>
                </c:pt>
                <c:pt idx="4">
                  <c:v>84.89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913536"/>
        <c:axId val="32890176"/>
      </c:lineChart>
      <c:catAx>
        <c:axId val="1349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890176"/>
        <c:crosses val="autoZero"/>
        <c:auto val="1"/>
        <c:lblAlgn val="ctr"/>
        <c:lblOffset val="100"/>
        <c:noMultiLvlLbl val="0"/>
      </c:catAx>
      <c:valAx>
        <c:axId val="32890176"/>
        <c:scaling>
          <c:orientation val="minMax"/>
          <c:min val="7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4913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354812118714177E-2"/>
          <c:y val="0.17415730337078653"/>
          <c:w val="0.81958532468201561"/>
          <c:h val="0.69101123595505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627E-3"/>
                  <c:y val="0.205512695744492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94.34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Мед.катастроф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884615384615388E-3"/>
                  <c:y val="0.1748947182164027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Поликлин.терапия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230769230769232E-3"/>
                  <c:y val="0.19238078386269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75.650000000000006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379968"/>
        <c:axId val="76630272"/>
        <c:axId val="0"/>
      </c:bar3DChart>
      <c:catAx>
        <c:axId val="95379968"/>
        <c:scaling>
          <c:orientation val="minMax"/>
        </c:scaling>
        <c:delete val="1"/>
        <c:axPos val="b"/>
        <c:majorTickMark val="out"/>
        <c:minorTickMark val="none"/>
        <c:tickLblPos val="nextTo"/>
        <c:crossAx val="76630272"/>
        <c:crosses val="autoZero"/>
        <c:auto val="1"/>
        <c:lblAlgn val="ctr"/>
        <c:lblOffset val="100"/>
        <c:noMultiLvlLbl val="0"/>
      </c:catAx>
      <c:valAx>
        <c:axId val="76630272"/>
        <c:scaling>
          <c:orientation val="minMax"/>
          <c:max val="5"/>
          <c:min val="3"/>
        </c:scaling>
        <c:delete val="1"/>
        <c:axPos val="l"/>
        <c:numFmt formatCode="General" sourceLinked="1"/>
        <c:majorTickMark val="out"/>
        <c:minorTickMark val="none"/>
        <c:tickLblPos val="nextTo"/>
        <c:crossAx val="953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354812118714177E-2"/>
          <c:y val="0.17415730337078653"/>
          <c:w val="0.81958532468201561"/>
          <c:h val="0.69101123595505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627E-3"/>
                  <c:y val="0.205512695744492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Мед.катастроф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884615384615388E-3"/>
                  <c:y val="0.1748947182164027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Поликлин.терапия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230769230769232E-3"/>
                  <c:y val="0.19238078386269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062464"/>
        <c:axId val="76633152"/>
        <c:axId val="0"/>
      </c:bar3DChart>
      <c:catAx>
        <c:axId val="72062464"/>
        <c:scaling>
          <c:orientation val="minMax"/>
        </c:scaling>
        <c:delete val="1"/>
        <c:axPos val="b"/>
        <c:majorTickMark val="out"/>
        <c:minorTickMark val="none"/>
        <c:tickLblPos val="nextTo"/>
        <c:crossAx val="76633152"/>
        <c:crosses val="autoZero"/>
        <c:auto val="1"/>
        <c:lblAlgn val="ctr"/>
        <c:lblOffset val="100"/>
        <c:noMultiLvlLbl val="0"/>
      </c:catAx>
      <c:valAx>
        <c:axId val="76633152"/>
        <c:scaling>
          <c:orientation val="minMax"/>
          <c:max val="5"/>
          <c:min val="3"/>
        </c:scaling>
        <c:delete val="1"/>
        <c:axPos val="l"/>
        <c:numFmt formatCode="General" sourceLinked="1"/>
        <c:majorTickMark val="out"/>
        <c:minorTickMark val="none"/>
        <c:tickLblPos val="nextTo"/>
        <c:crossAx val="7206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27645021198961"/>
          <c:y val="0.1404494382022472"/>
          <c:w val="0.76906921559298003"/>
          <c:h val="0.6797752808988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627E-3"/>
                  <c:y val="0.205512695744492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Мед.катастроф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884615384615388E-3"/>
                  <c:y val="0.1748947182164027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Поликлин.терапия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230769230769232E-3"/>
                  <c:y val="0.19238078386269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904000"/>
        <c:axId val="228611136"/>
        <c:axId val="0"/>
      </c:bar3DChart>
      <c:catAx>
        <c:axId val="227904000"/>
        <c:scaling>
          <c:orientation val="minMax"/>
        </c:scaling>
        <c:delete val="1"/>
        <c:axPos val="b"/>
        <c:majorTickMark val="out"/>
        <c:minorTickMark val="none"/>
        <c:tickLblPos val="nextTo"/>
        <c:crossAx val="228611136"/>
        <c:crosses val="autoZero"/>
        <c:auto val="1"/>
        <c:lblAlgn val="ctr"/>
        <c:lblOffset val="100"/>
        <c:noMultiLvlLbl val="0"/>
      </c:catAx>
      <c:valAx>
        <c:axId val="228611136"/>
        <c:scaling>
          <c:orientation val="minMax"/>
          <c:max val="5"/>
          <c:min val="3"/>
        </c:scaling>
        <c:delete val="1"/>
        <c:axPos val="l"/>
        <c:numFmt formatCode="General" sourceLinked="1"/>
        <c:majorTickMark val="out"/>
        <c:minorTickMark val="none"/>
        <c:tickLblPos val="nextTo"/>
        <c:crossAx val="22790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2.262737388699633E-2"/>
                  <c:y val="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622688883065678E-3"/>
                  <c:y val="8.4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443403332459916E-2"/>
                  <c:y val="6.8750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93.5</c:v>
                </c:pt>
                <c:pt idx="1">
                  <c:v>90.4</c:v>
                </c:pt>
                <c:pt idx="2">
                  <c:v>93</c:v>
                </c:pt>
                <c:pt idx="3">
                  <c:v>79.3</c:v>
                </c:pt>
                <c:pt idx="4">
                  <c:v>82.3</c:v>
                </c:pt>
                <c:pt idx="5">
                  <c:v>83.3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3.4811344441532839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622688883065678E-3"/>
                  <c:y val="-6.562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24537776613136E-2"/>
                  <c:y val="-6.562499999999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62268888306504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-4.37500000000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95.6</c:v>
                </c:pt>
                <c:pt idx="1">
                  <c:v>88.6</c:v>
                </c:pt>
                <c:pt idx="2">
                  <c:v>90.2</c:v>
                </c:pt>
                <c:pt idx="3">
                  <c:v>95.3</c:v>
                </c:pt>
                <c:pt idx="4">
                  <c:v>94</c:v>
                </c:pt>
                <c:pt idx="5">
                  <c:v>92.5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94432"/>
        <c:axId val="75031104"/>
      </c:lineChart>
      <c:catAx>
        <c:axId val="3419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031104"/>
        <c:crosses val="autoZero"/>
        <c:auto val="1"/>
        <c:lblAlgn val="ctr"/>
        <c:lblOffset val="100"/>
        <c:noMultiLvlLbl val="0"/>
      </c:catAx>
      <c:valAx>
        <c:axId val="75031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194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745171090905E-2"/>
          <c:y val="5.3085875984251969E-2"/>
          <c:w val="0.76466503263495011"/>
          <c:h val="0.82534645669291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4.5254747773992694E-2"/>
                  <c:y val="-8.750000000000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514180551916047E-2"/>
                  <c:y val="-7.499999999999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070914271993303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405672220767057E-3"/>
                  <c:y val="-4.0624999999999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9212331658368597E-2"/>
                  <c:y val="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84.2</c:v>
                </c:pt>
                <c:pt idx="1">
                  <c:v>86.7</c:v>
                </c:pt>
                <c:pt idx="2">
                  <c:v>84.2</c:v>
                </c:pt>
                <c:pt idx="3">
                  <c:v>86.7</c:v>
                </c:pt>
                <c:pt idx="4">
                  <c:v>82.6</c:v>
                </c:pt>
                <c:pt idx="5">
                  <c:v>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1.3924537776613136E-2"/>
                  <c:y val="0.128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811344441532839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217016662299259E-3"/>
                  <c:y val="-2.812500000000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57720936913076E-2"/>
                  <c:y val="6.2499753937007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033046107762892E-2"/>
                  <c:y val="-6.562499999999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86.4</c:v>
                </c:pt>
                <c:pt idx="1">
                  <c:v>81.3</c:v>
                </c:pt>
                <c:pt idx="2">
                  <c:v>91.2</c:v>
                </c:pt>
                <c:pt idx="3">
                  <c:v>84.7</c:v>
                </c:pt>
                <c:pt idx="4">
                  <c:v>84.4</c:v>
                </c:pt>
                <c:pt idx="5">
                  <c:v>85.1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95456"/>
        <c:axId val="75034560"/>
      </c:lineChart>
      <c:catAx>
        <c:axId val="3419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034560"/>
        <c:crosses val="autoZero"/>
        <c:auto val="1"/>
        <c:lblAlgn val="ctr"/>
        <c:lblOffset val="100"/>
        <c:noMultiLvlLbl val="0"/>
      </c:catAx>
      <c:valAx>
        <c:axId val="75034560"/>
        <c:scaling>
          <c:orientation val="minMax"/>
          <c:min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34195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745171090905E-2"/>
          <c:y val="5.3085875984251962E-2"/>
          <c:w val="0.76466503263495011"/>
          <c:h val="0.82534645669291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678891338137922E-2"/>
                  <c:y val="-7.670603649402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49686898755798E-2"/>
                  <c:y val="-0.10846064996609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783299259583885E-2"/>
                  <c:y val="-9.9422861061414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590205449654089E-2"/>
                  <c:y val="-8.370190668469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</c:v>
                </c:pt>
                <c:pt idx="1">
                  <c:v>23</c:v>
                </c:pt>
                <c:pt idx="2">
                  <c:v>18</c:v>
                </c:pt>
                <c:pt idx="3">
                  <c:v>25</c:v>
                </c:pt>
                <c:pt idx="4">
                  <c:v>34</c:v>
                </c:pt>
                <c:pt idx="5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7603744962916895E-3"/>
                  <c:y val="5.439864919223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26114647697474E-3"/>
                  <c:y val="9.3508288351102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449334289959476E-3"/>
                  <c:y val="9.7306716878201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14872179311333E-2"/>
                  <c:y val="-8.9446958000835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30209997379559E-2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</c:v>
                </c:pt>
                <c:pt idx="1">
                  <c:v>12</c:v>
                </c:pt>
                <c:pt idx="2">
                  <c:v>19</c:v>
                </c:pt>
                <c:pt idx="3">
                  <c:v>10</c:v>
                </c:pt>
                <c:pt idx="4">
                  <c:v>12</c:v>
                </c:pt>
                <c:pt idx="5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96992"/>
        <c:axId val="75036864"/>
      </c:lineChart>
      <c:catAx>
        <c:axId val="3419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036864"/>
        <c:crosses val="autoZero"/>
        <c:auto val="1"/>
        <c:lblAlgn val="ctr"/>
        <c:lblOffset val="100"/>
        <c:noMultiLvlLbl val="0"/>
      </c:catAx>
      <c:valAx>
        <c:axId val="75036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196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745171090905E-2"/>
          <c:y val="5.3085875984251962E-2"/>
          <c:w val="0.76466503263495011"/>
          <c:h val="0.82534645669291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678891338137922E-2"/>
                  <c:y val="-7.670603649402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49686898755798E-2"/>
                  <c:y val="-0.10846064996609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355124612322411E-2"/>
                  <c:y val="-0.12983135973397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853050595624369E-2"/>
                  <c:y val="-9.382195081772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5.9</c:v>
                </c:pt>
                <c:pt idx="1">
                  <c:v>7.3</c:v>
                </c:pt>
                <c:pt idx="2">
                  <c:v>6.1</c:v>
                </c:pt>
                <c:pt idx="3">
                  <c:v>9.5</c:v>
                </c:pt>
                <c:pt idx="4">
                  <c:v>7.8</c:v>
                </c:pt>
                <c:pt idx="5">
                  <c:v>11.6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7603744962916895E-3"/>
                  <c:y val="5.439864919223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26114647697474E-3"/>
                  <c:y val="9.3508288351102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428044858982438E-2"/>
                  <c:y val="0.10338889548670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57676665209583E-2"/>
                  <c:y val="9.9085733769044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30209997379559E-2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5.2</c:v>
                </c:pt>
                <c:pt idx="1">
                  <c:v>3.6</c:v>
                </c:pt>
                <c:pt idx="2">
                  <c:v>6.2</c:v>
                </c:pt>
                <c:pt idx="3">
                  <c:v>3.2</c:v>
                </c:pt>
                <c:pt idx="4">
                  <c:v>4.5999999999999996</c:v>
                </c:pt>
                <c:pt idx="5">
                  <c:v>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97504"/>
        <c:axId val="34611200"/>
      </c:lineChart>
      <c:catAx>
        <c:axId val="3419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611200"/>
        <c:crosses val="autoZero"/>
        <c:auto val="1"/>
        <c:lblAlgn val="ctr"/>
        <c:lblOffset val="100"/>
        <c:noMultiLvlLbl val="0"/>
      </c:catAx>
      <c:valAx>
        <c:axId val="34611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197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70C0"/>
                </a:solidFill>
              </a:defRPr>
            </a:pPr>
            <a:r>
              <a:rPr lang="ru-RU" sz="1800" b="0" dirty="0" smtClean="0">
                <a:solidFill>
                  <a:srgbClr val="0070C0"/>
                </a:solidFill>
              </a:rPr>
              <a:t>Средний балл</a:t>
            </a:r>
            <a:endParaRPr lang="ru-RU" sz="1800" b="0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4.16</c:v>
                </c:pt>
                <c:pt idx="2">
                  <c:v>4.09</c:v>
                </c:pt>
                <c:pt idx="3">
                  <c:v>4.09</c:v>
                </c:pt>
                <c:pt idx="4">
                  <c:v>4.29</c:v>
                </c:pt>
                <c:pt idx="5">
                  <c:v>4.08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98528"/>
        <c:axId val="34613504"/>
      </c:barChart>
      <c:catAx>
        <c:axId val="3419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613504"/>
        <c:crosses val="autoZero"/>
        <c:auto val="1"/>
        <c:lblAlgn val="ctr"/>
        <c:lblOffset val="100"/>
        <c:noMultiLvlLbl val="0"/>
      </c:catAx>
      <c:valAx>
        <c:axId val="34613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198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B050"/>
                </a:solidFill>
              </a:defRPr>
            </a:pPr>
            <a:r>
              <a:rPr lang="ru-RU" sz="1800" b="0" dirty="0" smtClean="0">
                <a:solidFill>
                  <a:srgbClr val="00B050"/>
                </a:solidFill>
              </a:rPr>
              <a:t>Общая успеваемость</a:t>
            </a:r>
            <a:endParaRPr lang="ru-RU" sz="1800" b="0" dirty="0">
              <a:solidFill>
                <a:srgbClr val="00B05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51235047957637E-3"/>
                  <c:y val="8.8141915855503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94</c:v>
                </c:pt>
                <c:pt idx="1">
                  <c:v>93</c:v>
                </c:pt>
                <c:pt idx="2">
                  <c:v>93.1</c:v>
                </c:pt>
                <c:pt idx="3">
                  <c:v>79.3</c:v>
                </c:pt>
                <c:pt idx="4">
                  <c:v>82.3</c:v>
                </c:pt>
                <c:pt idx="5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01088"/>
        <c:axId val="34615232"/>
      </c:barChart>
      <c:catAx>
        <c:axId val="3420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615232"/>
        <c:crosses val="autoZero"/>
        <c:auto val="1"/>
        <c:lblAlgn val="ctr"/>
        <c:lblOffset val="100"/>
        <c:noMultiLvlLbl val="0"/>
      </c:catAx>
      <c:valAx>
        <c:axId val="34615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201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  <a:t>Качественный показатель</a:t>
            </a:r>
            <a:endParaRPr lang="ru-RU" sz="1800" b="0" dirty="0">
              <a:solidFill>
                <a:schemeClr val="accent6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6442617486944E-2"/>
                  <c:y val="2.91644945433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91</c:v>
                </c:pt>
                <c:pt idx="1">
                  <c:v>88</c:v>
                </c:pt>
                <c:pt idx="2">
                  <c:v>85</c:v>
                </c:pt>
                <c:pt idx="3">
                  <c:v>84.7</c:v>
                </c:pt>
                <c:pt idx="4">
                  <c:v>82.6</c:v>
                </c:pt>
                <c:pt idx="5">
                  <c:v>66.260000000000005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21600"/>
        <c:axId val="75038016"/>
      </c:barChart>
      <c:catAx>
        <c:axId val="345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038016"/>
        <c:crosses val="autoZero"/>
        <c:auto val="1"/>
        <c:lblAlgn val="ctr"/>
        <c:lblOffset val="100"/>
        <c:noMultiLvlLbl val="0"/>
      </c:catAx>
      <c:valAx>
        <c:axId val="75038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521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772284560974708E-2"/>
          <c:y val="0.14073908454616152"/>
          <c:w val="0.86214915514437784"/>
          <c:h val="0.6225077769136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1.7590469745785823E-2"/>
                  <c:y val="4.7837740251083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559670137661473E-2"/>
                  <c:y val="-8.0512998555716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384659280282051E-2"/>
                  <c:y val="5.1414287301410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715678055973578E-2"/>
                  <c:y val="-0.12377791356515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647726010241287E-2"/>
                  <c:y val="4.464087323630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4.0999999999999996</c:v>
                </c:pt>
                <c:pt idx="2">
                  <c:v>4.4400000000000004</c:v>
                </c:pt>
                <c:pt idx="3">
                  <c:v>4.2699999999999996</c:v>
                </c:pt>
                <c:pt idx="4">
                  <c:v>4.46</c:v>
                </c:pt>
                <c:pt idx="5">
                  <c:v>4.45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Терапия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2.084364363555564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100716082051485E-3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4700083829069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786851965942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43643635555645E-2"/>
                  <c:y val="-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167860136752481E-3"/>
                  <c:y val="7.0547716920342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4.4000000000000004</c:v>
                </c:pt>
                <c:pt idx="2">
                  <c:v>4.5</c:v>
                </c:pt>
                <c:pt idx="3">
                  <c:v>4.54</c:v>
                </c:pt>
                <c:pt idx="4">
                  <c:v>4.47</c:v>
                </c:pt>
                <c:pt idx="5">
                  <c:v>4.3499999999999996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877215662906145E-2"/>
                  <c:y val="-4.232863015220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33572027350496E-2"/>
                  <c:y val="3.17464726141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49908E-3"/>
                  <c:y val="2.821908676813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067144054700992E-3"/>
                  <c:y val="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43643635555645E-2"/>
                  <c:y val="4.585601599822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</c:v>
                </c:pt>
                <c:pt idx="2">
                  <c:v>4.16</c:v>
                </c:pt>
                <c:pt idx="3">
                  <c:v>4.22</c:v>
                </c:pt>
                <c:pt idx="4">
                  <c:v>4.16</c:v>
                </c:pt>
                <c:pt idx="5">
                  <c:v>4.12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4.4894001676581377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497358879316442E-2"/>
                  <c:y val="-8.112987445839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87287271111352E-2"/>
                  <c:y val="-3.17464726141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87287271111172E-2"/>
                  <c:y val="-7.760248861237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704073284786536E-2"/>
                  <c:y val="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167860136751302E-3"/>
                  <c:y val="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4.3</c:v>
                </c:pt>
                <c:pt idx="1">
                  <c:v>4.0999999999999996</c:v>
                </c:pt>
                <c:pt idx="2">
                  <c:v>4.2</c:v>
                </c:pt>
                <c:pt idx="3">
                  <c:v>4.25</c:v>
                </c:pt>
                <c:pt idx="4">
                  <c:v>4.3499999999999996</c:v>
                </c:pt>
                <c:pt idx="5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27072"/>
        <c:axId val="32885568"/>
      </c:lineChart>
      <c:catAx>
        <c:axId val="10022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885568"/>
        <c:crosses val="autoZero"/>
        <c:auto val="1"/>
        <c:lblAlgn val="ctr"/>
        <c:lblOffset val="100"/>
        <c:noMultiLvlLbl val="0"/>
      </c:catAx>
      <c:valAx>
        <c:axId val="32885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2270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7BB7D-2A63-47CF-B973-7B56AE910935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82AA-EBFA-4FDE-B877-3310C77DF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4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8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0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7C42C-D2A7-409E-AF05-9E7236AD5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3708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7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0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75B3-D15D-47FF-88DD-5F42870D98EA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6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91440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ИТОГИ ЛЕТНЕЙ СЕССИИ</a:t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2016-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201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7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УЧ.ГОДА</a:t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27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altLang="ru-RU" sz="2700" dirty="0" smtClean="0">
                <a:solidFill>
                  <a:srgbClr val="C00000"/>
                </a:solidFill>
                <a:latin typeface="+mn-lt"/>
              </a:rPr>
              <a:t>IV – V </a:t>
            </a:r>
            <a:r>
              <a:rPr lang="ru-RU" altLang="ru-RU" sz="2700" dirty="0" smtClean="0">
                <a:solidFill>
                  <a:srgbClr val="C00000"/>
                </a:solidFill>
                <a:latin typeface="+mn-lt"/>
              </a:rPr>
              <a:t>курсы)</a:t>
            </a:r>
            <a:endParaRPr lang="ru-RU" altLang="ru-RU" sz="20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504" y="5304183"/>
            <a:ext cx="878497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декан</a:t>
            </a:r>
          </a:p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Газенкампф А.А.</a:t>
            </a:r>
            <a:endParaRPr lang="ru-RU" alt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6099" y="99548"/>
            <a:ext cx="8747901" cy="109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ФГБОУ ВО «Красноярский государственный медицинский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университет им. проф. В.Ф.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Войно-Ясенецкого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»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Минздрава России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815818" cy="13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15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46815936"/>
              </p:ext>
            </p:extLst>
          </p:nvPr>
        </p:nvGraphicFramePr>
        <p:xfrm>
          <a:off x="539552" y="1908245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Общая успеваемость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81903597"/>
              </p:ext>
            </p:extLst>
          </p:nvPr>
        </p:nvGraphicFramePr>
        <p:xfrm>
          <a:off x="539552" y="1908245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Качественный показатель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28726323"/>
              </p:ext>
            </p:extLst>
          </p:nvPr>
        </p:nvGraphicFramePr>
        <p:xfrm>
          <a:off x="3837248" y="4619065"/>
          <a:ext cx="5279504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068028591"/>
              </p:ext>
            </p:extLst>
          </p:nvPr>
        </p:nvGraphicFramePr>
        <p:xfrm>
          <a:off x="1627448" y="2882600"/>
          <a:ext cx="5279504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0"/>
            <a:ext cx="83820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Итоги зимней сессии на 6-ом курсе</a:t>
            </a:r>
            <a:br>
              <a:rPr lang="ru-RU" altLang="ru-RU" sz="2800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2800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в 2016-2017 учебном году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24812212"/>
              </p:ext>
            </p:extLst>
          </p:nvPr>
        </p:nvGraphicFramePr>
        <p:xfrm>
          <a:off x="-277552" y="1020762"/>
          <a:ext cx="5279504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143000"/>
            <a:ext cx="3810000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Средний балл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35696" y="2873552"/>
            <a:ext cx="3733800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Общая успеваемость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648200" y="4723438"/>
            <a:ext cx="3657600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Качественный показатель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09972" y="5391951"/>
            <a:ext cx="4104456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1800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Госпитальная терапия</a:t>
            </a:r>
          </a:p>
          <a:p>
            <a:pPr algn="l" eaLnBrk="1" hangingPunct="1"/>
            <a:r>
              <a:rPr lang="ru-RU" altLang="ru-RU" sz="1800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 катастроф</a:t>
            </a:r>
          </a:p>
          <a:p>
            <a:pPr algn="l" eaLnBrk="1" hangingPunct="1"/>
            <a:r>
              <a:rPr lang="ru-RU" altLang="ru-RU" sz="1800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Поликлиническая терапия</a:t>
            </a:r>
            <a:endParaRPr lang="ru-RU" altLang="ru-RU" sz="1800" kern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5956" y="5589240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65956" y="5877272"/>
            <a:ext cx="144016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6118494"/>
            <a:ext cx="144016" cy="1440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2838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382000" cy="1020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Итоги зимней сессии на 6-ом курсе</a:t>
            </a:r>
            <a:br>
              <a:rPr lang="ru-RU" altLang="ru-RU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в 2016-2017 учебном году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32800" cy="27774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Средний балл – </a:t>
            </a:r>
            <a:r>
              <a:rPr lang="ru-RU" alt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4,35</a:t>
            </a:r>
            <a:endParaRPr lang="ru-RU" altLang="ru-RU" sz="28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Общая успеваемость – </a:t>
            </a:r>
            <a:r>
              <a:rPr lang="ru-RU" alt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99,46%</a:t>
            </a:r>
            <a:endParaRPr lang="ru-RU" altLang="ru-RU" sz="28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Качественный показатель – </a:t>
            </a:r>
            <a:r>
              <a:rPr lang="ru-RU" alt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89,38%</a:t>
            </a:r>
            <a:endParaRPr lang="ru-RU" altLang="ru-RU" sz="28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28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6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382000" cy="4343400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70000"/>
              </a:lnSpc>
              <a:buFontTx/>
              <a:buNone/>
            </a:pPr>
            <a:r>
              <a:rPr lang="ru-RU" altLang="ru-RU" dirty="0" smtClean="0">
                <a:solidFill>
                  <a:srgbClr val="3333FF"/>
                </a:solidFill>
                <a:cs typeface="Arial" charset="0"/>
              </a:rPr>
              <a:t>Выводы:</a:t>
            </a:r>
          </a:p>
          <a:p>
            <a:pPr marL="609600" indent="-609600" algn="ctr" eaLnBrk="1" hangingPunct="1">
              <a:lnSpc>
                <a:spcPct val="70000"/>
              </a:lnSpc>
              <a:buFontTx/>
              <a:buNone/>
            </a:pPr>
            <a:endParaRPr lang="ru-RU" altLang="ru-RU" sz="2400" b="1" dirty="0" smtClean="0">
              <a:solidFill>
                <a:srgbClr val="3333F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Средний бал и общая успеваемость студентов остаются на хорошем уровне, однако, отмечается снижение качественного показателя по ряду дисциплин.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Абсолютное количество задолжников растет, что связано с увеличением количества студентов на курсах, в то время, как в процентном соотношении, этот показатель остается на одном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422570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81406" y="1340768"/>
            <a:ext cx="8534400" cy="45308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Уделить больше внимания технике мануального обследования на практических занятиях и лекциях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Моделировать на практических занятиях «нестандартные» клинические ситуации с вовлечением студентов.</a:t>
            </a:r>
            <a:endParaRPr lang="ru-RU" sz="24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Продолжить </a:t>
            </a:r>
            <a:r>
              <a:rPr lang="ru-RU" sz="2400" dirty="0">
                <a:solidFill>
                  <a:srgbClr val="002060"/>
                </a:solidFill>
              </a:rPr>
              <a:t>проведение открытых лекций и практических занятий.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Преподавателям своевременно подавать данные о студентах, имеющих большое количество пропусков.</a:t>
            </a:r>
            <a:endParaRPr lang="ru-RU" sz="24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Обратить </a:t>
            </a:r>
            <a:r>
              <a:rPr lang="ru-RU" sz="2400" dirty="0">
                <a:solidFill>
                  <a:srgbClr val="002060"/>
                </a:solidFill>
              </a:rPr>
              <a:t>внимание </a:t>
            </a:r>
            <a:r>
              <a:rPr lang="ru-RU" sz="2400" dirty="0" smtClean="0">
                <a:solidFill>
                  <a:srgbClr val="002060"/>
                </a:solidFill>
              </a:rPr>
              <a:t>работу с медицинской документацией.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152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План мероприятий</a:t>
            </a:r>
            <a:br>
              <a:rPr lang="ru-RU" altLang="ru-RU" sz="240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altLang="ru-RU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по улучшению учебно-воспитательного процесса </a:t>
            </a:r>
            <a:endParaRPr lang="ru-RU" altLang="ru-RU" sz="24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C00000"/>
                </a:solidFill>
                <a:cs typeface="Arial" charset="0"/>
              </a:rPr>
              <a:t>Проект решения Ученого совета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8147248" cy="3992563"/>
          </a:xfrm>
        </p:spPr>
        <p:txBody>
          <a:bodyPr>
            <a:normAutofit/>
          </a:bodyPr>
          <a:lstStyle/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Принять информацию о летней сессии</a:t>
            </a:r>
            <a:br>
              <a:rPr lang="ru-RU" altLang="ru-RU" dirty="0" smtClean="0">
                <a:solidFill>
                  <a:srgbClr val="002060"/>
                </a:solidFill>
                <a:cs typeface="Arial" charset="0"/>
              </a:rPr>
            </a:br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к сведению.</a:t>
            </a:r>
          </a:p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Реализовать план по улучшению учебно-воспитательной работы на факультете.</a:t>
            </a:r>
          </a:p>
          <a:p>
            <a:pPr>
              <a:buFont typeface="Arial" charset="0"/>
              <a:buNone/>
            </a:pPr>
            <a:endParaRPr lang="ru-RU" altLang="ru-RU" sz="2800" dirty="0" smtClean="0">
              <a:solidFill>
                <a:srgbClr val="002060"/>
              </a:solidFill>
            </a:endParaRPr>
          </a:p>
          <a:p>
            <a:endParaRPr lang="ru-RU" alt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6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>
                <a:solidFill>
                  <a:srgbClr val="C00000"/>
                </a:solidFill>
                <a:cs typeface="Arial" charset="0"/>
              </a:rPr>
              <a:t>Внимание кафедр!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Ежемесячно, к 28 числу, в деканат предоставлять сведения по текущей успеваемости и задолжникам, а также объяснительные студентов-задолжников.</a:t>
            </a:r>
          </a:p>
          <a:p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Подать в деканат и разместить на стенде кафедры график 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отработок пропущенных практических занятий, </a:t>
            </a:r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с учетом расписания студентов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.</a:t>
            </a:r>
          </a:p>
          <a:p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До </a:t>
            </a: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25 </a:t>
            </a: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сентября </a:t>
            </a:r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подать план проведения открытых лекций и занятий на осенний семестр.</a:t>
            </a:r>
          </a:p>
          <a:p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До </a:t>
            </a:r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25 </a:t>
            </a:r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сентября 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подать 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список </a:t>
            </a:r>
            <a:r>
              <a:rPr lang="ru-RU" altLang="ru-RU" sz="2400" dirty="0" err="1" smtClean="0">
                <a:solidFill>
                  <a:srgbClr val="0070C0"/>
                </a:solidFill>
                <a:cs typeface="Arial" charset="0"/>
              </a:rPr>
              <a:t>субординаторов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.</a:t>
            </a:r>
          </a:p>
          <a:p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До 25 сентября </a:t>
            </a:r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план мероприятий по воспитательной работе со студентами.</a:t>
            </a:r>
          </a:p>
          <a:p>
            <a:r>
              <a:rPr lang="ru-RU" altLang="ru-RU" sz="2400" dirty="0" smtClean="0">
                <a:solidFill>
                  <a:srgbClr val="C00000"/>
                </a:solidFill>
                <a:cs typeface="Arial" charset="0"/>
              </a:rPr>
              <a:t>Обратить внимание на заполнение зачетных книжек!</a:t>
            </a:r>
            <a:endParaRPr lang="ru-RU" altLang="ru-RU" sz="2400" dirty="0" smtClean="0">
              <a:solidFill>
                <a:srgbClr val="C00000"/>
              </a:solidFill>
              <a:cs typeface="Arial" charset="0"/>
            </a:endParaRPr>
          </a:p>
          <a:p>
            <a:pPr>
              <a:buFont typeface="Arial" charset="0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24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323528" y="0"/>
            <a:ext cx="85960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+mn-lt"/>
              </a:rPr>
              <a:t>В весеннем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семестре 2016г.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лечебном факультете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+mn-lt"/>
              </a:rPr>
              <a:t>обучалось </a:t>
            </a:r>
            <a:r>
              <a:rPr lang="ru-RU" altLang="ru-RU" b="1" i="1" dirty="0" smtClean="0">
                <a:solidFill>
                  <a:srgbClr val="0070C0"/>
                </a:solidFill>
                <a:latin typeface="+mn-lt"/>
              </a:rPr>
              <a:t>1037 </a:t>
            </a:r>
            <a:r>
              <a:rPr lang="ru-RU" altLang="ru-RU" b="1" i="1" dirty="0" smtClean="0">
                <a:solidFill>
                  <a:srgbClr val="0070C0"/>
                </a:solidFill>
                <a:latin typeface="+mn-lt"/>
              </a:rPr>
              <a:t>студентов: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 </a:t>
            </a:r>
            <a:endParaRPr lang="ru-RU" alt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4942" y="1556793"/>
            <a:ext cx="3536978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4 курсе – 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412</a:t>
            </a:r>
            <a:endParaRPr lang="ru-RU" alt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292080" y="1556792"/>
            <a:ext cx="3536978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5 курсе – 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378</a:t>
            </a:r>
            <a:endParaRPr lang="ru-RU" alt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0881" y="2379782"/>
            <a:ext cx="3536978" cy="445044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</a:rPr>
              <a:t>Отчислено:</a:t>
            </a:r>
          </a:p>
          <a:p>
            <a:pPr lvl="0"/>
            <a:r>
              <a:rPr lang="ru-RU" sz="2000" dirty="0" smtClean="0">
                <a:latin typeface="+mn-lt"/>
              </a:rPr>
              <a:t>Рамазанова А.К.</a:t>
            </a:r>
          </a:p>
          <a:p>
            <a:pPr lvl="0"/>
            <a:r>
              <a:rPr lang="ru-RU" sz="2000" dirty="0" err="1" smtClean="0">
                <a:latin typeface="+mn-lt"/>
              </a:rPr>
              <a:t>Джураев</a:t>
            </a:r>
            <a:r>
              <a:rPr lang="ru-RU" sz="2000" dirty="0" smtClean="0">
                <a:latin typeface="+mn-lt"/>
              </a:rPr>
              <a:t> С.А.</a:t>
            </a:r>
          </a:p>
          <a:p>
            <a:pPr lvl="0"/>
            <a:r>
              <a:rPr lang="ru-RU" sz="2000" dirty="0" err="1" smtClean="0">
                <a:latin typeface="+mn-lt"/>
              </a:rPr>
              <a:t>Габьева</a:t>
            </a:r>
            <a:r>
              <a:rPr lang="ru-RU" sz="2000" dirty="0" smtClean="0">
                <a:latin typeface="+mn-lt"/>
              </a:rPr>
              <a:t> Л.В.</a:t>
            </a:r>
            <a:endParaRPr lang="ru-RU" sz="2000" dirty="0">
              <a:latin typeface="+mn-lt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Академический отпуск:</a:t>
            </a:r>
          </a:p>
          <a:p>
            <a:r>
              <a:rPr lang="ru-RU" sz="2000" dirty="0" err="1"/>
              <a:t>Веоняев</a:t>
            </a:r>
            <a:r>
              <a:rPr lang="ru-RU" sz="2000" dirty="0"/>
              <a:t> Н.М. </a:t>
            </a:r>
          </a:p>
          <a:p>
            <a:r>
              <a:rPr lang="ru-RU" sz="2000" dirty="0"/>
              <a:t>Селиванова С.С.</a:t>
            </a:r>
          </a:p>
          <a:p>
            <a:r>
              <a:rPr lang="ru-RU" sz="2000" dirty="0"/>
              <a:t>Шамова Н.С</a:t>
            </a:r>
            <a:r>
              <a:rPr lang="ru-RU" sz="2000" dirty="0" smtClean="0"/>
              <a:t>.</a:t>
            </a:r>
          </a:p>
          <a:p>
            <a:endParaRPr lang="ru-RU" altLang="ru-RU" sz="2000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endParaRPr lang="ru-RU" altLang="ru-RU" sz="2000" dirty="0" smtClean="0">
              <a:solidFill>
                <a:srgbClr val="FF0000"/>
              </a:solidFill>
              <a:latin typeface="+mn-lt"/>
              <a:cs typeface="Arial" charset="0"/>
            </a:endParaRPr>
          </a:p>
          <a:p>
            <a:endParaRPr lang="ru-RU" altLang="ru-RU" sz="2000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endParaRPr lang="ru-RU" altLang="ru-RU" sz="2000" dirty="0" smtClean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279030" y="2393056"/>
            <a:ext cx="3536978" cy="445044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</a:rPr>
              <a:t>Отчислено: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Симаков А.И.;</a:t>
            </a:r>
          </a:p>
          <a:p>
            <a:pPr lvl="0"/>
            <a:r>
              <a:rPr lang="ru-RU" sz="2000" dirty="0"/>
              <a:t>Рахимов Ш.Ш.;</a:t>
            </a:r>
          </a:p>
          <a:p>
            <a:pPr lvl="0"/>
            <a:r>
              <a:rPr lang="ru-RU" sz="2000" dirty="0"/>
              <a:t>Тихоненко Р.И.;</a:t>
            </a:r>
          </a:p>
          <a:p>
            <a:pPr lvl="0"/>
            <a:r>
              <a:rPr lang="ru-RU" sz="2000" dirty="0" err="1"/>
              <a:t>Кайль</a:t>
            </a:r>
            <a:r>
              <a:rPr lang="ru-RU" sz="2000" dirty="0"/>
              <a:t> К.Е</a:t>
            </a:r>
            <a:r>
              <a:rPr lang="ru-RU" sz="2000" dirty="0" smtClean="0"/>
              <a:t>.</a:t>
            </a:r>
            <a:endParaRPr lang="ru-RU" altLang="ru-RU" sz="2400" dirty="0" smtClean="0">
              <a:solidFill>
                <a:srgbClr val="FF0000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Академический отпуск:</a:t>
            </a:r>
          </a:p>
          <a:p>
            <a:r>
              <a:rPr lang="ru-RU" sz="2000" dirty="0" smtClean="0"/>
              <a:t> Боярская Е.Д.</a:t>
            </a:r>
          </a:p>
          <a:p>
            <a:r>
              <a:rPr lang="ru-RU" sz="2000" dirty="0" smtClean="0"/>
              <a:t>Лалетин И.С.</a:t>
            </a:r>
          </a:p>
          <a:p>
            <a:r>
              <a:rPr lang="ru-RU" sz="2000" dirty="0" err="1" smtClean="0"/>
              <a:t>Надирова</a:t>
            </a:r>
            <a:r>
              <a:rPr lang="ru-RU" sz="2000" dirty="0" smtClean="0"/>
              <a:t> В.Р.</a:t>
            </a:r>
          </a:p>
          <a:p>
            <a:r>
              <a:rPr lang="ru-RU" sz="2000" dirty="0" smtClean="0"/>
              <a:t>Хороших К.С.</a:t>
            </a:r>
          </a:p>
          <a:p>
            <a:r>
              <a:rPr lang="ru-RU" sz="2000" dirty="0" err="1" smtClean="0"/>
              <a:t>Улько</a:t>
            </a:r>
            <a:r>
              <a:rPr lang="ru-RU" sz="2000" dirty="0" smtClean="0"/>
              <a:t> А.Н.</a:t>
            </a:r>
          </a:p>
          <a:p>
            <a:r>
              <a:rPr lang="ru-RU" sz="2000" dirty="0" smtClean="0"/>
              <a:t>Тарасенко Е.И.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50658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884375" y="476672"/>
            <a:ext cx="3536978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6 курсе – 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247</a:t>
            </a:r>
            <a:endParaRPr lang="ru-RU" alt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89874" y="2110789"/>
            <a:ext cx="3536978" cy="26037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</a:rPr>
              <a:t>Отчислено:</a:t>
            </a:r>
          </a:p>
          <a:p>
            <a:pPr lvl="0"/>
            <a:r>
              <a:rPr lang="ru-RU" sz="2000" dirty="0" err="1" smtClean="0">
                <a:latin typeface="+mn-lt"/>
              </a:rPr>
              <a:t>Абулфатзаде</a:t>
            </a:r>
            <a:r>
              <a:rPr lang="ru-RU" sz="2000" dirty="0" smtClean="0">
                <a:latin typeface="+mn-lt"/>
              </a:rPr>
              <a:t> Р.</a:t>
            </a:r>
          </a:p>
          <a:p>
            <a:pPr lvl="0"/>
            <a:r>
              <a:rPr lang="ru-RU" sz="2000" dirty="0" smtClean="0">
                <a:latin typeface="+mn-lt"/>
              </a:rPr>
              <a:t>Попов М.И.</a:t>
            </a:r>
          </a:p>
          <a:p>
            <a:pPr lvl="0"/>
            <a:r>
              <a:rPr lang="ru-RU" sz="2000" dirty="0" smtClean="0">
                <a:latin typeface="+mn-lt"/>
              </a:rPr>
              <a:t>Шестакова М.А.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Академический </a:t>
            </a: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отпуск:</a:t>
            </a:r>
          </a:p>
          <a:p>
            <a:r>
              <a:rPr lang="ru-RU" sz="2000" dirty="0" smtClean="0"/>
              <a:t>Шишкова Д.С.</a:t>
            </a:r>
          </a:p>
          <a:p>
            <a:r>
              <a:rPr lang="ru-RU" sz="2000" dirty="0" err="1" smtClean="0"/>
              <a:t>Оюн</a:t>
            </a:r>
            <a:r>
              <a:rPr lang="ru-RU" sz="2000" dirty="0" smtClean="0"/>
              <a:t> В.В.</a:t>
            </a:r>
          </a:p>
        </p:txBody>
      </p:sp>
    </p:spTree>
    <p:extLst>
      <p:ext uri="{BB962C8B-B14F-4D97-AF65-F5344CB8AC3E}">
        <p14:creationId xmlns:p14="http://schemas.microsoft.com/office/powerpoint/2010/main" val="378167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12678164"/>
              </p:ext>
            </p:extLst>
          </p:nvPr>
        </p:nvGraphicFramePr>
        <p:xfrm>
          <a:off x="899592" y="1412776"/>
          <a:ext cx="7296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26850"/>
            <a:ext cx="851148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Средний балл</a:t>
            </a:r>
            <a:endParaRPr lang="ru-RU" altLang="ru-RU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66064864"/>
              </p:ext>
            </p:extLst>
          </p:nvPr>
        </p:nvGraphicFramePr>
        <p:xfrm>
          <a:off x="1115616" y="1700808"/>
          <a:ext cx="7296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116632"/>
            <a:ext cx="850728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Общая успеваемость</a:t>
            </a:r>
            <a:endParaRPr lang="ru-RU" altLang="ru-RU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3059301"/>
              </p:ext>
            </p:extLst>
          </p:nvPr>
        </p:nvGraphicFramePr>
        <p:xfrm>
          <a:off x="899592" y="1412776"/>
          <a:ext cx="7296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smtClean="0">
                <a:solidFill>
                  <a:srgbClr val="3333FF"/>
                </a:solidFill>
              </a:rPr>
              <a:t>Качественный показатель</a:t>
            </a:r>
            <a:endParaRPr lang="ru-RU" altLang="ru-RU" sz="28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68503538"/>
              </p:ext>
            </p:extLst>
          </p:nvPr>
        </p:nvGraphicFramePr>
        <p:xfrm>
          <a:off x="899592" y="1412776"/>
          <a:ext cx="770485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1013011"/>
              </p:ext>
            </p:extLst>
          </p:nvPr>
        </p:nvGraphicFramePr>
        <p:xfrm>
          <a:off x="952174" y="3933056"/>
          <a:ext cx="770485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16632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Количество задолжников по летней сессии</a:t>
            </a:r>
          </a:p>
        </p:txBody>
      </p:sp>
    </p:spTree>
    <p:extLst>
      <p:ext uri="{BB962C8B-B14F-4D97-AF65-F5344CB8AC3E}">
        <p14:creationId xmlns:p14="http://schemas.microsoft.com/office/powerpoint/2010/main" val="18036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9781758"/>
              </p:ext>
            </p:extLst>
          </p:nvPr>
        </p:nvGraphicFramePr>
        <p:xfrm>
          <a:off x="21781" y="1052736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15159664"/>
              </p:ext>
            </p:extLst>
          </p:nvPr>
        </p:nvGraphicFramePr>
        <p:xfrm>
          <a:off x="1331640" y="3068960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37585082"/>
              </p:ext>
            </p:extLst>
          </p:nvPr>
        </p:nvGraphicFramePr>
        <p:xfrm>
          <a:off x="3717396" y="4985792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552" y="116632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дисциплины</a:t>
            </a:r>
          </a:p>
          <a:p>
            <a:r>
              <a:rPr lang="ru-RU" altLang="ru-RU" sz="2800" dirty="0" smtClean="0">
                <a:solidFill>
                  <a:srgbClr val="3333FF"/>
                </a:solidFill>
              </a:rPr>
              <a:t>«Факультетская хирургия, урология»</a:t>
            </a:r>
          </a:p>
          <a:p>
            <a:r>
              <a:rPr lang="ru-RU" altLang="ru-RU" sz="2100" dirty="0" smtClean="0">
                <a:solidFill>
                  <a:srgbClr val="3333FF"/>
                </a:solidFill>
              </a:rPr>
              <a:t>(2011 – 2014гг – «Хирургические болезни»)</a:t>
            </a:r>
          </a:p>
        </p:txBody>
      </p:sp>
    </p:spTree>
    <p:extLst>
      <p:ext uri="{BB962C8B-B14F-4D97-AF65-F5344CB8AC3E}">
        <p14:creationId xmlns:p14="http://schemas.microsoft.com/office/powerpoint/2010/main" val="32468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94027334"/>
              </p:ext>
            </p:extLst>
          </p:nvPr>
        </p:nvGraphicFramePr>
        <p:xfrm>
          <a:off x="539552" y="1988840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Средний балл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575</Words>
  <Application>Microsoft Office PowerPoint</Application>
  <PresentationFormat>Экран (4:3)</PresentationFormat>
  <Paragraphs>238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ИТОГИ ЛЕТНЕЙ СЕССИИ 2016-2017 УЧ.ГОДА (IV – V курсы)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зимней сессии на 6-ом курсе  в 2016-2017 учебном году</vt:lpstr>
      <vt:lpstr>Презентация PowerPoint</vt:lpstr>
      <vt:lpstr>Презентация PowerPoint</vt:lpstr>
      <vt:lpstr>Проект решения Ученого совета</vt:lpstr>
      <vt:lpstr>Внимание кафедр!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ЛЕТНЕЙ СЕССИИ 2015-2016 УЧ.ГОДА (IV – V курсы)</dc:title>
  <dc:creator>Газенкампф Андрей Александрович</dc:creator>
  <cp:lastModifiedBy>Газенкампф Андрей Александрович</cp:lastModifiedBy>
  <cp:revision>37</cp:revision>
  <dcterms:created xsi:type="dcterms:W3CDTF">2016-09-20T07:20:46Z</dcterms:created>
  <dcterms:modified xsi:type="dcterms:W3CDTF">2017-09-13T04:19:22Z</dcterms:modified>
</cp:coreProperties>
</file>