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8" r:id="rId91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480" y="1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85800" y="1044575"/>
            <a:ext cx="11506200" cy="220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205740" y="954024"/>
            <a:ext cx="2511552" cy="644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81076" y="577037"/>
            <a:ext cx="11229847" cy="574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09141" y="66547"/>
            <a:ext cx="9173717" cy="513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710308" y="1168400"/>
            <a:ext cx="8771382" cy="2578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jp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7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0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jp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9" Type="http://schemas.openxmlformats.org/officeDocument/2006/relationships/image" Target="../media/image59.png"/><Relationship Id="rId3" Type="http://schemas.openxmlformats.org/officeDocument/2006/relationships/image" Target="../media/image23.png"/><Relationship Id="rId21" Type="http://schemas.openxmlformats.org/officeDocument/2006/relationships/image" Target="../media/image41.png"/><Relationship Id="rId34" Type="http://schemas.openxmlformats.org/officeDocument/2006/relationships/image" Target="../media/image54.png"/><Relationship Id="rId42" Type="http://schemas.openxmlformats.org/officeDocument/2006/relationships/image" Target="../media/image62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33" Type="http://schemas.openxmlformats.org/officeDocument/2006/relationships/image" Target="../media/image53.png"/><Relationship Id="rId38" Type="http://schemas.openxmlformats.org/officeDocument/2006/relationships/image" Target="../media/image58.png"/><Relationship Id="rId2" Type="http://schemas.openxmlformats.org/officeDocument/2006/relationships/image" Target="../media/image22.jpg"/><Relationship Id="rId16" Type="http://schemas.openxmlformats.org/officeDocument/2006/relationships/image" Target="../media/image36.jpg"/><Relationship Id="rId20" Type="http://schemas.openxmlformats.org/officeDocument/2006/relationships/image" Target="../media/image40.png"/><Relationship Id="rId29" Type="http://schemas.openxmlformats.org/officeDocument/2006/relationships/image" Target="../media/image49.png"/><Relationship Id="rId41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32" Type="http://schemas.openxmlformats.org/officeDocument/2006/relationships/image" Target="../media/image52.png"/><Relationship Id="rId37" Type="http://schemas.openxmlformats.org/officeDocument/2006/relationships/image" Target="../media/image57.png"/><Relationship Id="rId40" Type="http://schemas.openxmlformats.org/officeDocument/2006/relationships/image" Target="../media/image60.png"/><Relationship Id="rId45" Type="http://schemas.openxmlformats.org/officeDocument/2006/relationships/image" Target="../media/image65.png"/><Relationship Id="rId5" Type="http://schemas.openxmlformats.org/officeDocument/2006/relationships/image" Target="../media/image25.jp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36" Type="http://schemas.openxmlformats.org/officeDocument/2006/relationships/image" Target="../media/image56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31" Type="http://schemas.openxmlformats.org/officeDocument/2006/relationships/image" Target="../media/image51.png"/><Relationship Id="rId44" Type="http://schemas.openxmlformats.org/officeDocument/2006/relationships/image" Target="../media/image64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png"/><Relationship Id="rId30" Type="http://schemas.openxmlformats.org/officeDocument/2006/relationships/image" Target="../media/image50.png"/><Relationship Id="rId35" Type="http://schemas.openxmlformats.org/officeDocument/2006/relationships/image" Target="../media/image55.png"/><Relationship Id="rId43" Type="http://schemas.openxmlformats.org/officeDocument/2006/relationships/image" Target="../media/image6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7.jpg"/><Relationship Id="rId4" Type="http://schemas.openxmlformats.org/officeDocument/2006/relationships/image" Target="../media/image166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1.jpg"/><Relationship Id="rId4" Type="http://schemas.openxmlformats.org/officeDocument/2006/relationships/image" Target="../media/image170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6.jpg"/><Relationship Id="rId5" Type="http://schemas.openxmlformats.org/officeDocument/2006/relationships/image" Target="../media/image175.jpg"/><Relationship Id="rId4" Type="http://schemas.openxmlformats.org/officeDocument/2006/relationships/image" Target="../media/image174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g"/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9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g"/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g"/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7.jp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7" Type="http://schemas.openxmlformats.org/officeDocument/2006/relationships/image" Target="../media/image20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2.jpg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5.png"/><Relationship Id="rId4" Type="http://schemas.openxmlformats.org/officeDocument/2006/relationships/image" Target="../media/image20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jpg"/><Relationship Id="rId5" Type="http://schemas.openxmlformats.org/officeDocument/2006/relationships/image" Target="../media/image207.jpg"/><Relationship Id="rId4" Type="http://schemas.openxmlformats.org/officeDocument/2006/relationships/image" Target="../media/image20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3.png"/><Relationship Id="rId4" Type="http://schemas.openxmlformats.org/officeDocument/2006/relationships/image" Target="../media/image21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9.jpg"/><Relationship Id="rId4" Type="http://schemas.openxmlformats.org/officeDocument/2006/relationships/image" Target="../media/image218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2.jpg"/><Relationship Id="rId4" Type="http://schemas.openxmlformats.org/officeDocument/2006/relationships/image" Target="../media/image22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4.png"/><Relationship Id="rId4" Type="http://schemas.openxmlformats.org/officeDocument/2006/relationships/image" Target="../media/image22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6.png"/><Relationship Id="rId4" Type="http://schemas.openxmlformats.org/officeDocument/2006/relationships/image" Target="../media/image2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png"/><Relationship Id="rId3" Type="http://schemas.openxmlformats.org/officeDocument/2006/relationships/image" Target="../media/image228.png"/><Relationship Id="rId7" Type="http://schemas.openxmlformats.org/officeDocument/2006/relationships/image" Target="../media/image232.png"/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1.png"/><Relationship Id="rId5" Type="http://schemas.openxmlformats.org/officeDocument/2006/relationships/image" Target="../media/image230.png"/><Relationship Id="rId4" Type="http://schemas.openxmlformats.org/officeDocument/2006/relationships/image" Target="../media/image2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2010917" y="2628137"/>
            <a:ext cx="8891905" cy="2701509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931544" marR="5080" indent="-919480">
              <a:lnSpc>
                <a:spcPct val="98800"/>
              </a:lnSpc>
              <a:spcBef>
                <a:spcPts val="150"/>
              </a:spcBef>
            </a:pPr>
            <a:r>
              <a:rPr sz="4000" spc="-5" dirty="0">
                <a:latin typeface="Trebuchet MS"/>
                <a:cs typeface="Trebuchet MS"/>
              </a:rPr>
              <a:t>Правовые и организационные </a:t>
            </a:r>
            <a:r>
              <a:rPr sz="4000" spc="-10" dirty="0">
                <a:latin typeface="Trebuchet MS"/>
                <a:cs typeface="Trebuchet MS"/>
              </a:rPr>
              <a:t>основы  </a:t>
            </a:r>
            <a:r>
              <a:rPr sz="4000" spc="-5" dirty="0">
                <a:latin typeface="Calibri"/>
                <a:cs typeface="Calibri"/>
              </a:rPr>
              <a:t>функциональной </a:t>
            </a:r>
            <a:r>
              <a:rPr sz="4000" spc="-10" dirty="0">
                <a:latin typeface="Calibri"/>
                <a:cs typeface="Calibri"/>
              </a:rPr>
              <a:t>диагностики </a:t>
            </a:r>
            <a:r>
              <a:rPr sz="4000" spc="-5" dirty="0">
                <a:latin typeface="Calibri"/>
                <a:cs typeface="Calibri"/>
              </a:rPr>
              <a:t>в  </a:t>
            </a:r>
            <a:r>
              <a:rPr sz="4000" spc="-20" dirty="0">
                <a:latin typeface="Calibri"/>
                <a:cs typeface="Calibri"/>
              </a:rPr>
              <a:t>медицинской</a:t>
            </a:r>
            <a:r>
              <a:rPr sz="4000" spc="20" dirty="0">
                <a:latin typeface="Calibri"/>
                <a:cs typeface="Calibri"/>
              </a:rPr>
              <a:t> </a:t>
            </a:r>
            <a:r>
              <a:rPr sz="4000" spc="-10" dirty="0">
                <a:latin typeface="Calibri"/>
                <a:cs typeface="Calibri"/>
              </a:rPr>
              <a:t>реабилиталогии</a:t>
            </a:r>
            <a:endParaRPr sz="4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555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85900" y="126998"/>
            <a:ext cx="9690100" cy="66141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92396" y="4497451"/>
            <a:ext cx="2610104" cy="13874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67958" y="3874134"/>
            <a:ext cx="1145286" cy="4730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83603" y="5985255"/>
            <a:ext cx="1128902" cy="6385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99655" y="5214620"/>
            <a:ext cx="1061720" cy="5801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223122" y="4540630"/>
            <a:ext cx="1326133" cy="56680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50692" y="5654038"/>
            <a:ext cx="2430780" cy="10911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66376" y="6005451"/>
            <a:ext cx="1805276" cy="5553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101088" y="2633294"/>
            <a:ext cx="15367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Calibri"/>
                <a:cs typeface="Calibri"/>
              </a:rPr>
              <a:t>специалист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096379" y="3202813"/>
            <a:ext cx="1356431" cy="63741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04172" y="1640585"/>
            <a:ext cx="2086863" cy="7622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047101" y="2550922"/>
            <a:ext cx="1682333" cy="59700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837435" y="0"/>
            <a:ext cx="78549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578860" algn="l"/>
              </a:tabLst>
            </a:pPr>
            <a:r>
              <a:rPr sz="2800" spc="-5" dirty="0">
                <a:solidFill>
                  <a:srgbClr val="7E7E7E"/>
                </a:solidFill>
              </a:rPr>
              <a:t>Этапы</a:t>
            </a:r>
            <a:r>
              <a:rPr sz="2800" dirty="0">
                <a:solidFill>
                  <a:srgbClr val="7E7E7E"/>
                </a:solidFill>
              </a:rPr>
              <a:t> </a:t>
            </a:r>
            <a:r>
              <a:rPr sz="2800" spc="-5" dirty="0">
                <a:solidFill>
                  <a:srgbClr val="7E7E7E"/>
                </a:solidFill>
              </a:rPr>
              <a:t>формирования	</a:t>
            </a:r>
            <a:r>
              <a:rPr sz="2800" spc="-15" dirty="0">
                <a:solidFill>
                  <a:srgbClr val="7E7E7E"/>
                </a:solidFill>
              </a:rPr>
              <a:t>медицинского</a:t>
            </a:r>
            <a:r>
              <a:rPr sz="2800" spc="-20" dirty="0">
                <a:solidFill>
                  <a:srgbClr val="7E7E7E"/>
                </a:solidFill>
              </a:rPr>
              <a:t> </a:t>
            </a:r>
            <a:r>
              <a:rPr sz="2800" spc="-10" dirty="0">
                <a:solidFill>
                  <a:srgbClr val="7E7E7E"/>
                </a:solidFill>
              </a:rPr>
              <a:t>специалиста</a:t>
            </a:r>
            <a:endParaRPr sz="2800"/>
          </a:p>
        </p:txBody>
      </p:sp>
      <p:sp>
        <p:nvSpPr>
          <p:cNvPr id="15" name="object 15"/>
          <p:cNvSpPr/>
          <p:nvPr/>
        </p:nvSpPr>
        <p:spPr>
          <a:xfrm>
            <a:off x="3912108" y="542670"/>
            <a:ext cx="1845437" cy="184543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358132" y="1211707"/>
            <a:ext cx="96329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3050" marR="5080" indent="-260985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00"/>
                </a:solidFill>
                <a:latin typeface="Calibri"/>
                <a:cs typeface="Calibri"/>
              </a:rPr>
              <a:t>Ми</a:t>
            </a:r>
            <a:r>
              <a:rPr sz="1800" b="1" spc="5" dirty="0">
                <a:solidFill>
                  <a:srgbClr val="FFFF00"/>
                </a:solidFill>
                <a:latin typeface="Calibri"/>
                <a:cs typeface="Calibri"/>
              </a:rPr>
              <a:t>р</a:t>
            </a:r>
            <a:r>
              <a:rPr sz="1800" b="1" dirty="0">
                <a:solidFill>
                  <a:srgbClr val="FFFF00"/>
                </a:solidFill>
                <a:latin typeface="Calibri"/>
                <a:cs typeface="Calibri"/>
              </a:rPr>
              <a:t>овой  опыт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9550" y="267093"/>
            <a:ext cx="4162023" cy="27819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3200" y="124205"/>
            <a:ext cx="4201795" cy="3022600"/>
          </a:xfrm>
          <a:custGeom>
            <a:avLst/>
            <a:gdLst/>
            <a:ahLst/>
            <a:cxnLst/>
            <a:rect l="l" t="t" r="r" b="b"/>
            <a:pathLst>
              <a:path w="4201795" h="3022600">
                <a:moveTo>
                  <a:pt x="0" y="3022219"/>
                </a:moveTo>
                <a:lnTo>
                  <a:pt x="4201541" y="3022219"/>
                </a:lnTo>
                <a:lnTo>
                  <a:pt x="4201541" y="0"/>
                </a:lnTo>
                <a:lnTo>
                  <a:pt x="0" y="0"/>
                </a:lnTo>
                <a:lnTo>
                  <a:pt x="0" y="3022219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87725" y="1695704"/>
            <a:ext cx="3751453" cy="31763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81375" y="1689354"/>
            <a:ext cx="3764279" cy="3189605"/>
          </a:xfrm>
          <a:custGeom>
            <a:avLst/>
            <a:gdLst/>
            <a:ahLst/>
            <a:cxnLst/>
            <a:rect l="l" t="t" r="r" b="b"/>
            <a:pathLst>
              <a:path w="3764279" h="3189604">
                <a:moveTo>
                  <a:pt x="0" y="3189097"/>
                </a:moveTo>
                <a:lnTo>
                  <a:pt x="3764153" y="3189097"/>
                </a:lnTo>
                <a:lnTo>
                  <a:pt x="3764153" y="0"/>
                </a:lnTo>
                <a:lnTo>
                  <a:pt x="0" y="0"/>
                </a:lnTo>
                <a:lnTo>
                  <a:pt x="0" y="318909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877060" y="223774"/>
            <a:ext cx="113792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7E7E7E"/>
                </a:solidFill>
                <a:latin typeface="Calibri"/>
                <a:cs typeface="Calibri"/>
              </a:rPr>
              <a:t>2010</a:t>
            </a:r>
            <a:r>
              <a:rPr sz="2000" b="1" spc="-5" dirty="0">
                <a:solidFill>
                  <a:srgbClr val="7E7E7E"/>
                </a:solidFill>
                <a:latin typeface="Calibri"/>
                <a:cs typeface="Calibri"/>
              </a:rPr>
              <a:t>-</a:t>
            </a:r>
            <a:r>
              <a:rPr sz="2000" b="1" dirty="0">
                <a:solidFill>
                  <a:srgbClr val="7E7E7E"/>
                </a:solidFill>
                <a:latin typeface="Calibri"/>
                <a:cs typeface="Calibri"/>
              </a:rPr>
              <a:t>2017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77814" y="1677365"/>
            <a:ext cx="124968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7E7E7E"/>
                </a:solidFill>
                <a:latin typeface="Calibri"/>
                <a:cs typeface="Calibri"/>
              </a:rPr>
              <a:t>2017 -</a:t>
            </a:r>
            <a:r>
              <a:rPr sz="2000" b="1" spc="-1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7E7E7E"/>
                </a:solidFill>
                <a:latin typeface="Calibri"/>
                <a:cs typeface="Calibri"/>
              </a:rPr>
              <a:t>2018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521957" y="3472929"/>
            <a:ext cx="5070602" cy="31807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960869" y="208915"/>
            <a:ext cx="3319779" cy="13404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ts val="3500"/>
              </a:lnSpc>
              <a:spcBef>
                <a:spcPts val="95"/>
              </a:spcBef>
            </a:pPr>
            <a:r>
              <a:rPr sz="2800" i="1" dirty="0">
                <a:solidFill>
                  <a:srgbClr val="585858"/>
                </a:solidFill>
                <a:latin typeface="Monotype Corsiva"/>
                <a:cs typeface="Monotype Corsiva"/>
              </a:rPr>
              <a:t>Изменение логистики  </a:t>
            </a:r>
            <a:r>
              <a:rPr sz="2800" i="1" spc="-5" dirty="0">
                <a:solidFill>
                  <a:srgbClr val="585858"/>
                </a:solidFill>
                <a:latin typeface="Monotype Corsiva"/>
                <a:cs typeface="Monotype Corsiva"/>
              </a:rPr>
              <a:t>кадрового</a:t>
            </a:r>
            <a:r>
              <a:rPr sz="2800" i="1" spc="-85" dirty="0">
                <a:solidFill>
                  <a:srgbClr val="585858"/>
                </a:solidFill>
                <a:latin typeface="Monotype Corsiva"/>
                <a:cs typeface="Monotype Corsiva"/>
              </a:rPr>
              <a:t> </a:t>
            </a:r>
            <a:r>
              <a:rPr sz="2800" i="1" dirty="0">
                <a:solidFill>
                  <a:srgbClr val="585858"/>
                </a:solidFill>
                <a:latin typeface="Monotype Corsiva"/>
                <a:cs typeface="Monotype Corsiva"/>
              </a:rPr>
              <a:t>регулирования</a:t>
            </a:r>
            <a:endParaRPr sz="2800">
              <a:latin typeface="Monotype Corsiva"/>
              <a:cs typeface="Monotype Corsiva"/>
            </a:endParaRPr>
          </a:p>
          <a:p>
            <a:pPr marL="399415">
              <a:lnSpc>
                <a:spcPts val="3354"/>
              </a:lnSpc>
            </a:pPr>
            <a:r>
              <a:rPr sz="2800" i="1" dirty="0">
                <a:solidFill>
                  <a:srgbClr val="585858"/>
                </a:solidFill>
                <a:latin typeface="Monotype Corsiva"/>
                <a:cs typeface="Monotype Corsiva"/>
              </a:rPr>
              <a:t>здравоохранения</a:t>
            </a:r>
            <a:endParaRPr sz="2800">
              <a:latin typeface="Monotype Corsiva"/>
              <a:cs typeface="Monotype Corsiv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961501" y="3615309"/>
            <a:ext cx="77660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7E7E7E"/>
                </a:solidFill>
                <a:latin typeface="Calibri"/>
                <a:cs typeface="Calibri"/>
              </a:rPr>
              <a:t>2019</a:t>
            </a:r>
            <a:r>
              <a:rPr sz="2000" b="1" spc="-1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7E7E7E"/>
                </a:solidFill>
                <a:latin typeface="Calibri"/>
                <a:cs typeface="Calibri"/>
              </a:rPr>
              <a:t>…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17270" y="786130"/>
            <a:ext cx="10603230" cy="10045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71170">
              <a:lnSpc>
                <a:spcPct val="100000"/>
              </a:lnSpc>
              <a:spcBef>
                <a:spcPts val="105"/>
              </a:spcBef>
            </a:pPr>
            <a:r>
              <a:rPr b="0" spc="-5" dirty="0">
                <a:solidFill>
                  <a:srgbClr val="000000"/>
                </a:solidFill>
                <a:latin typeface="Calibri"/>
                <a:cs typeface="Calibri"/>
              </a:rPr>
              <a:t>Номенклатуры специальностей </a:t>
            </a:r>
            <a:r>
              <a:rPr b="0" spc="-15" dirty="0">
                <a:solidFill>
                  <a:srgbClr val="000000"/>
                </a:solidFill>
                <a:latin typeface="Calibri"/>
                <a:cs typeface="Calibri"/>
              </a:rPr>
              <a:t>медработников</a:t>
            </a:r>
            <a:r>
              <a:rPr b="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и</a:t>
            </a: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b="0" spc="-15" dirty="0">
                <a:solidFill>
                  <a:srgbClr val="000000"/>
                </a:solidFill>
                <a:latin typeface="Arial"/>
                <a:cs typeface="Arial"/>
              </a:rPr>
              <a:t>фармацевтов</a:t>
            </a:r>
            <a:r>
              <a:rPr b="0" spc="-15" dirty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имеющих профильное высшее</a:t>
            </a:r>
            <a:r>
              <a:rPr b="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spc="-5" dirty="0">
                <a:solidFill>
                  <a:srgbClr val="000000"/>
                </a:solidFill>
                <a:latin typeface="Calibri"/>
                <a:cs typeface="Calibri"/>
              </a:rPr>
              <a:t>образование.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80644" y="2774950"/>
            <a:ext cx="11160760" cy="130810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699770" algn="ctr">
              <a:lnSpc>
                <a:spcPct val="100000"/>
              </a:lnSpc>
              <a:spcBef>
                <a:spcPts val="180"/>
              </a:spcBef>
            </a:pPr>
            <a:r>
              <a:rPr sz="2800" spc="-10" dirty="0">
                <a:latin typeface="Calibri"/>
                <a:cs typeface="Calibri"/>
              </a:rPr>
              <a:t>Приказ Минздрава </a:t>
            </a:r>
            <a:r>
              <a:rPr sz="2800" spc="-15" dirty="0">
                <a:latin typeface="Calibri"/>
                <a:cs typeface="Calibri"/>
              </a:rPr>
              <a:t>России от </a:t>
            </a:r>
            <a:r>
              <a:rPr sz="2800" dirty="0">
                <a:latin typeface="Calibri"/>
                <a:cs typeface="Calibri"/>
              </a:rPr>
              <a:t>07.10.2015</a:t>
            </a:r>
            <a:r>
              <a:rPr sz="2800" spc="1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№700н</a:t>
            </a:r>
            <a:endParaRPr sz="2800">
              <a:latin typeface="Calibri"/>
              <a:cs typeface="Calibri"/>
            </a:endParaRPr>
          </a:p>
          <a:p>
            <a:pPr marL="429895" algn="ctr">
              <a:lnSpc>
                <a:spcPct val="100000"/>
              </a:lnSpc>
              <a:spcBef>
                <a:spcPts val="1780"/>
              </a:spcBef>
            </a:pPr>
            <a:r>
              <a:rPr sz="3600" dirty="0">
                <a:solidFill>
                  <a:srgbClr val="974707"/>
                </a:solidFill>
                <a:latin typeface="Calibri"/>
                <a:cs typeface="Calibri"/>
              </a:rPr>
              <a:t>94</a:t>
            </a:r>
            <a:r>
              <a:rPr sz="3600" spc="-5" dirty="0">
                <a:solidFill>
                  <a:srgbClr val="974707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974707"/>
                </a:solidFill>
                <a:latin typeface="Arial"/>
                <a:cs typeface="Arial"/>
              </a:rPr>
              <a:t>специальности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94703" y="1437005"/>
            <a:ext cx="4674997" cy="31233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6400" y="2260600"/>
            <a:ext cx="6197600" cy="1701800"/>
          </a:xfrm>
          <a:custGeom>
            <a:avLst/>
            <a:gdLst/>
            <a:ahLst/>
            <a:cxnLst/>
            <a:rect l="l" t="t" r="r" b="b"/>
            <a:pathLst>
              <a:path w="6197600" h="1701800">
                <a:moveTo>
                  <a:pt x="5461000" y="0"/>
                </a:moveTo>
                <a:lnTo>
                  <a:pt x="5461000" y="31750"/>
                </a:lnTo>
                <a:lnTo>
                  <a:pt x="0" y="31750"/>
                </a:lnTo>
                <a:lnTo>
                  <a:pt x="0" y="1670050"/>
                </a:lnTo>
                <a:lnTo>
                  <a:pt x="5461000" y="1670050"/>
                </a:lnTo>
                <a:lnTo>
                  <a:pt x="5461000" y="1701800"/>
                </a:lnTo>
                <a:lnTo>
                  <a:pt x="6197600" y="850900"/>
                </a:lnTo>
                <a:lnTo>
                  <a:pt x="546100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6400" y="2260600"/>
            <a:ext cx="6197600" cy="1701800"/>
          </a:xfrm>
          <a:custGeom>
            <a:avLst/>
            <a:gdLst/>
            <a:ahLst/>
            <a:cxnLst/>
            <a:rect l="l" t="t" r="r" b="b"/>
            <a:pathLst>
              <a:path w="6197600" h="1701800">
                <a:moveTo>
                  <a:pt x="0" y="31750"/>
                </a:moveTo>
                <a:lnTo>
                  <a:pt x="5461000" y="31750"/>
                </a:lnTo>
                <a:lnTo>
                  <a:pt x="5461000" y="0"/>
                </a:lnTo>
                <a:lnTo>
                  <a:pt x="6197600" y="850900"/>
                </a:lnTo>
                <a:lnTo>
                  <a:pt x="5461000" y="1701800"/>
                </a:lnTo>
                <a:lnTo>
                  <a:pt x="5461000" y="1670050"/>
                </a:lnTo>
                <a:lnTo>
                  <a:pt x="0" y="1670050"/>
                </a:lnTo>
                <a:lnTo>
                  <a:pt x="0" y="31750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85343" y="2347976"/>
            <a:ext cx="525208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00"/>
                </a:solidFill>
                <a:latin typeface="Calibri"/>
                <a:cs typeface="Calibri"/>
              </a:rPr>
              <a:t>Актуальность</a:t>
            </a:r>
            <a:r>
              <a:rPr sz="2400" b="1" spc="-3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00"/>
                </a:solidFill>
                <a:latin typeface="Calibri"/>
                <a:cs typeface="Calibri"/>
              </a:rPr>
              <a:t>специальностей:</a:t>
            </a:r>
            <a:endParaRPr sz="2400">
              <a:latin typeface="Calibri"/>
              <a:cs typeface="Calibri"/>
            </a:endParaRPr>
          </a:p>
          <a:p>
            <a:pPr marL="489584">
              <a:lnSpc>
                <a:spcPct val="100000"/>
              </a:lnSpc>
            </a:pPr>
            <a:r>
              <a:rPr sz="2400" b="1" spc="-5" dirty="0">
                <a:solidFill>
                  <a:srgbClr val="FFFF00"/>
                </a:solidFill>
                <a:latin typeface="Calibri"/>
                <a:cs typeface="Calibri"/>
              </a:rPr>
              <a:t>-врач физической</a:t>
            </a:r>
            <a:r>
              <a:rPr sz="2400" b="1" dirty="0">
                <a:solidFill>
                  <a:srgbClr val="FFFF00"/>
                </a:solidFill>
                <a:latin typeface="Calibri"/>
                <a:cs typeface="Calibri"/>
              </a:rPr>
              <a:t> и</a:t>
            </a:r>
            <a:endParaRPr sz="2400">
              <a:latin typeface="Calibri"/>
              <a:cs typeface="Calibri"/>
            </a:endParaRPr>
          </a:p>
          <a:p>
            <a:pPr marL="556260">
              <a:lnSpc>
                <a:spcPct val="100000"/>
              </a:lnSpc>
            </a:pPr>
            <a:r>
              <a:rPr sz="2400" b="1" spc="-5" dirty="0">
                <a:solidFill>
                  <a:srgbClr val="FFFF00"/>
                </a:solidFill>
                <a:latin typeface="Calibri"/>
                <a:cs typeface="Calibri"/>
              </a:rPr>
              <a:t>реабилитационной</a:t>
            </a:r>
            <a:r>
              <a:rPr sz="2400" b="1" spc="2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00"/>
                </a:solidFill>
                <a:latin typeface="Calibri"/>
                <a:cs typeface="Calibri"/>
              </a:rPr>
              <a:t>медицины</a:t>
            </a:r>
            <a:endParaRPr sz="2400">
              <a:latin typeface="Calibri"/>
              <a:cs typeface="Calibri"/>
            </a:endParaRPr>
          </a:p>
          <a:p>
            <a:pPr marL="352425">
              <a:lnSpc>
                <a:spcPct val="100000"/>
              </a:lnSpc>
            </a:pPr>
            <a:r>
              <a:rPr sz="2400" b="1" dirty="0">
                <a:solidFill>
                  <a:srgbClr val="FFFF00"/>
                </a:solidFill>
                <a:latin typeface="Calibri"/>
                <a:cs typeface="Calibri"/>
              </a:rPr>
              <a:t>- врач </a:t>
            </a:r>
            <a:r>
              <a:rPr sz="2400" b="1" spc="-5" dirty="0">
                <a:solidFill>
                  <a:srgbClr val="FFFF00"/>
                </a:solidFill>
                <a:latin typeface="Calibri"/>
                <a:cs typeface="Calibri"/>
              </a:rPr>
              <a:t>функциональной</a:t>
            </a:r>
            <a:r>
              <a:rPr sz="2400" b="1" spc="-3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00"/>
                </a:solidFill>
                <a:latin typeface="Calibri"/>
                <a:cs typeface="Calibri"/>
              </a:rPr>
              <a:t>диагностики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4830" y="119634"/>
            <a:ext cx="10141585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spc="-10" dirty="0">
                <a:solidFill>
                  <a:srgbClr val="005EA4"/>
                </a:solidFill>
              </a:rPr>
              <a:t>Федеральный закон </a:t>
            </a:r>
            <a:r>
              <a:rPr sz="2400" dirty="0">
                <a:solidFill>
                  <a:srgbClr val="005EA4"/>
                </a:solidFill>
              </a:rPr>
              <a:t>от </a:t>
            </a:r>
            <a:r>
              <a:rPr sz="2400" spc="-5" dirty="0">
                <a:solidFill>
                  <a:srgbClr val="005EA4"/>
                </a:solidFill>
              </a:rPr>
              <a:t>21.11.2011 </a:t>
            </a:r>
            <a:r>
              <a:rPr sz="2400" dirty="0">
                <a:solidFill>
                  <a:srgbClr val="005EA4"/>
                </a:solidFill>
              </a:rPr>
              <a:t>N </a:t>
            </a:r>
            <a:r>
              <a:rPr sz="2400" spc="-10" dirty="0">
                <a:solidFill>
                  <a:srgbClr val="005EA4"/>
                </a:solidFill>
              </a:rPr>
              <a:t>323-ФЗ (ред. </a:t>
            </a:r>
            <a:r>
              <a:rPr sz="2400" dirty="0">
                <a:solidFill>
                  <a:srgbClr val="005EA4"/>
                </a:solidFill>
              </a:rPr>
              <a:t>от </a:t>
            </a:r>
            <a:r>
              <a:rPr sz="2400" spc="-5" dirty="0">
                <a:solidFill>
                  <a:srgbClr val="005EA4"/>
                </a:solidFill>
              </a:rPr>
              <a:t>06.03.2019) </a:t>
            </a:r>
            <a:r>
              <a:rPr sz="2400" dirty="0">
                <a:solidFill>
                  <a:srgbClr val="005EA4"/>
                </a:solidFill>
              </a:rPr>
              <a:t>"Об </a:t>
            </a:r>
            <a:r>
              <a:rPr sz="2400" spc="-5" dirty="0">
                <a:solidFill>
                  <a:srgbClr val="005EA4"/>
                </a:solidFill>
              </a:rPr>
              <a:t>основах  </a:t>
            </a:r>
            <a:r>
              <a:rPr sz="2400" spc="-10" dirty="0">
                <a:solidFill>
                  <a:srgbClr val="005EA4"/>
                </a:solidFill>
              </a:rPr>
              <a:t>охраны здоровья </a:t>
            </a:r>
            <a:r>
              <a:rPr sz="2400" spc="-5" dirty="0">
                <a:solidFill>
                  <a:srgbClr val="005EA4"/>
                </a:solidFill>
              </a:rPr>
              <a:t>граждан </a:t>
            </a:r>
            <a:r>
              <a:rPr sz="2400" dirty="0">
                <a:solidFill>
                  <a:srgbClr val="005EA4"/>
                </a:solidFill>
              </a:rPr>
              <a:t>в </a:t>
            </a:r>
            <a:r>
              <a:rPr sz="2400" spc="-10" dirty="0">
                <a:solidFill>
                  <a:srgbClr val="005EA4"/>
                </a:solidFill>
              </a:rPr>
              <a:t>Российской</a:t>
            </a:r>
            <a:r>
              <a:rPr sz="2400" spc="-30" dirty="0">
                <a:solidFill>
                  <a:srgbClr val="005EA4"/>
                </a:solidFill>
              </a:rPr>
              <a:t> </a:t>
            </a:r>
            <a:r>
              <a:rPr sz="2400" spc="-10" dirty="0">
                <a:solidFill>
                  <a:srgbClr val="005EA4"/>
                </a:solidFill>
              </a:rPr>
              <a:t>Федерации"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102494" y="2962998"/>
            <a:ext cx="11830685" cy="92392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90805" marR="292100">
              <a:lnSpc>
                <a:spcPct val="98900"/>
              </a:lnSpc>
              <a:spcBef>
                <a:spcPts val="340"/>
              </a:spcBef>
            </a:pPr>
            <a:r>
              <a:rPr sz="1800" spc="-5" dirty="0">
                <a:latin typeface="Arial"/>
                <a:cs typeface="Arial"/>
              </a:rPr>
              <a:t>8) </a:t>
            </a:r>
            <a:r>
              <a:rPr sz="1800" b="1" spc="-15" dirty="0">
                <a:solidFill>
                  <a:srgbClr val="C00000"/>
                </a:solidFill>
                <a:latin typeface="Arial"/>
                <a:cs typeface="Arial"/>
              </a:rPr>
              <a:t>лечение </a:t>
            </a:r>
            <a:r>
              <a:rPr sz="1800" dirty="0">
                <a:latin typeface="Arial"/>
                <a:cs typeface="Arial"/>
              </a:rPr>
              <a:t>- комплекс </a:t>
            </a:r>
            <a:r>
              <a:rPr sz="1800" spc="-5" dirty="0">
                <a:latin typeface="Arial"/>
                <a:cs typeface="Arial"/>
              </a:rPr>
              <a:t>медицинских </a:t>
            </a:r>
            <a:r>
              <a:rPr sz="1800" spc="-15" dirty="0">
                <a:latin typeface="Arial"/>
                <a:cs typeface="Arial"/>
              </a:rPr>
              <a:t>вмешательств, </a:t>
            </a:r>
            <a:r>
              <a:rPr sz="1800" spc="-10" dirty="0">
                <a:latin typeface="Arial"/>
                <a:cs typeface="Arial"/>
              </a:rPr>
              <a:t>выполняемых </a:t>
            </a:r>
            <a:r>
              <a:rPr sz="1800" dirty="0">
                <a:latin typeface="Arial"/>
                <a:cs typeface="Arial"/>
              </a:rPr>
              <a:t>по </a:t>
            </a:r>
            <a:r>
              <a:rPr sz="1800" spc="-15" dirty="0">
                <a:latin typeface="Arial"/>
                <a:cs typeface="Arial"/>
              </a:rPr>
              <a:t>назначению </a:t>
            </a:r>
            <a:r>
              <a:rPr sz="1800" spc="-5" dirty="0">
                <a:latin typeface="Arial"/>
                <a:cs typeface="Arial"/>
              </a:rPr>
              <a:t>медицинского работника,  </a:t>
            </a:r>
            <a:r>
              <a:rPr sz="1800" spc="-20" dirty="0">
                <a:latin typeface="Arial"/>
                <a:cs typeface="Arial"/>
              </a:rPr>
              <a:t>целью </a:t>
            </a:r>
            <a:r>
              <a:rPr sz="1800" spc="-10" dirty="0">
                <a:latin typeface="Arial"/>
                <a:cs typeface="Arial"/>
              </a:rPr>
              <a:t>которых </a:t>
            </a:r>
            <a:r>
              <a:rPr sz="1800" spc="-20" dirty="0">
                <a:latin typeface="Arial"/>
                <a:cs typeface="Arial"/>
              </a:rPr>
              <a:t>является </a:t>
            </a:r>
            <a:r>
              <a:rPr sz="1800" spc="-10" dirty="0">
                <a:latin typeface="Arial"/>
                <a:cs typeface="Arial"/>
              </a:rPr>
              <a:t>устранение </a:t>
            </a:r>
            <a:r>
              <a:rPr sz="1800" dirty="0">
                <a:latin typeface="Arial"/>
                <a:cs typeface="Arial"/>
              </a:rPr>
              <a:t>или </a:t>
            </a:r>
            <a:r>
              <a:rPr sz="1800" spc="-15" dirty="0">
                <a:latin typeface="Arial"/>
                <a:cs typeface="Arial"/>
              </a:rPr>
              <a:t>облегчение </a:t>
            </a:r>
            <a:r>
              <a:rPr sz="1800" spc="-10" dirty="0">
                <a:latin typeface="Arial"/>
                <a:cs typeface="Arial"/>
              </a:rPr>
              <a:t>проявлений заболевания </a:t>
            </a:r>
            <a:r>
              <a:rPr sz="1800" dirty="0">
                <a:latin typeface="Arial"/>
                <a:cs typeface="Arial"/>
              </a:rPr>
              <a:t>или </a:t>
            </a:r>
            <a:r>
              <a:rPr sz="1800" spc="-10" dirty="0">
                <a:latin typeface="Arial"/>
                <a:cs typeface="Arial"/>
              </a:rPr>
              <a:t>заболеваний </a:t>
            </a:r>
            <a:r>
              <a:rPr sz="1800" dirty="0">
                <a:latin typeface="Arial"/>
                <a:cs typeface="Arial"/>
              </a:rPr>
              <a:t>либо  </a:t>
            </a:r>
            <a:r>
              <a:rPr sz="1800" spc="-5" dirty="0">
                <a:latin typeface="Arial"/>
                <a:cs typeface="Arial"/>
              </a:rPr>
              <a:t>состояний пациента, </a:t>
            </a:r>
            <a:r>
              <a:rPr sz="1800" b="1" spc="-15" dirty="0">
                <a:solidFill>
                  <a:srgbClr val="C00000"/>
                </a:solidFill>
                <a:latin typeface="Arial"/>
                <a:cs typeface="Arial"/>
              </a:rPr>
              <a:t>восстановление </a:t>
            </a:r>
            <a:r>
              <a:rPr sz="1800" dirty="0">
                <a:latin typeface="Arial"/>
                <a:cs typeface="Arial"/>
              </a:rPr>
              <a:t>или </a:t>
            </a:r>
            <a:r>
              <a:rPr sz="1800" spc="-15" dirty="0">
                <a:latin typeface="Arial"/>
                <a:cs typeface="Arial"/>
              </a:rPr>
              <a:t>улучшение его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здоровья, </a:t>
            </a:r>
            <a:r>
              <a:rPr sz="1800" spc="-10" dirty="0">
                <a:latin typeface="Arial"/>
                <a:cs typeface="Arial"/>
              </a:rPr>
              <a:t>трудоспособности </a:t>
            </a:r>
            <a:r>
              <a:rPr sz="1800" dirty="0">
                <a:latin typeface="Arial"/>
                <a:cs typeface="Arial"/>
              </a:rPr>
              <a:t>и </a:t>
            </a:r>
            <a:r>
              <a:rPr sz="1800" spc="-5" dirty="0">
                <a:latin typeface="Arial"/>
                <a:cs typeface="Arial"/>
              </a:rPr>
              <a:t>качества</a:t>
            </a:r>
            <a:r>
              <a:rPr sz="1800" spc="1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жизни;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4372" y="4000969"/>
            <a:ext cx="11828780" cy="92392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 marR="102235">
              <a:lnSpc>
                <a:spcPct val="100000"/>
              </a:lnSpc>
              <a:spcBef>
                <a:spcPts val="320"/>
              </a:spcBef>
            </a:pPr>
            <a:r>
              <a:rPr sz="1800" spc="-5" dirty="0">
                <a:latin typeface="Arial"/>
                <a:cs typeface="Arial"/>
              </a:rPr>
              <a:t>21) </a:t>
            </a:r>
            <a:r>
              <a:rPr sz="1800" b="1" spc="-20" dirty="0">
                <a:solidFill>
                  <a:srgbClr val="C00000"/>
                </a:solidFill>
                <a:latin typeface="Arial"/>
                <a:cs typeface="Arial"/>
              </a:rPr>
              <a:t>качество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медицинской </a:t>
            </a:r>
            <a:r>
              <a:rPr sz="1800" b="1" spc="-15" dirty="0">
                <a:solidFill>
                  <a:srgbClr val="C00000"/>
                </a:solidFill>
                <a:latin typeface="Arial"/>
                <a:cs typeface="Arial"/>
              </a:rPr>
              <a:t>помощи </a:t>
            </a:r>
            <a:r>
              <a:rPr sz="1800" dirty="0">
                <a:latin typeface="Arial"/>
                <a:cs typeface="Arial"/>
              </a:rPr>
              <a:t>- </a:t>
            </a:r>
            <a:r>
              <a:rPr sz="1800" spc="-5" dirty="0">
                <a:latin typeface="Arial"/>
                <a:cs typeface="Arial"/>
              </a:rPr>
              <a:t>совокупность </a:t>
            </a:r>
            <a:r>
              <a:rPr sz="1800" spc="-10" dirty="0">
                <a:latin typeface="Arial"/>
                <a:cs typeface="Arial"/>
              </a:rPr>
              <a:t>характеристик, отражающих своевременность </a:t>
            </a:r>
            <a:r>
              <a:rPr sz="1800" spc="-5" dirty="0">
                <a:latin typeface="Arial"/>
                <a:cs typeface="Arial"/>
              </a:rPr>
              <a:t>оказания  медицинской помощи, </a:t>
            </a:r>
            <a:r>
              <a:rPr sz="1800" b="1" spc="-10" dirty="0">
                <a:solidFill>
                  <a:srgbClr val="C00000"/>
                </a:solidFill>
                <a:latin typeface="Arial"/>
                <a:cs typeface="Arial"/>
              </a:rPr>
              <a:t>правильность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выбора </a:t>
            </a:r>
            <a:r>
              <a:rPr sz="1800" b="1" spc="-20" dirty="0">
                <a:solidFill>
                  <a:srgbClr val="C00000"/>
                </a:solidFill>
                <a:latin typeface="Arial"/>
                <a:cs typeface="Arial"/>
              </a:rPr>
              <a:t>методов </a:t>
            </a:r>
            <a:r>
              <a:rPr sz="1800" spc="-5" dirty="0">
                <a:latin typeface="Arial"/>
                <a:cs typeface="Arial"/>
              </a:rPr>
              <a:t>профилактики, </a:t>
            </a:r>
            <a:r>
              <a:rPr sz="1800" dirty="0">
                <a:latin typeface="Arial"/>
                <a:cs typeface="Arial"/>
              </a:rPr>
              <a:t>диагностики, </a:t>
            </a:r>
            <a:r>
              <a:rPr sz="1800" spc="-15" dirty="0">
                <a:latin typeface="Arial"/>
                <a:cs typeface="Arial"/>
              </a:rPr>
              <a:t>лечения</a:t>
            </a:r>
            <a:r>
              <a:rPr sz="1800" spc="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и</a:t>
            </a:r>
            <a:endParaRPr sz="1800">
              <a:latin typeface="Arial"/>
              <a:cs typeface="Arial"/>
            </a:endParaRPr>
          </a:p>
          <a:p>
            <a:pPr marL="91440">
              <a:lnSpc>
                <a:spcPts val="2110"/>
              </a:lnSpc>
            </a:pP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реабилитации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оказании медицинской </a:t>
            </a:r>
            <a:r>
              <a:rPr sz="1800" b="1" spc="-15" dirty="0">
                <a:solidFill>
                  <a:srgbClr val="C00000"/>
                </a:solidFill>
                <a:latin typeface="Arial"/>
                <a:cs typeface="Arial"/>
              </a:rPr>
              <a:t>помощи</a:t>
            </a:r>
            <a:r>
              <a:rPr sz="1800" spc="-15" dirty="0">
                <a:latin typeface="Arial"/>
                <a:cs typeface="Arial"/>
              </a:rPr>
              <a:t>, </a:t>
            </a:r>
            <a:r>
              <a:rPr sz="1800" spc="-10" dirty="0">
                <a:latin typeface="Arial"/>
                <a:cs typeface="Arial"/>
              </a:rPr>
              <a:t>степень </a:t>
            </a:r>
            <a:r>
              <a:rPr sz="1800" spc="-5" dirty="0">
                <a:latin typeface="Arial"/>
                <a:cs typeface="Arial"/>
              </a:rPr>
              <a:t>достижения </a:t>
            </a:r>
            <a:r>
              <a:rPr sz="1800" spc="-10" dirty="0">
                <a:latin typeface="Arial"/>
                <a:cs typeface="Arial"/>
              </a:rPr>
              <a:t>запланированного</a:t>
            </a:r>
            <a:r>
              <a:rPr sz="1800" spc="204" dirty="0">
                <a:latin typeface="Arial"/>
                <a:cs typeface="Arial"/>
              </a:rPr>
              <a:t> </a:t>
            </a:r>
            <a:r>
              <a:rPr sz="1800" spc="-35" dirty="0">
                <a:latin typeface="Arial"/>
                <a:cs typeface="Arial"/>
              </a:rPr>
              <a:t>результата;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2494" y="5149062"/>
            <a:ext cx="11828780" cy="1477645"/>
          </a:xfrm>
          <a:custGeom>
            <a:avLst/>
            <a:gdLst/>
            <a:ahLst/>
            <a:cxnLst/>
            <a:rect l="l" t="t" r="r" b="b"/>
            <a:pathLst>
              <a:path w="11828780" h="1477645">
                <a:moveTo>
                  <a:pt x="0" y="1477391"/>
                </a:moveTo>
                <a:lnTo>
                  <a:pt x="11828526" y="1477391"/>
                </a:lnTo>
                <a:lnTo>
                  <a:pt x="11828526" y="0"/>
                </a:lnTo>
                <a:lnTo>
                  <a:pt x="0" y="0"/>
                </a:lnTo>
                <a:lnTo>
                  <a:pt x="0" y="1477391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81152" y="5177104"/>
            <a:ext cx="11557000" cy="16662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23)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клинические </a:t>
            </a:r>
            <a:r>
              <a:rPr sz="1800" b="1" spc="-10" dirty="0">
                <a:solidFill>
                  <a:srgbClr val="C00000"/>
                </a:solidFill>
                <a:latin typeface="Arial"/>
                <a:cs typeface="Arial"/>
              </a:rPr>
              <a:t>рекомендации </a:t>
            </a:r>
            <a:r>
              <a:rPr sz="1800" dirty="0">
                <a:latin typeface="Arial"/>
                <a:cs typeface="Arial"/>
              </a:rPr>
              <a:t>- </a:t>
            </a:r>
            <a:r>
              <a:rPr sz="1800" spc="-10" dirty="0">
                <a:latin typeface="Arial"/>
                <a:cs typeface="Arial"/>
              </a:rPr>
              <a:t>документы, содержащие </a:t>
            </a:r>
            <a:r>
              <a:rPr sz="1800" b="1" spc="-10" dirty="0">
                <a:solidFill>
                  <a:srgbClr val="C00000"/>
                </a:solidFill>
                <a:latin typeface="Arial"/>
                <a:cs typeface="Arial"/>
              </a:rPr>
              <a:t>основанную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на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научных </a:t>
            </a:r>
            <a:r>
              <a:rPr sz="1800" b="1" spc="-10" dirty="0">
                <a:solidFill>
                  <a:srgbClr val="C00000"/>
                </a:solidFill>
                <a:latin typeface="Arial"/>
                <a:cs typeface="Arial"/>
              </a:rPr>
              <a:t>доказательствах  структурированную </a:t>
            </a:r>
            <a:r>
              <a:rPr sz="1800" b="1" spc="-15" dirty="0">
                <a:solidFill>
                  <a:srgbClr val="C00000"/>
                </a:solidFill>
                <a:latin typeface="Arial"/>
                <a:cs typeface="Arial"/>
              </a:rPr>
              <a:t>информацию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по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вопросам </a:t>
            </a:r>
            <a:r>
              <a:rPr sz="1800" spc="-5" dirty="0">
                <a:latin typeface="Arial"/>
                <a:cs typeface="Arial"/>
              </a:rPr>
              <a:t>профилактики, </a:t>
            </a:r>
            <a:r>
              <a:rPr sz="1800" dirty="0">
                <a:latin typeface="Arial"/>
                <a:cs typeface="Arial"/>
              </a:rPr>
              <a:t>диагностики, </a:t>
            </a:r>
            <a:r>
              <a:rPr sz="1800" spc="-15" dirty="0">
                <a:latin typeface="Arial"/>
                <a:cs typeface="Arial"/>
              </a:rPr>
              <a:t>лечения </a:t>
            </a:r>
            <a:r>
              <a:rPr sz="1800" dirty="0">
                <a:latin typeface="Arial"/>
                <a:cs typeface="Arial"/>
              </a:rPr>
              <a:t>и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реабилитации</a:t>
            </a:r>
            <a:r>
              <a:rPr sz="1800" spc="-5" dirty="0">
                <a:latin typeface="Arial"/>
                <a:cs typeface="Arial"/>
              </a:rPr>
              <a:t>, </a:t>
            </a:r>
            <a:r>
              <a:rPr sz="1800" dirty="0">
                <a:latin typeface="Arial"/>
                <a:cs typeface="Arial"/>
              </a:rPr>
              <a:t>в  </a:t>
            </a:r>
            <a:r>
              <a:rPr sz="1800" spc="-10" dirty="0">
                <a:latin typeface="Arial"/>
                <a:cs typeface="Arial"/>
              </a:rPr>
              <a:t>том </a:t>
            </a:r>
            <a:r>
              <a:rPr sz="1800" dirty="0">
                <a:latin typeface="Arial"/>
                <a:cs typeface="Arial"/>
              </a:rPr>
              <a:t>числе </a:t>
            </a:r>
            <a:r>
              <a:rPr sz="1800" spc="-15" dirty="0">
                <a:latin typeface="Arial"/>
                <a:cs typeface="Arial"/>
              </a:rPr>
              <a:t>протоколы ведения (протоколы лечения) </a:t>
            </a:r>
            <a:r>
              <a:rPr sz="1800" spc="-5" dirty="0">
                <a:latin typeface="Arial"/>
                <a:cs typeface="Arial"/>
              </a:rPr>
              <a:t>пациента, варианты медицинского </a:t>
            </a:r>
            <a:r>
              <a:rPr sz="1800" spc="-20" dirty="0">
                <a:latin typeface="Arial"/>
                <a:cs typeface="Arial"/>
              </a:rPr>
              <a:t>вмешательства </a:t>
            </a:r>
            <a:r>
              <a:rPr sz="1800" dirty="0">
                <a:latin typeface="Arial"/>
                <a:cs typeface="Arial"/>
              </a:rPr>
              <a:t>и  </a:t>
            </a:r>
            <a:r>
              <a:rPr sz="1800" spc="-5" dirty="0">
                <a:latin typeface="Arial"/>
                <a:cs typeface="Arial"/>
              </a:rPr>
              <a:t>описание </a:t>
            </a:r>
            <a:r>
              <a:rPr sz="1800" spc="-15" dirty="0">
                <a:latin typeface="Arial"/>
                <a:cs typeface="Arial"/>
              </a:rPr>
              <a:t>последовательности </a:t>
            </a:r>
            <a:r>
              <a:rPr sz="1800" spc="-5" dirty="0">
                <a:latin typeface="Arial"/>
                <a:cs typeface="Arial"/>
              </a:rPr>
              <a:t>действий медицинского работника </a:t>
            </a:r>
            <a:r>
              <a:rPr sz="1800" dirty="0">
                <a:latin typeface="Arial"/>
                <a:cs typeface="Arial"/>
              </a:rPr>
              <a:t>с </a:t>
            </a:r>
            <a:r>
              <a:rPr sz="1800" spc="-20" dirty="0">
                <a:latin typeface="Arial"/>
                <a:cs typeface="Arial"/>
              </a:rPr>
              <a:t>учетом течения </a:t>
            </a:r>
            <a:r>
              <a:rPr sz="1800" spc="-10" dirty="0">
                <a:latin typeface="Arial"/>
                <a:cs typeface="Arial"/>
              </a:rPr>
              <a:t>заболевания, </a:t>
            </a:r>
            <a:r>
              <a:rPr sz="1800" spc="-5" dirty="0">
                <a:latin typeface="Arial"/>
                <a:cs typeface="Arial"/>
              </a:rPr>
              <a:t>наличия  осложнений </a:t>
            </a:r>
            <a:r>
              <a:rPr sz="1800" dirty="0">
                <a:latin typeface="Arial"/>
                <a:cs typeface="Arial"/>
              </a:rPr>
              <a:t>и </a:t>
            </a:r>
            <a:r>
              <a:rPr sz="1800" spc="-10" dirty="0">
                <a:latin typeface="Arial"/>
                <a:cs typeface="Arial"/>
              </a:rPr>
              <a:t>сопутствующих заболеваний, </a:t>
            </a:r>
            <a:r>
              <a:rPr sz="1800" dirty="0">
                <a:latin typeface="Arial"/>
                <a:cs typeface="Arial"/>
              </a:rPr>
              <a:t>иных </a:t>
            </a:r>
            <a:r>
              <a:rPr sz="1800" spc="-5" dirty="0">
                <a:latin typeface="Arial"/>
                <a:cs typeface="Arial"/>
              </a:rPr>
              <a:t>факторов, влияющих на </a:t>
            </a:r>
            <a:r>
              <a:rPr sz="1800" spc="-40" dirty="0">
                <a:latin typeface="Arial"/>
                <a:cs typeface="Arial"/>
              </a:rPr>
              <a:t>результаты </a:t>
            </a:r>
            <a:r>
              <a:rPr sz="1800" spc="-5" dirty="0">
                <a:latin typeface="Arial"/>
                <a:cs typeface="Arial"/>
              </a:rPr>
              <a:t>оказания</a:t>
            </a:r>
            <a:r>
              <a:rPr sz="1800" spc="8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мед.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115"/>
              </a:lnSpc>
            </a:pPr>
            <a:r>
              <a:rPr sz="1800" spc="-5" dirty="0">
                <a:latin typeface="Arial"/>
                <a:cs typeface="Arial"/>
              </a:rPr>
              <a:t>помощи.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9765" y="850214"/>
            <a:ext cx="1011809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latin typeface="Arial"/>
                <a:cs typeface="Arial"/>
              </a:rPr>
              <a:t>Статья </a:t>
            </a:r>
            <a:r>
              <a:rPr sz="2000" b="1" dirty="0">
                <a:latin typeface="Arial"/>
                <a:cs typeface="Arial"/>
              </a:rPr>
              <a:t>2. Основные </a:t>
            </a:r>
            <a:r>
              <a:rPr sz="2000" b="1" spc="-5" dirty="0">
                <a:latin typeface="Arial"/>
                <a:cs typeface="Arial"/>
              </a:rPr>
              <a:t>понятия, </a:t>
            </a:r>
            <a:r>
              <a:rPr sz="2000" b="1" spc="-15" dirty="0">
                <a:latin typeface="Arial"/>
                <a:cs typeface="Arial"/>
              </a:rPr>
              <a:t>используемые </a:t>
            </a:r>
            <a:r>
              <a:rPr sz="2000" b="1" dirty="0">
                <a:latin typeface="Arial"/>
                <a:cs typeface="Arial"/>
              </a:rPr>
              <a:t>в </a:t>
            </a:r>
            <a:r>
              <a:rPr sz="2000" b="1" spc="-15" dirty="0">
                <a:latin typeface="Arial"/>
                <a:cs typeface="Arial"/>
              </a:rPr>
              <a:t>настоящем </a:t>
            </a:r>
            <a:r>
              <a:rPr sz="2000" b="1" dirty="0">
                <a:latin typeface="Arial"/>
                <a:cs typeface="Arial"/>
              </a:rPr>
              <a:t>Федеральном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законе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2492" y="1215872"/>
            <a:ext cx="11830685" cy="64643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90805">
              <a:lnSpc>
                <a:spcPts val="2135"/>
              </a:lnSpc>
              <a:spcBef>
                <a:spcPts val="315"/>
              </a:spcBef>
            </a:pPr>
            <a:r>
              <a:rPr sz="1800" spc="-5" dirty="0">
                <a:latin typeface="Arial"/>
                <a:cs typeface="Arial"/>
              </a:rPr>
              <a:t>3)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медицинская </a:t>
            </a:r>
            <a:r>
              <a:rPr sz="1800" b="1" spc="-15" dirty="0">
                <a:solidFill>
                  <a:srgbClr val="C00000"/>
                </a:solidFill>
                <a:latin typeface="Arial"/>
                <a:cs typeface="Arial"/>
              </a:rPr>
              <a:t>помощь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- </a:t>
            </a:r>
            <a:r>
              <a:rPr sz="1800" b="1" spc="-15" dirty="0">
                <a:solidFill>
                  <a:srgbClr val="C00000"/>
                </a:solidFill>
                <a:latin typeface="Arial"/>
                <a:cs typeface="Arial"/>
              </a:rPr>
              <a:t>комплекс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мероприятий</a:t>
            </a:r>
            <a:r>
              <a:rPr sz="1800" spc="-5" dirty="0">
                <a:latin typeface="Arial"/>
                <a:cs typeface="Arial"/>
              </a:rPr>
              <a:t>, </a:t>
            </a:r>
            <a:r>
              <a:rPr sz="1800" b="1" spc="-10" dirty="0">
                <a:solidFill>
                  <a:srgbClr val="C00000"/>
                </a:solidFill>
                <a:latin typeface="Arial"/>
                <a:cs typeface="Arial"/>
              </a:rPr>
              <a:t>направленных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на </a:t>
            </a:r>
            <a:r>
              <a:rPr sz="1800" spc="-10" dirty="0">
                <a:latin typeface="Arial"/>
                <a:cs typeface="Arial"/>
              </a:rPr>
              <a:t>поддержание </a:t>
            </a:r>
            <a:r>
              <a:rPr sz="1800" dirty="0">
                <a:latin typeface="Arial"/>
                <a:cs typeface="Arial"/>
              </a:rPr>
              <a:t>и</a:t>
            </a:r>
            <a:r>
              <a:rPr sz="1800" spc="17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(или)</a:t>
            </a:r>
            <a:endParaRPr sz="1800">
              <a:latin typeface="Arial"/>
              <a:cs typeface="Arial"/>
            </a:endParaRPr>
          </a:p>
          <a:p>
            <a:pPr marL="90805">
              <a:lnSpc>
                <a:spcPts val="2135"/>
              </a:lnSpc>
            </a:pPr>
            <a:r>
              <a:rPr sz="1800" b="1" spc="-15" dirty="0">
                <a:solidFill>
                  <a:srgbClr val="C00000"/>
                </a:solidFill>
                <a:latin typeface="Arial"/>
                <a:cs typeface="Arial"/>
              </a:rPr>
              <a:t>восстановление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здоровья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и </a:t>
            </a:r>
            <a:r>
              <a:rPr sz="1800" b="1" spc="-10" dirty="0">
                <a:solidFill>
                  <a:srgbClr val="C00000"/>
                </a:solidFill>
                <a:latin typeface="Arial"/>
                <a:cs typeface="Arial"/>
              </a:rPr>
              <a:t>включающих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800" b="1" spc="-15" dirty="0">
                <a:solidFill>
                  <a:srgbClr val="C00000"/>
                </a:solidFill>
                <a:latin typeface="Arial"/>
                <a:cs typeface="Arial"/>
              </a:rPr>
              <a:t>себя предоставление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медицинских</a:t>
            </a:r>
            <a:r>
              <a:rPr sz="1800" b="1" spc="2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C00000"/>
                </a:solidFill>
                <a:latin typeface="Arial"/>
                <a:cs typeface="Arial"/>
              </a:rPr>
              <a:t>услуг</a:t>
            </a:r>
            <a:r>
              <a:rPr sz="1800" spc="-20" dirty="0">
                <a:latin typeface="Arial"/>
                <a:cs typeface="Arial"/>
              </a:rPr>
              <a:t>;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2495" y="1944331"/>
            <a:ext cx="11830685" cy="92392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90805" marR="715010">
              <a:lnSpc>
                <a:spcPct val="98900"/>
              </a:lnSpc>
              <a:spcBef>
                <a:spcPts val="340"/>
              </a:spcBef>
            </a:pPr>
            <a:r>
              <a:rPr sz="1800" spc="-5" dirty="0">
                <a:latin typeface="Arial"/>
                <a:cs typeface="Arial"/>
              </a:rPr>
              <a:t>4)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медицинская </a:t>
            </a:r>
            <a:r>
              <a:rPr sz="1800" b="1" spc="-25" dirty="0">
                <a:solidFill>
                  <a:srgbClr val="C00000"/>
                </a:solidFill>
                <a:latin typeface="Arial"/>
                <a:cs typeface="Arial"/>
              </a:rPr>
              <a:t>услуга </a:t>
            </a:r>
            <a:r>
              <a:rPr sz="1800" dirty="0">
                <a:latin typeface="Arial"/>
                <a:cs typeface="Arial"/>
              </a:rPr>
              <a:t>- </a:t>
            </a:r>
            <a:r>
              <a:rPr sz="1800" spc="-5" dirty="0">
                <a:latin typeface="Arial"/>
                <a:cs typeface="Arial"/>
              </a:rPr>
              <a:t>медицинское </a:t>
            </a:r>
            <a:r>
              <a:rPr sz="1800" spc="-20" dirty="0">
                <a:latin typeface="Arial"/>
                <a:cs typeface="Arial"/>
              </a:rPr>
              <a:t>вмешательство </a:t>
            </a:r>
            <a:r>
              <a:rPr sz="1800" dirty="0">
                <a:latin typeface="Arial"/>
                <a:cs typeface="Arial"/>
              </a:rPr>
              <a:t>или комплекс </a:t>
            </a:r>
            <a:r>
              <a:rPr sz="1800" spc="-5" dirty="0">
                <a:latin typeface="Arial"/>
                <a:cs typeface="Arial"/>
              </a:rPr>
              <a:t>медицинских </a:t>
            </a:r>
            <a:r>
              <a:rPr sz="1800" spc="-15" dirty="0">
                <a:latin typeface="Arial"/>
                <a:cs typeface="Arial"/>
              </a:rPr>
              <a:t>вмешательств,  </a:t>
            </a:r>
            <a:r>
              <a:rPr sz="1800" spc="-10" dirty="0">
                <a:latin typeface="Arial"/>
                <a:cs typeface="Arial"/>
              </a:rPr>
              <a:t>направленных </a:t>
            </a:r>
            <a:r>
              <a:rPr sz="1800" spc="-5" dirty="0">
                <a:latin typeface="Arial"/>
                <a:cs typeface="Arial"/>
              </a:rPr>
              <a:t>на </a:t>
            </a:r>
            <a:r>
              <a:rPr sz="1800" spc="-15" dirty="0">
                <a:latin typeface="Arial"/>
                <a:cs typeface="Arial"/>
              </a:rPr>
              <a:t>профилактику, </a:t>
            </a:r>
            <a:r>
              <a:rPr sz="1800" spc="-5" dirty="0">
                <a:latin typeface="Arial"/>
                <a:cs typeface="Arial"/>
              </a:rPr>
              <a:t>диагностику </a:t>
            </a:r>
            <a:r>
              <a:rPr sz="1800" dirty="0">
                <a:latin typeface="Arial"/>
                <a:cs typeface="Arial"/>
              </a:rPr>
              <a:t>и </a:t>
            </a:r>
            <a:r>
              <a:rPr sz="1800" spc="-15" dirty="0">
                <a:latin typeface="Arial"/>
                <a:cs typeface="Arial"/>
              </a:rPr>
              <a:t>лечение </a:t>
            </a:r>
            <a:r>
              <a:rPr sz="1800" spc="-10" dirty="0">
                <a:latin typeface="Arial"/>
                <a:cs typeface="Arial"/>
              </a:rPr>
              <a:t>заболеваний,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медицинскую реабилитацию </a:t>
            </a:r>
            <a:r>
              <a:rPr sz="1800" dirty="0">
                <a:latin typeface="Arial"/>
                <a:cs typeface="Arial"/>
              </a:rPr>
              <a:t>и  </a:t>
            </a:r>
            <a:r>
              <a:rPr sz="1800" spc="-5" dirty="0">
                <a:latin typeface="Arial"/>
                <a:cs typeface="Arial"/>
              </a:rPr>
              <a:t>имеющих </a:t>
            </a:r>
            <a:r>
              <a:rPr sz="1800" spc="-15" dirty="0">
                <a:latin typeface="Arial"/>
                <a:cs typeface="Arial"/>
              </a:rPr>
              <a:t>самостоятельное </a:t>
            </a:r>
            <a:r>
              <a:rPr sz="1800" spc="-5" dirty="0">
                <a:latin typeface="Arial"/>
                <a:cs typeface="Arial"/>
              </a:rPr>
              <a:t>законченное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значение;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8297" y="1077836"/>
            <a:ext cx="11795760" cy="5324475"/>
          </a:xfrm>
          <a:custGeom>
            <a:avLst/>
            <a:gdLst/>
            <a:ahLst/>
            <a:cxnLst/>
            <a:rect l="l" t="t" r="r" b="b"/>
            <a:pathLst>
              <a:path w="11795760" h="5324475">
                <a:moveTo>
                  <a:pt x="0" y="5324475"/>
                </a:moveTo>
                <a:lnTo>
                  <a:pt x="11795379" y="5324475"/>
                </a:lnTo>
                <a:lnTo>
                  <a:pt x="11795379" y="0"/>
                </a:lnTo>
                <a:lnTo>
                  <a:pt x="0" y="0"/>
                </a:lnTo>
                <a:lnTo>
                  <a:pt x="0" y="5324475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44830" y="119634"/>
            <a:ext cx="11901170" cy="626364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1764664">
              <a:lnSpc>
                <a:spcPts val="2590"/>
              </a:lnSpc>
              <a:spcBef>
                <a:spcPts val="425"/>
              </a:spcBef>
            </a:pPr>
            <a:r>
              <a:rPr sz="2400" b="1" spc="-10" dirty="0">
                <a:solidFill>
                  <a:srgbClr val="005EA4"/>
                </a:solidFill>
                <a:latin typeface="Calibri"/>
                <a:cs typeface="Calibri"/>
              </a:rPr>
              <a:t>Федеральный закон </a:t>
            </a:r>
            <a:r>
              <a:rPr sz="2400" b="1" dirty="0">
                <a:solidFill>
                  <a:srgbClr val="005EA4"/>
                </a:solidFill>
                <a:latin typeface="Calibri"/>
                <a:cs typeface="Calibri"/>
              </a:rPr>
              <a:t>от </a:t>
            </a:r>
            <a:r>
              <a:rPr sz="2400" b="1" spc="-5" dirty="0">
                <a:solidFill>
                  <a:srgbClr val="005EA4"/>
                </a:solidFill>
                <a:latin typeface="Calibri"/>
                <a:cs typeface="Calibri"/>
              </a:rPr>
              <a:t>21.11.2011 </a:t>
            </a:r>
            <a:r>
              <a:rPr sz="2400" b="1" dirty="0">
                <a:solidFill>
                  <a:srgbClr val="005EA4"/>
                </a:solidFill>
                <a:latin typeface="Calibri"/>
                <a:cs typeface="Calibri"/>
              </a:rPr>
              <a:t>N </a:t>
            </a:r>
            <a:r>
              <a:rPr sz="2400" b="1" spc="-10" dirty="0">
                <a:solidFill>
                  <a:srgbClr val="005EA4"/>
                </a:solidFill>
                <a:latin typeface="Calibri"/>
                <a:cs typeface="Calibri"/>
              </a:rPr>
              <a:t>323-ФЗ (ред. </a:t>
            </a:r>
            <a:r>
              <a:rPr sz="2400" b="1" dirty="0">
                <a:solidFill>
                  <a:srgbClr val="005EA4"/>
                </a:solidFill>
                <a:latin typeface="Calibri"/>
                <a:cs typeface="Calibri"/>
              </a:rPr>
              <a:t>от </a:t>
            </a:r>
            <a:r>
              <a:rPr sz="2400" b="1" spc="-5" dirty="0">
                <a:solidFill>
                  <a:srgbClr val="005EA4"/>
                </a:solidFill>
                <a:latin typeface="Calibri"/>
                <a:cs typeface="Calibri"/>
              </a:rPr>
              <a:t>06.03.2019) </a:t>
            </a:r>
            <a:r>
              <a:rPr sz="2400" b="1" dirty="0">
                <a:solidFill>
                  <a:srgbClr val="005EA4"/>
                </a:solidFill>
                <a:latin typeface="Calibri"/>
                <a:cs typeface="Calibri"/>
              </a:rPr>
              <a:t>"Об </a:t>
            </a:r>
            <a:r>
              <a:rPr sz="2400" b="1" spc="-5" dirty="0">
                <a:solidFill>
                  <a:srgbClr val="005EA4"/>
                </a:solidFill>
                <a:latin typeface="Calibri"/>
                <a:cs typeface="Calibri"/>
              </a:rPr>
              <a:t>основах  </a:t>
            </a:r>
            <a:r>
              <a:rPr sz="2400" b="1" spc="-10" dirty="0">
                <a:solidFill>
                  <a:srgbClr val="005EA4"/>
                </a:solidFill>
                <a:latin typeface="Calibri"/>
                <a:cs typeface="Calibri"/>
              </a:rPr>
              <a:t>охраны здоровья </a:t>
            </a:r>
            <a:r>
              <a:rPr sz="2400" b="1" spc="-5" dirty="0">
                <a:solidFill>
                  <a:srgbClr val="005EA4"/>
                </a:solidFill>
                <a:latin typeface="Calibri"/>
                <a:cs typeface="Calibri"/>
              </a:rPr>
              <a:t>граждан </a:t>
            </a:r>
            <a:r>
              <a:rPr sz="2400" b="1" dirty="0">
                <a:solidFill>
                  <a:srgbClr val="005EA4"/>
                </a:solidFill>
                <a:latin typeface="Calibri"/>
                <a:cs typeface="Calibri"/>
              </a:rPr>
              <a:t>в </a:t>
            </a:r>
            <a:r>
              <a:rPr sz="2400" b="1" spc="-10" dirty="0">
                <a:solidFill>
                  <a:srgbClr val="005EA4"/>
                </a:solidFill>
                <a:latin typeface="Calibri"/>
                <a:cs typeface="Calibri"/>
              </a:rPr>
              <a:t>Российской</a:t>
            </a:r>
            <a:r>
              <a:rPr sz="2400" b="1" spc="-30" dirty="0">
                <a:solidFill>
                  <a:srgbClr val="005EA4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5EA4"/>
                </a:solidFill>
                <a:latin typeface="Calibri"/>
                <a:cs typeface="Calibri"/>
              </a:rPr>
              <a:t>Федерации"</a:t>
            </a:r>
            <a:endParaRPr sz="2400">
              <a:latin typeface="Calibri"/>
              <a:cs typeface="Calibri"/>
            </a:endParaRPr>
          </a:p>
          <a:p>
            <a:pPr marL="310515">
              <a:lnSpc>
                <a:spcPct val="100000"/>
              </a:lnSpc>
              <a:spcBef>
                <a:spcPts val="2085"/>
              </a:spcBef>
            </a:pPr>
            <a:r>
              <a:rPr sz="2400" b="1" spc="-15" dirty="0">
                <a:solidFill>
                  <a:srgbClr val="C00000"/>
                </a:solidFill>
                <a:latin typeface="Arial"/>
                <a:cs typeface="Arial"/>
              </a:rPr>
              <a:t>Статья 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40. Медицинская </a:t>
            </a:r>
            <a:r>
              <a:rPr sz="2400" b="1" spc="-10" dirty="0">
                <a:solidFill>
                  <a:srgbClr val="C00000"/>
                </a:solidFill>
                <a:latin typeface="Arial"/>
                <a:cs typeface="Arial"/>
              </a:rPr>
              <a:t>реабилитация </a:t>
            </a: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и </a:t>
            </a:r>
            <a:r>
              <a:rPr sz="2400" b="1" spc="-10" dirty="0">
                <a:solidFill>
                  <a:srgbClr val="C00000"/>
                </a:solidFill>
                <a:latin typeface="Arial"/>
                <a:cs typeface="Arial"/>
              </a:rPr>
              <a:t>санаторно-курортное</a:t>
            </a:r>
            <a:r>
              <a:rPr sz="2400" b="1" spc="16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C00000"/>
                </a:solidFill>
                <a:latin typeface="Arial"/>
                <a:cs typeface="Arial"/>
              </a:rPr>
              <a:t>лечение</a:t>
            </a:r>
            <a:endParaRPr sz="2400">
              <a:latin typeface="Arial"/>
              <a:cs typeface="Arial"/>
            </a:endParaRPr>
          </a:p>
          <a:p>
            <a:pPr marL="767715" indent="-457834">
              <a:lnSpc>
                <a:spcPct val="100000"/>
              </a:lnSpc>
              <a:buAutoNum type="arabicPeriod"/>
              <a:tabLst>
                <a:tab pos="767715" algn="l"/>
                <a:tab pos="768350" algn="l"/>
              </a:tabLst>
            </a:pP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Медицинская 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реабилитация </a:t>
            </a:r>
            <a:r>
              <a:rPr sz="2400" dirty="0">
                <a:latin typeface="Arial"/>
                <a:cs typeface="Arial"/>
              </a:rPr>
              <a:t>- комплекс </a:t>
            </a:r>
            <a:r>
              <a:rPr sz="2400" spc="-5" dirty="0">
                <a:latin typeface="Arial"/>
                <a:cs typeface="Arial"/>
              </a:rPr>
              <a:t>мероприятий </a:t>
            </a:r>
            <a:r>
              <a:rPr sz="2400" spc="-10" dirty="0">
                <a:latin typeface="Arial"/>
                <a:cs typeface="Arial"/>
              </a:rPr>
              <a:t>медицинского</a:t>
            </a:r>
            <a:r>
              <a:rPr sz="2400" dirty="0">
                <a:latin typeface="Arial"/>
                <a:cs typeface="Arial"/>
              </a:rPr>
              <a:t> и</a:t>
            </a:r>
            <a:endParaRPr sz="2400">
              <a:latin typeface="Arial"/>
              <a:cs typeface="Arial"/>
            </a:endParaRPr>
          </a:p>
          <a:p>
            <a:pPr marL="310515" marR="19050">
              <a:lnSpc>
                <a:spcPct val="100000"/>
              </a:lnSpc>
            </a:pPr>
            <a:r>
              <a:rPr sz="2400" spc="-10" dirty="0">
                <a:latin typeface="Arial"/>
                <a:cs typeface="Arial"/>
              </a:rPr>
              <a:t>психологического характера, </a:t>
            </a:r>
            <a:r>
              <a:rPr sz="2400" spc="-15" dirty="0">
                <a:latin typeface="Arial"/>
                <a:cs typeface="Arial"/>
              </a:rPr>
              <a:t>направленных </a:t>
            </a:r>
            <a:r>
              <a:rPr sz="2400" spc="-5" dirty="0">
                <a:latin typeface="Arial"/>
                <a:cs typeface="Arial"/>
              </a:rPr>
              <a:t>на </a:t>
            </a:r>
            <a:r>
              <a:rPr sz="2400" spc="-15" dirty="0">
                <a:latin typeface="Arial"/>
                <a:cs typeface="Arial"/>
              </a:rPr>
              <a:t>полное </a:t>
            </a:r>
            <a:r>
              <a:rPr sz="2400" dirty="0">
                <a:latin typeface="Arial"/>
                <a:cs typeface="Arial"/>
              </a:rPr>
              <a:t>или </a:t>
            </a:r>
            <a:r>
              <a:rPr sz="2400" spc="-5" dirty="0">
                <a:latin typeface="Arial"/>
                <a:cs typeface="Arial"/>
              </a:rPr>
              <a:t>частичное </a:t>
            </a:r>
            <a:r>
              <a:rPr sz="2400" b="1" spc="-20" dirty="0">
                <a:solidFill>
                  <a:srgbClr val="C00000"/>
                </a:solidFill>
                <a:latin typeface="Arial"/>
                <a:cs typeface="Arial"/>
              </a:rPr>
              <a:t>восстанов  </a:t>
            </a:r>
            <a:r>
              <a:rPr sz="2400" spc="-10" dirty="0">
                <a:latin typeface="Arial"/>
                <a:cs typeface="Arial"/>
              </a:rPr>
              <a:t>нарушенных </a:t>
            </a:r>
            <a:r>
              <a:rPr sz="2400" dirty="0">
                <a:latin typeface="Arial"/>
                <a:cs typeface="Arial"/>
              </a:rPr>
              <a:t>и (или) </a:t>
            </a:r>
            <a:r>
              <a:rPr sz="2400" spc="-5" dirty="0">
                <a:latin typeface="Arial"/>
                <a:cs typeface="Arial"/>
              </a:rPr>
              <a:t>компенсацию </a:t>
            </a:r>
            <a:r>
              <a:rPr sz="2400" spc="-10" dirty="0">
                <a:latin typeface="Arial"/>
                <a:cs typeface="Arial"/>
              </a:rPr>
              <a:t>утраченных </a:t>
            </a:r>
            <a:r>
              <a:rPr sz="2400" b="1" spc="-15" dirty="0">
                <a:solidFill>
                  <a:srgbClr val="C00000"/>
                </a:solidFill>
                <a:latin typeface="Arial"/>
                <a:cs typeface="Arial"/>
              </a:rPr>
              <a:t>функций </a:t>
            </a:r>
            <a:r>
              <a:rPr sz="2400" b="1" spc="-10" dirty="0">
                <a:solidFill>
                  <a:srgbClr val="C00000"/>
                </a:solidFill>
                <a:latin typeface="Arial"/>
                <a:cs typeface="Arial"/>
              </a:rPr>
              <a:t>пораженного 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органа  </a:t>
            </a:r>
            <a:r>
              <a:rPr sz="2400" spc="-5" dirty="0">
                <a:latin typeface="Arial"/>
                <a:cs typeface="Arial"/>
              </a:rPr>
              <a:t>либо </a:t>
            </a:r>
            <a:r>
              <a:rPr sz="2400" b="1" spc="-15" dirty="0">
                <a:solidFill>
                  <a:srgbClr val="C00000"/>
                </a:solidFill>
                <a:latin typeface="Arial"/>
                <a:cs typeface="Arial"/>
              </a:rPr>
              <a:t>системы организма, </a:t>
            </a:r>
            <a:r>
              <a:rPr sz="2400" b="1" spc="-10" dirty="0">
                <a:solidFill>
                  <a:srgbClr val="C00000"/>
                </a:solidFill>
                <a:latin typeface="Arial"/>
                <a:cs typeface="Arial"/>
              </a:rPr>
              <a:t>поддержание </a:t>
            </a:r>
            <a:r>
              <a:rPr sz="2400" b="1" spc="-15" dirty="0">
                <a:solidFill>
                  <a:srgbClr val="C00000"/>
                </a:solidFill>
                <a:latin typeface="Arial"/>
                <a:cs typeface="Arial"/>
              </a:rPr>
              <a:t>функций организма </a:t>
            </a:r>
            <a:r>
              <a:rPr sz="2400" dirty="0">
                <a:latin typeface="Arial"/>
                <a:cs typeface="Arial"/>
              </a:rPr>
              <a:t>в </a:t>
            </a:r>
            <a:r>
              <a:rPr sz="2400" spc="-10" dirty="0">
                <a:latin typeface="Arial"/>
                <a:cs typeface="Arial"/>
              </a:rPr>
              <a:t>процессе  завершения </a:t>
            </a:r>
            <a:r>
              <a:rPr sz="2400" spc="-5" dirty="0">
                <a:latin typeface="Arial"/>
                <a:cs typeface="Arial"/>
              </a:rPr>
              <a:t>остро </a:t>
            </a:r>
            <a:r>
              <a:rPr sz="2400" spc="-15" dirty="0">
                <a:latin typeface="Arial"/>
                <a:cs typeface="Arial"/>
              </a:rPr>
              <a:t>развившегося патологического </a:t>
            </a:r>
            <a:r>
              <a:rPr sz="2400" spc="-10" dirty="0">
                <a:latin typeface="Arial"/>
                <a:cs typeface="Arial"/>
              </a:rPr>
              <a:t>процесса </a:t>
            </a:r>
            <a:r>
              <a:rPr sz="2400" dirty="0">
                <a:latin typeface="Arial"/>
                <a:cs typeface="Arial"/>
              </a:rPr>
              <a:t>или </a:t>
            </a:r>
            <a:r>
              <a:rPr sz="2400" spc="-5" dirty="0">
                <a:latin typeface="Arial"/>
                <a:cs typeface="Arial"/>
              </a:rPr>
              <a:t>обострения  </a:t>
            </a:r>
            <a:r>
              <a:rPr sz="2400" spc="-10" dirty="0">
                <a:latin typeface="Arial"/>
                <a:cs typeface="Arial"/>
              </a:rPr>
              <a:t>хронического </a:t>
            </a:r>
            <a:r>
              <a:rPr sz="2400" spc="-15" dirty="0">
                <a:latin typeface="Arial"/>
                <a:cs typeface="Arial"/>
              </a:rPr>
              <a:t>патологического </a:t>
            </a:r>
            <a:r>
              <a:rPr sz="2400" spc="-10" dirty="0">
                <a:latin typeface="Arial"/>
                <a:cs typeface="Arial"/>
              </a:rPr>
              <a:t>процесса </a:t>
            </a:r>
            <a:r>
              <a:rPr sz="2400" dirty="0">
                <a:latin typeface="Arial"/>
                <a:cs typeface="Arial"/>
              </a:rPr>
              <a:t>в </a:t>
            </a:r>
            <a:r>
              <a:rPr sz="2400" spc="-10" dirty="0">
                <a:latin typeface="Arial"/>
                <a:cs typeface="Arial"/>
              </a:rPr>
              <a:t>организме, </a:t>
            </a:r>
            <a:r>
              <a:rPr sz="2400" dirty="0">
                <a:latin typeface="Arial"/>
                <a:cs typeface="Arial"/>
              </a:rPr>
              <a:t>а</a:t>
            </a:r>
            <a:r>
              <a:rPr sz="2400" spc="6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также</a:t>
            </a:r>
            <a:endParaRPr sz="2400">
              <a:latin typeface="Arial"/>
              <a:cs typeface="Arial"/>
            </a:endParaRPr>
          </a:p>
          <a:p>
            <a:pPr marL="310515" marR="5080">
              <a:lnSpc>
                <a:spcPct val="100000"/>
              </a:lnSpc>
              <a:spcBef>
                <a:spcPts val="5"/>
              </a:spcBef>
            </a:pPr>
            <a:r>
              <a:rPr sz="2400" spc="-5" dirty="0">
                <a:latin typeface="Arial"/>
                <a:cs typeface="Arial"/>
              </a:rPr>
              <a:t>на </a:t>
            </a:r>
            <a:r>
              <a:rPr sz="2400" spc="-10" dirty="0">
                <a:latin typeface="Arial"/>
                <a:cs typeface="Arial"/>
              </a:rPr>
              <a:t>предупреждение, </a:t>
            </a:r>
            <a:r>
              <a:rPr sz="2400" spc="-5" dirty="0">
                <a:latin typeface="Arial"/>
                <a:cs typeface="Arial"/>
              </a:rPr>
              <a:t>раннюю диагностику </a:t>
            </a:r>
            <a:r>
              <a:rPr sz="2400" dirty="0">
                <a:latin typeface="Arial"/>
                <a:cs typeface="Arial"/>
              </a:rPr>
              <a:t>и </a:t>
            </a:r>
            <a:r>
              <a:rPr sz="2400" b="1" spc="-10" dirty="0">
                <a:solidFill>
                  <a:srgbClr val="C00000"/>
                </a:solidFill>
                <a:latin typeface="Arial"/>
                <a:cs typeface="Arial"/>
              </a:rPr>
              <a:t>коррекцию </a:t>
            </a:r>
            <a:r>
              <a:rPr sz="2400" b="1" spc="-25" dirty="0">
                <a:solidFill>
                  <a:srgbClr val="C00000"/>
                </a:solidFill>
                <a:latin typeface="Arial"/>
                <a:cs typeface="Arial"/>
              </a:rPr>
              <a:t>возможных </a:t>
            </a:r>
            <a:r>
              <a:rPr sz="2400" b="1" spc="-10" dirty="0">
                <a:solidFill>
                  <a:srgbClr val="C00000"/>
                </a:solidFill>
                <a:latin typeface="Arial"/>
                <a:cs typeface="Arial"/>
              </a:rPr>
              <a:t>нарушений  </a:t>
            </a:r>
            <a:r>
              <a:rPr sz="2400" b="1" spc="-15" dirty="0">
                <a:solidFill>
                  <a:srgbClr val="C00000"/>
                </a:solidFill>
                <a:latin typeface="Arial"/>
                <a:cs typeface="Arial"/>
              </a:rPr>
              <a:t>функций 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поврежденных органов либо </a:t>
            </a:r>
            <a:r>
              <a:rPr sz="2400" b="1" spc="-15" dirty="0">
                <a:solidFill>
                  <a:srgbClr val="C00000"/>
                </a:solidFill>
                <a:latin typeface="Arial"/>
                <a:cs typeface="Arial"/>
              </a:rPr>
              <a:t>систем организма</a:t>
            </a:r>
            <a:r>
              <a:rPr sz="2400" spc="-15" dirty="0">
                <a:latin typeface="Arial"/>
                <a:cs typeface="Arial"/>
              </a:rPr>
              <a:t>, </a:t>
            </a:r>
            <a:r>
              <a:rPr sz="2400" spc="-10" dirty="0">
                <a:latin typeface="Arial"/>
                <a:cs typeface="Arial"/>
              </a:rPr>
              <a:t>предупреждение </a:t>
            </a:r>
            <a:r>
              <a:rPr sz="2400" dirty="0">
                <a:latin typeface="Arial"/>
                <a:cs typeface="Arial"/>
              </a:rPr>
              <a:t>и  </a:t>
            </a:r>
            <a:r>
              <a:rPr sz="2400" spc="-5" dirty="0">
                <a:latin typeface="Arial"/>
                <a:cs typeface="Arial"/>
              </a:rPr>
              <a:t>снижение </a:t>
            </a:r>
            <a:r>
              <a:rPr sz="2400" spc="-10" dirty="0">
                <a:latin typeface="Arial"/>
                <a:cs typeface="Arial"/>
              </a:rPr>
              <a:t>степени возможной </a:t>
            </a:r>
            <a:r>
              <a:rPr sz="2400" spc="-5" dirty="0">
                <a:latin typeface="Arial"/>
                <a:cs typeface="Arial"/>
              </a:rPr>
              <a:t>инвалидности, </a:t>
            </a:r>
            <a:r>
              <a:rPr sz="2400" spc="-10" dirty="0">
                <a:latin typeface="Arial"/>
                <a:cs typeface="Arial"/>
              </a:rPr>
              <a:t>улучшение </a:t>
            </a:r>
            <a:r>
              <a:rPr sz="2400" spc="-5" dirty="0">
                <a:latin typeface="Arial"/>
                <a:cs typeface="Arial"/>
              </a:rPr>
              <a:t>качества жизни,  </a:t>
            </a:r>
            <a:r>
              <a:rPr sz="2400" spc="-10" dirty="0">
                <a:latin typeface="Arial"/>
                <a:cs typeface="Arial"/>
              </a:rPr>
              <a:t>Сохранение работоспособности </a:t>
            </a:r>
            <a:r>
              <a:rPr sz="2400" spc="-5" dirty="0">
                <a:latin typeface="Arial"/>
                <a:cs typeface="Arial"/>
              </a:rPr>
              <a:t>пациента </a:t>
            </a:r>
            <a:r>
              <a:rPr sz="2400" dirty="0">
                <a:latin typeface="Arial"/>
                <a:cs typeface="Arial"/>
              </a:rPr>
              <a:t>и </a:t>
            </a:r>
            <a:r>
              <a:rPr sz="2400" spc="-20" dirty="0">
                <a:latin typeface="Arial"/>
                <a:cs typeface="Arial"/>
              </a:rPr>
              <a:t>его </a:t>
            </a:r>
            <a:r>
              <a:rPr sz="2400" spc="-5" dirty="0">
                <a:latin typeface="Arial"/>
                <a:cs typeface="Arial"/>
              </a:rPr>
              <a:t>социальную интеграцию </a:t>
            </a:r>
            <a:r>
              <a:rPr sz="2400" dirty="0">
                <a:latin typeface="Arial"/>
                <a:cs typeface="Arial"/>
              </a:rPr>
              <a:t>в</a:t>
            </a:r>
            <a:r>
              <a:rPr sz="2400" spc="9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общес</a:t>
            </a:r>
            <a:endParaRPr sz="2400">
              <a:latin typeface="Arial"/>
              <a:cs typeface="Arial"/>
            </a:endParaRPr>
          </a:p>
          <a:p>
            <a:pPr marL="310515" marR="253365">
              <a:lnSpc>
                <a:spcPct val="100000"/>
              </a:lnSpc>
              <a:spcBef>
                <a:spcPts val="1200"/>
              </a:spcBef>
              <a:buAutoNum type="arabicPeriod" startAt="2"/>
              <a:tabLst>
                <a:tab pos="647700" algn="l"/>
              </a:tabLst>
            </a:pP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Медицинская 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реабилитация </a:t>
            </a:r>
            <a:r>
              <a:rPr sz="2400" spc="-20" dirty="0">
                <a:latin typeface="Arial"/>
                <a:cs typeface="Arial"/>
              </a:rPr>
              <a:t>осуществляется </a:t>
            </a:r>
            <a:r>
              <a:rPr sz="2400" dirty="0">
                <a:latin typeface="Arial"/>
                <a:cs typeface="Arial"/>
              </a:rPr>
              <a:t>в </a:t>
            </a:r>
            <a:r>
              <a:rPr sz="2400" spc="-10" dirty="0">
                <a:latin typeface="Arial"/>
                <a:cs typeface="Arial"/>
              </a:rPr>
              <a:t>медицинских организациях  </a:t>
            </a:r>
            <a:r>
              <a:rPr sz="2400" dirty="0">
                <a:latin typeface="Arial"/>
                <a:cs typeface="Arial"/>
              </a:rPr>
              <a:t>и </a:t>
            </a:r>
            <a:r>
              <a:rPr sz="2400" spc="-20" dirty="0">
                <a:latin typeface="Arial"/>
                <a:cs typeface="Arial"/>
              </a:rPr>
              <a:t>включает </a:t>
            </a:r>
            <a:r>
              <a:rPr sz="2400" dirty="0">
                <a:latin typeface="Arial"/>
                <a:cs typeface="Arial"/>
              </a:rPr>
              <a:t>в </a:t>
            </a:r>
            <a:r>
              <a:rPr sz="2400" spc="-20" dirty="0">
                <a:latin typeface="Arial"/>
                <a:cs typeface="Arial"/>
              </a:rPr>
              <a:t>себя </a:t>
            </a:r>
            <a:r>
              <a:rPr sz="2400" dirty="0">
                <a:latin typeface="Arial"/>
                <a:cs typeface="Arial"/>
              </a:rPr>
              <a:t>комплексное </a:t>
            </a:r>
            <a:r>
              <a:rPr sz="2400" spc="-5" dirty="0">
                <a:latin typeface="Arial"/>
                <a:cs typeface="Arial"/>
              </a:rPr>
              <a:t>применение 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природных </a:t>
            </a:r>
            <a:r>
              <a:rPr sz="2400" b="1" spc="-20" dirty="0">
                <a:solidFill>
                  <a:srgbClr val="C00000"/>
                </a:solidFill>
                <a:latin typeface="Arial"/>
                <a:cs typeface="Arial"/>
              </a:rPr>
              <a:t>лечебных </a:t>
            </a:r>
            <a:r>
              <a:rPr sz="2400" b="1" spc="-10" dirty="0">
                <a:solidFill>
                  <a:srgbClr val="C00000"/>
                </a:solidFill>
                <a:latin typeface="Arial"/>
                <a:cs typeface="Arial"/>
              </a:rPr>
              <a:t>факторов,  </a:t>
            </a:r>
            <a:r>
              <a:rPr sz="2400" b="1" spc="-15" dirty="0">
                <a:solidFill>
                  <a:srgbClr val="C00000"/>
                </a:solidFill>
                <a:latin typeface="Arial"/>
                <a:cs typeface="Arial"/>
              </a:rPr>
              <a:t>лекарственной, </a:t>
            </a:r>
            <a:r>
              <a:rPr sz="2400" b="1" spc="-10" dirty="0">
                <a:solidFill>
                  <a:srgbClr val="C00000"/>
                </a:solidFill>
                <a:latin typeface="Arial"/>
                <a:cs typeface="Arial"/>
              </a:rPr>
              <a:t>немедикаментозной терапии </a:t>
            </a: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и </a:t>
            </a:r>
            <a:r>
              <a:rPr sz="2400" b="1" spc="-15" dirty="0">
                <a:solidFill>
                  <a:srgbClr val="C00000"/>
                </a:solidFill>
                <a:latin typeface="Arial"/>
                <a:cs typeface="Arial"/>
              </a:rPr>
              <a:t>других</a:t>
            </a:r>
            <a:r>
              <a:rPr sz="2400" b="1" spc="14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C00000"/>
                </a:solidFill>
                <a:latin typeface="Arial"/>
                <a:cs typeface="Arial"/>
              </a:rPr>
              <a:t>методов.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52016" y="1086611"/>
            <a:ext cx="7537704" cy="10561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77923" y="1110996"/>
            <a:ext cx="7537704" cy="10576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66875" y="1100162"/>
            <a:ext cx="7534275" cy="1054735"/>
          </a:xfrm>
          <a:custGeom>
            <a:avLst/>
            <a:gdLst/>
            <a:ahLst/>
            <a:cxnLst/>
            <a:rect l="l" t="t" r="r" b="b"/>
            <a:pathLst>
              <a:path w="7534275" h="1054735">
                <a:moveTo>
                  <a:pt x="0" y="1054138"/>
                </a:moveTo>
                <a:lnTo>
                  <a:pt x="7534275" y="1054138"/>
                </a:lnTo>
                <a:lnTo>
                  <a:pt x="7534275" y="0"/>
                </a:lnTo>
                <a:lnTo>
                  <a:pt x="0" y="0"/>
                </a:lnTo>
                <a:lnTo>
                  <a:pt x="0" y="1054138"/>
                </a:lnTo>
                <a:close/>
              </a:path>
            </a:pathLst>
          </a:custGeom>
          <a:solidFill>
            <a:srgbClr val="EBF0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59379" y="207263"/>
            <a:ext cx="5233416" cy="4038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85288" y="233172"/>
            <a:ext cx="5233416" cy="4038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73604" y="222059"/>
            <a:ext cx="5230495" cy="400685"/>
          </a:xfrm>
          <a:custGeom>
            <a:avLst/>
            <a:gdLst/>
            <a:ahLst/>
            <a:cxnLst/>
            <a:rect l="l" t="t" r="r" b="b"/>
            <a:pathLst>
              <a:path w="5230495" h="400684">
                <a:moveTo>
                  <a:pt x="0" y="400113"/>
                </a:moveTo>
                <a:lnTo>
                  <a:pt x="5230114" y="400113"/>
                </a:lnTo>
                <a:lnTo>
                  <a:pt x="5230114" y="0"/>
                </a:lnTo>
                <a:lnTo>
                  <a:pt x="0" y="0"/>
                </a:lnTo>
                <a:lnTo>
                  <a:pt x="0" y="400113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673604" y="240283"/>
            <a:ext cx="523049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050">
              <a:lnSpc>
                <a:spcPct val="100000"/>
              </a:lnSpc>
              <a:spcBef>
                <a:spcPts val="100"/>
              </a:spcBef>
            </a:pPr>
            <a:r>
              <a:rPr sz="2000" spc="-30" dirty="0">
                <a:solidFill>
                  <a:srgbClr val="000000"/>
                </a:solidFill>
              </a:rPr>
              <a:t>Термин </a:t>
            </a:r>
            <a:r>
              <a:rPr sz="2000" spc="-40" dirty="0">
                <a:solidFill>
                  <a:srgbClr val="000000"/>
                </a:solidFill>
              </a:rPr>
              <a:t>ФД </a:t>
            </a:r>
            <a:r>
              <a:rPr sz="2000" dirty="0">
                <a:solidFill>
                  <a:srgbClr val="000000"/>
                </a:solidFill>
              </a:rPr>
              <a:t>в основных </a:t>
            </a:r>
            <a:r>
              <a:rPr sz="2000" spc="-5" dirty="0">
                <a:solidFill>
                  <a:srgbClr val="000000"/>
                </a:solidFill>
              </a:rPr>
              <a:t>понятиях </a:t>
            </a:r>
            <a:r>
              <a:rPr sz="2000" spc="-20" dirty="0">
                <a:solidFill>
                  <a:srgbClr val="000000"/>
                </a:solidFill>
              </a:rPr>
              <a:t>ст.2 </a:t>
            </a:r>
            <a:r>
              <a:rPr sz="2000" dirty="0">
                <a:solidFill>
                  <a:srgbClr val="000000"/>
                </a:solidFill>
              </a:rPr>
              <a:t>323</a:t>
            </a:r>
            <a:r>
              <a:rPr sz="2000" spc="-25" dirty="0">
                <a:solidFill>
                  <a:srgbClr val="000000"/>
                </a:solidFill>
              </a:rPr>
              <a:t> </a:t>
            </a:r>
            <a:r>
              <a:rPr sz="2000" spc="-15" dirty="0">
                <a:solidFill>
                  <a:srgbClr val="000000"/>
                </a:solidFill>
              </a:rPr>
              <a:t>ФЗ</a:t>
            </a:r>
            <a:endParaRPr sz="2000"/>
          </a:p>
        </p:txBody>
      </p:sp>
      <p:sp>
        <p:nvSpPr>
          <p:cNvPr id="9" name="object 9"/>
          <p:cNvSpPr/>
          <p:nvPr/>
        </p:nvSpPr>
        <p:spPr>
          <a:xfrm>
            <a:off x="1601724" y="2657855"/>
            <a:ext cx="8287511" cy="10561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27632" y="2682239"/>
            <a:ext cx="8287511" cy="10576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16075" y="2671787"/>
            <a:ext cx="8284209" cy="1054735"/>
          </a:xfrm>
          <a:custGeom>
            <a:avLst/>
            <a:gdLst/>
            <a:ahLst/>
            <a:cxnLst/>
            <a:rect l="l" t="t" r="r" b="b"/>
            <a:pathLst>
              <a:path w="8284209" h="1054735">
                <a:moveTo>
                  <a:pt x="0" y="1054138"/>
                </a:moveTo>
                <a:lnTo>
                  <a:pt x="8284083" y="1054138"/>
                </a:lnTo>
                <a:lnTo>
                  <a:pt x="8284083" y="0"/>
                </a:lnTo>
                <a:lnTo>
                  <a:pt x="0" y="0"/>
                </a:lnTo>
                <a:lnTo>
                  <a:pt x="0" y="1054138"/>
                </a:lnTo>
                <a:close/>
              </a:path>
            </a:pathLst>
          </a:custGeom>
          <a:solidFill>
            <a:srgbClr val="EBF0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21536" y="4267200"/>
            <a:ext cx="8106156" cy="20193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45920" y="4293108"/>
            <a:ext cx="8106156" cy="20193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35125" y="4281525"/>
            <a:ext cx="8103870" cy="2016125"/>
          </a:xfrm>
          <a:custGeom>
            <a:avLst/>
            <a:gdLst/>
            <a:ahLst/>
            <a:cxnLst/>
            <a:rect l="l" t="t" r="r" b="b"/>
            <a:pathLst>
              <a:path w="8103870" h="2016125">
                <a:moveTo>
                  <a:pt x="0" y="2015998"/>
                </a:moveTo>
                <a:lnTo>
                  <a:pt x="8103361" y="2015998"/>
                </a:lnTo>
                <a:lnTo>
                  <a:pt x="8103361" y="0"/>
                </a:lnTo>
                <a:lnTo>
                  <a:pt x="0" y="0"/>
                </a:lnTo>
                <a:lnTo>
                  <a:pt x="0" y="2015998"/>
                </a:lnTo>
                <a:close/>
              </a:path>
            </a:pathLst>
          </a:custGeom>
          <a:solidFill>
            <a:srgbClr val="EBF0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616075" y="1121790"/>
            <a:ext cx="8284209" cy="5106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25450" marR="855980" indent="-283845">
              <a:lnSpc>
                <a:spcPct val="104299"/>
              </a:lnSpc>
              <a:tabLst>
                <a:tab pos="485140" algn="l"/>
              </a:tabLst>
            </a:pPr>
            <a:r>
              <a:rPr sz="2000" b="1" dirty="0">
                <a:solidFill>
                  <a:srgbClr val="C00000"/>
                </a:solidFill>
                <a:latin typeface="Calibri"/>
                <a:cs typeface="Calibri"/>
              </a:rPr>
              <a:t>1)		</a:t>
            </a:r>
            <a:r>
              <a:rPr sz="2000" b="1" spc="-5" dirty="0">
                <a:solidFill>
                  <a:srgbClr val="C00000"/>
                </a:solidFill>
                <a:latin typeface="Calibri"/>
                <a:cs typeface="Calibri"/>
              </a:rPr>
              <a:t>здоровье </a:t>
            </a:r>
            <a:r>
              <a:rPr sz="2000" dirty="0">
                <a:latin typeface="Calibri"/>
                <a:cs typeface="Calibri"/>
              </a:rPr>
              <a:t>- </a:t>
            </a:r>
            <a:r>
              <a:rPr sz="2000" spc="-5" dirty="0">
                <a:latin typeface="Calibri"/>
                <a:cs typeface="Calibri"/>
              </a:rPr>
              <a:t>состояние физического, психического </a:t>
            </a:r>
            <a:r>
              <a:rPr sz="2000" dirty="0">
                <a:latin typeface="Calibri"/>
                <a:cs typeface="Calibri"/>
              </a:rPr>
              <a:t>и</a:t>
            </a:r>
            <a:r>
              <a:rPr sz="2000" spc="-15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социального  </a:t>
            </a:r>
            <a:r>
              <a:rPr sz="2000" spc="-15" dirty="0">
                <a:latin typeface="Calibri"/>
                <a:cs typeface="Calibri"/>
              </a:rPr>
              <a:t>благополучия </a:t>
            </a:r>
            <a:r>
              <a:rPr sz="2000" spc="-10" dirty="0">
                <a:latin typeface="Calibri"/>
                <a:cs typeface="Calibri"/>
              </a:rPr>
              <a:t>человека, </a:t>
            </a:r>
            <a:r>
              <a:rPr sz="2000" dirty="0">
                <a:latin typeface="Calibri"/>
                <a:cs typeface="Calibri"/>
              </a:rPr>
              <a:t>при </a:t>
            </a:r>
            <a:r>
              <a:rPr sz="2000" spc="-15" dirty="0">
                <a:latin typeface="Calibri"/>
                <a:cs typeface="Calibri"/>
              </a:rPr>
              <a:t>котором </a:t>
            </a:r>
            <a:r>
              <a:rPr sz="2000" spc="-10" dirty="0">
                <a:latin typeface="Calibri"/>
                <a:cs typeface="Calibri"/>
              </a:rPr>
              <a:t>отсутствуют </a:t>
            </a:r>
            <a:r>
              <a:rPr sz="2000" spc="-5" dirty="0">
                <a:latin typeface="Calibri"/>
                <a:cs typeface="Calibri"/>
              </a:rPr>
              <a:t>заболевания,  </a:t>
            </a:r>
            <a:r>
              <a:rPr sz="2000" dirty="0">
                <a:latin typeface="Calibri"/>
                <a:cs typeface="Calibri"/>
              </a:rPr>
              <a:t>а </a:t>
            </a:r>
            <a:r>
              <a:rPr sz="2000" spc="-10" dirty="0">
                <a:latin typeface="Calibri"/>
                <a:cs typeface="Calibri"/>
              </a:rPr>
              <a:t>также </a:t>
            </a:r>
            <a:r>
              <a:rPr sz="2000" b="1" spc="-5" dirty="0">
                <a:solidFill>
                  <a:srgbClr val="C00000"/>
                </a:solidFill>
                <a:latin typeface="Calibri"/>
                <a:cs typeface="Calibri"/>
              </a:rPr>
              <a:t>расстройства </a:t>
            </a:r>
            <a:r>
              <a:rPr sz="2000" b="1" dirty="0">
                <a:solidFill>
                  <a:srgbClr val="C00000"/>
                </a:solidFill>
                <a:latin typeface="Calibri"/>
                <a:cs typeface="Calibri"/>
              </a:rPr>
              <a:t>функций </a:t>
            </a:r>
            <a:r>
              <a:rPr sz="2000" b="1" spc="-5" dirty="0">
                <a:solidFill>
                  <a:srgbClr val="C00000"/>
                </a:solidFill>
                <a:latin typeface="Calibri"/>
                <a:cs typeface="Calibri"/>
              </a:rPr>
              <a:t>органов </a:t>
            </a:r>
            <a:r>
              <a:rPr sz="2000" b="1" dirty="0">
                <a:solidFill>
                  <a:srgbClr val="C00000"/>
                </a:solidFill>
                <a:latin typeface="Calibri"/>
                <a:cs typeface="Calibri"/>
              </a:rPr>
              <a:t>и </a:t>
            </a:r>
            <a:r>
              <a:rPr sz="2000" b="1" spc="-5" dirty="0">
                <a:solidFill>
                  <a:srgbClr val="C00000"/>
                </a:solidFill>
                <a:latin typeface="Calibri"/>
                <a:cs typeface="Calibri"/>
              </a:rPr>
              <a:t>систем</a:t>
            </a:r>
            <a:r>
              <a:rPr sz="2000" b="1" spc="-1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C00000"/>
                </a:solidFill>
                <a:latin typeface="Calibri"/>
                <a:cs typeface="Calibri"/>
              </a:rPr>
              <a:t>организма</a:t>
            </a:r>
            <a:r>
              <a:rPr sz="2000" dirty="0">
                <a:latin typeface="Calibri"/>
                <a:cs typeface="Calibri"/>
              </a:rPr>
              <a:t>;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00">
              <a:latin typeface="Times New Roman"/>
              <a:cs typeface="Times New Roman"/>
            </a:endParaRPr>
          </a:p>
          <a:p>
            <a:pPr marL="353695" indent="-262890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Calibri"/>
              <a:buAutoNum type="arabicParenR" startAt="4"/>
              <a:tabLst>
                <a:tab pos="354330" algn="l"/>
              </a:tabLst>
            </a:pPr>
            <a:r>
              <a:rPr sz="2000" b="1" spc="-10" dirty="0">
                <a:solidFill>
                  <a:srgbClr val="C00000"/>
                </a:solidFill>
                <a:latin typeface="Calibri"/>
                <a:cs typeface="Calibri"/>
              </a:rPr>
              <a:t>мед. услуга </a:t>
            </a:r>
            <a:r>
              <a:rPr sz="2000" dirty="0">
                <a:latin typeface="Calibri"/>
                <a:cs typeface="Calibri"/>
              </a:rPr>
              <a:t>– </a:t>
            </a:r>
            <a:r>
              <a:rPr sz="2000" spc="-10" dirty="0">
                <a:latin typeface="Calibri"/>
                <a:cs typeface="Calibri"/>
              </a:rPr>
              <a:t>мед. </a:t>
            </a:r>
            <a:r>
              <a:rPr sz="2000" spc="-5" dirty="0">
                <a:latin typeface="Calibri"/>
                <a:cs typeface="Calibri"/>
              </a:rPr>
              <a:t>вмешательство </a:t>
            </a:r>
            <a:r>
              <a:rPr sz="2000" dirty="0">
                <a:latin typeface="Calibri"/>
                <a:cs typeface="Calibri"/>
              </a:rPr>
              <a:t>или </a:t>
            </a:r>
            <a:r>
              <a:rPr sz="2000" spc="-10" dirty="0">
                <a:latin typeface="Calibri"/>
                <a:cs typeface="Calibri"/>
              </a:rPr>
              <a:t>комплекс мед.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вмешательств,</a:t>
            </a:r>
            <a:endParaRPr sz="2000">
              <a:latin typeface="Calibri"/>
              <a:cs typeface="Calibri"/>
            </a:endParaRPr>
          </a:p>
          <a:p>
            <a:pPr marL="146050" marR="168910">
              <a:lnSpc>
                <a:spcPct val="104000"/>
              </a:lnSpc>
              <a:spcBef>
                <a:spcPts val="10"/>
              </a:spcBef>
            </a:pPr>
            <a:r>
              <a:rPr sz="2000" spc="-5" dirty="0">
                <a:latin typeface="Calibri"/>
                <a:cs typeface="Calibri"/>
              </a:rPr>
              <a:t>направленных </a:t>
            </a:r>
            <a:r>
              <a:rPr sz="2000" dirty="0">
                <a:latin typeface="Calibri"/>
                <a:cs typeface="Calibri"/>
              </a:rPr>
              <a:t>на </a:t>
            </a:r>
            <a:r>
              <a:rPr sz="2000" spc="-5" dirty="0">
                <a:latin typeface="Calibri"/>
                <a:cs typeface="Calibri"/>
              </a:rPr>
              <a:t>профилактику, </a:t>
            </a:r>
            <a:r>
              <a:rPr sz="2000" b="1" dirty="0">
                <a:solidFill>
                  <a:srgbClr val="C00000"/>
                </a:solidFill>
                <a:latin typeface="Calibri"/>
                <a:cs typeface="Calibri"/>
              </a:rPr>
              <a:t>диагностику </a:t>
            </a:r>
            <a:r>
              <a:rPr sz="2000" dirty="0">
                <a:latin typeface="Calibri"/>
                <a:cs typeface="Calibri"/>
              </a:rPr>
              <a:t>и </a:t>
            </a:r>
            <a:r>
              <a:rPr sz="2000" spc="-5" dirty="0">
                <a:latin typeface="Calibri"/>
                <a:cs typeface="Calibri"/>
              </a:rPr>
              <a:t>лечение </a:t>
            </a:r>
            <a:r>
              <a:rPr sz="2000" b="1" spc="-5" dirty="0">
                <a:solidFill>
                  <a:srgbClr val="C00000"/>
                </a:solidFill>
                <a:latin typeface="Calibri"/>
                <a:cs typeface="Calibri"/>
              </a:rPr>
              <a:t>заболеваний</a:t>
            </a:r>
            <a:r>
              <a:rPr sz="2000" spc="-5" dirty="0">
                <a:latin typeface="Calibri"/>
                <a:cs typeface="Calibri"/>
              </a:rPr>
              <a:t>,  </a:t>
            </a:r>
            <a:r>
              <a:rPr sz="2000" spc="-10" dirty="0">
                <a:latin typeface="Calibri"/>
                <a:cs typeface="Calibri"/>
              </a:rPr>
              <a:t>мед. </a:t>
            </a:r>
            <a:r>
              <a:rPr sz="2000" spc="-5" dirty="0">
                <a:latin typeface="Calibri"/>
                <a:cs typeface="Calibri"/>
              </a:rPr>
              <a:t>реабилитацию </a:t>
            </a:r>
            <a:r>
              <a:rPr sz="2000" dirty="0">
                <a:latin typeface="Calibri"/>
                <a:cs typeface="Calibri"/>
              </a:rPr>
              <a:t>и имеющих </a:t>
            </a:r>
            <a:r>
              <a:rPr sz="2000" spc="-5" dirty="0">
                <a:latin typeface="Calibri"/>
                <a:cs typeface="Calibri"/>
              </a:rPr>
              <a:t>самостоятельное законченное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значение;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500">
              <a:latin typeface="Times New Roman"/>
              <a:cs typeface="Times New Roman"/>
            </a:endParaRPr>
          </a:p>
          <a:p>
            <a:pPr marL="337185" marR="323850" indent="-227329">
              <a:lnSpc>
                <a:spcPct val="104500"/>
              </a:lnSpc>
              <a:spcBef>
                <a:spcPts val="5"/>
              </a:spcBef>
              <a:buClr>
                <a:srgbClr val="000000"/>
              </a:buClr>
              <a:buFont typeface="Calibri"/>
              <a:buAutoNum type="arabicParenR" startAt="5"/>
              <a:tabLst>
                <a:tab pos="372745" algn="l"/>
              </a:tabLst>
            </a:pPr>
            <a:r>
              <a:rPr sz="2000" b="1" spc="-10" dirty="0">
                <a:solidFill>
                  <a:srgbClr val="C00000"/>
                </a:solidFill>
                <a:latin typeface="Calibri"/>
                <a:cs typeface="Calibri"/>
              </a:rPr>
              <a:t>мед. </a:t>
            </a:r>
            <a:r>
              <a:rPr sz="2000" b="1" spc="-5" dirty="0">
                <a:solidFill>
                  <a:srgbClr val="C00000"/>
                </a:solidFill>
                <a:latin typeface="Calibri"/>
                <a:cs typeface="Calibri"/>
              </a:rPr>
              <a:t>вмешательство </a:t>
            </a:r>
            <a:r>
              <a:rPr sz="2000" dirty="0">
                <a:latin typeface="Calibri"/>
                <a:cs typeface="Calibri"/>
              </a:rPr>
              <a:t>- </a:t>
            </a:r>
            <a:r>
              <a:rPr sz="2000" spc="-10" dirty="0">
                <a:latin typeface="Calibri"/>
                <a:cs typeface="Calibri"/>
              </a:rPr>
              <a:t>выполняемые мед. работником </a:t>
            </a:r>
            <a:r>
              <a:rPr sz="2000" dirty="0">
                <a:latin typeface="Calibri"/>
                <a:cs typeface="Calibri"/>
              </a:rPr>
              <a:t>по </a:t>
            </a:r>
            <a:r>
              <a:rPr sz="2000" spc="-5" dirty="0">
                <a:latin typeface="Calibri"/>
                <a:cs typeface="Calibri"/>
              </a:rPr>
              <a:t>отношению  </a:t>
            </a:r>
            <a:r>
              <a:rPr sz="2000" dirty="0">
                <a:latin typeface="Calibri"/>
                <a:cs typeface="Calibri"/>
              </a:rPr>
              <a:t>к </a:t>
            </a:r>
            <a:r>
              <a:rPr sz="2000" spc="-10" dirty="0">
                <a:latin typeface="Calibri"/>
                <a:cs typeface="Calibri"/>
              </a:rPr>
              <a:t>пациенту, </a:t>
            </a:r>
            <a:r>
              <a:rPr sz="2000" dirty="0">
                <a:latin typeface="Calibri"/>
                <a:cs typeface="Calibri"/>
              </a:rPr>
              <a:t>затрагивающие </a:t>
            </a:r>
            <a:r>
              <a:rPr sz="2000" spc="-5" dirty="0">
                <a:latin typeface="Calibri"/>
                <a:cs typeface="Calibri"/>
              </a:rPr>
              <a:t>физическое или психическое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состояние</a:t>
            </a:r>
            <a:endParaRPr sz="2000">
              <a:latin typeface="Calibri"/>
              <a:cs typeface="Calibri"/>
            </a:endParaRPr>
          </a:p>
          <a:p>
            <a:pPr marL="337185">
              <a:lnSpc>
                <a:spcPct val="100000"/>
              </a:lnSpc>
              <a:spcBef>
                <a:spcPts val="95"/>
              </a:spcBef>
            </a:pPr>
            <a:r>
              <a:rPr sz="2000" spc="-15" dirty="0">
                <a:latin typeface="Calibri"/>
                <a:cs typeface="Calibri"/>
              </a:rPr>
              <a:t>человека </a:t>
            </a:r>
            <a:r>
              <a:rPr sz="2000" dirty="0">
                <a:latin typeface="Calibri"/>
                <a:cs typeface="Calibri"/>
              </a:rPr>
              <a:t>и имеющие </a:t>
            </a:r>
            <a:r>
              <a:rPr sz="2000" spc="-5" dirty="0">
                <a:latin typeface="Calibri"/>
                <a:cs typeface="Calibri"/>
              </a:rPr>
              <a:t>профилактическую,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исследовательскую,</a:t>
            </a:r>
            <a:endParaRPr sz="2000">
              <a:latin typeface="Calibri"/>
              <a:cs typeface="Calibri"/>
            </a:endParaRPr>
          </a:p>
          <a:p>
            <a:pPr marL="337185">
              <a:lnSpc>
                <a:spcPct val="100000"/>
              </a:lnSpc>
              <a:spcBef>
                <a:spcPts val="95"/>
              </a:spcBef>
            </a:pPr>
            <a:r>
              <a:rPr sz="2000" b="1" dirty="0">
                <a:solidFill>
                  <a:srgbClr val="C00000"/>
                </a:solidFill>
                <a:latin typeface="Calibri"/>
                <a:cs typeface="Calibri"/>
              </a:rPr>
              <a:t>диагностическую</a:t>
            </a:r>
            <a:r>
              <a:rPr sz="2000" dirty="0">
                <a:latin typeface="Calibri"/>
                <a:cs typeface="Calibri"/>
              </a:rPr>
              <a:t>, </a:t>
            </a:r>
            <a:r>
              <a:rPr sz="2000" spc="-5" dirty="0">
                <a:latin typeface="Calibri"/>
                <a:cs typeface="Calibri"/>
              </a:rPr>
              <a:t>лечебную, реабилитационную</a:t>
            </a:r>
            <a:r>
              <a:rPr sz="2000" spc="375" dirty="0"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C00000"/>
                </a:solidFill>
                <a:latin typeface="Calibri"/>
                <a:cs typeface="Calibri"/>
              </a:rPr>
              <a:t>виды</a:t>
            </a:r>
            <a:endParaRPr sz="2000">
              <a:latin typeface="Calibri"/>
              <a:cs typeface="Calibri"/>
            </a:endParaRPr>
          </a:p>
          <a:p>
            <a:pPr marL="337185">
              <a:lnSpc>
                <a:spcPct val="100000"/>
              </a:lnSpc>
              <a:spcBef>
                <a:spcPts val="110"/>
              </a:spcBef>
            </a:pPr>
            <a:r>
              <a:rPr sz="2000" b="1" spc="-10" dirty="0">
                <a:solidFill>
                  <a:srgbClr val="C00000"/>
                </a:solidFill>
                <a:latin typeface="Calibri"/>
                <a:cs typeface="Calibri"/>
              </a:rPr>
              <a:t>мед. </a:t>
            </a:r>
            <a:r>
              <a:rPr sz="2000" b="1" spc="-5" dirty="0">
                <a:solidFill>
                  <a:srgbClr val="C00000"/>
                </a:solidFill>
                <a:latin typeface="Calibri"/>
                <a:cs typeface="Calibri"/>
              </a:rPr>
              <a:t>обследований </a:t>
            </a:r>
            <a:r>
              <a:rPr sz="2000" dirty="0">
                <a:latin typeface="Calibri"/>
                <a:cs typeface="Calibri"/>
              </a:rPr>
              <a:t>и </a:t>
            </a:r>
            <a:r>
              <a:rPr sz="2000" spc="-5" dirty="0">
                <a:latin typeface="Calibri"/>
                <a:cs typeface="Calibri"/>
              </a:rPr>
              <a:t>(или) медицинских</a:t>
            </a:r>
            <a:r>
              <a:rPr sz="2000" spc="-9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манипуляций,</a:t>
            </a:r>
            <a:endParaRPr sz="2000">
              <a:latin typeface="Calibri"/>
              <a:cs typeface="Calibri"/>
            </a:endParaRPr>
          </a:p>
          <a:p>
            <a:pPr marL="337185">
              <a:lnSpc>
                <a:spcPct val="100000"/>
              </a:lnSpc>
              <a:spcBef>
                <a:spcPts val="95"/>
              </a:spcBef>
            </a:pPr>
            <a:r>
              <a:rPr sz="2000" dirty="0">
                <a:latin typeface="Calibri"/>
                <a:cs typeface="Calibri"/>
              </a:rPr>
              <a:t>а </a:t>
            </a:r>
            <a:r>
              <a:rPr sz="2000" spc="-5" dirty="0">
                <a:latin typeface="Calibri"/>
                <a:cs typeface="Calibri"/>
              </a:rPr>
              <a:t>также искусственное </a:t>
            </a:r>
            <a:r>
              <a:rPr sz="2000" dirty="0">
                <a:latin typeface="Calibri"/>
                <a:cs typeface="Calibri"/>
              </a:rPr>
              <a:t>прерывание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беременности;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1911" y="2985516"/>
            <a:ext cx="7766304" cy="19430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06296" y="3011423"/>
            <a:ext cx="7766304" cy="1941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95500" y="2999994"/>
            <a:ext cx="7763509" cy="1939289"/>
          </a:xfrm>
          <a:custGeom>
            <a:avLst/>
            <a:gdLst/>
            <a:ahLst/>
            <a:cxnLst/>
            <a:rect l="l" t="t" r="r" b="b"/>
            <a:pathLst>
              <a:path w="7763509" h="1939289">
                <a:moveTo>
                  <a:pt x="0" y="1939035"/>
                </a:moveTo>
                <a:lnTo>
                  <a:pt x="7763509" y="1939035"/>
                </a:lnTo>
                <a:lnTo>
                  <a:pt x="7763509" y="0"/>
                </a:lnTo>
                <a:lnTo>
                  <a:pt x="0" y="0"/>
                </a:lnTo>
                <a:lnTo>
                  <a:pt x="0" y="1939035"/>
                </a:lnTo>
                <a:close/>
              </a:path>
            </a:pathLst>
          </a:custGeom>
          <a:solidFill>
            <a:srgbClr val="EBF0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52016" y="5273040"/>
            <a:ext cx="7831835" cy="13258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77923" y="5297423"/>
            <a:ext cx="7831835" cy="13274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66875" y="5286616"/>
            <a:ext cx="7828280" cy="1323975"/>
          </a:xfrm>
          <a:custGeom>
            <a:avLst/>
            <a:gdLst/>
            <a:ahLst/>
            <a:cxnLst/>
            <a:rect l="l" t="t" r="r" b="b"/>
            <a:pathLst>
              <a:path w="7828280" h="1323975">
                <a:moveTo>
                  <a:pt x="0" y="1323467"/>
                </a:moveTo>
                <a:lnTo>
                  <a:pt x="7828153" y="1323467"/>
                </a:lnTo>
                <a:lnTo>
                  <a:pt x="7828153" y="0"/>
                </a:lnTo>
                <a:lnTo>
                  <a:pt x="0" y="0"/>
                </a:lnTo>
                <a:lnTo>
                  <a:pt x="0" y="1323467"/>
                </a:lnTo>
                <a:close/>
              </a:path>
            </a:pathLst>
          </a:custGeom>
          <a:solidFill>
            <a:srgbClr val="EBF0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23644" y="771144"/>
            <a:ext cx="7636764" cy="19415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49551" y="797051"/>
            <a:ext cx="7636764" cy="19415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38376" y="785494"/>
            <a:ext cx="7633970" cy="1939289"/>
          </a:xfrm>
          <a:custGeom>
            <a:avLst/>
            <a:gdLst/>
            <a:ahLst/>
            <a:cxnLst/>
            <a:rect l="l" t="t" r="r" b="b"/>
            <a:pathLst>
              <a:path w="7633970" h="1939289">
                <a:moveTo>
                  <a:pt x="0" y="1939036"/>
                </a:moveTo>
                <a:lnTo>
                  <a:pt x="7633970" y="1939036"/>
                </a:lnTo>
                <a:lnTo>
                  <a:pt x="7633970" y="0"/>
                </a:lnTo>
                <a:lnTo>
                  <a:pt x="0" y="0"/>
                </a:lnTo>
                <a:lnTo>
                  <a:pt x="0" y="1939036"/>
                </a:lnTo>
                <a:close/>
              </a:path>
            </a:pathLst>
          </a:custGeom>
          <a:solidFill>
            <a:srgbClr val="EBF0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59379" y="207263"/>
            <a:ext cx="5233416" cy="4038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685288" y="233172"/>
            <a:ext cx="5233416" cy="4038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73604" y="222059"/>
            <a:ext cx="5230495" cy="400685"/>
          </a:xfrm>
          <a:custGeom>
            <a:avLst/>
            <a:gdLst/>
            <a:ahLst/>
            <a:cxnLst/>
            <a:rect l="l" t="t" r="r" b="b"/>
            <a:pathLst>
              <a:path w="5230495" h="400684">
                <a:moveTo>
                  <a:pt x="0" y="400113"/>
                </a:moveTo>
                <a:lnTo>
                  <a:pt x="5230114" y="400113"/>
                </a:lnTo>
                <a:lnTo>
                  <a:pt x="5230114" y="0"/>
                </a:lnTo>
                <a:lnTo>
                  <a:pt x="0" y="0"/>
                </a:lnTo>
                <a:lnTo>
                  <a:pt x="0" y="400113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595500" y="240283"/>
            <a:ext cx="7900034" cy="6316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24280">
              <a:lnSpc>
                <a:spcPct val="100000"/>
              </a:lnSpc>
              <a:spcBef>
                <a:spcPts val="100"/>
              </a:spcBef>
            </a:pPr>
            <a:r>
              <a:rPr sz="2000" b="1" spc="-30" dirty="0">
                <a:latin typeface="Calibri"/>
                <a:cs typeface="Calibri"/>
              </a:rPr>
              <a:t>Термин </a:t>
            </a:r>
            <a:r>
              <a:rPr sz="2000" b="1" spc="-40" dirty="0">
                <a:latin typeface="Calibri"/>
                <a:cs typeface="Calibri"/>
              </a:rPr>
              <a:t>ФД </a:t>
            </a:r>
            <a:r>
              <a:rPr sz="2000" b="1" dirty="0">
                <a:latin typeface="Calibri"/>
                <a:cs typeface="Calibri"/>
              </a:rPr>
              <a:t>в основных </a:t>
            </a:r>
            <a:r>
              <a:rPr sz="2000" b="1" spc="-5" dirty="0">
                <a:latin typeface="Calibri"/>
                <a:cs typeface="Calibri"/>
              </a:rPr>
              <a:t>понятиях </a:t>
            </a:r>
            <a:r>
              <a:rPr sz="2000" b="1" spc="-20" dirty="0">
                <a:latin typeface="Calibri"/>
                <a:cs typeface="Calibri"/>
              </a:rPr>
              <a:t>ст.2 </a:t>
            </a:r>
            <a:r>
              <a:rPr sz="2000" b="1" dirty="0">
                <a:latin typeface="Calibri"/>
                <a:cs typeface="Calibri"/>
              </a:rPr>
              <a:t>323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spc="-15" dirty="0">
                <a:latin typeface="Calibri"/>
                <a:cs typeface="Calibri"/>
              </a:rPr>
              <a:t>ФЗ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 marL="234315" marR="502920">
              <a:lnSpc>
                <a:spcPct val="75000"/>
              </a:lnSpc>
            </a:pPr>
            <a:r>
              <a:rPr sz="2000" dirty="0">
                <a:latin typeface="Calibri"/>
                <a:cs typeface="Calibri"/>
              </a:rPr>
              <a:t>7) </a:t>
            </a:r>
            <a:r>
              <a:rPr sz="2000" b="1" spc="-5" dirty="0">
                <a:solidFill>
                  <a:srgbClr val="C00000"/>
                </a:solidFill>
                <a:latin typeface="Calibri"/>
                <a:cs typeface="Calibri"/>
              </a:rPr>
              <a:t>диагностика </a:t>
            </a:r>
            <a:r>
              <a:rPr sz="2000" dirty="0">
                <a:latin typeface="Calibri"/>
                <a:cs typeface="Calibri"/>
              </a:rPr>
              <a:t>- </a:t>
            </a:r>
            <a:r>
              <a:rPr sz="2000" b="1" spc="-5" dirty="0">
                <a:solidFill>
                  <a:srgbClr val="C00000"/>
                </a:solidFill>
                <a:latin typeface="Calibri"/>
                <a:cs typeface="Calibri"/>
              </a:rPr>
              <a:t>комплекс </a:t>
            </a:r>
            <a:r>
              <a:rPr sz="2000" b="1" spc="-10" dirty="0">
                <a:solidFill>
                  <a:srgbClr val="C00000"/>
                </a:solidFill>
                <a:latin typeface="Calibri"/>
                <a:cs typeface="Calibri"/>
              </a:rPr>
              <a:t>мед. </a:t>
            </a:r>
            <a:r>
              <a:rPr sz="2000" b="1" spc="-5" dirty="0">
                <a:solidFill>
                  <a:srgbClr val="C00000"/>
                </a:solidFill>
                <a:latin typeface="Calibri"/>
                <a:cs typeface="Calibri"/>
              </a:rPr>
              <a:t>вмешательств</a:t>
            </a:r>
            <a:r>
              <a:rPr sz="2000" spc="-5" dirty="0">
                <a:latin typeface="Calibri"/>
                <a:cs typeface="Calibri"/>
              </a:rPr>
              <a:t>, </a:t>
            </a:r>
            <a:r>
              <a:rPr sz="2000" b="1" spc="-5" dirty="0">
                <a:solidFill>
                  <a:srgbClr val="C00000"/>
                </a:solidFill>
                <a:latin typeface="Calibri"/>
                <a:cs typeface="Calibri"/>
              </a:rPr>
              <a:t>направленных</a:t>
            </a:r>
            <a:r>
              <a:rPr sz="2000" b="1" spc="-1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Calibri"/>
                <a:cs typeface="Calibri"/>
              </a:rPr>
              <a:t>на 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распознавание </a:t>
            </a:r>
            <a:r>
              <a:rPr sz="2000" spc="-5" dirty="0">
                <a:latin typeface="Calibri"/>
                <a:cs typeface="Calibri"/>
              </a:rPr>
              <a:t>состояний или установление факта наличия либо  отсутствия заболеваний, осуществляемых посредством </a:t>
            </a:r>
            <a:r>
              <a:rPr sz="2000" dirty="0">
                <a:latin typeface="Calibri"/>
                <a:cs typeface="Calibri"/>
              </a:rPr>
              <a:t>сбора и  анализа </a:t>
            </a:r>
            <a:r>
              <a:rPr sz="2000" spc="-5" dirty="0">
                <a:latin typeface="Calibri"/>
                <a:cs typeface="Calibri"/>
              </a:rPr>
              <a:t>жалоб </a:t>
            </a:r>
            <a:r>
              <a:rPr sz="2000" dirty="0">
                <a:latin typeface="Calibri"/>
                <a:cs typeface="Calibri"/>
              </a:rPr>
              <a:t>пациента, </a:t>
            </a:r>
            <a:r>
              <a:rPr sz="2000" spc="-5" dirty="0">
                <a:latin typeface="Calibri"/>
                <a:cs typeface="Calibri"/>
              </a:rPr>
              <a:t>данных </a:t>
            </a:r>
            <a:r>
              <a:rPr sz="2000" spc="-10" dirty="0">
                <a:latin typeface="Calibri"/>
                <a:cs typeface="Calibri"/>
              </a:rPr>
              <a:t>его </a:t>
            </a:r>
            <a:r>
              <a:rPr sz="2000" dirty="0">
                <a:latin typeface="Calibri"/>
                <a:cs typeface="Calibri"/>
              </a:rPr>
              <a:t>анамнеза и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осмотра,</a:t>
            </a:r>
            <a:endParaRPr sz="2000">
              <a:latin typeface="Calibri"/>
              <a:cs typeface="Calibri"/>
            </a:endParaRPr>
          </a:p>
          <a:p>
            <a:pPr marL="288925" marR="275590" indent="-55244">
              <a:lnSpc>
                <a:spcPct val="75000"/>
              </a:lnSpc>
            </a:pPr>
            <a:r>
              <a:rPr sz="2000" spc="-5" dirty="0">
                <a:latin typeface="Calibri"/>
                <a:cs typeface="Calibri"/>
              </a:rPr>
              <a:t>проведения лабораторных, </a:t>
            </a:r>
            <a:r>
              <a:rPr sz="2000" b="1" spc="-5" dirty="0">
                <a:latin typeface="Calibri"/>
                <a:cs typeface="Calibri"/>
              </a:rPr>
              <a:t>инструментальных</a:t>
            </a:r>
            <a:r>
              <a:rPr sz="2000" spc="-5" dirty="0">
                <a:latin typeface="Calibri"/>
                <a:cs typeface="Calibri"/>
              </a:rPr>
              <a:t>, </a:t>
            </a:r>
            <a:r>
              <a:rPr sz="2000" spc="-10" dirty="0">
                <a:latin typeface="Calibri"/>
                <a:cs typeface="Calibri"/>
              </a:rPr>
              <a:t>пат.-анатомических  </a:t>
            </a:r>
            <a:r>
              <a:rPr sz="2000" dirty="0">
                <a:latin typeface="Calibri"/>
                <a:cs typeface="Calibri"/>
              </a:rPr>
              <a:t>и </a:t>
            </a:r>
            <a:r>
              <a:rPr sz="2000" spc="-5" dirty="0">
                <a:latin typeface="Calibri"/>
                <a:cs typeface="Calibri"/>
              </a:rPr>
              <a:t>иных </a:t>
            </a:r>
            <a:r>
              <a:rPr sz="2000" b="1" spc="-5" dirty="0">
                <a:solidFill>
                  <a:srgbClr val="C00000"/>
                </a:solidFill>
                <a:latin typeface="Calibri"/>
                <a:cs typeface="Calibri"/>
              </a:rPr>
              <a:t>исследований </a:t>
            </a:r>
            <a:r>
              <a:rPr sz="2000" dirty="0">
                <a:latin typeface="Calibri"/>
                <a:cs typeface="Calibri"/>
              </a:rPr>
              <a:t>в </a:t>
            </a:r>
            <a:r>
              <a:rPr sz="2000" b="1" spc="-10" dirty="0">
                <a:solidFill>
                  <a:srgbClr val="C00000"/>
                </a:solidFill>
                <a:latin typeface="Calibri"/>
                <a:cs typeface="Calibri"/>
              </a:rPr>
              <a:t>целях </a:t>
            </a:r>
            <a:r>
              <a:rPr sz="2000" b="1" spc="-5" dirty="0">
                <a:solidFill>
                  <a:srgbClr val="C00000"/>
                </a:solidFill>
                <a:latin typeface="Calibri"/>
                <a:cs typeface="Calibri"/>
              </a:rPr>
              <a:t>определения диагноза, </a:t>
            </a:r>
            <a:r>
              <a:rPr sz="2000" b="1" dirty="0">
                <a:solidFill>
                  <a:srgbClr val="C00000"/>
                </a:solidFill>
                <a:latin typeface="Calibri"/>
                <a:cs typeface="Calibri"/>
              </a:rPr>
              <a:t>выбора  </a:t>
            </a:r>
            <a:r>
              <a:rPr sz="2000" b="1" spc="-5" dirty="0">
                <a:solidFill>
                  <a:srgbClr val="C00000"/>
                </a:solidFill>
                <a:latin typeface="Calibri"/>
                <a:cs typeface="Calibri"/>
              </a:rPr>
              <a:t>мероприятий по </a:t>
            </a:r>
            <a:r>
              <a:rPr sz="2000" b="1" dirty="0">
                <a:solidFill>
                  <a:srgbClr val="C00000"/>
                </a:solidFill>
                <a:latin typeface="Calibri"/>
                <a:cs typeface="Calibri"/>
              </a:rPr>
              <a:t>лечению пациента и (или) </a:t>
            </a:r>
            <a:r>
              <a:rPr sz="2000" b="1" spc="-10" dirty="0">
                <a:solidFill>
                  <a:srgbClr val="C00000"/>
                </a:solidFill>
                <a:latin typeface="Calibri"/>
                <a:cs typeface="Calibri"/>
              </a:rPr>
              <a:t>контроля</a:t>
            </a:r>
            <a:r>
              <a:rPr sz="2000" b="1" spc="-1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C00000"/>
                </a:solidFill>
                <a:latin typeface="Calibri"/>
                <a:cs typeface="Calibri"/>
              </a:rPr>
              <a:t>за</a:t>
            </a:r>
            <a:endParaRPr sz="2000">
              <a:latin typeface="Calibri"/>
              <a:cs typeface="Calibri"/>
            </a:endParaRPr>
          </a:p>
          <a:p>
            <a:pPr marL="288925">
              <a:lnSpc>
                <a:spcPts val="1800"/>
              </a:lnSpc>
            </a:pPr>
            <a:r>
              <a:rPr sz="2000" b="1" spc="-5" dirty="0">
                <a:solidFill>
                  <a:srgbClr val="C00000"/>
                </a:solidFill>
                <a:latin typeface="Calibri"/>
                <a:cs typeface="Calibri"/>
              </a:rPr>
              <a:t>осуществлением этих</a:t>
            </a:r>
            <a:r>
              <a:rPr sz="2000" b="1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C00000"/>
                </a:solidFill>
                <a:latin typeface="Calibri"/>
                <a:cs typeface="Calibri"/>
              </a:rPr>
              <a:t>мероприятий;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550">
              <a:latin typeface="Times New Roman"/>
              <a:cs typeface="Times New Roman"/>
            </a:endParaRPr>
          </a:p>
          <a:p>
            <a:pPr marL="146050" marR="290830" indent="-55244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16) </a:t>
            </a:r>
            <a:r>
              <a:rPr sz="2000" b="1" spc="-5" dirty="0">
                <a:solidFill>
                  <a:srgbClr val="C00000"/>
                </a:solidFill>
                <a:latin typeface="Calibri"/>
                <a:cs typeface="Calibri"/>
              </a:rPr>
              <a:t>заболевание </a:t>
            </a:r>
            <a:r>
              <a:rPr sz="2000" dirty="0">
                <a:latin typeface="Calibri"/>
                <a:cs typeface="Calibri"/>
              </a:rPr>
              <a:t>- </a:t>
            </a:r>
            <a:r>
              <a:rPr sz="2000" spc="-5" dirty="0">
                <a:latin typeface="Calibri"/>
                <a:cs typeface="Calibri"/>
              </a:rPr>
              <a:t>возникающее </a:t>
            </a:r>
            <a:r>
              <a:rPr sz="2000" dirty="0">
                <a:latin typeface="Calibri"/>
                <a:cs typeface="Calibri"/>
              </a:rPr>
              <a:t>в </a:t>
            </a:r>
            <a:r>
              <a:rPr sz="2000" spc="-5" dirty="0">
                <a:latin typeface="Calibri"/>
                <a:cs typeface="Calibri"/>
              </a:rPr>
              <a:t>связи </a:t>
            </a:r>
            <a:r>
              <a:rPr sz="2000" dirty="0">
                <a:latin typeface="Calibri"/>
                <a:cs typeface="Calibri"/>
              </a:rPr>
              <a:t>с </a:t>
            </a:r>
            <a:r>
              <a:rPr sz="2000" spc="-5" dirty="0">
                <a:latin typeface="Calibri"/>
                <a:cs typeface="Calibri"/>
              </a:rPr>
              <a:t>воздействием патогенных  факторов </a:t>
            </a:r>
            <a:r>
              <a:rPr sz="2000" b="1" spc="-5" dirty="0">
                <a:solidFill>
                  <a:srgbClr val="C00000"/>
                </a:solidFill>
                <a:latin typeface="Calibri"/>
                <a:cs typeface="Calibri"/>
              </a:rPr>
              <a:t>нарушение </a:t>
            </a:r>
            <a:r>
              <a:rPr sz="2000" b="1" spc="-10" dirty="0">
                <a:solidFill>
                  <a:srgbClr val="C00000"/>
                </a:solidFill>
                <a:latin typeface="Calibri"/>
                <a:cs typeface="Calibri"/>
              </a:rPr>
              <a:t>деятельности </a:t>
            </a:r>
            <a:r>
              <a:rPr sz="2000" b="1" spc="-5" dirty="0">
                <a:solidFill>
                  <a:srgbClr val="C00000"/>
                </a:solidFill>
                <a:latin typeface="Calibri"/>
                <a:cs typeface="Calibri"/>
              </a:rPr>
              <a:t>организма, работоспособности,  способности адаптироваться </a:t>
            </a:r>
            <a:r>
              <a:rPr sz="2000" b="1" dirty="0">
                <a:solidFill>
                  <a:srgbClr val="C00000"/>
                </a:solidFill>
                <a:latin typeface="Calibri"/>
                <a:cs typeface="Calibri"/>
              </a:rPr>
              <a:t>к </a:t>
            </a:r>
            <a:r>
              <a:rPr sz="2000" b="1" spc="-5" dirty="0">
                <a:solidFill>
                  <a:srgbClr val="C00000"/>
                </a:solidFill>
                <a:latin typeface="Calibri"/>
                <a:cs typeface="Calibri"/>
              </a:rPr>
              <a:t>изменяющимся условиям </a:t>
            </a:r>
            <a:r>
              <a:rPr sz="2000" b="1" dirty="0">
                <a:solidFill>
                  <a:srgbClr val="C00000"/>
                </a:solidFill>
                <a:latin typeface="Calibri"/>
                <a:cs typeface="Calibri"/>
              </a:rPr>
              <a:t>внешней </a:t>
            </a:r>
            <a:r>
              <a:rPr sz="2000" b="1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и внутренней </a:t>
            </a:r>
            <a:r>
              <a:rPr sz="2000" spc="-5" dirty="0">
                <a:latin typeface="Calibri"/>
                <a:cs typeface="Calibri"/>
              </a:rPr>
              <a:t>среды </a:t>
            </a:r>
            <a:r>
              <a:rPr sz="2000" dirty="0">
                <a:latin typeface="Calibri"/>
                <a:cs typeface="Calibri"/>
              </a:rPr>
              <a:t>при </a:t>
            </a:r>
            <a:r>
              <a:rPr sz="2000" spc="-10" dirty="0">
                <a:latin typeface="Calibri"/>
                <a:cs typeface="Calibri"/>
              </a:rPr>
              <a:t>одновременном </a:t>
            </a:r>
            <a:r>
              <a:rPr sz="2000" spc="-5" dirty="0">
                <a:latin typeface="Calibri"/>
                <a:cs typeface="Calibri"/>
              </a:rPr>
              <a:t>изменении </a:t>
            </a:r>
            <a:r>
              <a:rPr sz="2000" dirty="0">
                <a:latin typeface="Calibri"/>
                <a:cs typeface="Calibri"/>
              </a:rPr>
              <a:t>защитно-  </a:t>
            </a:r>
            <a:r>
              <a:rPr sz="2000" spc="-10" dirty="0">
                <a:latin typeface="Calibri"/>
                <a:cs typeface="Calibri"/>
              </a:rPr>
              <a:t>компенсаторных </a:t>
            </a:r>
            <a:r>
              <a:rPr sz="2000" dirty="0">
                <a:latin typeface="Calibri"/>
                <a:cs typeface="Calibri"/>
              </a:rPr>
              <a:t>и </a:t>
            </a:r>
            <a:r>
              <a:rPr sz="2000" spc="-5" dirty="0">
                <a:latin typeface="Calibri"/>
                <a:cs typeface="Calibri"/>
              </a:rPr>
              <a:t>защитно-приспособительных реакций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и</a:t>
            </a:r>
            <a:endParaRPr sz="2000">
              <a:latin typeface="Calibri"/>
              <a:cs typeface="Calibri"/>
            </a:endParaRPr>
          </a:p>
          <a:p>
            <a:pPr marL="260350">
              <a:lnSpc>
                <a:spcPct val="100000"/>
              </a:lnSpc>
              <a:spcBef>
                <a:spcPts val="5"/>
              </a:spcBef>
            </a:pPr>
            <a:r>
              <a:rPr sz="2000" spc="-5" dirty="0">
                <a:latin typeface="Calibri"/>
                <a:cs typeface="Calibri"/>
              </a:rPr>
              <a:t>механизмов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организма;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 marL="217804" marR="159385" indent="-55244">
              <a:lnSpc>
                <a:spcPct val="100000"/>
              </a:lnSpc>
              <a:spcBef>
                <a:spcPts val="1285"/>
              </a:spcBef>
            </a:pPr>
            <a:r>
              <a:rPr sz="2000" dirty="0">
                <a:latin typeface="Calibri"/>
                <a:cs typeface="Calibri"/>
              </a:rPr>
              <a:t>20) </a:t>
            </a:r>
            <a:r>
              <a:rPr sz="2000" b="1" spc="-10" dirty="0">
                <a:solidFill>
                  <a:srgbClr val="C00000"/>
                </a:solidFill>
                <a:latin typeface="Calibri"/>
                <a:cs typeface="Calibri"/>
              </a:rPr>
              <a:t>тяжесть </a:t>
            </a:r>
            <a:r>
              <a:rPr sz="2000" b="1" spc="-5" dirty="0">
                <a:solidFill>
                  <a:srgbClr val="C00000"/>
                </a:solidFill>
                <a:latin typeface="Calibri"/>
                <a:cs typeface="Calibri"/>
              </a:rPr>
              <a:t>заболевания </a:t>
            </a:r>
            <a:r>
              <a:rPr sz="2000" b="1" dirty="0">
                <a:solidFill>
                  <a:srgbClr val="C00000"/>
                </a:solidFill>
                <a:latin typeface="Calibri"/>
                <a:cs typeface="Calibri"/>
              </a:rPr>
              <a:t>или </a:t>
            </a:r>
            <a:r>
              <a:rPr sz="2000" b="1" spc="-5" dirty="0">
                <a:solidFill>
                  <a:srgbClr val="C00000"/>
                </a:solidFill>
                <a:latin typeface="Calibri"/>
                <a:cs typeface="Calibri"/>
              </a:rPr>
              <a:t>состояния </a:t>
            </a:r>
            <a:r>
              <a:rPr sz="2000" dirty="0">
                <a:latin typeface="Calibri"/>
                <a:cs typeface="Calibri"/>
              </a:rPr>
              <a:t>- </a:t>
            </a:r>
            <a:r>
              <a:rPr sz="2000" spc="-5" dirty="0">
                <a:latin typeface="Calibri"/>
                <a:cs typeface="Calibri"/>
              </a:rPr>
              <a:t>критерий, </a:t>
            </a:r>
            <a:r>
              <a:rPr sz="2000" spc="-10" dirty="0">
                <a:latin typeface="Calibri"/>
                <a:cs typeface="Calibri"/>
              </a:rPr>
              <a:t>определяющий </a:t>
            </a:r>
            <a:r>
              <a:rPr sz="2000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Calibri"/>
                <a:cs typeface="Calibri"/>
              </a:rPr>
              <a:t>степень </a:t>
            </a:r>
            <a:r>
              <a:rPr sz="2000" spc="-5" dirty="0">
                <a:latin typeface="Calibri"/>
                <a:cs typeface="Calibri"/>
              </a:rPr>
              <a:t>поражения органов </a:t>
            </a:r>
            <a:r>
              <a:rPr sz="2000" dirty="0">
                <a:latin typeface="Calibri"/>
                <a:cs typeface="Calibri"/>
              </a:rPr>
              <a:t>и </a:t>
            </a:r>
            <a:r>
              <a:rPr sz="2000" spc="-5" dirty="0">
                <a:latin typeface="Calibri"/>
                <a:cs typeface="Calibri"/>
              </a:rPr>
              <a:t>(или) систем организма </a:t>
            </a:r>
            <a:r>
              <a:rPr sz="2000" spc="-15" dirty="0">
                <a:latin typeface="Calibri"/>
                <a:cs typeface="Calibri"/>
              </a:rPr>
              <a:t>человека </a:t>
            </a:r>
            <a:r>
              <a:rPr sz="2000" spc="-5" dirty="0">
                <a:latin typeface="Calibri"/>
                <a:cs typeface="Calibri"/>
              </a:rPr>
              <a:t>либо </a:t>
            </a:r>
            <a:r>
              <a:rPr sz="2000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Calibri"/>
                <a:cs typeface="Calibri"/>
              </a:rPr>
              <a:t>нарушения </a:t>
            </a:r>
            <a:r>
              <a:rPr sz="2000" b="1" dirty="0">
                <a:solidFill>
                  <a:srgbClr val="C00000"/>
                </a:solidFill>
                <a:latin typeface="Calibri"/>
                <a:cs typeface="Calibri"/>
              </a:rPr>
              <a:t>их </a:t>
            </a:r>
            <a:r>
              <a:rPr sz="2000" b="1" spc="-5" dirty="0">
                <a:solidFill>
                  <a:srgbClr val="C00000"/>
                </a:solidFill>
                <a:latin typeface="Calibri"/>
                <a:cs typeface="Calibri"/>
              </a:rPr>
              <a:t>функций</a:t>
            </a:r>
            <a:r>
              <a:rPr sz="2000" spc="-5" dirty="0">
                <a:latin typeface="Calibri"/>
                <a:cs typeface="Calibri"/>
              </a:rPr>
              <a:t>, обусловленные заболеванием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или</a:t>
            </a:r>
            <a:endParaRPr sz="2000">
              <a:latin typeface="Calibri"/>
              <a:cs typeface="Calibri"/>
            </a:endParaRPr>
          </a:p>
          <a:p>
            <a:pPr marL="217804">
              <a:lnSpc>
                <a:spcPct val="100000"/>
              </a:lnSpc>
            </a:pPr>
            <a:r>
              <a:rPr sz="2000" spc="-5" dirty="0">
                <a:latin typeface="Calibri"/>
                <a:cs typeface="Calibri"/>
              </a:rPr>
              <a:t>состоянием либо </a:t>
            </a:r>
            <a:r>
              <a:rPr sz="2000" dirty="0">
                <a:latin typeface="Calibri"/>
                <a:cs typeface="Calibri"/>
              </a:rPr>
              <a:t>их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осложнением;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48179" y="612825"/>
            <a:ext cx="8787130" cy="5632450"/>
          </a:xfrm>
          <a:custGeom>
            <a:avLst/>
            <a:gdLst/>
            <a:ahLst/>
            <a:cxnLst/>
            <a:rect l="l" t="t" r="r" b="b"/>
            <a:pathLst>
              <a:path w="8787130" h="5632450">
                <a:moveTo>
                  <a:pt x="0" y="5632323"/>
                </a:moveTo>
                <a:lnTo>
                  <a:pt x="8786876" y="5632323"/>
                </a:lnTo>
                <a:lnTo>
                  <a:pt x="8786876" y="0"/>
                </a:lnTo>
                <a:lnTo>
                  <a:pt x="0" y="0"/>
                </a:lnTo>
                <a:lnTo>
                  <a:pt x="0" y="5632323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02432" y="527050"/>
            <a:ext cx="641413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i="1" dirty="0">
                <a:solidFill>
                  <a:srgbClr val="C00000"/>
                </a:solidFill>
                <a:latin typeface="Arial"/>
                <a:cs typeface="Arial"/>
              </a:rPr>
              <a:t>Функциональная</a:t>
            </a:r>
            <a:r>
              <a:rPr i="1" spc="-5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C00000"/>
                </a:solidFill>
                <a:latin typeface="Arial"/>
                <a:cs typeface="Arial"/>
              </a:rPr>
              <a:t>диагностика: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027301" y="1036142"/>
            <a:ext cx="8183245" cy="511365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09855" marR="5080" indent="13335">
              <a:lnSpc>
                <a:spcPct val="90700"/>
              </a:lnSpc>
              <a:spcBef>
                <a:spcPts val="409"/>
              </a:spcBef>
            </a:pPr>
            <a:r>
              <a:rPr sz="2800" b="1" i="1" spc="-15" dirty="0">
                <a:latin typeface="Arial"/>
                <a:cs typeface="Arial"/>
              </a:rPr>
              <a:t>комплекс </a:t>
            </a:r>
            <a:r>
              <a:rPr sz="2800" b="1" i="1" spc="5" dirty="0">
                <a:latin typeface="Arial"/>
                <a:cs typeface="Arial"/>
              </a:rPr>
              <a:t>мед. </a:t>
            </a:r>
            <a:r>
              <a:rPr sz="2800" b="1" i="1" spc="-10" dirty="0">
                <a:latin typeface="Arial"/>
                <a:cs typeface="Arial"/>
              </a:rPr>
              <a:t>услуг-вмешательств </a:t>
            </a:r>
            <a:r>
              <a:rPr sz="2800" b="1" i="1" spc="-5" dirty="0">
                <a:latin typeface="Arial"/>
                <a:cs typeface="Arial"/>
              </a:rPr>
              <a:t>в </a:t>
            </a:r>
            <a:r>
              <a:rPr sz="2800" b="1" i="1" spc="-10" dirty="0">
                <a:latin typeface="Arial"/>
                <a:cs typeface="Arial"/>
              </a:rPr>
              <a:t>виде  инструментальных </a:t>
            </a:r>
            <a:r>
              <a:rPr sz="2800" b="1" i="1" spc="-5" dirty="0">
                <a:latin typeface="Arial"/>
                <a:cs typeface="Arial"/>
              </a:rPr>
              <a:t>и </a:t>
            </a:r>
            <a:r>
              <a:rPr sz="2800" b="1" i="1" spc="-20" dirty="0">
                <a:latin typeface="Arial"/>
                <a:cs typeface="Arial"/>
              </a:rPr>
              <a:t>других </a:t>
            </a:r>
            <a:r>
              <a:rPr sz="2800" b="1" i="1" spc="-10" dirty="0">
                <a:latin typeface="Arial"/>
                <a:cs typeface="Arial"/>
              </a:rPr>
              <a:t>исследований,  направленных</a:t>
            </a:r>
            <a:r>
              <a:rPr sz="2800" b="1" i="1" spc="-5" dirty="0">
                <a:latin typeface="Arial"/>
                <a:cs typeface="Arial"/>
              </a:rPr>
              <a:t> на</a:t>
            </a:r>
            <a:endParaRPr sz="2800">
              <a:latin typeface="Arial"/>
              <a:cs typeface="Arial"/>
            </a:endParaRPr>
          </a:p>
          <a:p>
            <a:pPr marL="109855" marR="1203325" indent="13335">
              <a:lnSpc>
                <a:spcPct val="79800"/>
              </a:lnSpc>
              <a:spcBef>
                <a:spcPts val="1425"/>
              </a:spcBef>
              <a:tabLst>
                <a:tab pos="2026920" algn="l"/>
              </a:tabLst>
            </a:pPr>
            <a:r>
              <a:rPr sz="2800" b="1" i="1" spc="-20" dirty="0">
                <a:solidFill>
                  <a:srgbClr val="4F6128"/>
                </a:solidFill>
                <a:latin typeface="Arial"/>
                <a:cs typeface="Arial"/>
              </a:rPr>
              <a:t>оценку </a:t>
            </a:r>
            <a:r>
              <a:rPr sz="2800" b="1" i="1" spc="-15" dirty="0">
                <a:solidFill>
                  <a:srgbClr val="4F6128"/>
                </a:solidFill>
                <a:latin typeface="Arial"/>
                <a:cs typeface="Arial"/>
              </a:rPr>
              <a:t>здоровья </a:t>
            </a:r>
            <a:r>
              <a:rPr sz="2800" b="1" spc="-10" dirty="0">
                <a:solidFill>
                  <a:srgbClr val="4F6128"/>
                </a:solidFill>
                <a:latin typeface="Arial"/>
                <a:cs typeface="Arial"/>
              </a:rPr>
              <a:t>,</a:t>
            </a:r>
            <a:r>
              <a:rPr sz="2800" b="1" i="1" spc="-10" dirty="0">
                <a:solidFill>
                  <a:srgbClr val="4F6128"/>
                </a:solidFill>
                <a:latin typeface="Arial"/>
                <a:cs typeface="Arial"/>
              </a:rPr>
              <a:t>выявления </a:t>
            </a:r>
            <a:r>
              <a:rPr sz="2800" b="1" i="1" spc="-5" dirty="0">
                <a:solidFill>
                  <a:srgbClr val="4F6128"/>
                </a:solidFill>
                <a:latin typeface="Arial"/>
                <a:cs typeface="Arial"/>
              </a:rPr>
              <a:t>и </a:t>
            </a:r>
            <a:r>
              <a:rPr sz="2800" b="1" i="1" spc="-15" dirty="0">
                <a:solidFill>
                  <a:srgbClr val="4F6128"/>
                </a:solidFill>
                <a:latin typeface="Arial"/>
                <a:cs typeface="Arial"/>
              </a:rPr>
              <a:t>оценку  </a:t>
            </a:r>
            <a:r>
              <a:rPr sz="2800" b="1" i="1" spc="-5" dirty="0">
                <a:solidFill>
                  <a:srgbClr val="4F6128"/>
                </a:solidFill>
                <a:latin typeface="Arial"/>
                <a:cs typeface="Arial"/>
              </a:rPr>
              <a:t>тяжести	</a:t>
            </a:r>
            <a:r>
              <a:rPr sz="2800" b="1" i="1" spc="-10" dirty="0">
                <a:solidFill>
                  <a:srgbClr val="4F6128"/>
                </a:solidFill>
                <a:latin typeface="Arial"/>
                <a:cs typeface="Arial"/>
              </a:rPr>
              <a:t>состояний </a:t>
            </a:r>
            <a:r>
              <a:rPr sz="2800" b="1" i="1" spc="-5" dirty="0">
                <a:solidFill>
                  <a:srgbClr val="4F6128"/>
                </a:solidFill>
                <a:latin typeface="Arial"/>
                <a:cs typeface="Arial"/>
              </a:rPr>
              <a:t>и</a:t>
            </a:r>
            <a:r>
              <a:rPr sz="2800" b="1" i="1" spc="-10" dirty="0">
                <a:solidFill>
                  <a:srgbClr val="4F6128"/>
                </a:solidFill>
                <a:latin typeface="Arial"/>
                <a:cs typeface="Arial"/>
              </a:rPr>
              <a:t> заболеваний</a:t>
            </a:r>
            <a:r>
              <a:rPr sz="3200" spc="-10" dirty="0">
                <a:latin typeface="Arial"/>
                <a:cs typeface="Arial"/>
              </a:rPr>
              <a:t>,</a:t>
            </a:r>
            <a:endParaRPr sz="3200">
              <a:latin typeface="Arial"/>
              <a:cs typeface="Arial"/>
            </a:endParaRPr>
          </a:p>
          <a:p>
            <a:pPr marL="109855" marR="1068070" indent="13335">
              <a:lnSpc>
                <a:spcPts val="3100"/>
              </a:lnSpc>
              <a:spcBef>
                <a:spcPts val="1080"/>
              </a:spcBef>
            </a:pPr>
            <a:r>
              <a:rPr sz="2800" b="1" i="1" spc="-10" dirty="0">
                <a:solidFill>
                  <a:srgbClr val="974707"/>
                </a:solidFill>
                <a:latin typeface="Arial"/>
                <a:cs typeface="Arial"/>
              </a:rPr>
              <a:t>посредством </a:t>
            </a:r>
            <a:r>
              <a:rPr sz="2800" b="1" i="1" spc="-5" dirty="0">
                <a:solidFill>
                  <a:srgbClr val="974707"/>
                </a:solidFill>
                <a:latin typeface="Arial"/>
                <a:cs typeface="Arial"/>
              </a:rPr>
              <a:t>определения </a:t>
            </a:r>
            <a:r>
              <a:rPr sz="2800" b="1" i="1" spc="-10" dirty="0">
                <a:solidFill>
                  <a:srgbClr val="974707"/>
                </a:solidFill>
                <a:latin typeface="Arial"/>
                <a:cs typeface="Arial"/>
              </a:rPr>
              <a:t>степени  </a:t>
            </a:r>
            <a:r>
              <a:rPr sz="2800" b="1" i="1" spc="-15" dirty="0">
                <a:solidFill>
                  <a:srgbClr val="974707"/>
                </a:solidFill>
                <a:latin typeface="Arial"/>
                <a:cs typeface="Arial"/>
              </a:rPr>
              <a:t>нарушения функции органов </a:t>
            </a:r>
            <a:r>
              <a:rPr sz="2800" b="1" i="1" spc="-5" dirty="0">
                <a:solidFill>
                  <a:srgbClr val="974707"/>
                </a:solidFill>
                <a:latin typeface="Arial"/>
                <a:cs typeface="Arial"/>
              </a:rPr>
              <a:t>и</a:t>
            </a:r>
            <a:r>
              <a:rPr sz="2800" b="1" i="1" spc="90" dirty="0">
                <a:solidFill>
                  <a:srgbClr val="974707"/>
                </a:solidFill>
                <a:latin typeface="Arial"/>
                <a:cs typeface="Arial"/>
              </a:rPr>
              <a:t> </a:t>
            </a:r>
            <a:r>
              <a:rPr sz="2800" b="1" i="1" spc="-15" dirty="0">
                <a:solidFill>
                  <a:srgbClr val="974707"/>
                </a:solidFill>
                <a:latin typeface="Arial"/>
                <a:cs typeface="Arial"/>
              </a:rPr>
              <a:t>систем</a:t>
            </a:r>
            <a:endParaRPr sz="2800">
              <a:latin typeface="Arial"/>
              <a:cs typeface="Arial"/>
            </a:endParaRPr>
          </a:p>
          <a:p>
            <a:pPr marL="109855">
              <a:lnSpc>
                <a:spcPts val="2760"/>
              </a:lnSpc>
              <a:tabLst>
                <a:tab pos="5198745" algn="l"/>
                <a:tab pos="5793105" algn="l"/>
              </a:tabLst>
            </a:pPr>
            <a:r>
              <a:rPr sz="2800" b="1" i="1" spc="-15" dirty="0">
                <a:solidFill>
                  <a:srgbClr val="974707"/>
                </a:solidFill>
                <a:latin typeface="Arial"/>
                <a:cs typeface="Arial"/>
              </a:rPr>
              <a:t>организма </a:t>
            </a:r>
            <a:r>
              <a:rPr sz="2800" b="1" i="1" spc="-5" dirty="0">
                <a:solidFill>
                  <a:srgbClr val="974707"/>
                </a:solidFill>
                <a:latin typeface="Arial"/>
                <a:cs typeface="Arial"/>
              </a:rPr>
              <a:t>,</a:t>
            </a:r>
            <a:r>
              <a:rPr sz="2800" b="1" i="1" spc="70" dirty="0">
                <a:solidFill>
                  <a:srgbClr val="974707"/>
                </a:solidFill>
                <a:latin typeface="Arial"/>
                <a:cs typeface="Arial"/>
              </a:rPr>
              <a:t> </a:t>
            </a:r>
            <a:r>
              <a:rPr sz="2800" b="1" i="1" spc="-35" dirty="0">
                <a:solidFill>
                  <a:srgbClr val="974707"/>
                </a:solidFill>
                <a:latin typeface="Arial"/>
                <a:cs typeface="Arial"/>
              </a:rPr>
              <a:t>его</a:t>
            </a:r>
            <a:r>
              <a:rPr sz="2800" b="1" i="1" spc="25" dirty="0">
                <a:solidFill>
                  <a:srgbClr val="974707"/>
                </a:solidFill>
                <a:latin typeface="Arial"/>
                <a:cs typeface="Arial"/>
              </a:rPr>
              <a:t> </a:t>
            </a:r>
            <a:r>
              <a:rPr sz="2800" b="1" i="1" spc="-5" dirty="0">
                <a:solidFill>
                  <a:srgbClr val="974707"/>
                </a:solidFill>
                <a:latin typeface="Arial"/>
                <a:cs typeface="Arial"/>
              </a:rPr>
              <a:t>адаптации	ко	внешним</a:t>
            </a:r>
            <a:r>
              <a:rPr sz="2800" b="1" i="1" spc="-20" dirty="0">
                <a:solidFill>
                  <a:srgbClr val="974707"/>
                </a:solidFill>
                <a:latin typeface="Arial"/>
                <a:cs typeface="Arial"/>
              </a:rPr>
              <a:t> </a:t>
            </a:r>
            <a:r>
              <a:rPr sz="2800" b="1" i="1" spc="-5" dirty="0">
                <a:solidFill>
                  <a:srgbClr val="974707"/>
                </a:solidFill>
                <a:latin typeface="Arial"/>
                <a:cs typeface="Arial"/>
              </a:rPr>
              <a:t>и</a:t>
            </a:r>
            <a:endParaRPr sz="2800">
              <a:latin typeface="Arial"/>
              <a:cs typeface="Arial"/>
            </a:endParaRPr>
          </a:p>
          <a:p>
            <a:pPr marL="109855">
              <a:lnSpc>
                <a:spcPts val="3180"/>
              </a:lnSpc>
            </a:pPr>
            <a:r>
              <a:rPr sz="2800" b="1" i="1" spc="-10" dirty="0">
                <a:solidFill>
                  <a:srgbClr val="974707"/>
                </a:solidFill>
                <a:latin typeface="Arial"/>
                <a:cs typeface="Arial"/>
              </a:rPr>
              <a:t>внутренним</a:t>
            </a:r>
            <a:r>
              <a:rPr sz="2800" b="1" i="1" dirty="0">
                <a:solidFill>
                  <a:srgbClr val="974707"/>
                </a:solidFill>
                <a:latin typeface="Arial"/>
                <a:cs typeface="Arial"/>
              </a:rPr>
              <a:t> </a:t>
            </a:r>
            <a:r>
              <a:rPr sz="2800" b="1" i="1" spc="-15" dirty="0">
                <a:solidFill>
                  <a:srgbClr val="974707"/>
                </a:solidFill>
                <a:latin typeface="Arial"/>
                <a:cs typeface="Arial"/>
              </a:rPr>
              <a:t>воздействиям,</a:t>
            </a:r>
            <a:endParaRPr sz="2800">
              <a:latin typeface="Arial"/>
              <a:cs typeface="Arial"/>
            </a:endParaRPr>
          </a:p>
          <a:p>
            <a:pPr marL="12700" marR="278130">
              <a:lnSpc>
                <a:spcPts val="3000"/>
              </a:lnSpc>
              <a:spcBef>
                <a:spcPts val="1240"/>
              </a:spcBef>
              <a:tabLst>
                <a:tab pos="1849120" algn="l"/>
                <a:tab pos="3131820" algn="l"/>
              </a:tabLst>
            </a:pPr>
            <a:r>
              <a:rPr sz="2800" b="1" i="1" spc="-5" dirty="0">
                <a:latin typeface="Arial"/>
                <a:cs typeface="Arial"/>
              </a:rPr>
              <a:t>с</a:t>
            </a:r>
            <a:r>
              <a:rPr sz="2800" b="1" i="1" dirty="0">
                <a:latin typeface="Arial"/>
                <a:cs typeface="Arial"/>
              </a:rPr>
              <a:t> </a:t>
            </a:r>
            <a:r>
              <a:rPr sz="2800" b="1" i="1" spc="-20" dirty="0">
                <a:latin typeface="Arial"/>
                <a:cs typeface="Arial"/>
              </a:rPr>
              <a:t>целью</a:t>
            </a:r>
            <a:r>
              <a:rPr sz="2800" b="1" i="1" spc="-5" dirty="0">
                <a:latin typeface="Arial"/>
                <a:cs typeface="Arial"/>
              </a:rPr>
              <a:t> выбора	и </a:t>
            </a:r>
            <a:r>
              <a:rPr sz="2800" b="1" i="1" spc="-25" dirty="0">
                <a:latin typeface="Arial"/>
                <a:cs typeface="Arial"/>
              </a:rPr>
              <a:t>оценки </a:t>
            </a:r>
            <a:r>
              <a:rPr sz="2800" b="1" i="1" spc="-10" dirty="0">
                <a:latin typeface="Arial"/>
                <a:cs typeface="Arial"/>
              </a:rPr>
              <a:t>эффективности  методов	</a:t>
            </a:r>
            <a:r>
              <a:rPr sz="2800" b="1" i="1" spc="-5" dirty="0">
                <a:latin typeface="Arial"/>
                <a:cs typeface="Arial"/>
              </a:rPr>
              <a:t>профилактики , </a:t>
            </a:r>
            <a:r>
              <a:rPr sz="2800" b="1" i="1" spc="-20" dirty="0">
                <a:latin typeface="Arial"/>
                <a:cs typeface="Arial"/>
              </a:rPr>
              <a:t>лечения  </a:t>
            </a:r>
            <a:r>
              <a:rPr sz="2800" b="1" i="1" spc="-15" dirty="0">
                <a:latin typeface="Arial"/>
                <a:cs typeface="Arial"/>
              </a:rPr>
              <a:t>заболевания </a:t>
            </a:r>
            <a:r>
              <a:rPr sz="2800" b="1" i="1" spc="-5" dirty="0">
                <a:latin typeface="Arial"/>
                <a:cs typeface="Arial"/>
              </a:rPr>
              <a:t>и реабилитации пациента</a:t>
            </a:r>
            <a:r>
              <a:rPr sz="2800" b="1" i="1" spc="10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83501" y="2822604"/>
            <a:ext cx="5131003" cy="33772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23050" y="2690748"/>
            <a:ext cx="5297805" cy="3561079"/>
          </a:xfrm>
          <a:custGeom>
            <a:avLst/>
            <a:gdLst/>
            <a:ahLst/>
            <a:cxnLst/>
            <a:rect l="l" t="t" r="r" b="b"/>
            <a:pathLst>
              <a:path w="5297805" h="3561079">
                <a:moveTo>
                  <a:pt x="0" y="3561079"/>
                </a:moveTo>
                <a:lnTo>
                  <a:pt x="5297805" y="3561079"/>
                </a:lnTo>
                <a:lnTo>
                  <a:pt x="5297805" y="0"/>
                </a:lnTo>
                <a:lnTo>
                  <a:pt x="0" y="0"/>
                </a:lnTo>
                <a:lnTo>
                  <a:pt x="0" y="3561079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7533" y="2779339"/>
            <a:ext cx="5973113" cy="34016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1183" y="2690774"/>
            <a:ext cx="6062980" cy="3496945"/>
          </a:xfrm>
          <a:custGeom>
            <a:avLst/>
            <a:gdLst/>
            <a:ahLst/>
            <a:cxnLst/>
            <a:rect l="l" t="t" r="r" b="b"/>
            <a:pathLst>
              <a:path w="6062980" h="3496945">
                <a:moveTo>
                  <a:pt x="0" y="3496564"/>
                </a:moveTo>
                <a:lnTo>
                  <a:pt x="6062853" y="3496564"/>
                </a:lnTo>
                <a:lnTo>
                  <a:pt x="6062853" y="0"/>
                </a:lnTo>
                <a:lnTo>
                  <a:pt x="0" y="0"/>
                </a:lnTo>
                <a:lnTo>
                  <a:pt x="0" y="3496564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32427" y="362331"/>
            <a:ext cx="4092194" cy="23347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97901" y="1393712"/>
            <a:ext cx="1955800" cy="435609"/>
          </a:xfrm>
          <a:custGeom>
            <a:avLst/>
            <a:gdLst/>
            <a:ahLst/>
            <a:cxnLst/>
            <a:rect l="l" t="t" r="r" b="b"/>
            <a:pathLst>
              <a:path w="1955800" h="435610">
                <a:moveTo>
                  <a:pt x="0" y="435075"/>
                </a:moveTo>
                <a:lnTo>
                  <a:pt x="1955174" y="435075"/>
                </a:lnTo>
                <a:lnTo>
                  <a:pt x="1955174" y="0"/>
                </a:lnTo>
                <a:lnTo>
                  <a:pt x="0" y="0"/>
                </a:lnTo>
                <a:lnTo>
                  <a:pt x="0" y="435075"/>
                </a:lnTo>
                <a:close/>
              </a:path>
            </a:pathLst>
          </a:custGeom>
          <a:solidFill>
            <a:srgbClr val="3364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97901" y="1828787"/>
            <a:ext cx="1955800" cy="436245"/>
          </a:xfrm>
          <a:custGeom>
            <a:avLst/>
            <a:gdLst/>
            <a:ahLst/>
            <a:cxnLst/>
            <a:rect l="l" t="t" r="r" b="b"/>
            <a:pathLst>
              <a:path w="1955800" h="436244">
                <a:moveTo>
                  <a:pt x="0" y="436123"/>
                </a:moveTo>
                <a:lnTo>
                  <a:pt x="1955174" y="436123"/>
                </a:lnTo>
                <a:lnTo>
                  <a:pt x="1955174" y="0"/>
                </a:lnTo>
                <a:lnTo>
                  <a:pt x="0" y="0"/>
                </a:lnTo>
                <a:lnTo>
                  <a:pt x="0" y="436123"/>
                </a:lnTo>
                <a:close/>
              </a:path>
            </a:pathLst>
          </a:custGeom>
          <a:solidFill>
            <a:srgbClr val="FB00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97901" y="962025"/>
            <a:ext cx="1955800" cy="1308100"/>
          </a:xfrm>
          <a:custGeom>
            <a:avLst/>
            <a:gdLst/>
            <a:ahLst/>
            <a:cxnLst/>
            <a:rect l="l" t="t" r="r" b="b"/>
            <a:pathLst>
              <a:path w="1955800" h="1308100">
                <a:moveTo>
                  <a:pt x="0" y="1308100"/>
                </a:moveTo>
                <a:lnTo>
                  <a:pt x="1955800" y="1308100"/>
                </a:lnTo>
                <a:lnTo>
                  <a:pt x="1955800" y="0"/>
                </a:lnTo>
                <a:lnTo>
                  <a:pt x="0" y="0"/>
                </a:lnTo>
                <a:lnTo>
                  <a:pt x="0" y="1308100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03374" y="339759"/>
            <a:ext cx="1904364" cy="1257300"/>
          </a:xfrm>
          <a:custGeom>
            <a:avLst/>
            <a:gdLst/>
            <a:ahLst/>
            <a:cxnLst/>
            <a:rect l="l" t="t" r="r" b="b"/>
            <a:pathLst>
              <a:path w="1904364" h="1257300">
                <a:moveTo>
                  <a:pt x="0" y="1257265"/>
                </a:moveTo>
                <a:lnTo>
                  <a:pt x="1904350" y="1257265"/>
                </a:lnTo>
                <a:lnTo>
                  <a:pt x="1904350" y="0"/>
                </a:lnTo>
                <a:lnTo>
                  <a:pt x="0" y="0"/>
                </a:lnTo>
                <a:lnTo>
                  <a:pt x="0" y="1257265"/>
                </a:lnTo>
                <a:close/>
              </a:path>
            </a:pathLst>
          </a:custGeom>
          <a:solidFill>
            <a:srgbClr val="FB00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03501" y="339725"/>
            <a:ext cx="1905000" cy="1257300"/>
          </a:xfrm>
          <a:custGeom>
            <a:avLst/>
            <a:gdLst/>
            <a:ahLst/>
            <a:cxnLst/>
            <a:rect l="l" t="t" r="r" b="b"/>
            <a:pathLst>
              <a:path w="1905000" h="1257300">
                <a:moveTo>
                  <a:pt x="0" y="1257300"/>
                </a:moveTo>
                <a:lnTo>
                  <a:pt x="1905000" y="1257300"/>
                </a:lnTo>
                <a:lnTo>
                  <a:pt x="1905000" y="0"/>
                </a:lnTo>
                <a:lnTo>
                  <a:pt x="0" y="0"/>
                </a:lnTo>
                <a:lnTo>
                  <a:pt x="0" y="1257300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44598" y="1261486"/>
            <a:ext cx="248285" cy="263525"/>
          </a:xfrm>
          <a:custGeom>
            <a:avLst/>
            <a:gdLst/>
            <a:ahLst/>
            <a:cxnLst/>
            <a:rect l="l" t="t" r="r" b="b"/>
            <a:pathLst>
              <a:path w="248285" h="263525">
                <a:moveTo>
                  <a:pt x="247694" y="0"/>
                </a:moveTo>
                <a:lnTo>
                  <a:pt x="0" y="31556"/>
                </a:lnTo>
                <a:lnTo>
                  <a:pt x="0" y="249870"/>
                </a:lnTo>
                <a:lnTo>
                  <a:pt x="247694" y="263019"/>
                </a:lnTo>
                <a:lnTo>
                  <a:pt x="247694" y="0"/>
                </a:lnTo>
                <a:close/>
              </a:path>
            </a:pathLst>
          </a:custGeom>
          <a:solidFill>
            <a:srgbClr val="1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30341" y="1010711"/>
            <a:ext cx="117475" cy="0"/>
          </a:xfrm>
          <a:custGeom>
            <a:avLst/>
            <a:gdLst/>
            <a:ahLst/>
            <a:cxnLst/>
            <a:rect l="l" t="t" r="r" b="b"/>
            <a:pathLst>
              <a:path w="117475">
                <a:moveTo>
                  <a:pt x="0" y="0"/>
                </a:moveTo>
                <a:lnTo>
                  <a:pt x="117075" y="0"/>
                </a:lnTo>
              </a:path>
            </a:pathLst>
          </a:custGeom>
          <a:ln w="71891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85665" y="923937"/>
            <a:ext cx="29209" cy="59055"/>
          </a:xfrm>
          <a:custGeom>
            <a:avLst/>
            <a:gdLst/>
            <a:ahLst/>
            <a:cxnLst/>
            <a:rect l="l" t="t" r="r" b="b"/>
            <a:pathLst>
              <a:path w="29210" h="59055">
                <a:moveTo>
                  <a:pt x="28859" y="0"/>
                </a:moveTo>
                <a:lnTo>
                  <a:pt x="0" y="0"/>
                </a:lnTo>
                <a:lnTo>
                  <a:pt x="0" y="58718"/>
                </a:lnTo>
                <a:lnTo>
                  <a:pt x="28859" y="54350"/>
                </a:lnTo>
                <a:lnTo>
                  <a:pt x="28859" y="0"/>
                </a:lnTo>
                <a:close/>
              </a:path>
            </a:pathLst>
          </a:custGeom>
          <a:solidFill>
            <a:srgbClr val="1F1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54033" y="1051724"/>
            <a:ext cx="225425" cy="0"/>
          </a:xfrm>
          <a:custGeom>
            <a:avLst/>
            <a:gdLst/>
            <a:ahLst/>
            <a:cxnLst/>
            <a:rect l="l" t="t" r="r" b="b"/>
            <a:pathLst>
              <a:path w="225425">
                <a:moveTo>
                  <a:pt x="0" y="0"/>
                </a:moveTo>
                <a:lnTo>
                  <a:pt x="225088" y="0"/>
                </a:lnTo>
              </a:path>
            </a:pathLst>
          </a:custGeom>
          <a:ln w="25864">
            <a:solidFill>
              <a:srgbClr val="5F5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95177" y="1066417"/>
            <a:ext cx="332740" cy="85090"/>
          </a:xfrm>
          <a:custGeom>
            <a:avLst/>
            <a:gdLst/>
            <a:ahLst/>
            <a:cxnLst/>
            <a:rect l="l" t="t" r="r" b="b"/>
            <a:pathLst>
              <a:path w="332739" h="85090">
                <a:moveTo>
                  <a:pt x="312185" y="0"/>
                </a:moveTo>
                <a:lnTo>
                  <a:pt x="33950" y="0"/>
                </a:lnTo>
                <a:lnTo>
                  <a:pt x="33950" y="17083"/>
                </a:lnTo>
                <a:lnTo>
                  <a:pt x="13043" y="22789"/>
                </a:lnTo>
                <a:lnTo>
                  <a:pt x="0" y="84572"/>
                </a:lnTo>
                <a:lnTo>
                  <a:pt x="123892" y="53892"/>
                </a:lnTo>
                <a:lnTo>
                  <a:pt x="332419" y="53892"/>
                </a:lnTo>
                <a:lnTo>
                  <a:pt x="332001" y="23670"/>
                </a:lnTo>
                <a:lnTo>
                  <a:pt x="312185" y="0"/>
                </a:lnTo>
                <a:close/>
              </a:path>
              <a:path w="332739" h="85090">
                <a:moveTo>
                  <a:pt x="332419" y="53892"/>
                </a:moveTo>
                <a:lnTo>
                  <a:pt x="123892" y="53892"/>
                </a:lnTo>
                <a:lnTo>
                  <a:pt x="332546" y="63121"/>
                </a:lnTo>
                <a:lnTo>
                  <a:pt x="332419" y="53892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391814" y="670114"/>
            <a:ext cx="338799" cy="4822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95768" y="1120309"/>
            <a:ext cx="122555" cy="392430"/>
          </a:xfrm>
          <a:custGeom>
            <a:avLst/>
            <a:gdLst/>
            <a:ahLst/>
            <a:cxnLst/>
            <a:rect l="l" t="t" r="r" b="b"/>
            <a:pathLst>
              <a:path w="122554" h="392430">
                <a:moveTo>
                  <a:pt x="121029" y="0"/>
                </a:moveTo>
                <a:lnTo>
                  <a:pt x="0" y="30679"/>
                </a:lnTo>
                <a:lnTo>
                  <a:pt x="0" y="392361"/>
                </a:lnTo>
                <a:lnTo>
                  <a:pt x="122165" y="392361"/>
                </a:lnTo>
                <a:lnTo>
                  <a:pt x="121029" y="0"/>
                </a:lnTo>
                <a:close/>
              </a:path>
            </a:pathLst>
          </a:custGeom>
          <a:solidFill>
            <a:srgbClr val="4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95768" y="1124255"/>
            <a:ext cx="121574" cy="1065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516206" y="1121190"/>
            <a:ext cx="213995" cy="390525"/>
          </a:xfrm>
          <a:custGeom>
            <a:avLst/>
            <a:gdLst/>
            <a:ahLst/>
            <a:cxnLst/>
            <a:rect l="l" t="t" r="r" b="b"/>
            <a:pathLst>
              <a:path w="213995" h="390525">
                <a:moveTo>
                  <a:pt x="590" y="0"/>
                </a:moveTo>
                <a:lnTo>
                  <a:pt x="0" y="390166"/>
                </a:lnTo>
                <a:lnTo>
                  <a:pt x="128982" y="390166"/>
                </a:lnTo>
                <a:lnTo>
                  <a:pt x="128982" y="174481"/>
                </a:lnTo>
                <a:lnTo>
                  <a:pt x="213789" y="165277"/>
                </a:lnTo>
                <a:lnTo>
                  <a:pt x="213789" y="7467"/>
                </a:lnTo>
                <a:lnTo>
                  <a:pt x="590" y="0"/>
                </a:lnTo>
                <a:close/>
              </a:path>
            </a:pathLst>
          </a:custGeom>
          <a:solidFill>
            <a:srgbClr val="5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43384" y="1128657"/>
            <a:ext cx="163195" cy="382905"/>
          </a:xfrm>
          <a:custGeom>
            <a:avLst/>
            <a:gdLst/>
            <a:ahLst/>
            <a:cxnLst/>
            <a:rect l="l" t="t" r="r" b="b"/>
            <a:pathLst>
              <a:path w="163195" h="382905">
                <a:moveTo>
                  <a:pt x="0" y="0"/>
                </a:moveTo>
                <a:lnTo>
                  <a:pt x="0" y="382699"/>
                </a:lnTo>
                <a:lnTo>
                  <a:pt x="101804" y="382699"/>
                </a:lnTo>
                <a:lnTo>
                  <a:pt x="101804" y="165699"/>
                </a:lnTo>
                <a:lnTo>
                  <a:pt x="162842" y="159123"/>
                </a:lnTo>
                <a:lnTo>
                  <a:pt x="162842" y="9193"/>
                </a:lnTo>
                <a:lnTo>
                  <a:pt x="0" y="0"/>
                </a:lnTo>
                <a:close/>
              </a:path>
            </a:pathLst>
          </a:custGeom>
          <a:solidFill>
            <a:srgbClr val="4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517343" y="1209760"/>
            <a:ext cx="213995" cy="0"/>
          </a:xfrm>
          <a:custGeom>
            <a:avLst/>
            <a:gdLst/>
            <a:ahLst/>
            <a:cxnLst/>
            <a:rect l="l" t="t" r="r" b="b"/>
            <a:pathLst>
              <a:path w="213995">
                <a:moveTo>
                  <a:pt x="0" y="0"/>
                </a:moveTo>
                <a:lnTo>
                  <a:pt x="213789" y="0"/>
                </a:lnTo>
              </a:path>
            </a:pathLst>
          </a:custGeom>
          <a:ln w="13138">
            <a:solidFill>
              <a:srgbClr val="9F9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543930" y="1131722"/>
            <a:ext cx="14604" cy="27305"/>
          </a:xfrm>
          <a:custGeom>
            <a:avLst/>
            <a:gdLst/>
            <a:ahLst/>
            <a:cxnLst/>
            <a:rect l="l" t="t" r="r" b="b"/>
            <a:pathLst>
              <a:path w="14604" h="27305">
                <a:moveTo>
                  <a:pt x="10771" y="0"/>
                </a:moveTo>
                <a:lnTo>
                  <a:pt x="0" y="25854"/>
                </a:lnTo>
                <a:lnTo>
                  <a:pt x="14134" y="27192"/>
                </a:lnTo>
                <a:lnTo>
                  <a:pt x="10771" y="0"/>
                </a:lnTo>
                <a:close/>
              </a:path>
            </a:pathLst>
          </a:custGeom>
          <a:solidFill>
            <a:srgbClr val="1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571063" y="1131722"/>
            <a:ext cx="14604" cy="27305"/>
          </a:xfrm>
          <a:custGeom>
            <a:avLst/>
            <a:gdLst/>
            <a:ahLst/>
            <a:cxnLst/>
            <a:rect l="l" t="t" r="r" b="b"/>
            <a:pathLst>
              <a:path w="14604" h="27305">
                <a:moveTo>
                  <a:pt x="10771" y="0"/>
                </a:moveTo>
                <a:lnTo>
                  <a:pt x="0" y="25854"/>
                </a:lnTo>
                <a:lnTo>
                  <a:pt x="14134" y="27192"/>
                </a:lnTo>
                <a:lnTo>
                  <a:pt x="10771" y="0"/>
                </a:lnTo>
                <a:close/>
              </a:path>
            </a:pathLst>
          </a:custGeom>
          <a:solidFill>
            <a:srgbClr val="1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597105" y="1132603"/>
            <a:ext cx="14604" cy="27305"/>
          </a:xfrm>
          <a:custGeom>
            <a:avLst/>
            <a:gdLst/>
            <a:ahLst/>
            <a:cxnLst/>
            <a:rect l="l" t="t" r="r" b="b"/>
            <a:pathLst>
              <a:path w="14604" h="27305">
                <a:moveTo>
                  <a:pt x="10725" y="0"/>
                </a:moveTo>
                <a:lnTo>
                  <a:pt x="0" y="25854"/>
                </a:lnTo>
                <a:lnTo>
                  <a:pt x="14134" y="27157"/>
                </a:lnTo>
                <a:lnTo>
                  <a:pt x="10725" y="0"/>
                </a:lnTo>
                <a:close/>
              </a:path>
            </a:pathLst>
          </a:custGeom>
          <a:solidFill>
            <a:srgbClr val="1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689865" y="1136970"/>
            <a:ext cx="14604" cy="27305"/>
          </a:xfrm>
          <a:custGeom>
            <a:avLst/>
            <a:gdLst/>
            <a:ahLst/>
            <a:cxnLst/>
            <a:rect l="l" t="t" r="r" b="b"/>
            <a:pathLst>
              <a:path w="14604" h="27305">
                <a:moveTo>
                  <a:pt x="10725" y="0"/>
                </a:moveTo>
                <a:lnTo>
                  <a:pt x="0" y="25889"/>
                </a:lnTo>
                <a:lnTo>
                  <a:pt x="14134" y="27192"/>
                </a:lnTo>
                <a:lnTo>
                  <a:pt x="10725" y="0"/>
                </a:lnTo>
                <a:close/>
              </a:path>
            </a:pathLst>
          </a:custGeom>
          <a:solidFill>
            <a:srgbClr val="1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668368" y="1135667"/>
            <a:ext cx="14604" cy="27305"/>
          </a:xfrm>
          <a:custGeom>
            <a:avLst/>
            <a:gdLst/>
            <a:ahLst/>
            <a:cxnLst/>
            <a:rect l="l" t="t" r="r" b="b"/>
            <a:pathLst>
              <a:path w="14604" h="27305">
                <a:moveTo>
                  <a:pt x="10725" y="0"/>
                </a:moveTo>
                <a:lnTo>
                  <a:pt x="0" y="25854"/>
                </a:lnTo>
                <a:lnTo>
                  <a:pt x="14134" y="27192"/>
                </a:lnTo>
                <a:lnTo>
                  <a:pt x="10725" y="0"/>
                </a:lnTo>
                <a:close/>
              </a:path>
            </a:pathLst>
          </a:custGeom>
          <a:solidFill>
            <a:srgbClr val="1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621965" y="1133906"/>
            <a:ext cx="14604" cy="27305"/>
          </a:xfrm>
          <a:custGeom>
            <a:avLst/>
            <a:gdLst/>
            <a:ahLst/>
            <a:cxnLst/>
            <a:rect l="l" t="t" r="r" b="b"/>
            <a:pathLst>
              <a:path w="14604" h="27305">
                <a:moveTo>
                  <a:pt x="10771" y="0"/>
                </a:moveTo>
                <a:lnTo>
                  <a:pt x="0" y="25854"/>
                </a:lnTo>
                <a:lnTo>
                  <a:pt x="14134" y="27192"/>
                </a:lnTo>
                <a:lnTo>
                  <a:pt x="10771" y="0"/>
                </a:lnTo>
                <a:close/>
              </a:path>
            </a:pathLst>
          </a:custGeom>
          <a:solidFill>
            <a:srgbClr val="1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645735" y="1135209"/>
            <a:ext cx="14604" cy="27305"/>
          </a:xfrm>
          <a:custGeom>
            <a:avLst/>
            <a:gdLst/>
            <a:ahLst/>
            <a:cxnLst/>
            <a:rect l="l" t="t" r="r" b="b"/>
            <a:pathLst>
              <a:path w="14604" h="27305">
                <a:moveTo>
                  <a:pt x="10725" y="0"/>
                </a:moveTo>
                <a:lnTo>
                  <a:pt x="0" y="25889"/>
                </a:lnTo>
                <a:lnTo>
                  <a:pt x="14134" y="27192"/>
                </a:lnTo>
                <a:lnTo>
                  <a:pt x="10725" y="0"/>
                </a:lnTo>
                <a:close/>
              </a:path>
            </a:pathLst>
          </a:custGeom>
          <a:solidFill>
            <a:srgbClr val="1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517343" y="1131070"/>
            <a:ext cx="212725" cy="0"/>
          </a:xfrm>
          <a:custGeom>
            <a:avLst/>
            <a:gdLst/>
            <a:ahLst/>
            <a:cxnLst/>
            <a:rect l="l" t="t" r="r" b="b"/>
            <a:pathLst>
              <a:path w="212725">
                <a:moveTo>
                  <a:pt x="0" y="0"/>
                </a:moveTo>
                <a:lnTo>
                  <a:pt x="212653" y="0"/>
                </a:lnTo>
              </a:path>
            </a:pathLst>
          </a:custGeom>
          <a:ln w="14476">
            <a:solidFill>
              <a:srgbClr val="9F9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261722" y="1273315"/>
            <a:ext cx="239213" cy="241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857355" y="1498204"/>
            <a:ext cx="1143635" cy="123825"/>
          </a:xfrm>
          <a:custGeom>
            <a:avLst/>
            <a:gdLst/>
            <a:ahLst/>
            <a:cxnLst/>
            <a:rect l="l" t="t" r="r" b="b"/>
            <a:pathLst>
              <a:path w="1143635" h="123825">
                <a:moveTo>
                  <a:pt x="397017" y="0"/>
                </a:moveTo>
                <a:lnTo>
                  <a:pt x="190027" y="2631"/>
                </a:lnTo>
                <a:lnTo>
                  <a:pt x="0" y="2631"/>
                </a:lnTo>
                <a:lnTo>
                  <a:pt x="16966" y="24550"/>
                </a:lnTo>
                <a:lnTo>
                  <a:pt x="67865" y="40331"/>
                </a:lnTo>
                <a:lnTo>
                  <a:pt x="162880" y="42085"/>
                </a:lnTo>
                <a:lnTo>
                  <a:pt x="302003" y="49975"/>
                </a:lnTo>
                <a:lnTo>
                  <a:pt x="285037" y="84167"/>
                </a:lnTo>
                <a:lnTo>
                  <a:pt x="308788" y="97320"/>
                </a:lnTo>
                <a:lnTo>
                  <a:pt x="271466" y="115732"/>
                </a:lnTo>
                <a:lnTo>
                  <a:pt x="434344" y="115732"/>
                </a:lnTo>
                <a:lnTo>
                  <a:pt x="648125" y="123623"/>
                </a:lnTo>
                <a:lnTo>
                  <a:pt x="607403" y="107841"/>
                </a:lnTo>
                <a:lnTo>
                  <a:pt x="1028166" y="102581"/>
                </a:lnTo>
                <a:lnTo>
                  <a:pt x="1142832" y="102581"/>
                </a:lnTo>
                <a:lnTo>
                  <a:pt x="1133379" y="68386"/>
                </a:lnTo>
                <a:lnTo>
                  <a:pt x="1062116" y="39454"/>
                </a:lnTo>
                <a:lnTo>
                  <a:pt x="1028166" y="31564"/>
                </a:lnTo>
                <a:lnTo>
                  <a:pt x="783834" y="13152"/>
                </a:lnTo>
                <a:lnTo>
                  <a:pt x="495418" y="13152"/>
                </a:lnTo>
                <a:lnTo>
                  <a:pt x="397017" y="0"/>
                </a:lnTo>
                <a:close/>
              </a:path>
              <a:path w="1143635" h="123825">
                <a:moveTo>
                  <a:pt x="1142832" y="102581"/>
                </a:moveTo>
                <a:lnTo>
                  <a:pt x="1028166" y="102581"/>
                </a:lnTo>
                <a:lnTo>
                  <a:pt x="1143560" y="105211"/>
                </a:lnTo>
                <a:lnTo>
                  <a:pt x="1142832" y="102581"/>
                </a:lnTo>
                <a:close/>
              </a:path>
            </a:pathLst>
          </a:custGeom>
          <a:solidFill>
            <a:srgbClr val="9F9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386723" y="1477162"/>
            <a:ext cx="542925" cy="63500"/>
          </a:xfrm>
          <a:custGeom>
            <a:avLst/>
            <a:gdLst/>
            <a:ahLst/>
            <a:cxnLst/>
            <a:rect l="l" t="t" r="r" b="b"/>
            <a:pathLst>
              <a:path w="542925" h="63500">
                <a:moveTo>
                  <a:pt x="502206" y="0"/>
                </a:moveTo>
                <a:lnTo>
                  <a:pt x="227333" y="0"/>
                </a:lnTo>
                <a:lnTo>
                  <a:pt x="227333" y="13152"/>
                </a:lnTo>
                <a:lnTo>
                  <a:pt x="101804" y="13152"/>
                </a:lnTo>
                <a:lnTo>
                  <a:pt x="101804" y="34195"/>
                </a:lnTo>
                <a:lnTo>
                  <a:pt x="0" y="34195"/>
                </a:lnTo>
                <a:lnTo>
                  <a:pt x="257874" y="55237"/>
                </a:lnTo>
                <a:lnTo>
                  <a:pt x="542928" y="63128"/>
                </a:lnTo>
                <a:lnTo>
                  <a:pt x="502206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647218" y="1735627"/>
            <a:ext cx="286385" cy="301625"/>
          </a:xfrm>
          <a:custGeom>
            <a:avLst/>
            <a:gdLst/>
            <a:ahLst/>
            <a:cxnLst/>
            <a:rect l="l" t="t" r="r" b="b"/>
            <a:pathLst>
              <a:path w="286384" h="301625">
                <a:moveTo>
                  <a:pt x="286215" y="0"/>
                </a:moveTo>
                <a:lnTo>
                  <a:pt x="0" y="36182"/>
                </a:lnTo>
                <a:lnTo>
                  <a:pt x="0" y="286498"/>
                </a:lnTo>
                <a:lnTo>
                  <a:pt x="286215" y="301574"/>
                </a:lnTo>
                <a:lnTo>
                  <a:pt x="286215" y="0"/>
                </a:lnTo>
                <a:close/>
              </a:path>
            </a:pathLst>
          </a:custGeom>
          <a:solidFill>
            <a:srgbClr val="1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515192" y="1448091"/>
            <a:ext cx="135890" cy="0"/>
          </a:xfrm>
          <a:custGeom>
            <a:avLst/>
            <a:gdLst/>
            <a:ahLst/>
            <a:cxnLst/>
            <a:rect l="l" t="t" r="r" b="b"/>
            <a:pathLst>
              <a:path w="135890">
                <a:moveTo>
                  <a:pt x="0" y="0"/>
                </a:moveTo>
                <a:lnTo>
                  <a:pt x="135283" y="0"/>
                </a:lnTo>
              </a:path>
            </a:pathLst>
          </a:custGeom>
          <a:ln w="82430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463568" y="1348597"/>
            <a:ext cx="33655" cy="67945"/>
          </a:xfrm>
          <a:custGeom>
            <a:avLst/>
            <a:gdLst/>
            <a:ahLst/>
            <a:cxnLst/>
            <a:rect l="l" t="t" r="r" b="b"/>
            <a:pathLst>
              <a:path w="33654" h="67944">
                <a:moveTo>
                  <a:pt x="33348" y="0"/>
                </a:moveTo>
                <a:lnTo>
                  <a:pt x="0" y="0"/>
                </a:lnTo>
                <a:lnTo>
                  <a:pt x="0" y="67325"/>
                </a:lnTo>
                <a:lnTo>
                  <a:pt x="33348" y="62317"/>
                </a:lnTo>
                <a:lnTo>
                  <a:pt x="33348" y="0"/>
                </a:lnTo>
                <a:close/>
              </a:path>
            </a:pathLst>
          </a:custGeom>
          <a:solidFill>
            <a:srgbClr val="1F1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427016" y="1495116"/>
            <a:ext cx="260350" cy="0"/>
          </a:xfrm>
          <a:custGeom>
            <a:avLst/>
            <a:gdLst/>
            <a:ahLst/>
            <a:cxnLst/>
            <a:rect l="l" t="t" r="r" b="b"/>
            <a:pathLst>
              <a:path w="260350">
                <a:moveTo>
                  <a:pt x="0" y="0"/>
                </a:moveTo>
                <a:lnTo>
                  <a:pt x="260094" y="0"/>
                </a:lnTo>
              </a:path>
            </a:pathLst>
          </a:custGeom>
          <a:ln w="29655">
            <a:solidFill>
              <a:srgbClr val="5F5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359007" y="1511963"/>
            <a:ext cx="384810" cy="97155"/>
          </a:xfrm>
          <a:custGeom>
            <a:avLst/>
            <a:gdLst/>
            <a:ahLst/>
            <a:cxnLst/>
            <a:rect l="l" t="t" r="r" b="b"/>
            <a:pathLst>
              <a:path w="384809" h="97155">
                <a:moveTo>
                  <a:pt x="360737" y="0"/>
                </a:moveTo>
                <a:lnTo>
                  <a:pt x="39229" y="0"/>
                </a:lnTo>
                <a:lnTo>
                  <a:pt x="39229" y="19587"/>
                </a:lnTo>
                <a:lnTo>
                  <a:pt x="15072" y="26130"/>
                </a:lnTo>
                <a:lnTo>
                  <a:pt x="0" y="96969"/>
                </a:lnTo>
                <a:lnTo>
                  <a:pt x="143160" y="61792"/>
                </a:lnTo>
                <a:lnTo>
                  <a:pt x="384117" y="61792"/>
                </a:lnTo>
                <a:lnTo>
                  <a:pt x="383634" y="27140"/>
                </a:lnTo>
                <a:lnTo>
                  <a:pt x="360737" y="0"/>
                </a:lnTo>
                <a:close/>
              </a:path>
              <a:path w="384809" h="97155">
                <a:moveTo>
                  <a:pt x="384117" y="61792"/>
                </a:moveTo>
                <a:lnTo>
                  <a:pt x="143160" y="61792"/>
                </a:lnTo>
                <a:lnTo>
                  <a:pt x="384264" y="72373"/>
                </a:lnTo>
                <a:lnTo>
                  <a:pt x="384117" y="61792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454429" y="1409905"/>
            <a:ext cx="64769" cy="102870"/>
          </a:xfrm>
          <a:custGeom>
            <a:avLst/>
            <a:gdLst/>
            <a:ahLst/>
            <a:cxnLst/>
            <a:rect l="l" t="t" r="r" b="b"/>
            <a:pathLst>
              <a:path w="64770" h="102869">
                <a:moveTo>
                  <a:pt x="62757" y="0"/>
                </a:moveTo>
                <a:lnTo>
                  <a:pt x="19588" y="0"/>
                </a:lnTo>
                <a:lnTo>
                  <a:pt x="0" y="12075"/>
                </a:lnTo>
                <a:lnTo>
                  <a:pt x="0" y="98019"/>
                </a:lnTo>
                <a:lnTo>
                  <a:pt x="64700" y="102542"/>
                </a:lnTo>
                <a:lnTo>
                  <a:pt x="62757" y="0"/>
                </a:lnTo>
                <a:close/>
              </a:path>
            </a:pathLst>
          </a:custGeom>
          <a:solidFill>
            <a:srgbClr val="1F1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548539" y="1348080"/>
            <a:ext cx="68580" cy="62230"/>
          </a:xfrm>
          <a:custGeom>
            <a:avLst/>
            <a:gdLst/>
            <a:ahLst/>
            <a:cxnLst/>
            <a:rect l="l" t="t" r="r" b="b"/>
            <a:pathLst>
              <a:path w="68579" h="62230">
                <a:moveTo>
                  <a:pt x="0" y="61824"/>
                </a:moveTo>
                <a:lnTo>
                  <a:pt x="67967" y="61824"/>
                </a:lnTo>
                <a:lnTo>
                  <a:pt x="67967" y="0"/>
                </a:lnTo>
                <a:lnTo>
                  <a:pt x="0" y="0"/>
                </a:lnTo>
                <a:lnTo>
                  <a:pt x="0" y="61824"/>
                </a:lnTo>
                <a:close/>
              </a:path>
            </a:pathLst>
          </a:custGeom>
          <a:solidFill>
            <a:srgbClr val="9F9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496915" y="1348581"/>
            <a:ext cx="52069" cy="61594"/>
          </a:xfrm>
          <a:custGeom>
            <a:avLst/>
            <a:gdLst/>
            <a:ahLst/>
            <a:cxnLst/>
            <a:rect l="l" t="t" r="r" b="b"/>
            <a:pathLst>
              <a:path w="52070" h="61594">
                <a:moveTo>
                  <a:pt x="0" y="61323"/>
                </a:moveTo>
                <a:lnTo>
                  <a:pt x="51627" y="61323"/>
                </a:lnTo>
                <a:lnTo>
                  <a:pt x="51627" y="0"/>
                </a:lnTo>
                <a:lnTo>
                  <a:pt x="0" y="0"/>
                </a:lnTo>
                <a:lnTo>
                  <a:pt x="0" y="61323"/>
                </a:lnTo>
                <a:close/>
              </a:path>
            </a:pathLst>
          </a:custGeom>
          <a:solidFill>
            <a:srgbClr val="5F5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547909" y="1334515"/>
            <a:ext cx="64769" cy="12065"/>
          </a:xfrm>
          <a:custGeom>
            <a:avLst/>
            <a:gdLst/>
            <a:ahLst/>
            <a:cxnLst/>
            <a:rect l="l" t="t" r="r" b="b"/>
            <a:pathLst>
              <a:path w="64770" h="12065">
                <a:moveTo>
                  <a:pt x="0" y="12063"/>
                </a:moveTo>
                <a:lnTo>
                  <a:pt x="64695" y="12063"/>
                </a:lnTo>
                <a:lnTo>
                  <a:pt x="64695" y="0"/>
                </a:lnTo>
                <a:lnTo>
                  <a:pt x="0" y="0"/>
                </a:lnTo>
                <a:lnTo>
                  <a:pt x="0" y="12063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462937" y="1334506"/>
            <a:ext cx="85090" cy="14604"/>
          </a:xfrm>
          <a:custGeom>
            <a:avLst/>
            <a:gdLst/>
            <a:ahLst/>
            <a:cxnLst/>
            <a:rect l="l" t="t" r="r" b="b"/>
            <a:pathLst>
              <a:path w="85090" h="14605">
                <a:moveTo>
                  <a:pt x="0" y="14576"/>
                </a:moveTo>
                <a:lnTo>
                  <a:pt x="84956" y="14576"/>
                </a:lnTo>
                <a:lnTo>
                  <a:pt x="84956" y="0"/>
                </a:lnTo>
                <a:lnTo>
                  <a:pt x="0" y="0"/>
                </a:lnTo>
                <a:lnTo>
                  <a:pt x="0" y="14576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462937" y="1327214"/>
            <a:ext cx="153670" cy="0"/>
          </a:xfrm>
          <a:custGeom>
            <a:avLst/>
            <a:gdLst/>
            <a:ahLst/>
            <a:cxnLst/>
            <a:rect l="l" t="t" r="r" b="b"/>
            <a:pathLst>
              <a:path w="153670">
                <a:moveTo>
                  <a:pt x="0" y="0"/>
                </a:moveTo>
                <a:lnTo>
                  <a:pt x="153574" y="0"/>
                </a:lnTo>
              </a:path>
            </a:pathLst>
          </a:custGeom>
          <a:ln w="14576">
            <a:solidFill>
              <a:srgbClr val="5F5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551165" y="1359138"/>
            <a:ext cx="65405" cy="50800"/>
          </a:xfrm>
          <a:custGeom>
            <a:avLst/>
            <a:gdLst/>
            <a:ahLst/>
            <a:cxnLst/>
            <a:rect l="l" t="t" r="r" b="b"/>
            <a:pathLst>
              <a:path w="65404" h="50800">
                <a:moveTo>
                  <a:pt x="32665" y="0"/>
                </a:moveTo>
                <a:lnTo>
                  <a:pt x="27413" y="15064"/>
                </a:lnTo>
                <a:lnTo>
                  <a:pt x="16962" y="23141"/>
                </a:lnTo>
                <a:lnTo>
                  <a:pt x="5881" y="32673"/>
                </a:lnTo>
                <a:lnTo>
                  <a:pt x="1312" y="41235"/>
                </a:lnTo>
                <a:lnTo>
                  <a:pt x="0" y="50766"/>
                </a:lnTo>
                <a:lnTo>
                  <a:pt x="65330" y="50281"/>
                </a:lnTo>
                <a:lnTo>
                  <a:pt x="65330" y="40225"/>
                </a:lnTo>
                <a:lnTo>
                  <a:pt x="59448" y="31178"/>
                </a:lnTo>
                <a:lnTo>
                  <a:pt x="49680" y="23141"/>
                </a:lnTo>
                <a:lnTo>
                  <a:pt x="39177" y="15064"/>
                </a:lnTo>
                <a:lnTo>
                  <a:pt x="32665" y="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486465" y="1057568"/>
            <a:ext cx="102235" cy="186055"/>
          </a:xfrm>
          <a:custGeom>
            <a:avLst/>
            <a:gdLst/>
            <a:ahLst/>
            <a:cxnLst/>
            <a:rect l="l" t="t" r="r" b="b"/>
            <a:pathLst>
              <a:path w="102234" h="186055">
                <a:moveTo>
                  <a:pt x="43116" y="0"/>
                </a:moveTo>
                <a:lnTo>
                  <a:pt x="0" y="185457"/>
                </a:lnTo>
                <a:lnTo>
                  <a:pt x="101934" y="185457"/>
                </a:lnTo>
                <a:lnTo>
                  <a:pt x="43116" y="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491033" y="1078650"/>
            <a:ext cx="37465" cy="161925"/>
          </a:xfrm>
          <a:custGeom>
            <a:avLst/>
            <a:gdLst/>
            <a:ahLst/>
            <a:cxnLst/>
            <a:rect l="l" t="t" r="r" b="b"/>
            <a:pathLst>
              <a:path w="37465" h="161925">
                <a:moveTo>
                  <a:pt x="37234" y="0"/>
                </a:moveTo>
                <a:lnTo>
                  <a:pt x="0" y="161346"/>
                </a:lnTo>
                <a:lnTo>
                  <a:pt x="15702" y="161346"/>
                </a:lnTo>
                <a:lnTo>
                  <a:pt x="37234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512618" y="1071138"/>
            <a:ext cx="26034" cy="168910"/>
          </a:xfrm>
          <a:custGeom>
            <a:avLst/>
            <a:gdLst/>
            <a:ahLst/>
            <a:cxnLst/>
            <a:rect l="l" t="t" r="r" b="b"/>
            <a:pathLst>
              <a:path w="26034" h="168909">
                <a:moveTo>
                  <a:pt x="15649" y="0"/>
                </a:moveTo>
                <a:lnTo>
                  <a:pt x="0" y="168858"/>
                </a:lnTo>
                <a:lnTo>
                  <a:pt x="25470" y="168858"/>
                </a:lnTo>
                <a:lnTo>
                  <a:pt x="15649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530264" y="1072632"/>
            <a:ext cx="36195" cy="166370"/>
          </a:xfrm>
          <a:custGeom>
            <a:avLst/>
            <a:gdLst/>
            <a:ahLst/>
            <a:cxnLst/>
            <a:rect l="l" t="t" r="r" b="b"/>
            <a:pathLst>
              <a:path w="36195" h="166369">
                <a:moveTo>
                  <a:pt x="0" y="0"/>
                </a:moveTo>
                <a:lnTo>
                  <a:pt x="14337" y="165870"/>
                </a:lnTo>
                <a:lnTo>
                  <a:pt x="35921" y="165870"/>
                </a:lnTo>
                <a:lnTo>
                  <a:pt x="0" y="0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466193" y="1242541"/>
            <a:ext cx="145415" cy="78740"/>
          </a:xfrm>
          <a:custGeom>
            <a:avLst/>
            <a:gdLst/>
            <a:ahLst/>
            <a:cxnLst/>
            <a:rect l="l" t="t" r="r" b="b"/>
            <a:pathLst>
              <a:path w="145415" h="78740">
                <a:moveTo>
                  <a:pt x="127458" y="0"/>
                </a:moveTo>
                <a:lnTo>
                  <a:pt x="15702" y="0"/>
                </a:lnTo>
                <a:lnTo>
                  <a:pt x="0" y="16558"/>
                </a:lnTo>
                <a:lnTo>
                  <a:pt x="0" y="78391"/>
                </a:lnTo>
                <a:lnTo>
                  <a:pt x="145103" y="78391"/>
                </a:lnTo>
                <a:lnTo>
                  <a:pt x="145103" y="15549"/>
                </a:lnTo>
                <a:lnTo>
                  <a:pt x="127458" y="0"/>
                </a:lnTo>
                <a:close/>
              </a:path>
            </a:pathLst>
          </a:custGeom>
          <a:solidFill>
            <a:srgbClr val="1F1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557677" y="1263134"/>
            <a:ext cx="41275" cy="54610"/>
          </a:xfrm>
          <a:custGeom>
            <a:avLst/>
            <a:gdLst/>
            <a:ahLst/>
            <a:cxnLst/>
            <a:rect l="l" t="t" r="r" b="b"/>
            <a:pathLst>
              <a:path w="41275" h="54609">
                <a:moveTo>
                  <a:pt x="0" y="54284"/>
                </a:moveTo>
                <a:lnTo>
                  <a:pt x="41170" y="54284"/>
                </a:lnTo>
                <a:lnTo>
                  <a:pt x="41170" y="0"/>
                </a:lnTo>
                <a:lnTo>
                  <a:pt x="0" y="0"/>
                </a:lnTo>
                <a:lnTo>
                  <a:pt x="0" y="54284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501485" y="1264140"/>
            <a:ext cx="38100" cy="53340"/>
          </a:xfrm>
          <a:custGeom>
            <a:avLst/>
            <a:gdLst/>
            <a:ahLst/>
            <a:cxnLst/>
            <a:rect l="l" t="t" r="r" b="b"/>
            <a:pathLst>
              <a:path w="38100" h="53340">
                <a:moveTo>
                  <a:pt x="0" y="53278"/>
                </a:moveTo>
                <a:lnTo>
                  <a:pt x="37903" y="53278"/>
                </a:lnTo>
                <a:lnTo>
                  <a:pt x="37903" y="0"/>
                </a:lnTo>
                <a:lnTo>
                  <a:pt x="0" y="0"/>
                </a:lnTo>
                <a:lnTo>
                  <a:pt x="0" y="53278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9557677" y="1228971"/>
            <a:ext cx="43180" cy="32384"/>
          </a:xfrm>
          <a:custGeom>
            <a:avLst/>
            <a:gdLst/>
            <a:ahLst/>
            <a:cxnLst/>
            <a:rect l="l" t="t" r="r" b="b"/>
            <a:pathLst>
              <a:path w="43179" h="32384">
                <a:moveTo>
                  <a:pt x="20271" y="0"/>
                </a:moveTo>
                <a:lnTo>
                  <a:pt x="13759" y="12035"/>
                </a:lnTo>
                <a:lnTo>
                  <a:pt x="682" y="21607"/>
                </a:lnTo>
                <a:lnTo>
                  <a:pt x="0" y="32148"/>
                </a:lnTo>
                <a:lnTo>
                  <a:pt x="43168" y="32148"/>
                </a:lnTo>
                <a:lnTo>
                  <a:pt x="41855" y="22616"/>
                </a:lnTo>
                <a:lnTo>
                  <a:pt x="30092" y="13570"/>
                </a:lnTo>
                <a:lnTo>
                  <a:pt x="20271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500854" y="1227436"/>
            <a:ext cx="43180" cy="32384"/>
          </a:xfrm>
          <a:custGeom>
            <a:avLst/>
            <a:gdLst/>
            <a:ahLst/>
            <a:cxnLst/>
            <a:rect l="l" t="t" r="r" b="b"/>
            <a:pathLst>
              <a:path w="43179" h="32384">
                <a:moveTo>
                  <a:pt x="20218" y="0"/>
                </a:moveTo>
                <a:lnTo>
                  <a:pt x="13706" y="12075"/>
                </a:lnTo>
                <a:lnTo>
                  <a:pt x="630" y="21607"/>
                </a:lnTo>
                <a:lnTo>
                  <a:pt x="0" y="32188"/>
                </a:lnTo>
                <a:lnTo>
                  <a:pt x="43116" y="32188"/>
                </a:lnTo>
                <a:lnTo>
                  <a:pt x="41803" y="22616"/>
                </a:lnTo>
                <a:lnTo>
                  <a:pt x="30039" y="13570"/>
                </a:lnTo>
                <a:lnTo>
                  <a:pt x="20218" y="0"/>
                </a:lnTo>
                <a:close/>
              </a:path>
            </a:pathLst>
          </a:custGeom>
          <a:solidFill>
            <a:srgbClr val="5F5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9466193" y="1226951"/>
            <a:ext cx="24765" cy="32384"/>
          </a:xfrm>
          <a:custGeom>
            <a:avLst/>
            <a:gdLst/>
            <a:ahLst/>
            <a:cxnLst/>
            <a:rect l="l" t="t" r="r" b="b"/>
            <a:pathLst>
              <a:path w="24765" h="32384">
                <a:moveTo>
                  <a:pt x="11133" y="0"/>
                </a:moveTo>
                <a:lnTo>
                  <a:pt x="7824" y="12075"/>
                </a:lnTo>
                <a:lnTo>
                  <a:pt x="0" y="21607"/>
                </a:lnTo>
                <a:lnTo>
                  <a:pt x="0" y="32148"/>
                </a:lnTo>
                <a:lnTo>
                  <a:pt x="24210" y="32148"/>
                </a:lnTo>
                <a:lnTo>
                  <a:pt x="23527" y="22616"/>
                </a:lnTo>
                <a:lnTo>
                  <a:pt x="17015" y="13570"/>
                </a:lnTo>
                <a:lnTo>
                  <a:pt x="11133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539402" y="1393306"/>
            <a:ext cx="98425" cy="90170"/>
          </a:xfrm>
          <a:custGeom>
            <a:avLst/>
            <a:gdLst/>
            <a:ahLst/>
            <a:cxnLst/>
            <a:rect l="l" t="t" r="r" b="b"/>
            <a:pathLst>
              <a:path w="98425" h="90169">
                <a:moveTo>
                  <a:pt x="39177" y="0"/>
                </a:moveTo>
                <a:lnTo>
                  <a:pt x="1943" y="24151"/>
                </a:lnTo>
                <a:lnTo>
                  <a:pt x="0" y="35217"/>
                </a:lnTo>
                <a:lnTo>
                  <a:pt x="0" y="46243"/>
                </a:lnTo>
                <a:lnTo>
                  <a:pt x="22214" y="81945"/>
                </a:lnTo>
                <a:lnTo>
                  <a:pt x="47685" y="89982"/>
                </a:lnTo>
                <a:lnTo>
                  <a:pt x="66643" y="89497"/>
                </a:lnTo>
                <a:lnTo>
                  <a:pt x="79720" y="84974"/>
                </a:lnTo>
                <a:lnTo>
                  <a:pt x="88228" y="78431"/>
                </a:lnTo>
                <a:lnTo>
                  <a:pt x="94740" y="68860"/>
                </a:lnTo>
                <a:lnTo>
                  <a:pt x="97996" y="57309"/>
                </a:lnTo>
                <a:lnTo>
                  <a:pt x="97996" y="43739"/>
                </a:lnTo>
                <a:lnTo>
                  <a:pt x="75151" y="8037"/>
                </a:lnTo>
                <a:lnTo>
                  <a:pt x="39177" y="0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547909" y="1401868"/>
            <a:ext cx="83185" cy="74295"/>
          </a:xfrm>
          <a:custGeom>
            <a:avLst/>
            <a:gdLst/>
            <a:ahLst/>
            <a:cxnLst/>
            <a:rect l="l" t="t" r="r" b="b"/>
            <a:pathLst>
              <a:path w="83184" h="74294">
                <a:moveTo>
                  <a:pt x="38140" y="55774"/>
                </a:moveTo>
                <a:lnTo>
                  <a:pt x="24157" y="55774"/>
                </a:lnTo>
                <a:lnTo>
                  <a:pt x="30669" y="60298"/>
                </a:lnTo>
                <a:lnTo>
                  <a:pt x="24787" y="69869"/>
                </a:lnTo>
                <a:lnTo>
                  <a:pt x="36551" y="73868"/>
                </a:lnTo>
                <a:lnTo>
                  <a:pt x="38140" y="55774"/>
                </a:lnTo>
                <a:close/>
              </a:path>
              <a:path w="83184" h="74294">
                <a:moveTo>
                  <a:pt x="39285" y="42729"/>
                </a:moveTo>
                <a:lnTo>
                  <a:pt x="13024" y="42729"/>
                </a:lnTo>
                <a:lnTo>
                  <a:pt x="19588" y="51251"/>
                </a:lnTo>
                <a:lnTo>
                  <a:pt x="7824" y="57309"/>
                </a:lnTo>
                <a:lnTo>
                  <a:pt x="14337" y="64336"/>
                </a:lnTo>
                <a:lnTo>
                  <a:pt x="24157" y="55774"/>
                </a:lnTo>
                <a:lnTo>
                  <a:pt x="38140" y="55774"/>
                </a:lnTo>
                <a:lnTo>
                  <a:pt x="39285" y="42729"/>
                </a:lnTo>
                <a:close/>
              </a:path>
              <a:path w="83184" h="74294">
                <a:moveTo>
                  <a:pt x="62759" y="22132"/>
                </a:moveTo>
                <a:lnTo>
                  <a:pt x="40490" y="22132"/>
                </a:lnTo>
                <a:lnTo>
                  <a:pt x="47685" y="23101"/>
                </a:lnTo>
                <a:lnTo>
                  <a:pt x="46372" y="34692"/>
                </a:lnTo>
                <a:lnTo>
                  <a:pt x="79720" y="55290"/>
                </a:lnTo>
                <a:lnTo>
                  <a:pt x="82346" y="48262"/>
                </a:lnTo>
                <a:lnTo>
                  <a:pt x="82976" y="42729"/>
                </a:lnTo>
                <a:lnTo>
                  <a:pt x="65960" y="42204"/>
                </a:lnTo>
                <a:lnTo>
                  <a:pt x="65330" y="35702"/>
                </a:lnTo>
                <a:lnTo>
                  <a:pt x="81663" y="35702"/>
                </a:lnTo>
                <a:lnTo>
                  <a:pt x="79720" y="28149"/>
                </a:lnTo>
                <a:lnTo>
                  <a:pt x="63387" y="28149"/>
                </a:lnTo>
                <a:lnTo>
                  <a:pt x="62759" y="22132"/>
                </a:lnTo>
                <a:close/>
              </a:path>
              <a:path w="83184" h="74294">
                <a:moveTo>
                  <a:pt x="1943" y="19587"/>
                </a:moveTo>
                <a:lnTo>
                  <a:pt x="630" y="24111"/>
                </a:lnTo>
                <a:lnTo>
                  <a:pt x="0" y="30169"/>
                </a:lnTo>
                <a:lnTo>
                  <a:pt x="8455" y="31663"/>
                </a:lnTo>
                <a:lnTo>
                  <a:pt x="22844" y="33682"/>
                </a:lnTo>
                <a:lnTo>
                  <a:pt x="24157" y="37681"/>
                </a:lnTo>
                <a:lnTo>
                  <a:pt x="0" y="38206"/>
                </a:lnTo>
                <a:lnTo>
                  <a:pt x="630" y="42729"/>
                </a:lnTo>
                <a:lnTo>
                  <a:pt x="2573" y="46727"/>
                </a:lnTo>
                <a:lnTo>
                  <a:pt x="13024" y="42729"/>
                </a:lnTo>
                <a:lnTo>
                  <a:pt x="39285" y="42729"/>
                </a:lnTo>
                <a:lnTo>
                  <a:pt x="39860" y="36186"/>
                </a:lnTo>
                <a:lnTo>
                  <a:pt x="27413" y="29159"/>
                </a:lnTo>
                <a:lnTo>
                  <a:pt x="31982" y="25645"/>
                </a:lnTo>
                <a:lnTo>
                  <a:pt x="40245" y="25645"/>
                </a:lnTo>
                <a:lnTo>
                  <a:pt x="40315" y="24636"/>
                </a:lnTo>
                <a:lnTo>
                  <a:pt x="12393" y="24636"/>
                </a:lnTo>
                <a:lnTo>
                  <a:pt x="1943" y="19587"/>
                </a:lnTo>
                <a:close/>
              </a:path>
              <a:path w="83184" h="74294">
                <a:moveTo>
                  <a:pt x="40245" y="25645"/>
                </a:moveTo>
                <a:lnTo>
                  <a:pt x="31982" y="25645"/>
                </a:lnTo>
                <a:lnTo>
                  <a:pt x="39860" y="31178"/>
                </a:lnTo>
                <a:lnTo>
                  <a:pt x="40245" y="25645"/>
                </a:lnTo>
                <a:close/>
              </a:path>
              <a:path w="83184" h="74294">
                <a:moveTo>
                  <a:pt x="12393" y="7027"/>
                </a:moveTo>
                <a:lnTo>
                  <a:pt x="7142" y="13085"/>
                </a:lnTo>
                <a:lnTo>
                  <a:pt x="18275" y="18578"/>
                </a:lnTo>
                <a:lnTo>
                  <a:pt x="12393" y="24636"/>
                </a:lnTo>
                <a:lnTo>
                  <a:pt x="40315" y="24636"/>
                </a:lnTo>
                <a:lnTo>
                  <a:pt x="40490" y="22132"/>
                </a:lnTo>
                <a:lnTo>
                  <a:pt x="62759" y="22132"/>
                </a:lnTo>
                <a:lnTo>
                  <a:pt x="62704" y="21607"/>
                </a:lnTo>
                <a:lnTo>
                  <a:pt x="57505" y="21607"/>
                </a:lnTo>
                <a:lnTo>
                  <a:pt x="50310" y="17083"/>
                </a:lnTo>
                <a:lnTo>
                  <a:pt x="50673" y="16599"/>
                </a:lnTo>
                <a:lnTo>
                  <a:pt x="45742" y="16599"/>
                </a:lnTo>
                <a:lnTo>
                  <a:pt x="45742" y="14054"/>
                </a:lnTo>
                <a:lnTo>
                  <a:pt x="21531" y="14054"/>
                </a:lnTo>
                <a:lnTo>
                  <a:pt x="12393" y="7027"/>
                </a:lnTo>
                <a:close/>
              </a:path>
              <a:path w="83184" h="74294">
                <a:moveTo>
                  <a:pt x="63387" y="10541"/>
                </a:moveTo>
                <a:lnTo>
                  <a:pt x="64017" y="17608"/>
                </a:lnTo>
                <a:lnTo>
                  <a:pt x="57505" y="21607"/>
                </a:lnTo>
                <a:lnTo>
                  <a:pt x="77094" y="21607"/>
                </a:lnTo>
                <a:lnTo>
                  <a:pt x="73155" y="15064"/>
                </a:lnTo>
                <a:lnTo>
                  <a:pt x="67273" y="12075"/>
                </a:lnTo>
                <a:lnTo>
                  <a:pt x="63387" y="10541"/>
                </a:lnTo>
                <a:close/>
              </a:path>
              <a:path w="83184" h="74294">
                <a:moveTo>
                  <a:pt x="51623" y="10541"/>
                </a:moveTo>
                <a:lnTo>
                  <a:pt x="45742" y="16599"/>
                </a:lnTo>
                <a:lnTo>
                  <a:pt x="50673" y="16599"/>
                </a:lnTo>
                <a:lnTo>
                  <a:pt x="52936" y="13570"/>
                </a:lnTo>
                <a:lnTo>
                  <a:pt x="51623" y="10541"/>
                </a:lnTo>
                <a:close/>
              </a:path>
              <a:path w="83184" h="74294">
                <a:moveTo>
                  <a:pt x="32665" y="0"/>
                </a:moveTo>
                <a:lnTo>
                  <a:pt x="29409" y="0"/>
                </a:lnTo>
                <a:lnTo>
                  <a:pt x="24157" y="2504"/>
                </a:lnTo>
                <a:lnTo>
                  <a:pt x="28096" y="6542"/>
                </a:lnTo>
                <a:lnTo>
                  <a:pt x="29409" y="13570"/>
                </a:lnTo>
                <a:lnTo>
                  <a:pt x="21531" y="14054"/>
                </a:lnTo>
                <a:lnTo>
                  <a:pt x="45742" y="14054"/>
                </a:lnTo>
                <a:lnTo>
                  <a:pt x="45742" y="13085"/>
                </a:lnTo>
                <a:lnTo>
                  <a:pt x="32665" y="13085"/>
                </a:lnTo>
                <a:lnTo>
                  <a:pt x="32665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592338" y="1443588"/>
            <a:ext cx="31750" cy="32384"/>
          </a:xfrm>
          <a:custGeom>
            <a:avLst/>
            <a:gdLst/>
            <a:ahLst/>
            <a:cxnLst/>
            <a:rect l="l" t="t" r="r" b="b"/>
            <a:pathLst>
              <a:path w="31750" h="32384">
                <a:moveTo>
                  <a:pt x="1312" y="0"/>
                </a:moveTo>
                <a:lnTo>
                  <a:pt x="0" y="32148"/>
                </a:lnTo>
                <a:lnTo>
                  <a:pt x="9768" y="32148"/>
                </a:lnTo>
                <a:lnTo>
                  <a:pt x="8507" y="17568"/>
                </a:lnTo>
                <a:lnTo>
                  <a:pt x="28255" y="17568"/>
                </a:lnTo>
                <a:lnTo>
                  <a:pt x="1312" y="0"/>
                </a:lnTo>
                <a:close/>
              </a:path>
              <a:path w="31750" h="32384">
                <a:moveTo>
                  <a:pt x="28255" y="17568"/>
                </a:moveTo>
                <a:lnTo>
                  <a:pt x="11763" y="17568"/>
                </a:lnTo>
                <a:lnTo>
                  <a:pt x="24157" y="26655"/>
                </a:lnTo>
                <a:lnTo>
                  <a:pt x="31352" y="19587"/>
                </a:lnTo>
                <a:lnTo>
                  <a:pt x="28255" y="17568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9442666" y="1414428"/>
            <a:ext cx="55244" cy="79375"/>
          </a:xfrm>
          <a:custGeom>
            <a:avLst/>
            <a:gdLst/>
            <a:ahLst/>
            <a:cxnLst/>
            <a:rect l="l" t="t" r="r" b="b"/>
            <a:pathLst>
              <a:path w="55245" h="79375">
                <a:moveTo>
                  <a:pt x="35291" y="0"/>
                </a:moveTo>
                <a:lnTo>
                  <a:pt x="19588" y="2504"/>
                </a:lnTo>
                <a:lnTo>
                  <a:pt x="7824" y="12560"/>
                </a:lnTo>
                <a:lnTo>
                  <a:pt x="1995" y="26655"/>
                </a:lnTo>
                <a:lnTo>
                  <a:pt x="0" y="39215"/>
                </a:lnTo>
                <a:lnTo>
                  <a:pt x="0" y="53795"/>
                </a:lnTo>
                <a:lnTo>
                  <a:pt x="3938" y="63327"/>
                </a:lnTo>
                <a:lnTo>
                  <a:pt x="11763" y="73383"/>
                </a:lnTo>
                <a:lnTo>
                  <a:pt x="27466" y="78916"/>
                </a:lnTo>
                <a:lnTo>
                  <a:pt x="39229" y="76412"/>
                </a:lnTo>
                <a:lnTo>
                  <a:pt x="50993" y="62317"/>
                </a:lnTo>
                <a:lnTo>
                  <a:pt x="54879" y="45233"/>
                </a:lnTo>
                <a:lnTo>
                  <a:pt x="54879" y="25120"/>
                </a:lnTo>
                <a:lnTo>
                  <a:pt x="45111" y="8037"/>
                </a:lnTo>
                <a:lnTo>
                  <a:pt x="35291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9355120" y="1563699"/>
            <a:ext cx="129539" cy="46990"/>
          </a:xfrm>
          <a:custGeom>
            <a:avLst/>
            <a:gdLst/>
            <a:ahLst/>
            <a:cxnLst/>
            <a:rect l="l" t="t" r="r" b="b"/>
            <a:pathLst>
              <a:path w="129540" h="46990">
                <a:moveTo>
                  <a:pt x="128718" y="0"/>
                </a:moveTo>
                <a:lnTo>
                  <a:pt x="0" y="33198"/>
                </a:lnTo>
                <a:lnTo>
                  <a:pt x="0" y="46768"/>
                </a:lnTo>
                <a:lnTo>
                  <a:pt x="129401" y="14579"/>
                </a:lnTo>
                <a:lnTo>
                  <a:pt x="128718" y="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9373396" y="1477756"/>
            <a:ext cx="20955" cy="73660"/>
          </a:xfrm>
          <a:custGeom>
            <a:avLst/>
            <a:gdLst/>
            <a:ahLst/>
            <a:cxnLst/>
            <a:rect l="l" t="t" r="r" b="b"/>
            <a:pathLst>
              <a:path w="20954" h="73659">
                <a:moveTo>
                  <a:pt x="3938" y="0"/>
                </a:moveTo>
                <a:lnTo>
                  <a:pt x="0" y="73383"/>
                </a:lnTo>
                <a:lnTo>
                  <a:pt x="20901" y="73383"/>
                </a:lnTo>
                <a:lnTo>
                  <a:pt x="39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9359007" y="1478281"/>
            <a:ext cx="19050" cy="77470"/>
          </a:xfrm>
          <a:custGeom>
            <a:avLst/>
            <a:gdLst/>
            <a:ahLst/>
            <a:cxnLst/>
            <a:rect l="l" t="t" r="r" b="b"/>
            <a:pathLst>
              <a:path w="19050" h="77469">
                <a:moveTo>
                  <a:pt x="18958" y="0"/>
                </a:moveTo>
                <a:lnTo>
                  <a:pt x="0" y="76897"/>
                </a:lnTo>
                <a:lnTo>
                  <a:pt x="15072" y="72373"/>
                </a:lnTo>
                <a:lnTo>
                  <a:pt x="18958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9355750" y="1551664"/>
            <a:ext cx="15240" cy="58419"/>
          </a:xfrm>
          <a:custGeom>
            <a:avLst/>
            <a:gdLst/>
            <a:ahLst/>
            <a:cxnLst/>
            <a:rect l="l" t="t" r="r" b="b"/>
            <a:pathLst>
              <a:path w="15240" h="58419">
                <a:moveTo>
                  <a:pt x="15019" y="0"/>
                </a:moveTo>
                <a:lnTo>
                  <a:pt x="0" y="3998"/>
                </a:lnTo>
                <a:lnTo>
                  <a:pt x="0" y="58278"/>
                </a:lnTo>
                <a:lnTo>
                  <a:pt x="15019" y="54764"/>
                </a:lnTo>
                <a:lnTo>
                  <a:pt x="15019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370770" y="1551139"/>
            <a:ext cx="27305" cy="55244"/>
          </a:xfrm>
          <a:custGeom>
            <a:avLst/>
            <a:gdLst/>
            <a:ahLst/>
            <a:cxnLst/>
            <a:rect l="l" t="t" r="r" b="b"/>
            <a:pathLst>
              <a:path w="27304" h="55244">
                <a:moveTo>
                  <a:pt x="26836" y="0"/>
                </a:moveTo>
                <a:lnTo>
                  <a:pt x="0" y="0"/>
                </a:lnTo>
                <a:lnTo>
                  <a:pt x="0" y="54805"/>
                </a:lnTo>
                <a:lnTo>
                  <a:pt x="11133" y="52301"/>
                </a:lnTo>
                <a:lnTo>
                  <a:pt x="17015" y="37196"/>
                </a:lnTo>
                <a:lnTo>
                  <a:pt x="26836" y="34692"/>
                </a:lnTo>
                <a:lnTo>
                  <a:pt x="26836" y="0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370770" y="1565234"/>
            <a:ext cx="26034" cy="1270"/>
          </a:xfrm>
          <a:custGeom>
            <a:avLst/>
            <a:gdLst/>
            <a:ahLst/>
            <a:cxnLst/>
            <a:rect l="l" t="t" r="r" b="b"/>
            <a:pathLst>
              <a:path w="26034" h="1269">
                <a:moveTo>
                  <a:pt x="-2011" y="504"/>
                </a:moveTo>
                <a:lnTo>
                  <a:pt x="27534" y="504"/>
                </a:lnTo>
              </a:path>
            </a:pathLst>
          </a:custGeom>
          <a:ln w="5033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9427646" y="1526018"/>
            <a:ext cx="57150" cy="59055"/>
          </a:xfrm>
          <a:custGeom>
            <a:avLst/>
            <a:gdLst/>
            <a:ahLst/>
            <a:cxnLst/>
            <a:rect l="l" t="t" r="r" b="b"/>
            <a:pathLst>
              <a:path w="57150" h="59055">
                <a:moveTo>
                  <a:pt x="56875" y="0"/>
                </a:moveTo>
                <a:lnTo>
                  <a:pt x="0" y="0"/>
                </a:lnTo>
                <a:lnTo>
                  <a:pt x="1312" y="9046"/>
                </a:lnTo>
                <a:lnTo>
                  <a:pt x="3938" y="14579"/>
                </a:lnTo>
                <a:lnTo>
                  <a:pt x="9820" y="22132"/>
                </a:lnTo>
                <a:lnTo>
                  <a:pt x="15702" y="28634"/>
                </a:lnTo>
                <a:lnTo>
                  <a:pt x="21584" y="38690"/>
                </a:lnTo>
                <a:lnTo>
                  <a:pt x="26153" y="48262"/>
                </a:lnTo>
                <a:lnTo>
                  <a:pt x="28726" y="58803"/>
                </a:lnTo>
                <a:lnTo>
                  <a:pt x="43116" y="40710"/>
                </a:lnTo>
                <a:lnTo>
                  <a:pt x="56875" y="37681"/>
                </a:lnTo>
                <a:lnTo>
                  <a:pt x="56875" y="0"/>
                </a:lnTo>
                <a:close/>
              </a:path>
            </a:pathLst>
          </a:custGeom>
          <a:solidFill>
            <a:srgbClr val="5F5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9400180" y="1525534"/>
            <a:ext cx="56515" cy="74295"/>
          </a:xfrm>
          <a:custGeom>
            <a:avLst/>
            <a:gdLst/>
            <a:ahLst/>
            <a:cxnLst/>
            <a:rect l="l" t="t" r="r" b="b"/>
            <a:pathLst>
              <a:path w="56515" h="74294">
                <a:moveTo>
                  <a:pt x="27466" y="0"/>
                </a:moveTo>
                <a:lnTo>
                  <a:pt x="22897" y="19587"/>
                </a:lnTo>
                <a:lnTo>
                  <a:pt x="17645" y="30128"/>
                </a:lnTo>
                <a:lnTo>
                  <a:pt x="11133" y="41194"/>
                </a:lnTo>
                <a:lnTo>
                  <a:pt x="3938" y="60298"/>
                </a:lnTo>
                <a:lnTo>
                  <a:pt x="0" y="73868"/>
                </a:lnTo>
                <a:lnTo>
                  <a:pt x="56192" y="60298"/>
                </a:lnTo>
                <a:lnTo>
                  <a:pt x="54249" y="49756"/>
                </a:lnTo>
                <a:lnTo>
                  <a:pt x="50993" y="41194"/>
                </a:lnTo>
                <a:lnTo>
                  <a:pt x="44481" y="30128"/>
                </a:lnTo>
                <a:lnTo>
                  <a:pt x="36604" y="21082"/>
                </a:lnTo>
                <a:lnTo>
                  <a:pt x="30722" y="12035"/>
                </a:lnTo>
                <a:lnTo>
                  <a:pt x="27466" y="0"/>
                </a:lnTo>
                <a:close/>
              </a:path>
            </a:pathLst>
          </a:custGeom>
          <a:solidFill>
            <a:srgbClr val="1F1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9506053" y="1574038"/>
            <a:ext cx="240665" cy="0"/>
          </a:xfrm>
          <a:custGeom>
            <a:avLst/>
            <a:gdLst/>
            <a:ahLst/>
            <a:cxnLst/>
            <a:rect l="l" t="t" r="r" b="b"/>
            <a:pathLst>
              <a:path w="240665">
                <a:moveTo>
                  <a:pt x="0" y="0"/>
                </a:moveTo>
                <a:lnTo>
                  <a:pt x="240526" y="0"/>
                </a:lnTo>
              </a:path>
            </a:pathLst>
          </a:custGeom>
          <a:ln w="22616">
            <a:solidFill>
              <a:srgbClr val="DFDFD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9566185" y="1523514"/>
            <a:ext cx="26034" cy="55244"/>
          </a:xfrm>
          <a:custGeom>
            <a:avLst/>
            <a:gdLst/>
            <a:ahLst/>
            <a:cxnLst/>
            <a:rect l="l" t="t" r="r" b="b"/>
            <a:pathLst>
              <a:path w="26034" h="55244">
                <a:moveTo>
                  <a:pt x="0" y="0"/>
                </a:moveTo>
                <a:lnTo>
                  <a:pt x="0" y="53755"/>
                </a:lnTo>
                <a:lnTo>
                  <a:pt x="25470" y="54764"/>
                </a:lnTo>
                <a:lnTo>
                  <a:pt x="25470" y="1494"/>
                </a:lnTo>
                <a:lnTo>
                  <a:pt x="0" y="0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9570754" y="1544112"/>
            <a:ext cx="16510" cy="29845"/>
          </a:xfrm>
          <a:custGeom>
            <a:avLst/>
            <a:gdLst/>
            <a:ahLst/>
            <a:cxnLst/>
            <a:rect l="l" t="t" r="r" b="b"/>
            <a:pathLst>
              <a:path w="16509" h="29844">
                <a:moveTo>
                  <a:pt x="0" y="0"/>
                </a:moveTo>
                <a:lnTo>
                  <a:pt x="0" y="29644"/>
                </a:lnTo>
                <a:lnTo>
                  <a:pt x="16332" y="29644"/>
                </a:lnTo>
                <a:lnTo>
                  <a:pt x="16332" y="484"/>
                </a:lnTo>
                <a:lnTo>
                  <a:pt x="0" y="0"/>
                </a:lnTo>
                <a:close/>
              </a:path>
            </a:pathLst>
          </a:custGeom>
          <a:solidFill>
            <a:srgbClr val="9F9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9555051" y="1523514"/>
            <a:ext cx="11430" cy="50800"/>
          </a:xfrm>
          <a:custGeom>
            <a:avLst/>
            <a:gdLst/>
            <a:ahLst/>
            <a:cxnLst/>
            <a:rect l="l" t="t" r="r" b="b"/>
            <a:pathLst>
              <a:path w="11429" h="50800">
                <a:moveTo>
                  <a:pt x="11133" y="0"/>
                </a:moveTo>
                <a:lnTo>
                  <a:pt x="0" y="5008"/>
                </a:lnTo>
                <a:lnTo>
                  <a:pt x="0" y="41719"/>
                </a:lnTo>
                <a:lnTo>
                  <a:pt x="11133" y="50241"/>
                </a:lnTo>
                <a:lnTo>
                  <a:pt x="11133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9566185" y="1537569"/>
            <a:ext cx="24130" cy="1270"/>
          </a:xfrm>
          <a:custGeom>
            <a:avLst/>
            <a:gdLst/>
            <a:ahLst/>
            <a:cxnLst/>
            <a:rect l="l" t="t" r="r" b="b"/>
            <a:pathLst>
              <a:path w="24129" h="1269">
                <a:moveTo>
                  <a:pt x="-2012" y="504"/>
                </a:moveTo>
                <a:lnTo>
                  <a:pt x="25539" y="504"/>
                </a:lnTo>
              </a:path>
            </a:pathLst>
          </a:custGeom>
          <a:ln w="5033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9570124" y="1489306"/>
            <a:ext cx="16510" cy="35560"/>
          </a:xfrm>
          <a:custGeom>
            <a:avLst/>
            <a:gdLst/>
            <a:ahLst/>
            <a:cxnLst/>
            <a:rect l="l" t="t" r="r" b="b"/>
            <a:pathLst>
              <a:path w="16509" h="35559">
                <a:moveTo>
                  <a:pt x="6512" y="0"/>
                </a:moveTo>
                <a:lnTo>
                  <a:pt x="0" y="34692"/>
                </a:lnTo>
                <a:lnTo>
                  <a:pt x="16332" y="35217"/>
                </a:lnTo>
                <a:lnTo>
                  <a:pt x="65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9560933" y="1488822"/>
            <a:ext cx="15875" cy="37465"/>
          </a:xfrm>
          <a:custGeom>
            <a:avLst/>
            <a:gdLst/>
            <a:ahLst/>
            <a:cxnLst/>
            <a:rect l="l" t="t" r="r" b="b"/>
            <a:pathLst>
              <a:path w="15875" h="37465">
                <a:moveTo>
                  <a:pt x="15702" y="0"/>
                </a:moveTo>
                <a:lnTo>
                  <a:pt x="0" y="37196"/>
                </a:lnTo>
                <a:lnTo>
                  <a:pt x="9190" y="34692"/>
                </a:lnTo>
                <a:lnTo>
                  <a:pt x="15702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9615183" y="1526503"/>
            <a:ext cx="25400" cy="53975"/>
          </a:xfrm>
          <a:custGeom>
            <a:avLst/>
            <a:gdLst/>
            <a:ahLst/>
            <a:cxnLst/>
            <a:rect l="l" t="t" r="r" b="b"/>
            <a:pathLst>
              <a:path w="25400" h="53975">
                <a:moveTo>
                  <a:pt x="0" y="0"/>
                </a:moveTo>
                <a:lnTo>
                  <a:pt x="0" y="52785"/>
                </a:lnTo>
                <a:lnTo>
                  <a:pt x="24840" y="53795"/>
                </a:lnTo>
                <a:lnTo>
                  <a:pt x="24840" y="525"/>
                </a:lnTo>
                <a:lnTo>
                  <a:pt x="0" y="0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9619122" y="1547141"/>
            <a:ext cx="18415" cy="29209"/>
          </a:xfrm>
          <a:custGeom>
            <a:avLst/>
            <a:gdLst/>
            <a:ahLst/>
            <a:cxnLst/>
            <a:rect l="l" t="t" r="r" b="b"/>
            <a:pathLst>
              <a:path w="18415" h="29209">
                <a:moveTo>
                  <a:pt x="0" y="0"/>
                </a:moveTo>
                <a:lnTo>
                  <a:pt x="0" y="28634"/>
                </a:lnTo>
                <a:lnTo>
                  <a:pt x="18275" y="28634"/>
                </a:lnTo>
                <a:lnTo>
                  <a:pt x="18275" y="484"/>
                </a:lnTo>
                <a:lnTo>
                  <a:pt x="0" y="0"/>
                </a:lnTo>
                <a:close/>
              </a:path>
            </a:pathLst>
          </a:custGeom>
          <a:solidFill>
            <a:srgbClr val="9F9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9606045" y="1527028"/>
            <a:ext cx="9525" cy="48895"/>
          </a:xfrm>
          <a:custGeom>
            <a:avLst/>
            <a:gdLst/>
            <a:ahLst/>
            <a:cxnLst/>
            <a:rect l="l" t="t" r="r" b="b"/>
            <a:pathLst>
              <a:path w="9525" h="48894">
                <a:moveTo>
                  <a:pt x="9137" y="0"/>
                </a:moveTo>
                <a:lnTo>
                  <a:pt x="0" y="3998"/>
                </a:lnTo>
                <a:lnTo>
                  <a:pt x="0" y="39700"/>
                </a:lnTo>
                <a:lnTo>
                  <a:pt x="9137" y="48747"/>
                </a:lnTo>
                <a:lnTo>
                  <a:pt x="9137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9615183" y="1541083"/>
            <a:ext cx="23495" cy="635"/>
          </a:xfrm>
          <a:custGeom>
            <a:avLst/>
            <a:gdLst/>
            <a:ahLst/>
            <a:cxnLst/>
            <a:rect l="l" t="t" r="r" b="b"/>
            <a:pathLst>
              <a:path w="23495" h="634">
                <a:moveTo>
                  <a:pt x="-2010" y="262"/>
                </a:moveTo>
                <a:lnTo>
                  <a:pt x="24908" y="262"/>
                </a:lnTo>
              </a:path>
            </a:pathLst>
          </a:custGeom>
          <a:ln w="4546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9617809" y="1492860"/>
            <a:ext cx="19685" cy="34290"/>
          </a:xfrm>
          <a:custGeom>
            <a:avLst/>
            <a:gdLst/>
            <a:ahLst/>
            <a:cxnLst/>
            <a:rect l="l" t="t" r="r" b="b"/>
            <a:pathLst>
              <a:path w="19684" h="34290">
                <a:moveTo>
                  <a:pt x="7194" y="0"/>
                </a:moveTo>
                <a:lnTo>
                  <a:pt x="0" y="34167"/>
                </a:lnTo>
                <a:lnTo>
                  <a:pt x="19588" y="34167"/>
                </a:lnTo>
                <a:lnTo>
                  <a:pt x="71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9609983" y="1496859"/>
            <a:ext cx="15240" cy="32384"/>
          </a:xfrm>
          <a:custGeom>
            <a:avLst/>
            <a:gdLst/>
            <a:ahLst/>
            <a:cxnLst/>
            <a:rect l="l" t="t" r="r" b="b"/>
            <a:pathLst>
              <a:path w="15240" h="32384">
                <a:moveTo>
                  <a:pt x="15019" y="0"/>
                </a:moveTo>
                <a:lnTo>
                  <a:pt x="0" y="32188"/>
                </a:lnTo>
                <a:lnTo>
                  <a:pt x="7824" y="29644"/>
                </a:lnTo>
                <a:lnTo>
                  <a:pt x="15019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9666177" y="1529047"/>
            <a:ext cx="24765" cy="53340"/>
          </a:xfrm>
          <a:custGeom>
            <a:avLst/>
            <a:gdLst/>
            <a:ahLst/>
            <a:cxnLst/>
            <a:rect l="l" t="t" r="r" b="b"/>
            <a:pathLst>
              <a:path w="24765" h="53340">
                <a:moveTo>
                  <a:pt x="0" y="0"/>
                </a:moveTo>
                <a:lnTo>
                  <a:pt x="0" y="51776"/>
                </a:lnTo>
                <a:lnTo>
                  <a:pt x="24157" y="53270"/>
                </a:lnTo>
                <a:lnTo>
                  <a:pt x="24157" y="484"/>
                </a:lnTo>
                <a:lnTo>
                  <a:pt x="0" y="0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9670746" y="1550129"/>
            <a:ext cx="16510" cy="29209"/>
          </a:xfrm>
          <a:custGeom>
            <a:avLst/>
            <a:gdLst/>
            <a:ahLst/>
            <a:cxnLst/>
            <a:rect l="l" t="t" r="r" b="b"/>
            <a:pathLst>
              <a:path w="16509" h="29209">
                <a:moveTo>
                  <a:pt x="0" y="0"/>
                </a:moveTo>
                <a:lnTo>
                  <a:pt x="0" y="28674"/>
                </a:lnTo>
                <a:lnTo>
                  <a:pt x="16332" y="28674"/>
                </a:lnTo>
                <a:lnTo>
                  <a:pt x="16332" y="525"/>
                </a:lnTo>
                <a:lnTo>
                  <a:pt x="0" y="0"/>
                </a:lnTo>
                <a:close/>
              </a:path>
            </a:pathLst>
          </a:custGeom>
          <a:solidFill>
            <a:srgbClr val="9F9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9655726" y="1529532"/>
            <a:ext cx="11430" cy="49530"/>
          </a:xfrm>
          <a:custGeom>
            <a:avLst/>
            <a:gdLst/>
            <a:ahLst/>
            <a:cxnLst/>
            <a:rect l="l" t="t" r="r" b="b"/>
            <a:pathLst>
              <a:path w="11429" h="49530">
                <a:moveTo>
                  <a:pt x="11081" y="0"/>
                </a:moveTo>
                <a:lnTo>
                  <a:pt x="0" y="3029"/>
                </a:lnTo>
                <a:lnTo>
                  <a:pt x="0" y="39700"/>
                </a:lnTo>
                <a:lnTo>
                  <a:pt x="11081" y="49272"/>
                </a:lnTo>
                <a:lnTo>
                  <a:pt x="11081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9666807" y="1544596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84" y="0"/>
                </a:lnTo>
              </a:path>
            </a:pathLst>
          </a:custGeom>
          <a:ln w="4020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9668802" y="1494355"/>
            <a:ext cx="17780" cy="35560"/>
          </a:xfrm>
          <a:custGeom>
            <a:avLst/>
            <a:gdLst/>
            <a:ahLst/>
            <a:cxnLst/>
            <a:rect l="l" t="t" r="r" b="b"/>
            <a:pathLst>
              <a:path w="17779" h="35559">
                <a:moveTo>
                  <a:pt x="6512" y="0"/>
                </a:moveTo>
                <a:lnTo>
                  <a:pt x="0" y="35177"/>
                </a:lnTo>
                <a:lnTo>
                  <a:pt x="17645" y="35177"/>
                </a:lnTo>
                <a:lnTo>
                  <a:pt x="65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9660925" y="1494355"/>
            <a:ext cx="14604" cy="37465"/>
          </a:xfrm>
          <a:custGeom>
            <a:avLst/>
            <a:gdLst/>
            <a:ahLst/>
            <a:cxnLst/>
            <a:rect l="l" t="t" r="r" b="b"/>
            <a:pathLst>
              <a:path w="14604" h="37465">
                <a:moveTo>
                  <a:pt x="14389" y="0"/>
                </a:moveTo>
                <a:lnTo>
                  <a:pt x="0" y="37196"/>
                </a:lnTo>
                <a:lnTo>
                  <a:pt x="8507" y="34167"/>
                </a:lnTo>
                <a:lnTo>
                  <a:pt x="14389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9719113" y="1533045"/>
            <a:ext cx="27940" cy="52069"/>
          </a:xfrm>
          <a:custGeom>
            <a:avLst/>
            <a:gdLst/>
            <a:ahLst/>
            <a:cxnLst/>
            <a:rect l="l" t="t" r="r" b="b"/>
            <a:pathLst>
              <a:path w="27940" h="52069">
                <a:moveTo>
                  <a:pt x="0" y="0"/>
                </a:moveTo>
                <a:lnTo>
                  <a:pt x="0" y="50766"/>
                </a:lnTo>
                <a:lnTo>
                  <a:pt x="27466" y="51776"/>
                </a:lnTo>
                <a:lnTo>
                  <a:pt x="27466" y="1009"/>
                </a:lnTo>
                <a:lnTo>
                  <a:pt x="0" y="0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9723683" y="1553643"/>
            <a:ext cx="19050" cy="27305"/>
          </a:xfrm>
          <a:custGeom>
            <a:avLst/>
            <a:gdLst/>
            <a:ahLst/>
            <a:cxnLst/>
            <a:rect l="l" t="t" r="r" b="b"/>
            <a:pathLst>
              <a:path w="19050" h="27305">
                <a:moveTo>
                  <a:pt x="0" y="0"/>
                </a:moveTo>
                <a:lnTo>
                  <a:pt x="0" y="27180"/>
                </a:lnTo>
                <a:lnTo>
                  <a:pt x="18958" y="27180"/>
                </a:lnTo>
                <a:lnTo>
                  <a:pt x="18275" y="525"/>
                </a:lnTo>
                <a:lnTo>
                  <a:pt x="0" y="0"/>
                </a:lnTo>
                <a:close/>
              </a:path>
            </a:pathLst>
          </a:custGeom>
          <a:solidFill>
            <a:srgbClr val="9F9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9709976" y="1532561"/>
            <a:ext cx="9525" cy="48260"/>
          </a:xfrm>
          <a:custGeom>
            <a:avLst/>
            <a:gdLst/>
            <a:ahLst/>
            <a:cxnLst/>
            <a:rect l="l" t="t" r="r" b="b"/>
            <a:pathLst>
              <a:path w="9525" h="48259">
                <a:moveTo>
                  <a:pt x="9137" y="0"/>
                </a:moveTo>
                <a:lnTo>
                  <a:pt x="0" y="2504"/>
                </a:lnTo>
                <a:lnTo>
                  <a:pt x="0" y="38690"/>
                </a:lnTo>
                <a:lnTo>
                  <a:pt x="9137" y="48262"/>
                </a:lnTo>
                <a:lnTo>
                  <a:pt x="9137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9720426" y="1547141"/>
            <a:ext cx="24765" cy="635"/>
          </a:xfrm>
          <a:custGeom>
            <a:avLst/>
            <a:gdLst/>
            <a:ahLst/>
            <a:cxnLst/>
            <a:rect l="l" t="t" r="r" b="b"/>
            <a:pathLst>
              <a:path w="24765" h="634">
                <a:moveTo>
                  <a:pt x="-2010" y="242"/>
                </a:moveTo>
                <a:lnTo>
                  <a:pt x="26168" y="242"/>
                </a:lnTo>
              </a:path>
            </a:pathLst>
          </a:custGeom>
          <a:ln w="4506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9724313" y="1458168"/>
            <a:ext cx="17780" cy="75565"/>
          </a:xfrm>
          <a:custGeom>
            <a:avLst/>
            <a:gdLst/>
            <a:ahLst/>
            <a:cxnLst/>
            <a:rect l="l" t="t" r="r" b="b"/>
            <a:pathLst>
              <a:path w="17779" h="75565">
                <a:moveTo>
                  <a:pt x="3308" y="0"/>
                </a:moveTo>
                <a:lnTo>
                  <a:pt x="0" y="75402"/>
                </a:lnTo>
                <a:lnTo>
                  <a:pt x="17645" y="75402"/>
                </a:lnTo>
                <a:lnTo>
                  <a:pt x="33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9713862" y="1460672"/>
            <a:ext cx="13970" cy="73660"/>
          </a:xfrm>
          <a:custGeom>
            <a:avLst/>
            <a:gdLst/>
            <a:ahLst/>
            <a:cxnLst/>
            <a:rect l="l" t="t" r="r" b="b"/>
            <a:pathLst>
              <a:path w="13970" h="73659">
                <a:moveTo>
                  <a:pt x="13759" y="0"/>
                </a:moveTo>
                <a:lnTo>
                  <a:pt x="0" y="73383"/>
                </a:lnTo>
                <a:lnTo>
                  <a:pt x="11133" y="72373"/>
                </a:lnTo>
                <a:lnTo>
                  <a:pt x="13759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9500172" y="1520000"/>
            <a:ext cx="27305" cy="55880"/>
          </a:xfrm>
          <a:custGeom>
            <a:avLst/>
            <a:gdLst/>
            <a:ahLst/>
            <a:cxnLst/>
            <a:rect l="l" t="t" r="r" b="b"/>
            <a:pathLst>
              <a:path w="27304" h="55880">
                <a:moveTo>
                  <a:pt x="26783" y="0"/>
                </a:moveTo>
                <a:lnTo>
                  <a:pt x="0" y="0"/>
                </a:lnTo>
                <a:lnTo>
                  <a:pt x="0" y="54764"/>
                </a:lnTo>
                <a:lnTo>
                  <a:pt x="26783" y="55774"/>
                </a:lnTo>
                <a:lnTo>
                  <a:pt x="26783" y="0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9504740" y="1541083"/>
            <a:ext cx="18415" cy="29209"/>
          </a:xfrm>
          <a:custGeom>
            <a:avLst/>
            <a:gdLst/>
            <a:ahLst/>
            <a:cxnLst/>
            <a:rect l="l" t="t" r="r" b="b"/>
            <a:pathLst>
              <a:path w="18415" h="29209">
                <a:moveTo>
                  <a:pt x="0" y="0"/>
                </a:moveTo>
                <a:lnTo>
                  <a:pt x="0" y="29159"/>
                </a:lnTo>
                <a:lnTo>
                  <a:pt x="18328" y="29159"/>
                </a:lnTo>
                <a:lnTo>
                  <a:pt x="18328" y="525"/>
                </a:lnTo>
                <a:lnTo>
                  <a:pt x="0" y="0"/>
                </a:lnTo>
                <a:close/>
              </a:path>
            </a:pathLst>
          </a:custGeom>
          <a:solidFill>
            <a:srgbClr val="9F9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9483838" y="1518991"/>
            <a:ext cx="16510" cy="59690"/>
          </a:xfrm>
          <a:custGeom>
            <a:avLst/>
            <a:gdLst/>
            <a:ahLst/>
            <a:cxnLst/>
            <a:rect l="l" t="t" r="r" b="b"/>
            <a:pathLst>
              <a:path w="16509" h="59690">
                <a:moveTo>
                  <a:pt x="16332" y="0"/>
                </a:moveTo>
                <a:lnTo>
                  <a:pt x="0" y="7027"/>
                </a:lnTo>
                <a:lnTo>
                  <a:pt x="0" y="59288"/>
                </a:lnTo>
                <a:lnTo>
                  <a:pt x="16332" y="55774"/>
                </a:lnTo>
                <a:lnTo>
                  <a:pt x="16332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9500172" y="1535549"/>
            <a:ext cx="25400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840" y="0"/>
                </a:lnTo>
              </a:path>
            </a:pathLst>
          </a:custGeom>
          <a:ln w="4020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9502167" y="1444598"/>
            <a:ext cx="20955" cy="75565"/>
          </a:xfrm>
          <a:custGeom>
            <a:avLst/>
            <a:gdLst/>
            <a:ahLst/>
            <a:cxnLst/>
            <a:rect l="l" t="t" r="r" b="b"/>
            <a:pathLst>
              <a:path w="20954" h="75565">
                <a:moveTo>
                  <a:pt x="7142" y="0"/>
                </a:moveTo>
                <a:lnTo>
                  <a:pt x="0" y="75402"/>
                </a:lnTo>
                <a:lnTo>
                  <a:pt x="20901" y="75402"/>
                </a:lnTo>
                <a:lnTo>
                  <a:pt x="71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9490403" y="1447586"/>
            <a:ext cx="19050" cy="75565"/>
          </a:xfrm>
          <a:custGeom>
            <a:avLst/>
            <a:gdLst/>
            <a:ahLst/>
            <a:cxnLst/>
            <a:rect l="l" t="t" r="r" b="b"/>
            <a:pathLst>
              <a:path w="19050" h="75565">
                <a:moveTo>
                  <a:pt x="18906" y="0"/>
                </a:moveTo>
                <a:lnTo>
                  <a:pt x="0" y="75402"/>
                </a:lnTo>
                <a:lnTo>
                  <a:pt x="11763" y="71889"/>
                </a:lnTo>
                <a:lnTo>
                  <a:pt x="18906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9509309" y="1366166"/>
            <a:ext cx="26034" cy="125730"/>
          </a:xfrm>
          <a:custGeom>
            <a:avLst/>
            <a:gdLst/>
            <a:ahLst/>
            <a:cxnLst/>
            <a:rect l="l" t="t" r="r" b="b"/>
            <a:pathLst>
              <a:path w="26034" h="125730">
                <a:moveTo>
                  <a:pt x="11763" y="0"/>
                </a:moveTo>
                <a:lnTo>
                  <a:pt x="0" y="125159"/>
                </a:lnTo>
                <a:lnTo>
                  <a:pt x="25523" y="125159"/>
                </a:lnTo>
                <a:lnTo>
                  <a:pt x="11763" y="0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9359689" y="1573756"/>
            <a:ext cx="141605" cy="450215"/>
          </a:xfrm>
          <a:custGeom>
            <a:avLst/>
            <a:gdLst/>
            <a:ahLst/>
            <a:cxnLst/>
            <a:rect l="l" t="t" r="r" b="b"/>
            <a:pathLst>
              <a:path w="141604" h="450214">
                <a:moveTo>
                  <a:pt x="139851" y="0"/>
                </a:moveTo>
                <a:lnTo>
                  <a:pt x="0" y="35177"/>
                </a:lnTo>
                <a:lnTo>
                  <a:pt x="0" y="449876"/>
                </a:lnTo>
                <a:lnTo>
                  <a:pt x="141164" y="449876"/>
                </a:lnTo>
                <a:lnTo>
                  <a:pt x="139851" y="0"/>
                </a:lnTo>
                <a:close/>
              </a:path>
            </a:pathLst>
          </a:custGeom>
          <a:solidFill>
            <a:srgbClr val="4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9359689" y="1578279"/>
            <a:ext cx="140482" cy="1221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9498858" y="1574765"/>
            <a:ext cx="247650" cy="447675"/>
          </a:xfrm>
          <a:custGeom>
            <a:avLst/>
            <a:gdLst/>
            <a:ahLst/>
            <a:cxnLst/>
            <a:rect l="l" t="t" r="r" b="b"/>
            <a:pathLst>
              <a:path w="247650" h="447675">
                <a:moveTo>
                  <a:pt x="682" y="0"/>
                </a:moveTo>
                <a:lnTo>
                  <a:pt x="0" y="447360"/>
                </a:lnTo>
                <a:lnTo>
                  <a:pt x="149042" y="447360"/>
                </a:lnTo>
                <a:lnTo>
                  <a:pt x="149042" y="200057"/>
                </a:lnTo>
                <a:lnTo>
                  <a:pt x="247038" y="189504"/>
                </a:lnTo>
                <a:lnTo>
                  <a:pt x="247038" y="8562"/>
                </a:lnTo>
                <a:lnTo>
                  <a:pt x="682" y="0"/>
                </a:lnTo>
                <a:close/>
              </a:path>
            </a:pathLst>
          </a:custGeom>
          <a:solidFill>
            <a:srgbClr val="5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9530264" y="1583327"/>
            <a:ext cx="188595" cy="439420"/>
          </a:xfrm>
          <a:custGeom>
            <a:avLst/>
            <a:gdLst/>
            <a:ahLst/>
            <a:cxnLst/>
            <a:rect l="l" t="t" r="r" b="b"/>
            <a:pathLst>
              <a:path w="188595" h="439419">
                <a:moveTo>
                  <a:pt x="0" y="0"/>
                </a:moveTo>
                <a:lnTo>
                  <a:pt x="0" y="438798"/>
                </a:lnTo>
                <a:lnTo>
                  <a:pt x="117637" y="438798"/>
                </a:lnTo>
                <a:lnTo>
                  <a:pt x="117637" y="189989"/>
                </a:lnTo>
                <a:lnTo>
                  <a:pt x="188167" y="182448"/>
                </a:lnTo>
                <a:lnTo>
                  <a:pt x="188167" y="10541"/>
                </a:lnTo>
                <a:lnTo>
                  <a:pt x="0" y="0"/>
                </a:lnTo>
                <a:close/>
              </a:path>
            </a:pathLst>
          </a:custGeom>
          <a:solidFill>
            <a:srgbClr val="4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9530894" y="1586841"/>
            <a:ext cx="16510" cy="31750"/>
          </a:xfrm>
          <a:custGeom>
            <a:avLst/>
            <a:gdLst/>
            <a:ahLst/>
            <a:cxnLst/>
            <a:rect l="l" t="t" r="r" b="b"/>
            <a:pathLst>
              <a:path w="16509" h="31750">
                <a:moveTo>
                  <a:pt x="12446" y="0"/>
                </a:moveTo>
                <a:lnTo>
                  <a:pt x="0" y="29644"/>
                </a:lnTo>
                <a:lnTo>
                  <a:pt x="16332" y="31178"/>
                </a:lnTo>
                <a:lnTo>
                  <a:pt x="12446" y="0"/>
                </a:lnTo>
                <a:close/>
              </a:path>
            </a:pathLst>
          </a:custGeom>
          <a:solidFill>
            <a:srgbClr val="1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9562246" y="1586841"/>
            <a:ext cx="16510" cy="31750"/>
          </a:xfrm>
          <a:custGeom>
            <a:avLst/>
            <a:gdLst/>
            <a:ahLst/>
            <a:cxnLst/>
            <a:rect l="l" t="t" r="r" b="b"/>
            <a:pathLst>
              <a:path w="16509" h="31750">
                <a:moveTo>
                  <a:pt x="12446" y="0"/>
                </a:moveTo>
                <a:lnTo>
                  <a:pt x="0" y="29644"/>
                </a:lnTo>
                <a:lnTo>
                  <a:pt x="16332" y="31178"/>
                </a:lnTo>
                <a:lnTo>
                  <a:pt x="12446" y="0"/>
                </a:lnTo>
                <a:close/>
              </a:path>
            </a:pathLst>
          </a:custGeom>
          <a:solidFill>
            <a:srgbClr val="1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9592338" y="1587851"/>
            <a:ext cx="16510" cy="31750"/>
          </a:xfrm>
          <a:custGeom>
            <a:avLst/>
            <a:gdLst/>
            <a:ahLst/>
            <a:cxnLst/>
            <a:rect l="l" t="t" r="r" b="b"/>
            <a:pathLst>
              <a:path w="16509" h="31750">
                <a:moveTo>
                  <a:pt x="12393" y="0"/>
                </a:moveTo>
                <a:lnTo>
                  <a:pt x="0" y="29644"/>
                </a:lnTo>
                <a:lnTo>
                  <a:pt x="16332" y="31138"/>
                </a:lnTo>
                <a:lnTo>
                  <a:pt x="12393" y="0"/>
                </a:lnTo>
                <a:close/>
              </a:path>
            </a:pathLst>
          </a:custGeom>
          <a:solidFill>
            <a:srgbClr val="1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9699525" y="1592859"/>
            <a:ext cx="16510" cy="31750"/>
          </a:xfrm>
          <a:custGeom>
            <a:avLst/>
            <a:gdLst/>
            <a:ahLst/>
            <a:cxnLst/>
            <a:rect l="l" t="t" r="r" b="b"/>
            <a:pathLst>
              <a:path w="16509" h="31750">
                <a:moveTo>
                  <a:pt x="12393" y="0"/>
                </a:moveTo>
                <a:lnTo>
                  <a:pt x="0" y="29684"/>
                </a:lnTo>
                <a:lnTo>
                  <a:pt x="16332" y="31178"/>
                </a:lnTo>
                <a:lnTo>
                  <a:pt x="12393" y="0"/>
                </a:lnTo>
                <a:close/>
              </a:path>
            </a:pathLst>
          </a:custGeom>
          <a:solidFill>
            <a:srgbClr val="1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9674684" y="1591365"/>
            <a:ext cx="16510" cy="31750"/>
          </a:xfrm>
          <a:custGeom>
            <a:avLst/>
            <a:gdLst/>
            <a:ahLst/>
            <a:cxnLst/>
            <a:rect l="l" t="t" r="r" b="b"/>
            <a:pathLst>
              <a:path w="16509" h="31750">
                <a:moveTo>
                  <a:pt x="12393" y="0"/>
                </a:moveTo>
                <a:lnTo>
                  <a:pt x="0" y="29644"/>
                </a:lnTo>
                <a:lnTo>
                  <a:pt x="16332" y="31178"/>
                </a:lnTo>
                <a:lnTo>
                  <a:pt x="12393" y="0"/>
                </a:lnTo>
                <a:close/>
              </a:path>
            </a:pathLst>
          </a:custGeom>
          <a:solidFill>
            <a:srgbClr val="1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9621065" y="1589345"/>
            <a:ext cx="16510" cy="31750"/>
          </a:xfrm>
          <a:custGeom>
            <a:avLst/>
            <a:gdLst/>
            <a:ahLst/>
            <a:cxnLst/>
            <a:rect l="l" t="t" r="r" b="b"/>
            <a:pathLst>
              <a:path w="16509" h="31750">
                <a:moveTo>
                  <a:pt x="12446" y="0"/>
                </a:moveTo>
                <a:lnTo>
                  <a:pt x="0" y="29644"/>
                </a:lnTo>
                <a:lnTo>
                  <a:pt x="16332" y="31178"/>
                </a:lnTo>
                <a:lnTo>
                  <a:pt x="12446" y="0"/>
                </a:lnTo>
                <a:close/>
              </a:path>
            </a:pathLst>
          </a:custGeom>
          <a:solidFill>
            <a:srgbClr val="1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9648531" y="1590840"/>
            <a:ext cx="16510" cy="31750"/>
          </a:xfrm>
          <a:custGeom>
            <a:avLst/>
            <a:gdLst/>
            <a:ahLst/>
            <a:cxnLst/>
            <a:rect l="l" t="t" r="r" b="b"/>
            <a:pathLst>
              <a:path w="16509" h="31750">
                <a:moveTo>
                  <a:pt x="12393" y="0"/>
                </a:moveTo>
                <a:lnTo>
                  <a:pt x="0" y="29684"/>
                </a:lnTo>
                <a:lnTo>
                  <a:pt x="16332" y="31178"/>
                </a:lnTo>
                <a:lnTo>
                  <a:pt x="12393" y="0"/>
                </a:lnTo>
                <a:close/>
              </a:path>
            </a:pathLst>
          </a:custGeom>
          <a:solidFill>
            <a:srgbClr val="1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9500172" y="1586094"/>
            <a:ext cx="245745" cy="0"/>
          </a:xfrm>
          <a:custGeom>
            <a:avLst/>
            <a:gdLst/>
            <a:ahLst/>
            <a:cxnLst/>
            <a:rect l="l" t="t" r="r" b="b"/>
            <a:pathLst>
              <a:path w="245745">
                <a:moveTo>
                  <a:pt x="0" y="0"/>
                </a:moveTo>
                <a:lnTo>
                  <a:pt x="245725" y="0"/>
                </a:lnTo>
              </a:path>
            </a:pathLst>
          </a:custGeom>
          <a:ln w="16599">
            <a:solidFill>
              <a:srgbClr val="9F9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9204797" y="1749189"/>
            <a:ext cx="109855" cy="276225"/>
          </a:xfrm>
          <a:custGeom>
            <a:avLst/>
            <a:gdLst/>
            <a:ahLst/>
            <a:cxnLst/>
            <a:rect l="l" t="t" r="r" b="b"/>
            <a:pathLst>
              <a:path w="109854" h="276225">
                <a:moveTo>
                  <a:pt x="109780" y="0"/>
                </a:moveTo>
                <a:lnTo>
                  <a:pt x="0" y="18097"/>
                </a:lnTo>
                <a:lnTo>
                  <a:pt x="0" y="271425"/>
                </a:lnTo>
                <a:lnTo>
                  <a:pt x="109780" y="275949"/>
                </a:lnTo>
                <a:lnTo>
                  <a:pt x="109780" y="0"/>
                </a:lnTo>
                <a:close/>
              </a:path>
            </a:pathLst>
          </a:custGeom>
          <a:solidFill>
            <a:srgbClr val="4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9312634" y="1749189"/>
            <a:ext cx="168910" cy="277495"/>
          </a:xfrm>
          <a:custGeom>
            <a:avLst/>
            <a:gdLst/>
            <a:ahLst/>
            <a:cxnLst/>
            <a:rect l="l" t="t" r="r" b="b"/>
            <a:pathLst>
              <a:path w="168909" h="277494">
                <a:moveTo>
                  <a:pt x="0" y="0"/>
                </a:moveTo>
                <a:lnTo>
                  <a:pt x="0" y="277459"/>
                </a:lnTo>
                <a:lnTo>
                  <a:pt x="168578" y="277459"/>
                </a:lnTo>
                <a:lnTo>
                  <a:pt x="168578" y="3016"/>
                </a:lnTo>
                <a:lnTo>
                  <a:pt x="0" y="0"/>
                </a:lnTo>
                <a:close/>
              </a:path>
            </a:pathLst>
          </a:custGeom>
          <a:solidFill>
            <a:srgbClr val="5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9330280" y="1750197"/>
            <a:ext cx="8255" cy="38735"/>
          </a:xfrm>
          <a:custGeom>
            <a:avLst/>
            <a:gdLst/>
            <a:ahLst/>
            <a:cxnLst/>
            <a:rect l="l" t="t" r="r" b="b"/>
            <a:pathLst>
              <a:path w="8254" h="38735">
                <a:moveTo>
                  <a:pt x="0" y="38200"/>
                </a:moveTo>
                <a:lnTo>
                  <a:pt x="7841" y="38200"/>
                </a:lnTo>
                <a:lnTo>
                  <a:pt x="7841" y="0"/>
                </a:lnTo>
                <a:lnTo>
                  <a:pt x="0" y="0"/>
                </a:lnTo>
                <a:lnTo>
                  <a:pt x="0" y="38200"/>
                </a:lnTo>
                <a:close/>
              </a:path>
            </a:pathLst>
          </a:custGeom>
          <a:solidFill>
            <a:srgbClr val="4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9359689" y="1749191"/>
            <a:ext cx="7620" cy="39370"/>
          </a:xfrm>
          <a:custGeom>
            <a:avLst/>
            <a:gdLst/>
            <a:ahLst/>
            <a:cxnLst/>
            <a:rect l="l" t="t" r="r" b="b"/>
            <a:pathLst>
              <a:path w="7620" h="39369">
                <a:moveTo>
                  <a:pt x="0" y="39205"/>
                </a:moveTo>
                <a:lnTo>
                  <a:pt x="7188" y="39205"/>
                </a:lnTo>
                <a:lnTo>
                  <a:pt x="7188" y="0"/>
                </a:lnTo>
                <a:lnTo>
                  <a:pt x="0" y="0"/>
                </a:lnTo>
                <a:lnTo>
                  <a:pt x="0" y="39205"/>
                </a:lnTo>
                <a:close/>
              </a:path>
            </a:pathLst>
          </a:custGeom>
          <a:solidFill>
            <a:srgbClr val="4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9389729" y="1750197"/>
            <a:ext cx="8255" cy="38735"/>
          </a:xfrm>
          <a:custGeom>
            <a:avLst/>
            <a:gdLst/>
            <a:ahLst/>
            <a:cxnLst/>
            <a:rect l="l" t="t" r="r" b="b"/>
            <a:pathLst>
              <a:path w="8254" h="38735">
                <a:moveTo>
                  <a:pt x="0" y="38200"/>
                </a:moveTo>
                <a:lnTo>
                  <a:pt x="7841" y="38200"/>
                </a:lnTo>
                <a:lnTo>
                  <a:pt x="7841" y="0"/>
                </a:lnTo>
                <a:lnTo>
                  <a:pt x="0" y="0"/>
                </a:lnTo>
                <a:lnTo>
                  <a:pt x="0" y="38200"/>
                </a:lnTo>
                <a:close/>
              </a:path>
            </a:pathLst>
          </a:custGeom>
          <a:solidFill>
            <a:srgbClr val="4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9422394" y="1751704"/>
            <a:ext cx="6985" cy="36830"/>
          </a:xfrm>
          <a:custGeom>
            <a:avLst/>
            <a:gdLst/>
            <a:ahLst/>
            <a:cxnLst/>
            <a:rect l="l" t="t" r="r" b="b"/>
            <a:pathLst>
              <a:path w="6984" h="36830">
                <a:moveTo>
                  <a:pt x="0" y="36692"/>
                </a:moveTo>
                <a:lnTo>
                  <a:pt x="6535" y="36692"/>
                </a:lnTo>
                <a:lnTo>
                  <a:pt x="6535" y="0"/>
                </a:lnTo>
                <a:lnTo>
                  <a:pt x="0" y="0"/>
                </a:lnTo>
                <a:lnTo>
                  <a:pt x="0" y="36692"/>
                </a:lnTo>
                <a:close/>
              </a:path>
            </a:pathLst>
          </a:custGeom>
          <a:solidFill>
            <a:srgbClr val="4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9450491" y="1751704"/>
            <a:ext cx="8255" cy="36830"/>
          </a:xfrm>
          <a:custGeom>
            <a:avLst/>
            <a:gdLst/>
            <a:ahLst/>
            <a:cxnLst/>
            <a:rect l="l" t="t" r="r" b="b"/>
            <a:pathLst>
              <a:path w="8254" h="36830">
                <a:moveTo>
                  <a:pt x="0" y="36692"/>
                </a:moveTo>
                <a:lnTo>
                  <a:pt x="7842" y="36692"/>
                </a:lnTo>
                <a:lnTo>
                  <a:pt x="7842" y="0"/>
                </a:lnTo>
                <a:lnTo>
                  <a:pt x="0" y="0"/>
                </a:lnTo>
                <a:lnTo>
                  <a:pt x="0" y="36692"/>
                </a:lnTo>
                <a:close/>
              </a:path>
            </a:pathLst>
          </a:custGeom>
          <a:solidFill>
            <a:srgbClr val="4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9215253" y="1763765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53" y="0"/>
                </a:moveTo>
                <a:lnTo>
                  <a:pt x="0" y="1510"/>
                </a:lnTo>
                <a:lnTo>
                  <a:pt x="0" y="36695"/>
                </a:lnTo>
                <a:lnTo>
                  <a:pt x="9153" y="36190"/>
                </a:lnTo>
                <a:lnTo>
                  <a:pt x="9153" y="0"/>
                </a:lnTo>
                <a:close/>
              </a:path>
            </a:pathLst>
          </a:custGeom>
          <a:solidFill>
            <a:srgbClr val="1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9232898" y="1760752"/>
            <a:ext cx="10160" cy="38100"/>
          </a:xfrm>
          <a:custGeom>
            <a:avLst/>
            <a:gdLst/>
            <a:ahLst/>
            <a:cxnLst/>
            <a:rect l="l" t="t" r="r" b="b"/>
            <a:pathLst>
              <a:path w="10159" h="38100">
                <a:moveTo>
                  <a:pt x="9804" y="0"/>
                </a:moveTo>
                <a:lnTo>
                  <a:pt x="0" y="1506"/>
                </a:lnTo>
                <a:lnTo>
                  <a:pt x="0" y="37697"/>
                </a:lnTo>
                <a:lnTo>
                  <a:pt x="9804" y="36186"/>
                </a:lnTo>
                <a:lnTo>
                  <a:pt x="9804" y="0"/>
                </a:lnTo>
                <a:close/>
              </a:path>
            </a:pathLst>
          </a:custGeom>
          <a:solidFill>
            <a:srgbClr val="1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9253811" y="1757230"/>
            <a:ext cx="10795" cy="38735"/>
          </a:xfrm>
          <a:custGeom>
            <a:avLst/>
            <a:gdLst/>
            <a:ahLst/>
            <a:cxnLst/>
            <a:rect l="l" t="t" r="r" b="b"/>
            <a:pathLst>
              <a:path w="10795" h="38735">
                <a:moveTo>
                  <a:pt x="10456" y="0"/>
                </a:moveTo>
                <a:lnTo>
                  <a:pt x="0" y="1510"/>
                </a:lnTo>
                <a:lnTo>
                  <a:pt x="0" y="38707"/>
                </a:lnTo>
                <a:lnTo>
                  <a:pt x="10456" y="37196"/>
                </a:lnTo>
                <a:lnTo>
                  <a:pt x="10456" y="0"/>
                </a:lnTo>
                <a:close/>
              </a:path>
            </a:pathLst>
          </a:custGeom>
          <a:solidFill>
            <a:srgbClr val="1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9275400" y="1754718"/>
            <a:ext cx="10160" cy="39370"/>
          </a:xfrm>
          <a:custGeom>
            <a:avLst/>
            <a:gdLst/>
            <a:ahLst/>
            <a:cxnLst/>
            <a:rect l="l" t="t" r="r" b="b"/>
            <a:pathLst>
              <a:path w="10159" h="39369">
                <a:moveTo>
                  <a:pt x="9768" y="0"/>
                </a:moveTo>
                <a:lnTo>
                  <a:pt x="0" y="504"/>
                </a:lnTo>
                <a:lnTo>
                  <a:pt x="0" y="39207"/>
                </a:lnTo>
                <a:lnTo>
                  <a:pt x="9768" y="36691"/>
                </a:lnTo>
                <a:lnTo>
                  <a:pt x="9768" y="0"/>
                </a:lnTo>
                <a:close/>
              </a:path>
            </a:pathLst>
          </a:custGeom>
          <a:solidFill>
            <a:srgbClr val="1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9295619" y="1750700"/>
            <a:ext cx="9525" cy="40640"/>
          </a:xfrm>
          <a:custGeom>
            <a:avLst/>
            <a:gdLst/>
            <a:ahLst/>
            <a:cxnLst/>
            <a:rect l="l" t="t" r="r" b="b"/>
            <a:pathLst>
              <a:path w="9525" h="40639">
                <a:moveTo>
                  <a:pt x="9190" y="0"/>
                </a:moveTo>
                <a:lnTo>
                  <a:pt x="0" y="1506"/>
                </a:lnTo>
                <a:lnTo>
                  <a:pt x="0" y="40209"/>
                </a:lnTo>
                <a:lnTo>
                  <a:pt x="9190" y="38703"/>
                </a:lnTo>
                <a:lnTo>
                  <a:pt x="9190" y="0"/>
                </a:lnTo>
                <a:close/>
              </a:path>
            </a:pathLst>
          </a:custGeom>
          <a:solidFill>
            <a:srgbClr val="1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8737542" y="2007045"/>
            <a:ext cx="1321435" cy="142240"/>
          </a:xfrm>
          <a:custGeom>
            <a:avLst/>
            <a:gdLst/>
            <a:ahLst/>
            <a:cxnLst/>
            <a:rect l="l" t="t" r="r" b="b"/>
            <a:pathLst>
              <a:path w="1321434" h="142239">
                <a:moveTo>
                  <a:pt x="458762" y="0"/>
                </a:moveTo>
                <a:lnTo>
                  <a:pt x="219580" y="3016"/>
                </a:lnTo>
                <a:lnTo>
                  <a:pt x="0" y="3016"/>
                </a:lnTo>
                <a:lnTo>
                  <a:pt x="19604" y="28149"/>
                </a:lnTo>
                <a:lnTo>
                  <a:pt x="78420" y="46243"/>
                </a:lnTo>
                <a:lnTo>
                  <a:pt x="188211" y="48254"/>
                </a:lnTo>
                <a:lnTo>
                  <a:pt x="348970" y="57301"/>
                </a:lnTo>
                <a:lnTo>
                  <a:pt x="329366" y="96505"/>
                </a:lnTo>
                <a:lnTo>
                  <a:pt x="356811" y="111586"/>
                </a:lnTo>
                <a:lnTo>
                  <a:pt x="313684" y="132697"/>
                </a:lnTo>
                <a:lnTo>
                  <a:pt x="501894" y="132697"/>
                </a:lnTo>
                <a:lnTo>
                  <a:pt x="748922" y="141744"/>
                </a:lnTo>
                <a:lnTo>
                  <a:pt x="701867" y="123649"/>
                </a:lnTo>
                <a:lnTo>
                  <a:pt x="1188066" y="117618"/>
                </a:lnTo>
                <a:lnTo>
                  <a:pt x="1320566" y="117618"/>
                </a:lnTo>
                <a:lnTo>
                  <a:pt x="1309642" y="78411"/>
                </a:lnTo>
                <a:lnTo>
                  <a:pt x="1227296" y="45237"/>
                </a:lnTo>
                <a:lnTo>
                  <a:pt x="1188066" y="36190"/>
                </a:lnTo>
                <a:lnTo>
                  <a:pt x="905736" y="15080"/>
                </a:lnTo>
                <a:lnTo>
                  <a:pt x="572466" y="15080"/>
                </a:lnTo>
                <a:lnTo>
                  <a:pt x="458762" y="0"/>
                </a:lnTo>
                <a:close/>
              </a:path>
              <a:path w="1321434" h="142239">
                <a:moveTo>
                  <a:pt x="1320566" y="117618"/>
                </a:moveTo>
                <a:lnTo>
                  <a:pt x="1188066" y="117618"/>
                </a:lnTo>
                <a:lnTo>
                  <a:pt x="1321406" y="120633"/>
                </a:lnTo>
                <a:lnTo>
                  <a:pt x="1320566" y="117618"/>
                </a:lnTo>
                <a:close/>
              </a:path>
            </a:pathLst>
          </a:custGeom>
          <a:solidFill>
            <a:srgbClr val="9F9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349238" y="1982918"/>
            <a:ext cx="627380" cy="72390"/>
          </a:xfrm>
          <a:custGeom>
            <a:avLst/>
            <a:gdLst/>
            <a:ahLst/>
            <a:cxnLst/>
            <a:rect l="l" t="t" r="r" b="b"/>
            <a:pathLst>
              <a:path w="627379" h="72389">
                <a:moveTo>
                  <a:pt x="580309" y="0"/>
                </a:moveTo>
                <a:lnTo>
                  <a:pt x="262688" y="0"/>
                </a:lnTo>
                <a:lnTo>
                  <a:pt x="262688" y="15080"/>
                </a:lnTo>
                <a:lnTo>
                  <a:pt x="117637" y="15080"/>
                </a:lnTo>
                <a:lnTo>
                  <a:pt x="117637" y="39207"/>
                </a:lnTo>
                <a:lnTo>
                  <a:pt x="0" y="39207"/>
                </a:lnTo>
                <a:lnTo>
                  <a:pt x="297979" y="63335"/>
                </a:lnTo>
                <a:lnTo>
                  <a:pt x="627364" y="72381"/>
                </a:lnTo>
                <a:lnTo>
                  <a:pt x="580309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 txBox="1"/>
          <p:nvPr/>
        </p:nvSpPr>
        <p:spPr>
          <a:xfrm>
            <a:off x="2306192" y="826134"/>
            <a:ext cx="5060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latin typeface="Calibri"/>
                <a:cs typeface="Calibri"/>
              </a:rPr>
              <a:t>СС</a:t>
            </a:r>
            <a:r>
              <a:rPr sz="1800" b="1" spc="-5" dirty="0">
                <a:latin typeface="Calibri"/>
                <a:cs typeface="Calibri"/>
              </a:rPr>
              <a:t>СР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8228330" y="1421384"/>
            <a:ext cx="3003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РФ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8243316" y="2334767"/>
            <a:ext cx="1138427" cy="6995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 txBox="1"/>
          <p:nvPr/>
        </p:nvSpPr>
        <p:spPr>
          <a:xfrm>
            <a:off x="9500172" y="1421384"/>
            <a:ext cx="3143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300355" algn="l"/>
              </a:tabLst>
            </a:pPr>
            <a:r>
              <a:rPr sz="1800" u="heavy" dirty="0">
                <a:solidFill>
                  <a:srgbClr val="FFFFFF"/>
                </a:solidFill>
                <a:uFill>
                  <a:solidFill>
                    <a:srgbClr val="9F9F9F"/>
                  </a:solidFill>
                </a:uFill>
                <a:latin typeface="Times New Roman"/>
                <a:cs typeface="Times New Roman"/>
              </a:rPr>
              <a:t> 	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8219693" y="2311019"/>
            <a:ext cx="1134236" cy="69608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2180844" y="3442715"/>
            <a:ext cx="1138428" cy="6995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157095" y="3419094"/>
            <a:ext cx="1134236" cy="69608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2221992" y="1871472"/>
            <a:ext cx="975359" cy="69951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2208276" y="1857375"/>
            <a:ext cx="952500" cy="676275"/>
          </a:xfrm>
          <a:custGeom>
            <a:avLst/>
            <a:gdLst/>
            <a:ahLst/>
            <a:cxnLst/>
            <a:rect l="l" t="t" r="r" b="b"/>
            <a:pathLst>
              <a:path w="952500" h="676275">
                <a:moveTo>
                  <a:pt x="338200" y="490474"/>
                </a:moveTo>
                <a:lnTo>
                  <a:pt x="228473" y="490474"/>
                </a:lnTo>
                <a:lnTo>
                  <a:pt x="229282" y="519739"/>
                </a:lnTo>
                <a:lnTo>
                  <a:pt x="235759" y="570412"/>
                </a:lnTo>
                <a:lnTo>
                  <a:pt x="248856" y="610796"/>
                </a:lnTo>
                <a:lnTo>
                  <a:pt x="283718" y="654176"/>
                </a:lnTo>
                <a:lnTo>
                  <a:pt x="337492" y="674893"/>
                </a:lnTo>
                <a:lnTo>
                  <a:pt x="359663" y="676275"/>
                </a:lnTo>
                <a:lnTo>
                  <a:pt x="377858" y="675179"/>
                </a:lnTo>
                <a:lnTo>
                  <a:pt x="425704" y="658749"/>
                </a:lnTo>
                <a:lnTo>
                  <a:pt x="461815" y="622708"/>
                </a:lnTo>
                <a:lnTo>
                  <a:pt x="482301" y="575817"/>
                </a:lnTo>
                <a:lnTo>
                  <a:pt x="354838" y="575817"/>
                </a:lnTo>
                <a:lnTo>
                  <a:pt x="349631" y="573024"/>
                </a:lnTo>
                <a:lnTo>
                  <a:pt x="338391" y="527557"/>
                </a:lnTo>
                <a:lnTo>
                  <a:pt x="338295" y="516507"/>
                </a:lnTo>
                <a:lnTo>
                  <a:pt x="338200" y="490474"/>
                </a:lnTo>
                <a:close/>
              </a:path>
              <a:path w="952500" h="676275">
                <a:moveTo>
                  <a:pt x="491946" y="395986"/>
                </a:moveTo>
                <a:lnTo>
                  <a:pt x="382269" y="395986"/>
                </a:lnTo>
                <a:lnTo>
                  <a:pt x="382222" y="516507"/>
                </a:lnTo>
                <a:lnTo>
                  <a:pt x="382107" y="527557"/>
                </a:lnTo>
                <a:lnTo>
                  <a:pt x="375412" y="568071"/>
                </a:lnTo>
                <a:lnTo>
                  <a:pt x="371856" y="573151"/>
                </a:lnTo>
                <a:lnTo>
                  <a:pt x="367156" y="575817"/>
                </a:lnTo>
                <a:lnTo>
                  <a:pt x="482301" y="575817"/>
                </a:lnTo>
                <a:lnTo>
                  <a:pt x="489838" y="532129"/>
                </a:lnTo>
                <a:lnTo>
                  <a:pt x="491442" y="473646"/>
                </a:lnTo>
                <a:lnTo>
                  <a:pt x="491807" y="435228"/>
                </a:lnTo>
                <a:lnTo>
                  <a:pt x="491946" y="395986"/>
                </a:lnTo>
                <a:close/>
              </a:path>
              <a:path w="952500" h="676275">
                <a:moveTo>
                  <a:pt x="355600" y="0"/>
                </a:moveTo>
                <a:lnTo>
                  <a:pt x="307093" y="8786"/>
                </a:lnTo>
                <a:lnTo>
                  <a:pt x="269128" y="34512"/>
                </a:lnTo>
                <a:lnTo>
                  <a:pt x="244121" y="74191"/>
                </a:lnTo>
                <a:lnTo>
                  <a:pt x="232156" y="121412"/>
                </a:lnTo>
                <a:lnTo>
                  <a:pt x="229409" y="163512"/>
                </a:lnTo>
                <a:lnTo>
                  <a:pt x="228473" y="223138"/>
                </a:lnTo>
                <a:lnTo>
                  <a:pt x="228473" y="274954"/>
                </a:lnTo>
                <a:lnTo>
                  <a:pt x="230012" y="326564"/>
                </a:lnTo>
                <a:lnTo>
                  <a:pt x="234696" y="366267"/>
                </a:lnTo>
                <a:lnTo>
                  <a:pt x="253555" y="411487"/>
                </a:lnTo>
                <a:lnTo>
                  <a:pt x="288877" y="442293"/>
                </a:lnTo>
                <a:lnTo>
                  <a:pt x="317246" y="448310"/>
                </a:lnTo>
                <a:lnTo>
                  <a:pt x="328844" y="447498"/>
                </a:lnTo>
                <a:lnTo>
                  <a:pt x="365428" y="427864"/>
                </a:lnTo>
                <a:lnTo>
                  <a:pt x="382269" y="395986"/>
                </a:lnTo>
                <a:lnTo>
                  <a:pt x="491946" y="395986"/>
                </a:lnTo>
                <a:lnTo>
                  <a:pt x="491998" y="347725"/>
                </a:lnTo>
                <a:lnTo>
                  <a:pt x="355092" y="347725"/>
                </a:lnTo>
                <a:lnTo>
                  <a:pt x="350266" y="344550"/>
                </a:lnTo>
                <a:lnTo>
                  <a:pt x="338653" y="306054"/>
                </a:lnTo>
                <a:lnTo>
                  <a:pt x="338200" y="287527"/>
                </a:lnTo>
                <a:lnTo>
                  <a:pt x="338250" y="163512"/>
                </a:lnTo>
                <a:lnTo>
                  <a:pt x="342487" y="117673"/>
                </a:lnTo>
                <a:lnTo>
                  <a:pt x="355726" y="100075"/>
                </a:lnTo>
                <a:lnTo>
                  <a:pt x="482361" y="100075"/>
                </a:lnTo>
                <a:lnTo>
                  <a:pt x="478528" y="87346"/>
                </a:lnTo>
                <a:lnTo>
                  <a:pt x="452897" y="40116"/>
                </a:lnTo>
                <a:lnTo>
                  <a:pt x="412767" y="10126"/>
                </a:lnTo>
                <a:lnTo>
                  <a:pt x="376624" y="1121"/>
                </a:lnTo>
                <a:lnTo>
                  <a:pt x="355600" y="0"/>
                </a:lnTo>
                <a:close/>
              </a:path>
              <a:path w="952500" h="676275">
                <a:moveTo>
                  <a:pt x="482361" y="100075"/>
                </a:moveTo>
                <a:lnTo>
                  <a:pt x="368300" y="100075"/>
                </a:lnTo>
                <a:lnTo>
                  <a:pt x="373888" y="104521"/>
                </a:lnTo>
                <a:lnTo>
                  <a:pt x="377190" y="113411"/>
                </a:lnTo>
                <a:lnTo>
                  <a:pt x="382166" y="163512"/>
                </a:lnTo>
                <a:lnTo>
                  <a:pt x="382269" y="287527"/>
                </a:lnTo>
                <a:lnTo>
                  <a:pt x="381936" y="303905"/>
                </a:lnTo>
                <a:lnTo>
                  <a:pt x="373380" y="343662"/>
                </a:lnTo>
                <a:lnTo>
                  <a:pt x="367792" y="347725"/>
                </a:lnTo>
                <a:lnTo>
                  <a:pt x="491998" y="347725"/>
                </a:lnTo>
                <a:lnTo>
                  <a:pt x="491960" y="274954"/>
                </a:lnTo>
                <a:lnTo>
                  <a:pt x="491347" y="196437"/>
                </a:lnTo>
                <a:lnTo>
                  <a:pt x="489457" y="141477"/>
                </a:lnTo>
                <a:lnTo>
                  <a:pt x="483838" y="104981"/>
                </a:lnTo>
                <a:lnTo>
                  <a:pt x="482361" y="100075"/>
                </a:lnTo>
                <a:close/>
              </a:path>
              <a:path w="952500" h="676275">
                <a:moveTo>
                  <a:pt x="952500" y="12446"/>
                </a:moveTo>
                <a:lnTo>
                  <a:pt x="742696" y="12446"/>
                </a:lnTo>
                <a:lnTo>
                  <a:pt x="742696" y="129412"/>
                </a:lnTo>
                <a:lnTo>
                  <a:pt x="851281" y="129412"/>
                </a:lnTo>
                <a:lnTo>
                  <a:pt x="773176" y="663448"/>
                </a:lnTo>
                <a:lnTo>
                  <a:pt x="882396" y="663448"/>
                </a:lnTo>
                <a:lnTo>
                  <a:pt x="952500" y="154304"/>
                </a:lnTo>
                <a:lnTo>
                  <a:pt x="952500" y="12446"/>
                </a:lnTo>
                <a:close/>
              </a:path>
              <a:path w="952500" h="676275">
                <a:moveTo>
                  <a:pt x="723519" y="12446"/>
                </a:moveTo>
                <a:lnTo>
                  <a:pt x="513842" y="12446"/>
                </a:lnTo>
                <a:lnTo>
                  <a:pt x="513842" y="129412"/>
                </a:lnTo>
                <a:lnTo>
                  <a:pt x="622300" y="129412"/>
                </a:lnTo>
                <a:lnTo>
                  <a:pt x="544194" y="663448"/>
                </a:lnTo>
                <a:lnTo>
                  <a:pt x="653415" y="663448"/>
                </a:lnTo>
                <a:lnTo>
                  <a:pt x="723519" y="154304"/>
                </a:lnTo>
                <a:lnTo>
                  <a:pt x="723519" y="12446"/>
                </a:lnTo>
                <a:close/>
              </a:path>
              <a:path w="952500" h="676275">
                <a:moveTo>
                  <a:pt x="185419" y="12446"/>
                </a:moveTo>
                <a:lnTo>
                  <a:pt x="120776" y="12446"/>
                </a:lnTo>
                <a:lnTo>
                  <a:pt x="97780" y="48543"/>
                </a:lnTo>
                <a:lnTo>
                  <a:pt x="69961" y="77962"/>
                </a:lnTo>
                <a:lnTo>
                  <a:pt x="37355" y="100689"/>
                </a:lnTo>
                <a:lnTo>
                  <a:pt x="0" y="116712"/>
                </a:lnTo>
                <a:lnTo>
                  <a:pt x="0" y="192532"/>
                </a:lnTo>
                <a:lnTo>
                  <a:pt x="10794" y="192532"/>
                </a:lnTo>
                <a:lnTo>
                  <a:pt x="28134" y="193030"/>
                </a:lnTo>
                <a:lnTo>
                  <a:pt x="64795" y="204785"/>
                </a:lnTo>
                <a:lnTo>
                  <a:pt x="75104" y="253888"/>
                </a:lnTo>
                <a:lnTo>
                  <a:pt x="75692" y="314451"/>
                </a:lnTo>
                <a:lnTo>
                  <a:pt x="75692" y="663448"/>
                </a:lnTo>
                <a:lnTo>
                  <a:pt x="185419" y="663448"/>
                </a:lnTo>
                <a:lnTo>
                  <a:pt x="185419" y="12446"/>
                </a:lnTo>
                <a:close/>
              </a:path>
            </a:pathLst>
          </a:custGeom>
          <a:solidFill>
            <a:srgbClr val="0066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2546476" y="1957451"/>
            <a:ext cx="44450" cy="247650"/>
          </a:xfrm>
          <a:custGeom>
            <a:avLst/>
            <a:gdLst/>
            <a:ahLst/>
            <a:cxnLst/>
            <a:rect l="l" t="t" r="r" b="b"/>
            <a:pathLst>
              <a:path w="44450" h="247650">
                <a:moveTo>
                  <a:pt x="22225" y="0"/>
                </a:moveTo>
                <a:lnTo>
                  <a:pt x="17525" y="0"/>
                </a:lnTo>
                <a:lnTo>
                  <a:pt x="12700" y="3428"/>
                </a:lnTo>
                <a:lnTo>
                  <a:pt x="476" y="45219"/>
                </a:lnTo>
                <a:lnTo>
                  <a:pt x="0" y="65532"/>
                </a:lnTo>
                <a:lnTo>
                  <a:pt x="0" y="96012"/>
                </a:lnTo>
                <a:lnTo>
                  <a:pt x="0" y="126491"/>
                </a:lnTo>
                <a:lnTo>
                  <a:pt x="0" y="156971"/>
                </a:lnTo>
                <a:lnTo>
                  <a:pt x="0" y="187451"/>
                </a:lnTo>
                <a:lnTo>
                  <a:pt x="452" y="205978"/>
                </a:lnTo>
                <a:lnTo>
                  <a:pt x="12065" y="244475"/>
                </a:lnTo>
                <a:lnTo>
                  <a:pt x="16891" y="247650"/>
                </a:lnTo>
                <a:lnTo>
                  <a:pt x="21971" y="247650"/>
                </a:lnTo>
                <a:lnTo>
                  <a:pt x="29591" y="247650"/>
                </a:lnTo>
                <a:lnTo>
                  <a:pt x="43735" y="203829"/>
                </a:lnTo>
                <a:lnTo>
                  <a:pt x="44068" y="187451"/>
                </a:lnTo>
                <a:lnTo>
                  <a:pt x="44068" y="157946"/>
                </a:lnTo>
                <a:lnTo>
                  <a:pt x="44068" y="128476"/>
                </a:lnTo>
                <a:lnTo>
                  <a:pt x="44068" y="99030"/>
                </a:lnTo>
                <a:lnTo>
                  <a:pt x="44068" y="69596"/>
                </a:lnTo>
                <a:lnTo>
                  <a:pt x="43739" y="49928"/>
                </a:lnTo>
                <a:lnTo>
                  <a:pt x="35687" y="4445"/>
                </a:lnTo>
                <a:lnTo>
                  <a:pt x="30099" y="0"/>
                </a:lnTo>
                <a:lnTo>
                  <a:pt x="22225" y="0"/>
                </a:lnTo>
                <a:close/>
              </a:path>
            </a:pathLst>
          </a:custGeom>
          <a:ln w="19812">
            <a:solidFill>
              <a:srgbClr val="99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2950972" y="1869820"/>
            <a:ext cx="210185" cy="651510"/>
          </a:xfrm>
          <a:custGeom>
            <a:avLst/>
            <a:gdLst/>
            <a:ahLst/>
            <a:cxnLst/>
            <a:rect l="l" t="t" r="r" b="b"/>
            <a:pathLst>
              <a:path w="210185" h="651510">
                <a:moveTo>
                  <a:pt x="0" y="0"/>
                </a:moveTo>
                <a:lnTo>
                  <a:pt x="52462" y="0"/>
                </a:lnTo>
                <a:lnTo>
                  <a:pt x="104901" y="0"/>
                </a:lnTo>
                <a:lnTo>
                  <a:pt x="157341" y="0"/>
                </a:lnTo>
                <a:lnTo>
                  <a:pt x="209803" y="0"/>
                </a:lnTo>
                <a:lnTo>
                  <a:pt x="209803" y="35452"/>
                </a:lnTo>
                <a:lnTo>
                  <a:pt x="209803" y="70929"/>
                </a:lnTo>
                <a:lnTo>
                  <a:pt x="209803" y="106406"/>
                </a:lnTo>
                <a:lnTo>
                  <a:pt x="209803" y="141858"/>
                </a:lnTo>
                <a:lnTo>
                  <a:pt x="202793" y="192760"/>
                </a:lnTo>
                <a:lnTo>
                  <a:pt x="195783" y="243663"/>
                </a:lnTo>
                <a:lnTo>
                  <a:pt x="188772" y="294567"/>
                </a:lnTo>
                <a:lnTo>
                  <a:pt x="181762" y="345473"/>
                </a:lnTo>
                <a:lnTo>
                  <a:pt x="174752" y="396382"/>
                </a:lnTo>
                <a:lnTo>
                  <a:pt x="167741" y="447296"/>
                </a:lnTo>
                <a:lnTo>
                  <a:pt x="160731" y="498213"/>
                </a:lnTo>
                <a:lnTo>
                  <a:pt x="153720" y="549136"/>
                </a:lnTo>
                <a:lnTo>
                  <a:pt x="146710" y="600065"/>
                </a:lnTo>
                <a:lnTo>
                  <a:pt x="139700" y="651001"/>
                </a:lnTo>
                <a:lnTo>
                  <a:pt x="112365" y="651001"/>
                </a:lnTo>
                <a:lnTo>
                  <a:pt x="85042" y="651001"/>
                </a:lnTo>
                <a:lnTo>
                  <a:pt x="57743" y="651001"/>
                </a:lnTo>
                <a:lnTo>
                  <a:pt x="30479" y="651001"/>
                </a:lnTo>
                <a:lnTo>
                  <a:pt x="37580" y="602444"/>
                </a:lnTo>
                <a:lnTo>
                  <a:pt x="44680" y="553892"/>
                </a:lnTo>
                <a:lnTo>
                  <a:pt x="51781" y="505344"/>
                </a:lnTo>
                <a:lnTo>
                  <a:pt x="58881" y="456799"/>
                </a:lnTo>
                <a:lnTo>
                  <a:pt x="65982" y="408255"/>
                </a:lnTo>
                <a:lnTo>
                  <a:pt x="73082" y="359713"/>
                </a:lnTo>
                <a:lnTo>
                  <a:pt x="80183" y="311169"/>
                </a:lnTo>
                <a:lnTo>
                  <a:pt x="87283" y="262624"/>
                </a:lnTo>
                <a:lnTo>
                  <a:pt x="94384" y="214076"/>
                </a:lnTo>
                <a:lnTo>
                  <a:pt x="101484" y="165524"/>
                </a:lnTo>
                <a:lnTo>
                  <a:pt x="108584" y="116966"/>
                </a:lnTo>
                <a:lnTo>
                  <a:pt x="81438" y="116966"/>
                </a:lnTo>
                <a:lnTo>
                  <a:pt x="54292" y="116966"/>
                </a:lnTo>
                <a:lnTo>
                  <a:pt x="27146" y="116966"/>
                </a:lnTo>
                <a:lnTo>
                  <a:pt x="0" y="116966"/>
                </a:lnTo>
                <a:lnTo>
                  <a:pt x="0" y="87725"/>
                </a:lnTo>
                <a:lnTo>
                  <a:pt x="0" y="58483"/>
                </a:lnTo>
                <a:lnTo>
                  <a:pt x="0" y="29241"/>
                </a:lnTo>
                <a:lnTo>
                  <a:pt x="0" y="0"/>
                </a:lnTo>
                <a:close/>
              </a:path>
            </a:pathLst>
          </a:custGeom>
          <a:ln w="19812">
            <a:solidFill>
              <a:srgbClr val="99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2722117" y="1869820"/>
            <a:ext cx="210185" cy="651510"/>
          </a:xfrm>
          <a:custGeom>
            <a:avLst/>
            <a:gdLst/>
            <a:ahLst/>
            <a:cxnLst/>
            <a:rect l="l" t="t" r="r" b="b"/>
            <a:pathLst>
              <a:path w="210185" h="651510">
                <a:moveTo>
                  <a:pt x="0" y="0"/>
                </a:moveTo>
                <a:lnTo>
                  <a:pt x="52407" y="0"/>
                </a:lnTo>
                <a:lnTo>
                  <a:pt x="104838" y="0"/>
                </a:lnTo>
                <a:lnTo>
                  <a:pt x="157269" y="0"/>
                </a:lnTo>
                <a:lnTo>
                  <a:pt x="209676" y="0"/>
                </a:lnTo>
                <a:lnTo>
                  <a:pt x="209676" y="35452"/>
                </a:lnTo>
                <a:lnTo>
                  <a:pt x="209676" y="70929"/>
                </a:lnTo>
                <a:lnTo>
                  <a:pt x="209676" y="106406"/>
                </a:lnTo>
                <a:lnTo>
                  <a:pt x="209676" y="141858"/>
                </a:lnTo>
                <a:lnTo>
                  <a:pt x="202666" y="192760"/>
                </a:lnTo>
                <a:lnTo>
                  <a:pt x="195656" y="243663"/>
                </a:lnTo>
                <a:lnTo>
                  <a:pt x="188645" y="294567"/>
                </a:lnTo>
                <a:lnTo>
                  <a:pt x="181635" y="345473"/>
                </a:lnTo>
                <a:lnTo>
                  <a:pt x="174625" y="396382"/>
                </a:lnTo>
                <a:lnTo>
                  <a:pt x="167614" y="447296"/>
                </a:lnTo>
                <a:lnTo>
                  <a:pt x="160604" y="498213"/>
                </a:lnTo>
                <a:lnTo>
                  <a:pt x="153593" y="549136"/>
                </a:lnTo>
                <a:lnTo>
                  <a:pt x="146583" y="600065"/>
                </a:lnTo>
                <a:lnTo>
                  <a:pt x="139573" y="651001"/>
                </a:lnTo>
                <a:lnTo>
                  <a:pt x="112309" y="651001"/>
                </a:lnTo>
                <a:lnTo>
                  <a:pt x="85010" y="651001"/>
                </a:lnTo>
                <a:lnTo>
                  <a:pt x="57687" y="651001"/>
                </a:lnTo>
                <a:lnTo>
                  <a:pt x="30352" y="651001"/>
                </a:lnTo>
                <a:lnTo>
                  <a:pt x="37453" y="602444"/>
                </a:lnTo>
                <a:lnTo>
                  <a:pt x="44553" y="553892"/>
                </a:lnTo>
                <a:lnTo>
                  <a:pt x="51654" y="505344"/>
                </a:lnTo>
                <a:lnTo>
                  <a:pt x="58754" y="456799"/>
                </a:lnTo>
                <a:lnTo>
                  <a:pt x="65855" y="408255"/>
                </a:lnTo>
                <a:lnTo>
                  <a:pt x="72955" y="359713"/>
                </a:lnTo>
                <a:lnTo>
                  <a:pt x="80056" y="311169"/>
                </a:lnTo>
                <a:lnTo>
                  <a:pt x="87156" y="262624"/>
                </a:lnTo>
                <a:lnTo>
                  <a:pt x="94257" y="214076"/>
                </a:lnTo>
                <a:lnTo>
                  <a:pt x="101357" y="165524"/>
                </a:lnTo>
                <a:lnTo>
                  <a:pt x="108457" y="116966"/>
                </a:lnTo>
                <a:lnTo>
                  <a:pt x="81385" y="116966"/>
                </a:lnTo>
                <a:lnTo>
                  <a:pt x="54276" y="116966"/>
                </a:lnTo>
                <a:lnTo>
                  <a:pt x="27144" y="116966"/>
                </a:lnTo>
                <a:lnTo>
                  <a:pt x="0" y="116966"/>
                </a:lnTo>
                <a:lnTo>
                  <a:pt x="0" y="87725"/>
                </a:lnTo>
                <a:lnTo>
                  <a:pt x="0" y="58483"/>
                </a:lnTo>
                <a:lnTo>
                  <a:pt x="0" y="29241"/>
                </a:lnTo>
                <a:lnTo>
                  <a:pt x="0" y="0"/>
                </a:lnTo>
                <a:close/>
              </a:path>
            </a:pathLst>
          </a:custGeom>
          <a:ln w="19812">
            <a:solidFill>
              <a:srgbClr val="99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2208276" y="1869820"/>
            <a:ext cx="185420" cy="651510"/>
          </a:xfrm>
          <a:custGeom>
            <a:avLst/>
            <a:gdLst/>
            <a:ahLst/>
            <a:cxnLst/>
            <a:rect l="l" t="t" r="r" b="b"/>
            <a:pathLst>
              <a:path w="185419" h="651510">
                <a:moveTo>
                  <a:pt x="120776" y="0"/>
                </a:moveTo>
                <a:lnTo>
                  <a:pt x="136967" y="0"/>
                </a:lnTo>
                <a:lnTo>
                  <a:pt x="153146" y="0"/>
                </a:lnTo>
                <a:lnTo>
                  <a:pt x="169300" y="0"/>
                </a:lnTo>
                <a:lnTo>
                  <a:pt x="185419" y="0"/>
                </a:lnTo>
                <a:lnTo>
                  <a:pt x="185419" y="50084"/>
                </a:lnTo>
                <a:lnTo>
                  <a:pt x="185419" y="651001"/>
                </a:lnTo>
                <a:lnTo>
                  <a:pt x="157987" y="651001"/>
                </a:lnTo>
                <a:lnTo>
                  <a:pt x="130556" y="651001"/>
                </a:lnTo>
                <a:lnTo>
                  <a:pt x="103124" y="651001"/>
                </a:lnTo>
                <a:lnTo>
                  <a:pt x="75692" y="651001"/>
                </a:lnTo>
                <a:lnTo>
                  <a:pt x="75692" y="601145"/>
                </a:lnTo>
                <a:lnTo>
                  <a:pt x="75692" y="302005"/>
                </a:lnTo>
                <a:lnTo>
                  <a:pt x="75547" y="267956"/>
                </a:lnTo>
                <a:lnTo>
                  <a:pt x="74352" y="222478"/>
                </a:lnTo>
                <a:lnTo>
                  <a:pt x="52621" y="184532"/>
                </a:lnTo>
                <a:lnTo>
                  <a:pt x="10794" y="180086"/>
                </a:lnTo>
                <a:lnTo>
                  <a:pt x="7238" y="180086"/>
                </a:lnTo>
                <a:lnTo>
                  <a:pt x="3556" y="180086"/>
                </a:lnTo>
                <a:lnTo>
                  <a:pt x="0" y="180086"/>
                </a:lnTo>
                <a:lnTo>
                  <a:pt x="0" y="161131"/>
                </a:lnTo>
                <a:lnTo>
                  <a:pt x="0" y="142176"/>
                </a:lnTo>
                <a:lnTo>
                  <a:pt x="0" y="123221"/>
                </a:lnTo>
                <a:lnTo>
                  <a:pt x="0" y="104266"/>
                </a:lnTo>
                <a:lnTo>
                  <a:pt x="37355" y="88243"/>
                </a:lnTo>
                <a:lnTo>
                  <a:pt x="69961" y="65516"/>
                </a:lnTo>
                <a:lnTo>
                  <a:pt x="97780" y="36097"/>
                </a:lnTo>
                <a:lnTo>
                  <a:pt x="120776" y="0"/>
                </a:lnTo>
                <a:close/>
              </a:path>
            </a:pathLst>
          </a:custGeom>
          <a:ln w="19812">
            <a:solidFill>
              <a:srgbClr val="99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2436748" y="1857375"/>
            <a:ext cx="263525" cy="676275"/>
          </a:xfrm>
          <a:custGeom>
            <a:avLst/>
            <a:gdLst/>
            <a:ahLst/>
            <a:cxnLst/>
            <a:rect l="l" t="t" r="r" b="b"/>
            <a:pathLst>
              <a:path w="263525" h="676275">
                <a:moveTo>
                  <a:pt x="127126" y="0"/>
                </a:moveTo>
                <a:lnTo>
                  <a:pt x="167211" y="4492"/>
                </a:lnTo>
                <a:lnTo>
                  <a:pt x="212699" y="28080"/>
                </a:lnTo>
                <a:lnTo>
                  <a:pt x="243077" y="70103"/>
                </a:lnTo>
                <a:lnTo>
                  <a:pt x="259008" y="123021"/>
                </a:lnTo>
                <a:lnTo>
                  <a:pt x="262078" y="164599"/>
                </a:lnTo>
                <a:lnTo>
                  <a:pt x="263360" y="236989"/>
                </a:lnTo>
                <a:lnTo>
                  <a:pt x="263525" y="286258"/>
                </a:lnTo>
                <a:lnTo>
                  <a:pt x="263525" y="308905"/>
                </a:lnTo>
                <a:lnTo>
                  <a:pt x="263525" y="331517"/>
                </a:lnTo>
                <a:lnTo>
                  <a:pt x="263525" y="354105"/>
                </a:lnTo>
                <a:lnTo>
                  <a:pt x="263525" y="376682"/>
                </a:lnTo>
                <a:lnTo>
                  <a:pt x="263384" y="429974"/>
                </a:lnTo>
                <a:lnTo>
                  <a:pt x="262969" y="473646"/>
                </a:lnTo>
                <a:lnTo>
                  <a:pt x="261365" y="532129"/>
                </a:lnTo>
                <a:lnTo>
                  <a:pt x="255524" y="570309"/>
                </a:lnTo>
                <a:lnTo>
                  <a:pt x="242443" y="606298"/>
                </a:lnTo>
                <a:lnTo>
                  <a:pt x="210760" y="648910"/>
                </a:lnTo>
                <a:lnTo>
                  <a:pt x="166449" y="671893"/>
                </a:lnTo>
                <a:lnTo>
                  <a:pt x="131190" y="676275"/>
                </a:lnTo>
                <a:lnTo>
                  <a:pt x="109019" y="674893"/>
                </a:lnTo>
                <a:lnTo>
                  <a:pt x="71058" y="663844"/>
                </a:lnTo>
                <a:lnTo>
                  <a:pt x="29908" y="627522"/>
                </a:lnTo>
                <a:lnTo>
                  <a:pt x="12953" y="591820"/>
                </a:lnTo>
                <a:lnTo>
                  <a:pt x="3238" y="546385"/>
                </a:lnTo>
                <a:lnTo>
                  <a:pt x="0" y="490474"/>
                </a:lnTo>
                <a:lnTo>
                  <a:pt x="27431" y="490474"/>
                </a:lnTo>
                <a:lnTo>
                  <a:pt x="54863" y="490474"/>
                </a:lnTo>
                <a:lnTo>
                  <a:pt x="82295" y="490474"/>
                </a:lnTo>
                <a:lnTo>
                  <a:pt x="109727" y="490474"/>
                </a:lnTo>
                <a:lnTo>
                  <a:pt x="109775" y="511123"/>
                </a:lnTo>
                <a:lnTo>
                  <a:pt x="111125" y="555751"/>
                </a:lnTo>
                <a:lnTo>
                  <a:pt x="117220" y="567689"/>
                </a:lnTo>
                <a:lnTo>
                  <a:pt x="121157" y="573024"/>
                </a:lnTo>
                <a:lnTo>
                  <a:pt x="126364" y="575817"/>
                </a:lnTo>
                <a:lnTo>
                  <a:pt x="133095" y="575817"/>
                </a:lnTo>
                <a:lnTo>
                  <a:pt x="138683" y="575817"/>
                </a:lnTo>
                <a:lnTo>
                  <a:pt x="143382" y="573151"/>
                </a:lnTo>
                <a:lnTo>
                  <a:pt x="146938" y="568071"/>
                </a:lnTo>
                <a:lnTo>
                  <a:pt x="150621" y="562990"/>
                </a:lnTo>
                <a:lnTo>
                  <a:pt x="153749" y="516507"/>
                </a:lnTo>
                <a:lnTo>
                  <a:pt x="153796" y="499745"/>
                </a:lnTo>
                <a:lnTo>
                  <a:pt x="153796" y="473835"/>
                </a:lnTo>
                <a:lnTo>
                  <a:pt x="153796" y="447913"/>
                </a:lnTo>
                <a:lnTo>
                  <a:pt x="153796" y="421967"/>
                </a:lnTo>
                <a:lnTo>
                  <a:pt x="153796" y="395986"/>
                </a:lnTo>
                <a:lnTo>
                  <a:pt x="149199" y="408279"/>
                </a:lnTo>
                <a:lnTo>
                  <a:pt x="120616" y="440969"/>
                </a:lnTo>
                <a:lnTo>
                  <a:pt x="88773" y="448310"/>
                </a:lnTo>
                <a:lnTo>
                  <a:pt x="74154" y="446807"/>
                </a:lnTo>
                <a:lnTo>
                  <a:pt x="35559" y="424179"/>
                </a:lnTo>
                <a:lnTo>
                  <a:pt x="10413" y="382531"/>
                </a:lnTo>
                <a:lnTo>
                  <a:pt x="1539" y="326564"/>
                </a:lnTo>
                <a:lnTo>
                  <a:pt x="0" y="274954"/>
                </a:lnTo>
                <a:lnTo>
                  <a:pt x="0" y="262000"/>
                </a:lnTo>
                <a:lnTo>
                  <a:pt x="0" y="249047"/>
                </a:lnTo>
                <a:lnTo>
                  <a:pt x="0" y="236093"/>
                </a:lnTo>
                <a:lnTo>
                  <a:pt x="0" y="223138"/>
                </a:lnTo>
                <a:lnTo>
                  <a:pt x="236" y="191135"/>
                </a:lnTo>
                <a:lnTo>
                  <a:pt x="2089" y="140271"/>
                </a:lnTo>
                <a:lnTo>
                  <a:pt x="10223" y="89312"/>
                </a:lnTo>
                <a:lnTo>
                  <a:pt x="30835" y="46303"/>
                </a:lnTo>
                <a:lnTo>
                  <a:pt x="64643" y="15621"/>
                </a:lnTo>
                <a:lnTo>
                  <a:pt x="109862" y="976"/>
                </a:lnTo>
                <a:lnTo>
                  <a:pt x="127126" y="0"/>
                </a:lnTo>
                <a:close/>
              </a:path>
            </a:pathLst>
          </a:custGeom>
          <a:ln w="19812">
            <a:solidFill>
              <a:srgbClr val="99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432175" y="1428750"/>
            <a:ext cx="4592955" cy="1341755"/>
          </a:xfrm>
          <a:custGeom>
            <a:avLst/>
            <a:gdLst/>
            <a:ahLst/>
            <a:cxnLst/>
            <a:rect l="l" t="t" r="r" b="b"/>
            <a:pathLst>
              <a:path w="4592955" h="1341755">
                <a:moveTo>
                  <a:pt x="41910" y="335407"/>
                </a:moveTo>
                <a:lnTo>
                  <a:pt x="0" y="335407"/>
                </a:lnTo>
                <a:lnTo>
                  <a:pt x="0" y="1006094"/>
                </a:lnTo>
                <a:lnTo>
                  <a:pt x="41910" y="1006094"/>
                </a:lnTo>
                <a:lnTo>
                  <a:pt x="41910" y="335407"/>
                </a:lnTo>
                <a:close/>
              </a:path>
              <a:path w="4592955" h="1341755">
                <a:moveTo>
                  <a:pt x="167639" y="335407"/>
                </a:moveTo>
                <a:lnTo>
                  <a:pt x="83820" y="335407"/>
                </a:lnTo>
                <a:lnTo>
                  <a:pt x="83820" y="1006094"/>
                </a:lnTo>
                <a:lnTo>
                  <a:pt x="167639" y="1006094"/>
                </a:lnTo>
                <a:lnTo>
                  <a:pt x="167639" y="335407"/>
                </a:lnTo>
                <a:close/>
              </a:path>
              <a:path w="4592955" h="1341755">
                <a:moveTo>
                  <a:pt x="3921886" y="0"/>
                </a:moveTo>
                <a:lnTo>
                  <a:pt x="3921886" y="335407"/>
                </a:lnTo>
                <a:lnTo>
                  <a:pt x="209550" y="335407"/>
                </a:lnTo>
                <a:lnTo>
                  <a:pt x="209550" y="1006094"/>
                </a:lnTo>
                <a:lnTo>
                  <a:pt x="3921886" y="1006094"/>
                </a:lnTo>
                <a:lnTo>
                  <a:pt x="3921886" y="1341374"/>
                </a:lnTo>
                <a:lnTo>
                  <a:pt x="4592701" y="670687"/>
                </a:lnTo>
                <a:lnTo>
                  <a:pt x="3921886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432175" y="1764157"/>
            <a:ext cx="41910" cy="671195"/>
          </a:xfrm>
          <a:custGeom>
            <a:avLst/>
            <a:gdLst/>
            <a:ahLst/>
            <a:cxnLst/>
            <a:rect l="l" t="t" r="r" b="b"/>
            <a:pathLst>
              <a:path w="41910" h="671194">
                <a:moveTo>
                  <a:pt x="0" y="0"/>
                </a:moveTo>
                <a:lnTo>
                  <a:pt x="41910" y="0"/>
                </a:lnTo>
                <a:lnTo>
                  <a:pt x="41910" y="670687"/>
                </a:lnTo>
                <a:lnTo>
                  <a:pt x="0" y="670687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515995" y="1764157"/>
            <a:ext cx="83820" cy="671195"/>
          </a:xfrm>
          <a:custGeom>
            <a:avLst/>
            <a:gdLst/>
            <a:ahLst/>
            <a:cxnLst/>
            <a:rect l="l" t="t" r="r" b="b"/>
            <a:pathLst>
              <a:path w="83820" h="671194">
                <a:moveTo>
                  <a:pt x="0" y="0"/>
                </a:moveTo>
                <a:lnTo>
                  <a:pt x="83819" y="0"/>
                </a:lnTo>
                <a:lnTo>
                  <a:pt x="83819" y="670687"/>
                </a:lnTo>
                <a:lnTo>
                  <a:pt x="0" y="670687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3641725" y="1428750"/>
            <a:ext cx="4383405" cy="1341755"/>
          </a:xfrm>
          <a:custGeom>
            <a:avLst/>
            <a:gdLst/>
            <a:ahLst/>
            <a:cxnLst/>
            <a:rect l="l" t="t" r="r" b="b"/>
            <a:pathLst>
              <a:path w="4383405" h="1341755">
                <a:moveTo>
                  <a:pt x="0" y="335407"/>
                </a:moveTo>
                <a:lnTo>
                  <a:pt x="3712336" y="335407"/>
                </a:lnTo>
                <a:lnTo>
                  <a:pt x="3712336" y="0"/>
                </a:lnTo>
                <a:lnTo>
                  <a:pt x="4383151" y="670687"/>
                </a:lnTo>
                <a:lnTo>
                  <a:pt x="3712336" y="1341374"/>
                </a:lnTo>
                <a:lnTo>
                  <a:pt x="3712336" y="1006094"/>
                </a:lnTo>
                <a:lnTo>
                  <a:pt x="0" y="1006094"/>
                </a:lnTo>
                <a:lnTo>
                  <a:pt x="0" y="335407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 txBox="1"/>
          <p:nvPr/>
        </p:nvSpPr>
        <p:spPr>
          <a:xfrm>
            <a:off x="4038346" y="1817319"/>
            <a:ext cx="325247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10" dirty="0">
                <a:solidFill>
                  <a:srgbClr val="FFFF00"/>
                </a:solidFill>
                <a:latin typeface="Calibri"/>
                <a:cs typeface="Calibri"/>
              </a:rPr>
              <a:t>КОНСТИТУЦИЯ</a:t>
            </a:r>
            <a:r>
              <a:rPr sz="3200" b="1" spc="-6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FFFF00"/>
                </a:solidFill>
                <a:latin typeface="Calibri"/>
                <a:cs typeface="Calibri"/>
              </a:rPr>
              <a:t>РФ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3575050" y="2552700"/>
            <a:ext cx="4897755" cy="1929130"/>
          </a:xfrm>
          <a:custGeom>
            <a:avLst/>
            <a:gdLst/>
            <a:ahLst/>
            <a:cxnLst/>
            <a:rect l="l" t="t" r="r" b="b"/>
            <a:pathLst>
              <a:path w="4897755" h="1929129">
                <a:moveTo>
                  <a:pt x="60325" y="482219"/>
                </a:moveTo>
                <a:lnTo>
                  <a:pt x="0" y="482219"/>
                </a:lnTo>
                <a:lnTo>
                  <a:pt x="0" y="1446657"/>
                </a:lnTo>
                <a:lnTo>
                  <a:pt x="60325" y="1446657"/>
                </a:lnTo>
                <a:lnTo>
                  <a:pt x="60325" y="482219"/>
                </a:lnTo>
                <a:close/>
              </a:path>
              <a:path w="4897755" h="1929129">
                <a:moveTo>
                  <a:pt x="241046" y="482219"/>
                </a:moveTo>
                <a:lnTo>
                  <a:pt x="120523" y="482219"/>
                </a:lnTo>
                <a:lnTo>
                  <a:pt x="120523" y="1446657"/>
                </a:lnTo>
                <a:lnTo>
                  <a:pt x="241046" y="1446657"/>
                </a:lnTo>
                <a:lnTo>
                  <a:pt x="241046" y="482219"/>
                </a:lnTo>
                <a:close/>
              </a:path>
              <a:path w="4897755" h="1929129">
                <a:moveTo>
                  <a:pt x="3933063" y="0"/>
                </a:moveTo>
                <a:lnTo>
                  <a:pt x="3933063" y="482219"/>
                </a:lnTo>
                <a:lnTo>
                  <a:pt x="301371" y="482219"/>
                </a:lnTo>
                <a:lnTo>
                  <a:pt x="301371" y="1446657"/>
                </a:lnTo>
                <a:lnTo>
                  <a:pt x="3933063" y="1446657"/>
                </a:lnTo>
                <a:lnTo>
                  <a:pt x="3933063" y="1928876"/>
                </a:lnTo>
                <a:lnTo>
                  <a:pt x="4897501" y="964438"/>
                </a:lnTo>
                <a:lnTo>
                  <a:pt x="3933063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575050" y="3034919"/>
            <a:ext cx="60325" cy="964565"/>
          </a:xfrm>
          <a:custGeom>
            <a:avLst/>
            <a:gdLst/>
            <a:ahLst/>
            <a:cxnLst/>
            <a:rect l="l" t="t" r="r" b="b"/>
            <a:pathLst>
              <a:path w="60325" h="964564">
                <a:moveTo>
                  <a:pt x="0" y="0"/>
                </a:moveTo>
                <a:lnTo>
                  <a:pt x="60325" y="0"/>
                </a:lnTo>
                <a:lnTo>
                  <a:pt x="60325" y="964437"/>
                </a:lnTo>
                <a:lnTo>
                  <a:pt x="0" y="964437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3695572" y="3034919"/>
            <a:ext cx="120650" cy="964565"/>
          </a:xfrm>
          <a:custGeom>
            <a:avLst/>
            <a:gdLst/>
            <a:ahLst/>
            <a:cxnLst/>
            <a:rect l="l" t="t" r="r" b="b"/>
            <a:pathLst>
              <a:path w="120650" h="964564">
                <a:moveTo>
                  <a:pt x="0" y="0"/>
                </a:moveTo>
                <a:lnTo>
                  <a:pt x="120523" y="0"/>
                </a:lnTo>
                <a:lnTo>
                  <a:pt x="120523" y="964437"/>
                </a:lnTo>
                <a:lnTo>
                  <a:pt x="0" y="964437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876421" y="2552700"/>
            <a:ext cx="4596130" cy="1929130"/>
          </a:xfrm>
          <a:custGeom>
            <a:avLst/>
            <a:gdLst/>
            <a:ahLst/>
            <a:cxnLst/>
            <a:rect l="l" t="t" r="r" b="b"/>
            <a:pathLst>
              <a:path w="4596130" h="1929129">
                <a:moveTo>
                  <a:pt x="0" y="482219"/>
                </a:moveTo>
                <a:lnTo>
                  <a:pt x="3631692" y="482219"/>
                </a:lnTo>
                <a:lnTo>
                  <a:pt x="3631692" y="0"/>
                </a:lnTo>
                <a:lnTo>
                  <a:pt x="4596130" y="964438"/>
                </a:lnTo>
                <a:lnTo>
                  <a:pt x="3631692" y="1928876"/>
                </a:lnTo>
                <a:lnTo>
                  <a:pt x="3631692" y="1446657"/>
                </a:lnTo>
                <a:lnTo>
                  <a:pt x="0" y="1446657"/>
                </a:lnTo>
                <a:lnTo>
                  <a:pt x="0" y="482219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 txBox="1"/>
          <p:nvPr/>
        </p:nvSpPr>
        <p:spPr>
          <a:xfrm>
            <a:off x="4396232" y="2974670"/>
            <a:ext cx="3074035" cy="9766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ts val="2745"/>
              </a:lnSpc>
              <a:spcBef>
                <a:spcPts val="95"/>
              </a:spcBef>
            </a:pP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Основы</a:t>
            </a:r>
            <a:endParaRPr sz="2800">
              <a:latin typeface="Calibri"/>
              <a:cs typeface="Calibri"/>
            </a:endParaRPr>
          </a:p>
          <a:p>
            <a:pPr marL="12065" marR="5080" algn="ctr">
              <a:lnSpc>
                <a:spcPct val="59600"/>
              </a:lnSpc>
              <a:spcBef>
                <a:spcPts val="740"/>
              </a:spcBef>
            </a:pPr>
            <a:r>
              <a:rPr sz="2800" b="1" spc="-20" dirty="0">
                <a:solidFill>
                  <a:srgbClr val="FFFFFF"/>
                </a:solidFill>
                <a:latin typeface="Calibri"/>
                <a:cs typeface="Calibri"/>
              </a:rPr>
              <a:t>Законодательства 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о  </a:t>
            </a:r>
            <a:r>
              <a:rPr sz="2800" b="1" spc="-15" dirty="0">
                <a:solidFill>
                  <a:srgbClr val="FFFFFF"/>
                </a:solidFill>
                <a:latin typeface="Calibri"/>
                <a:cs typeface="Calibri"/>
              </a:rPr>
              <a:t>здравоохранении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3573526" y="4326001"/>
            <a:ext cx="5165725" cy="2143125"/>
          </a:xfrm>
          <a:custGeom>
            <a:avLst/>
            <a:gdLst/>
            <a:ahLst/>
            <a:cxnLst/>
            <a:rect l="l" t="t" r="r" b="b"/>
            <a:pathLst>
              <a:path w="5165725" h="2143125">
                <a:moveTo>
                  <a:pt x="66928" y="535686"/>
                </a:moveTo>
                <a:lnTo>
                  <a:pt x="0" y="535686"/>
                </a:lnTo>
                <a:lnTo>
                  <a:pt x="0" y="1607286"/>
                </a:lnTo>
                <a:lnTo>
                  <a:pt x="66928" y="1607286"/>
                </a:lnTo>
                <a:lnTo>
                  <a:pt x="66928" y="535686"/>
                </a:lnTo>
                <a:close/>
              </a:path>
              <a:path w="5165725" h="2143125">
                <a:moveTo>
                  <a:pt x="267843" y="535686"/>
                </a:moveTo>
                <a:lnTo>
                  <a:pt x="133858" y="535686"/>
                </a:lnTo>
                <a:lnTo>
                  <a:pt x="133858" y="1607286"/>
                </a:lnTo>
                <a:lnTo>
                  <a:pt x="267843" y="1607286"/>
                </a:lnTo>
                <a:lnTo>
                  <a:pt x="267843" y="535686"/>
                </a:lnTo>
                <a:close/>
              </a:path>
              <a:path w="5165725" h="2143125">
                <a:moveTo>
                  <a:pt x="4094099" y="0"/>
                </a:moveTo>
                <a:lnTo>
                  <a:pt x="4094099" y="535686"/>
                </a:lnTo>
                <a:lnTo>
                  <a:pt x="334772" y="535686"/>
                </a:lnTo>
                <a:lnTo>
                  <a:pt x="334772" y="1607286"/>
                </a:lnTo>
                <a:lnTo>
                  <a:pt x="4094099" y="1607286"/>
                </a:lnTo>
                <a:lnTo>
                  <a:pt x="4094099" y="2143061"/>
                </a:lnTo>
                <a:lnTo>
                  <a:pt x="5165725" y="1071499"/>
                </a:lnTo>
                <a:lnTo>
                  <a:pt x="4094099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573526" y="4861686"/>
            <a:ext cx="67310" cy="1071880"/>
          </a:xfrm>
          <a:custGeom>
            <a:avLst/>
            <a:gdLst/>
            <a:ahLst/>
            <a:cxnLst/>
            <a:rect l="l" t="t" r="r" b="b"/>
            <a:pathLst>
              <a:path w="67310" h="1071879">
                <a:moveTo>
                  <a:pt x="0" y="0"/>
                </a:moveTo>
                <a:lnTo>
                  <a:pt x="66928" y="0"/>
                </a:lnTo>
                <a:lnTo>
                  <a:pt x="66928" y="1071600"/>
                </a:lnTo>
                <a:lnTo>
                  <a:pt x="0" y="10716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707384" y="4861686"/>
            <a:ext cx="133985" cy="1071880"/>
          </a:xfrm>
          <a:custGeom>
            <a:avLst/>
            <a:gdLst/>
            <a:ahLst/>
            <a:cxnLst/>
            <a:rect l="l" t="t" r="r" b="b"/>
            <a:pathLst>
              <a:path w="133985" h="1071879">
                <a:moveTo>
                  <a:pt x="0" y="0"/>
                </a:moveTo>
                <a:lnTo>
                  <a:pt x="133985" y="0"/>
                </a:lnTo>
                <a:lnTo>
                  <a:pt x="133985" y="1071600"/>
                </a:lnTo>
                <a:lnTo>
                  <a:pt x="0" y="10716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908297" y="4326001"/>
            <a:ext cx="4831080" cy="2143125"/>
          </a:xfrm>
          <a:custGeom>
            <a:avLst/>
            <a:gdLst/>
            <a:ahLst/>
            <a:cxnLst/>
            <a:rect l="l" t="t" r="r" b="b"/>
            <a:pathLst>
              <a:path w="4831080" h="2143125">
                <a:moveTo>
                  <a:pt x="0" y="535686"/>
                </a:moveTo>
                <a:lnTo>
                  <a:pt x="3759327" y="535686"/>
                </a:lnTo>
                <a:lnTo>
                  <a:pt x="3759327" y="0"/>
                </a:lnTo>
                <a:lnTo>
                  <a:pt x="4830953" y="1071499"/>
                </a:lnTo>
                <a:lnTo>
                  <a:pt x="3759327" y="2143061"/>
                </a:lnTo>
                <a:lnTo>
                  <a:pt x="3759327" y="1607286"/>
                </a:lnTo>
                <a:lnTo>
                  <a:pt x="0" y="1607286"/>
                </a:lnTo>
                <a:lnTo>
                  <a:pt x="0" y="535686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 txBox="1"/>
          <p:nvPr/>
        </p:nvSpPr>
        <p:spPr>
          <a:xfrm>
            <a:off x="4123435" y="4951221"/>
            <a:ext cx="3863975" cy="770255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12700" marR="5080" indent="330200">
              <a:lnSpc>
                <a:spcPct val="74700"/>
              </a:lnSpc>
              <a:spcBef>
                <a:spcPts val="944"/>
              </a:spcBef>
            </a:pP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«Об основах </a:t>
            </a:r>
            <a:r>
              <a:rPr sz="2800" b="1" spc="-20" dirty="0">
                <a:solidFill>
                  <a:srgbClr val="FFFFFF"/>
                </a:solidFill>
                <a:latin typeface="Calibri"/>
                <a:cs typeface="Calibri"/>
              </a:rPr>
              <a:t>охраны  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здоровья 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граждан в</a:t>
            </a:r>
            <a:r>
              <a:rPr sz="28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РФ»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2121407" y="4841747"/>
            <a:ext cx="1136904" cy="6995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2106167" y="4827270"/>
            <a:ext cx="1114425" cy="676275"/>
          </a:xfrm>
          <a:custGeom>
            <a:avLst/>
            <a:gdLst/>
            <a:ahLst/>
            <a:cxnLst/>
            <a:rect l="l" t="t" r="r" b="b"/>
            <a:pathLst>
              <a:path w="1114425" h="676275">
                <a:moveTo>
                  <a:pt x="475488" y="0"/>
                </a:moveTo>
                <a:lnTo>
                  <a:pt x="428069" y="6746"/>
                </a:lnTo>
                <a:lnTo>
                  <a:pt x="388365" y="26923"/>
                </a:lnTo>
                <a:lnTo>
                  <a:pt x="358346" y="58356"/>
                </a:lnTo>
                <a:lnTo>
                  <a:pt x="340232" y="98551"/>
                </a:lnTo>
                <a:lnTo>
                  <a:pt x="331200" y="154495"/>
                </a:lnTo>
                <a:lnTo>
                  <a:pt x="328168" y="232917"/>
                </a:lnTo>
                <a:lnTo>
                  <a:pt x="328168" y="460247"/>
                </a:lnTo>
                <a:lnTo>
                  <a:pt x="330057" y="519747"/>
                </a:lnTo>
                <a:lnTo>
                  <a:pt x="335661" y="560577"/>
                </a:lnTo>
                <a:lnTo>
                  <a:pt x="352877" y="606297"/>
                </a:lnTo>
                <a:lnTo>
                  <a:pt x="382143" y="645556"/>
                </a:lnTo>
                <a:lnTo>
                  <a:pt x="425217" y="668720"/>
                </a:lnTo>
                <a:lnTo>
                  <a:pt x="463075" y="675439"/>
                </a:lnTo>
                <a:lnTo>
                  <a:pt x="484886" y="676274"/>
                </a:lnTo>
                <a:lnTo>
                  <a:pt x="501792" y="675467"/>
                </a:lnTo>
                <a:lnTo>
                  <a:pt x="547369" y="663447"/>
                </a:lnTo>
                <a:lnTo>
                  <a:pt x="584713" y="634801"/>
                </a:lnTo>
                <a:lnTo>
                  <a:pt x="611520" y="590692"/>
                </a:lnTo>
                <a:lnTo>
                  <a:pt x="616671" y="576071"/>
                </a:lnTo>
                <a:lnTo>
                  <a:pt x="468249" y="576071"/>
                </a:lnTo>
                <a:lnTo>
                  <a:pt x="462152" y="572261"/>
                </a:lnTo>
                <a:lnTo>
                  <a:pt x="455347" y="522674"/>
                </a:lnTo>
                <a:lnTo>
                  <a:pt x="455090" y="500887"/>
                </a:lnTo>
                <a:lnTo>
                  <a:pt x="455155" y="169005"/>
                </a:lnTo>
                <a:lnTo>
                  <a:pt x="457612" y="123263"/>
                </a:lnTo>
                <a:lnTo>
                  <a:pt x="468883" y="100202"/>
                </a:lnTo>
                <a:lnTo>
                  <a:pt x="615514" y="100202"/>
                </a:lnTo>
                <a:lnTo>
                  <a:pt x="613283" y="93027"/>
                </a:lnTo>
                <a:lnTo>
                  <a:pt x="590349" y="51458"/>
                </a:lnTo>
                <a:lnTo>
                  <a:pt x="550290" y="18668"/>
                </a:lnTo>
                <a:lnTo>
                  <a:pt x="495802" y="1166"/>
                </a:lnTo>
                <a:lnTo>
                  <a:pt x="475488" y="0"/>
                </a:lnTo>
                <a:close/>
              </a:path>
              <a:path w="1114425" h="676275">
                <a:moveTo>
                  <a:pt x="615514" y="100202"/>
                </a:moveTo>
                <a:lnTo>
                  <a:pt x="487933" y="100202"/>
                </a:lnTo>
                <a:lnTo>
                  <a:pt x="494030" y="104520"/>
                </a:lnTo>
                <a:lnTo>
                  <a:pt x="496696" y="113283"/>
                </a:lnTo>
                <a:lnTo>
                  <a:pt x="500385" y="154495"/>
                </a:lnTo>
                <a:lnTo>
                  <a:pt x="500633" y="500887"/>
                </a:lnTo>
                <a:lnTo>
                  <a:pt x="500350" y="522674"/>
                </a:lnTo>
                <a:lnTo>
                  <a:pt x="496188" y="562482"/>
                </a:lnTo>
                <a:lnTo>
                  <a:pt x="487044" y="576071"/>
                </a:lnTo>
                <a:lnTo>
                  <a:pt x="616671" y="576071"/>
                </a:lnTo>
                <a:lnTo>
                  <a:pt x="623917" y="538583"/>
                </a:lnTo>
                <a:lnTo>
                  <a:pt x="627104" y="484671"/>
                </a:lnTo>
                <a:lnTo>
                  <a:pt x="627507" y="232917"/>
                </a:lnTo>
                <a:lnTo>
                  <a:pt x="627147" y="198461"/>
                </a:lnTo>
                <a:lnTo>
                  <a:pt x="626062" y="169005"/>
                </a:lnTo>
                <a:lnTo>
                  <a:pt x="624238" y="144549"/>
                </a:lnTo>
                <a:lnTo>
                  <a:pt x="621664" y="125094"/>
                </a:lnTo>
                <a:lnTo>
                  <a:pt x="618140" y="108644"/>
                </a:lnTo>
                <a:lnTo>
                  <a:pt x="615514" y="100202"/>
                </a:lnTo>
                <a:close/>
              </a:path>
              <a:path w="1114425" h="676275">
                <a:moveTo>
                  <a:pt x="1114425" y="12445"/>
                </a:moveTo>
                <a:lnTo>
                  <a:pt x="1039749" y="12445"/>
                </a:lnTo>
                <a:lnTo>
                  <a:pt x="1013078" y="48599"/>
                </a:lnTo>
                <a:lnTo>
                  <a:pt x="980884" y="78025"/>
                </a:lnTo>
                <a:lnTo>
                  <a:pt x="943165" y="100760"/>
                </a:lnTo>
                <a:lnTo>
                  <a:pt x="899921" y="116839"/>
                </a:lnTo>
                <a:lnTo>
                  <a:pt x="899921" y="192785"/>
                </a:lnTo>
                <a:lnTo>
                  <a:pt x="912494" y="192785"/>
                </a:lnTo>
                <a:lnTo>
                  <a:pt x="932545" y="193264"/>
                </a:lnTo>
                <a:lnTo>
                  <a:pt x="974953" y="204912"/>
                </a:lnTo>
                <a:lnTo>
                  <a:pt x="986869" y="254063"/>
                </a:lnTo>
                <a:lnTo>
                  <a:pt x="987551" y="314578"/>
                </a:lnTo>
                <a:lnTo>
                  <a:pt x="987551" y="663828"/>
                </a:lnTo>
                <a:lnTo>
                  <a:pt x="1114425" y="663828"/>
                </a:lnTo>
                <a:lnTo>
                  <a:pt x="1114425" y="12445"/>
                </a:lnTo>
                <a:close/>
              </a:path>
              <a:path w="1114425" h="676275">
                <a:moveTo>
                  <a:pt x="869061" y="12445"/>
                </a:moveTo>
                <a:lnTo>
                  <a:pt x="794384" y="12445"/>
                </a:lnTo>
                <a:lnTo>
                  <a:pt x="767714" y="48599"/>
                </a:lnTo>
                <a:lnTo>
                  <a:pt x="735520" y="78025"/>
                </a:lnTo>
                <a:lnTo>
                  <a:pt x="697801" y="100760"/>
                </a:lnTo>
                <a:lnTo>
                  <a:pt x="654557" y="116839"/>
                </a:lnTo>
                <a:lnTo>
                  <a:pt x="654557" y="192785"/>
                </a:lnTo>
                <a:lnTo>
                  <a:pt x="667131" y="192785"/>
                </a:lnTo>
                <a:lnTo>
                  <a:pt x="687181" y="193264"/>
                </a:lnTo>
                <a:lnTo>
                  <a:pt x="729589" y="204912"/>
                </a:lnTo>
                <a:lnTo>
                  <a:pt x="741505" y="254063"/>
                </a:lnTo>
                <a:lnTo>
                  <a:pt x="742188" y="314578"/>
                </a:lnTo>
                <a:lnTo>
                  <a:pt x="742188" y="663828"/>
                </a:lnTo>
                <a:lnTo>
                  <a:pt x="869061" y="663828"/>
                </a:lnTo>
                <a:lnTo>
                  <a:pt x="869061" y="12445"/>
                </a:lnTo>
                <a:close/>
              </a:path>
              <a:path w="1114425" h="676275">
                <a:moveTo>
                  <a:pt x="279895" y="100202"/>
                </a:moveTo>
                <a:lnTo>
                  <a:pt x="152019" y="100202"/>
                </a:lnTo>
                <a:lnTo>
                  <a:pt x="159131" y="104520"/>
                </a:lnTo>
                <a:lnTo>
                  <a:pt x="163956" y="113283"/>
                </a:lnTo>
                <a:lnTo>
                  <a:pt x="167030" y="120689"/>
                </a:lnTo>
                <a:lnTo>
                  <a:pt x="169211" y="129762"/>
                </a:lnTo>
                <a:lnTo>
                  <a:pt x="170511" y="140501"/>
                </a:lnTo>
                <a:lnTo>
                  <a:pt x="170942" y="152907"/>
                </a:lnTo>
                <a:lnTo>
                  <a:pt x="169487" y="171916"/>
                </a:lnTo>
                <a:lnTo>
                  <a:pt x="157815" y="220077"/>
                </a:lnTo>
                <a:lnTo>
                  <a:pt x="138826" y="270979"/>
                </a:lnTo>
                <a:lnTo>
                  <a:pt x="109015" y="338594"/>
                </a:lnTo>
                <a:lnTo>
                  <a:pt x="87951" y="384532"/>
                </a:lnTo>
                <a:lnTo>
                  <a:pt x="62782" y="438556"/>
                </a:lnTo>
                <a:lnTo>
                  <a:pt x="33507" y="500667"/>
                </a:lnTo>
                <a:lnTo>
                  <a:pt x="126" y="570864"/>
                </a:lnTo>
                <a:lnTo>
                  <a:pt x="0" y="663828"/>
                </a:lnTo>
                <a:lnTo>
                  <a:pt x="279273" y="663828"/>
                </a:lnTo>
                <a:lnTo>
                  <a:pt x="279273" y="552830"/>
                </a:lnTo>
                <a:lnTo>
                  <a:pt x="140081" y="552830"/>
                </a:lnTo>
                <a:lnTo>
                  <a:pt x="173335" y="489233"/>
                </a:lnTo>
                <a:lnTo>
                  <a:pt x="201854" y="433436"/>
                </a:lnTo>
                <a:lnTo>
                  <a:pt x="225647" y="385429"/>
                </a:lnTo>
                <a:lnTo>
                  <a:pt x="244719" y="345200"/>
                </a:lnTo>
                <a:lnTo>
                  <a:pt x="268731" y="288035"/>
                </a:lnTo>
                <a:lnTo>
                  <a:pt x="285130" y="227345"/>
                </a:lnTo>
                <a:lnTo>
                  <a:pt x="290575" y="169798"/>
                </a:lnTo>
                <a:lnTo>
                  <a:pt x="288149" y="134554"/>
                </a:lnTo>
                <a:lnTo>
                  <a:pt x="280876" y="102536"/>
                </a:lnTo>
                <a:lnTo>
                  <a:pt x="279895" y="100202"/>
                </a:lnTo>
                <a:close/>
              </a:path>
              <a:path w="1114425" h="676275">
                <a:moveTo>
                  <a:pt x="137287" y="0"/>
                </a:moveTo>
                <a:lnTo>
                  <a:pt x="85494" y="8840"/>
                </a:lnTo>
                <a:lnTo>
                  <a:pt x="45958" y="35099"/>
                </a:lnTo>
                <a:lnTo>
                  <a:pt x="18303" y="77305"/>
                </a:lnTo>
                <a:lnTo>
                  <a:pt x="4444" y="124078"/>
                </a:lnTo>
                <a:lnTo>
                  <a:pt x="283" y="184532"/>
                </a:lnTo>
                <a:lnTo>
                  <a:pt x="0" y="210438"/>
                </a:lnTo>
                <a:lnTo>
                  <a:pt x="0" y="234187"/>
                </a:lnTo>
                <a:lnTo>
                  <a:pt x="113792" y="234187"/>
                </a:lnTo>
                <a:lnTo>
                  <a:pt x="113844" y="169798"/>
                </a:lnTo>
                <a:lnTo>
                  <a:pt x="114222" y="152471"/>
                </a:lnTo>
                <a:lnTo>
                  <a:pt x="120776" y="114680"/>
                </a:lnTo>
                <a:lnTo>
                  <a:pt x="142367" y="100202"/>
                </a:lnTo>
                <a:lnTo>
                  <a:pt x="279895" y="100202"/>
                </a:lnTo>
                <a:lnTo>
                  <a:pt x="268769" y="73733"/>
                </a:lnTo>
                <a:lnTo>
                  <a:pt x="251840" y="48132"/>
                </a:lnTo>
                <a:lnTo>
                  <a:pt x="230102" y="27056"/>
                </a:lnTo>
                <a:lnTo>
                  <a:pt x="203755" y="12017"/>
                </a:lnTo>
                <a:lnTo>
                  <a:pt x="172813" y="3002"/>
                </a:lnTo>
                <a:lnTo>
                  <a:pt x="137287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2561208" y="4927472"/>
            <a:ext cx="45720" cy="476250"/>
          </a:xfrm>
          <a:custGeom>
            <a:avLst/>
            <a:gdLst/>
            <a:ahLst/>
            <a:cxnLst/>
            <a:rect l="l" t="t" r="r" b="b"/>
            <a:pathLst>
              <a:path w="45719" h="476250">
                <a:moveTo>
                  <a:pt x="23241" y="0"/>
                </a:moveTo>
                <a:lnTo>
                  <a:pt x="13843" y="0"/>
                </a:lnTo>
                <a:lnTo>
                  <a:pt x="7620" y="4571"/>
                </a:lnTo>
                <a:lnTo>
                  <a:pt x="285" y="55116"/>
                </a:lnTo>
                <a:lnTo>
                  <a:pt x="0" y="77977"/>
                </a:lnTo>
                <a:lnTo>
                  <a:pt x="0" y="130990"/>
                </a:lnTo>
                <a:lnTo>
                  <a:pt x="0" y="183985"/>
                </a:lnTo>
                <a:lnTo>
                  <a:pt x="0" y="236966"/>
                </a:lnTo>
                <a:lnTo>
                  <a:pt x="0" y="289936"/>
                </a:lnTo>
                <a:lnTo>
                  <a:pt x="0" y="342899"/>
                </a:lnTo>
                <a:lnTo>
                  <a:pt x="0" y="395858"/>
                </a:lnTo>
                <a:lnTo>
                  <a:pt x="263" y="421413"/>
                </a:lnTo>
                <a:lnTo>
                  <a:pt x="4318" y="464311"/>
                </a:lnTo>
                <a:lnTo>
                  <a:pt x="13208" y="475868"/>
                </a:lnTo>
                <a:lnTo>
                  <a:pt x="22606" y="475868"/>
                </a:lnTo>
                <a:lnTo>
                  <a:pt x="32004" y="475868"/>
                </a:lnTo>
                <a:lnTo>
                  <a:pt x="45309" y="422471"/>
                </a:lnTo>
                <a:lnTo>
                  <a:pt x="45593" y="400684"/>
                </a:lnTo>
                <a:lnTo>
                  <a:pt x="45593" y="346900"/>
                </a:lnTo>
                <a:lnTo>
                  <a:pt x="45593" y="293115"/>
                </a:lnTo>
                <a:lnTo>
                  <a:pt x="45593" y="239331"/>
                </a:lnTo>
                <a:lnTo>
                  <a:pt x="45593" y="185547"/>
                </a:lnTo>
                <a:lnTo>
                  <a:pt x="45593" y="131762"/>
                </a:lnTo>
                <a:lnTo>
                  <a:pt x="45593" y="77977"/>
                </a:lnTo>
                <a:lnTo>
                  <a:pt x="45352" y="54496"/>
                </a:lnTo>
                <a:lnTo>
                  <a:pt x="41656" y="13081"/>
                </a:lnTo>
                <a:lnTo>
                  <a:pt x="32893" y="0"/>
                </a:lnTo>
                <a:lnTo>
                  <a:pt x="23241" y="0"/>
                </a:lnTo>
                <a:close/>
              </a:path>
            </a:pathLst>
          </a:custGeom>
          <a:ln w="19812">
            <a:solidFill>
              <a:srgbClr val="99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006089" y="4839715"/>
            <a:ext cx="214629" cy="651510"/>
          </a:xfrm>
          <a:custGeom>
            <a:avLst/>
            <a:gdLst/>
            <a:ahLst/>
            <a:cxnLst/>
            <a:rect l="l" t="t" r="r" b="b"/>
            <a:pathLst>
              <a:path w="214630" h="651510">
                <a:moveTo>
                  <a:pt x="139827" y="0"/>
                </a:moveTo>
                <a:lnTo>
                  <a:pt x="158496" y="0"/>
                </a:lnTo>
                <a:lnTo>
                  <a:pt x="177165" y="0"/>
                </a:lnTo>
                <a:lnTo>
                  <a:pt x="195834" y="0"/>
                </a:lnTo>
                <a:lnTo>
                  <a:pt x="214503" y="0"/>
                </a:lnTo>
                <a:lnTo>
                  <a:pt x="214503" y="50114"/>
                </a:lnTo>
                <a:lnTo>
                  <a:pt x="214503" y="651382"/>
                </a:lnTo>
                <a:lnTo>
                  <a:pt x="182784" y="651382"/>
                </a:lnTo>
                <a:lnTo>
                  <a:pt x="151066" y="651382"/>
                </a:lnTo>
                <a:lnTo>
                  <a:pt x="119348" y="651382"/>
                </a:lnTo>
                <a:lnTo>
                  <a:pt x="87630" y="651382"/>
                </a:lnTo>
                <a:lnTo>
                  <a:pt x="87630" y="601479"/>
                </a:lnTo>
                <a:lnTo>
                  <a:pt x="87630" y="302132"/>
                </a:lnTo>
                <a:lnTo>
                  <a:pt x="87461" y="268100"/>
                </a:lnTo>
                <a:lnTo>
                  <a:pt x="86076" y="222658"/>
                </a:lnTo>
                <a:lnTo>
                  <a:pt x="69342" y="188086"/>
                </a:lnTo>
                <a:lnTo>
                  <a:pt x="12573" y="180339"/>
                </a:lnTo>
                <a:lnTo>
                  <a:pt x="8382" y="180339"/>
                </a:lnTo>
                <a:lnTo>
                  <a:pt x="4191" y="180339"/>
                </a:lnTo>
                <a:lnTo>
                  <a:pt x="0" y="180339"/>
                </a:lnTo>
                <a:lnTo>
                  <a:pt x="0" y="161311"/>
                </a:lnTo>
                <a:lnTo>
                  <a:pt x="0" y="142319"/>
                </a:lnTo>
                <a:lnTo>
                  <a:pt x="0" y="123350"/>
                </a:lnTo>
                <a:lnTo>
                  <a:pt x="0" y="104393"/>
                </a:lnTo>
                <a:lnTo>
                  <a:pt x="43243" y="88314"/>
                </a:lnTo>
                <a:lnTo>
                  <a:pt x="80962" y="65579"/>
                </a:lnTo>
                <a:lnTo>
                  <a:pt x="113156" y="36153"/>
                </a:lnTo>
                <a:lnTo>
                  <a:pt x="139827" y="0"/>
                </a:lnTo>
                <a:close/>
              </a:path>
            </a:pathLst>
          </a:custGeom>
          <a:ln w="19812">
            <a:solidFill>
              <a:srgbClr val="99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2760726" y="4839715"/>
            <a:ext cx="214629" cy="651510"/>
          </a:xfrm>
          <a:custGeom>
            <a:avLst/>
            <a:gdLst/>
            <a:ahLst/>
            <a:cxnLst/>
            <a:rect l="l" t="t" r="r" b="b"/>
            <a:pathLst>
              <a:path w="214630" h="651510">
                <a:moveTo>
                  <a:pt x="139826" y="0"/>
                </a:moveTo>
                <a:lnTo>
                  <a:pt x="158495" y="0"/>
                </a:lnTo>
                <a:lnTo>
                  <a:pt x="177164" y="0"/>
                </a:lnTo>
                <a:lnTo>
                  <a:pt x="195833" y="0"/>
                </a:lnTo>
                <a:lnTo>
                  <a:pt x="214503" y="0"/>
                </a:lnTo>
                <a:lnTo>
                  <a:pt x="214503" y="50114"/>
                </a:lnTo>
                <a:lnTo>
                  <a:pt x="214503" y="651382"/>
                </a:lnTo>
                <a:lnTo>
                  <a:pt x="182784" y="651382"/>
                </a:lnTo>
                <a:lnTo>
                  <a:pt x="151066" y="651382"/>
                </a:lnTo>
                <a:lnTo>
                  <a:pt x="119348" y="651382"/>
                </a:lnTo>
                <a:lnTo>
                  <a:pt x="87630" y="651382"/>
                </a:lnTo>
                <a:lnTo>
                  <a:pt x="87630" y="601479"/>
                </a:lnTo>
                <a:lnTo>
                  <a:pt x="87630" y="302132"/>
                </a:lnTo>
                <a:lnTo>
                  <a:pt x="87461" y="268100"/>
                </a:lnTo>
                <a:lnTo>
                  <a:pt x="86076" y="222658"/>
                </a:lnTo>
                <a:lnTo>
                  <a:pt x="69342" y="188086"/>
                </a:lnTo>
                <a:lnTo>
                  <a:pt x="12573" y="180339"/>
                </a:lnTo>
                <a:lnTo>
                  <a:pt x="8381" y="180339"/>
                </a:lnTo>
                <a:lnTo>
                  <a:pt x="4191" y="180339"/>
                </a:lnTo>
                <a:lnTo>
                  <a:pt x="0" y="180339"/>
                </a:lnTo>
                <a:lnTo>
                  <a:pt x="0" y="161311"/>
                </a:lnTo>
                <a:lnTo>
                  <a:pt x="0" y="142319"/>
                </a:lnTo>
                <a:lnTo>
                  <a:pt x="0" y="123350"/>
                </a:lnTo>
                <a:lnTo>
                  <a:pt x="0" y="104393"/>
                </a:lnTo>
                <a:lnTo>
                  <a:pt x="43243" y="88314"/>
                </a:lnTo>
                <a:lnTo>
                  <a:pt x="80962" y="65579"/>
                </a:lnTo>
                <a:lnTo>
                  <a:pt x="113156" y="36153"/>
                </a:lnTo>
                <a:lnTo>
                  <a:pt x="139826" y="0"/>
                </a:lnTo>
                <a:close/>
              </a:path>
            </a:pathLst>
          </a:custGeom>
          <a:ln w="19812">
            <a:solidFill>
              <a:srgbClr val="99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2434335" y="4827270"/>
            <a:ext cx="299720" cy="676275"/>
          </a:xfrm>
          <a:custGeom>
            <a:avLst/>
            <a:gdLst/>
            <a:ahLst/>
            <a:cxnLst/>
            <a:rect l="l" t="t" r="r" b="b"/>
            <a:pathLst>
              <a:path w="299719" h="676275">
                <a:moveTo>
                  <a:pt x="147319" y="0"/>
                </a:moveTo>
                <a:lnTo>
                  <a:pt x="186864" y="4667"/>
                </a:lnTo>
                <a:lnTo>
                  <a:pt x="237555" y="28598"/>
                </a:lnTo>
                <a:lnTo>
                  <a:pt x="271399" y="64388"/>
                </a:lnTo>
                <a:lnTo>
                  <a:pt x="289972" y="108644"/>
                </a:lnTo>
                <a:lnTo>
                  <a:pt x="297894" y="169005"/>
                </a:lnTo>
                <a:lnTo>
                  <a:pt x="299338" y="232917"/>
                </a:lnTo>
                <a:lnTo>
                  <a:pt x="299338" y="287230"/>
                </a:lnTo>
                <a:lnTo>
                  <a:pt x="299338" y="341566"/>
                </a:lnTo>
                <a:lnTo>
                  <a:pt x="299338" y="395902"/>
                </a:lnTo>
                <a:lnTo>
                  <a:pt x="299338" y="450214"/>
                </a:lnTo>
                <a:lnTo>
                  <a:pt x="298936" y="484671"/>
                </a:lnTo>
                <a:lnTo>
                  <a:pt x="295749" y="538583"/>
                </a:lnTo>
                <a:lnTo>
                  <a:pt x="283352" y="590692"/>
                </a:lnTo>
                <a:lnTo>
                  <a:pt x="256545" y="634801"/>
                </a:lnTo>
                <a:lnTo>
                  <a:pt x="219201" y="663447"/>
                </a:lnTo>
                <a:lnTo>
                  <a:pt x="173624" y="675467"/>
                </a:lnTo>
                <a:lnTo>
                  <a:pt x="156718" y="676274"/>
                </a:lnTo>
                <a:lnTo>
                  <a:pt x="134907" y="675439"/>
                </a:lnTo>
                <a:lnTo>
                  <a:pt x="97049" y="668720"/>
                </a:lnTo>
                <a:lnTo>
                  <a:pt x="53975" y="645556"/>
                </a:lnTo>
                <a:lnTo>
                  <a:pt x="24709" y="606297"/>
                </a:lnTo>
                <a:lnTo>
                  <a:pt x="7493" y="560577"/>
                </a:lnTo>
                <a:lnTo>
                  <a:pt x="1889" y="519747"/>
                </a:lnTo>
                <a:lnTo>
                  <a:pt x="0" y="460247"/>
                </a:lnTo>
                <a:lnTo>
                  <a:pt x="0" y="403403"/>
                </a:lnTo>
                <a:lnTo>
                  <a:pt x="0" y="346582"/>
                </a:lnTo>
                <a:lnTo>
                  <a:pt x="0" y="289762"/>
                </a:lnTo>
                <a:lnTo>
                  <a:pt x="0" y="232917"/>
                </a:lnTo>
                <a:lnTo>
                  <a:pt x="760" y="190884"/>
                </a:lnTo>
                <a:lnTo>
                  <a:pt x="6804" y="123725"/>
                </a:lnTo>
                <a:lnTo>
                  <a:pt x="19639" y="77358"/>
                </a:lnTo>
                <a:lnTo>
                  <a:pt x="43693" y="41544"/>
                </a:lnTo>
                <a:lnTo>
                  <a:pt x="79079" y="15162"/>
                </a:lnTo>
                <a:lnTo>
                  <a:pt x="122652" y="1688"/>
                </a:lnTo>
                <a:lnTo>
                  <a:pt x="147319" y="0"/>
                </a:lnTo>
                <a:close/>
              </a:path>
            </a:pathLst>
          </a:custGeom>
          <a:ln w="19811">
            <a:solidFill>
              <a:srgbClr val="99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2106167" y="4827270"/>
            <a:ext cx="290830" cy="664210"/>
          </a:xfrm>
          <a:custGeom>
            <a:avLst/>
            <a:gdLst/>
            <a:ahLst/>
            <a:cxnLst/>
            <a:rect l="l" t="t" r="r" b="b"/>
            <a:pathLst>
              <a:path w="290830" h="664210">
                <a:moveTo>
                  <a:pt x="137287" y="0"/>
                </a:moveTo>
                <a:lnTo>
                  <a:pt x="203755" y="12017"/>
                </a:lnTo>
                <a:lnTo>
                  <a:pt x="251840" y="48132"/>
                </a:lnTo>
                <a:lnTo>
                  <a:pt x="280876" y="102536"/>
                </a:lnTo>
                <a:lnTo>
                  <a:pt x="290575" y="169798"/>
                </a:lnTo>
                <a:lnTo>
                  <a:pt x="289216" y="198185"/>
                </a:lnTo>
                <a:lnTo>
                  <a:pt x="278306" y="257292"/>
                </a:lnTo>
                <a:lnTo>
                  <a:pt x="259078" y="312739"/>
                </a:lnTo>
                <a:lnTo>
                  <a:pt x="225647" y="385429"/>
                </a:lnTo>
                <a:lnTo>
                  <a:pt x="201854" y="433436"/>
                </a:lnTo>
                <a:lnTo>
                  <a:pt x="173335" y="489233"/>
                </a:lnTo>
                <a:lnTo>
                  <a:pt x="140081" y="552830"/>
                </a:lnTo>
                <a:lnTo>
                  <a:pt x="174867" y="552830"/>
                </a:lnTo>
                <a:lnTo>
                  <a:pt x="209676" y="552830"/>
                </a:lnTo>
                <a:lnTo>
                  <a:pt x="244486" y="552830"/>
                </a:lnTo>
                <a:lnTo>
                  <a:pt x="279273" y="552830"/>
                </a:lnTo>
                <a:lnTo>
                  <a:pt x="279273" y="580568"/>
                </a:lnTo>
                <a:lnTo>
                  <a:pt x="279273" y="608329"/>
                </a:lnTo>
                <a:lnTo>
                  <a:pt x="279273" y="636091"/>
                </a:lnTo>
                <a:lnTo>
                  <a:pt x="279273" y="663828"/>
                </a:lnTo>
                <a:lnTo>
                  <a:pt x="223418" y="663828"/>
                </a:lnTo>
                <a:lnTo>
                  <a:pt x="167563" y="663828"/>
                </a:lnTo>
                <a:lnTo>
                  <a:pt x="111709" y="663828"/>
                </a:lnTo>
                <a:lnTo>
                  <a:pt x="55854" y="663828"/>
                </a:lnTo>
                <a:lnTo>
                  <a:pt x="0" y="663828"/>
                </a:lnTo>
                <a:lnTo>
                  <a:pt x="73" y="640587"/>
                </a:lnTo>
                <a:lnTo>
                  <a:pt x="111" y="617346"/>
                </a:lnTo>
                <a:lnTo>
                  <a:pt x="125" y="594105"/>
                </a:lnTo>
                <a:lnTo>
                  <a:pt x="126" y="570864"/>
                </a:lnTo>
                <a:lnTo>
                  <a:pt x="33507" y="500667"/>
                </a:lnTo>
                <a:lnTo>
                  <a:pt x="62782" y="438556"/>
                </a:lnTo>
                <a:lnTo>
                  <a:pt x="87951" y="384532"/>
                </a:lnTo>
                <a:lnTo>
                  <a:pt x="109015" y="338594"/>
                </a:lnTo>
                <a:lnTo>
                  <a:pt x="125973" y="300743"/>
                </a:lnTo>
                <a:lnTo>
                  <a:pt x="147574" y="249300"/>
                </a:lnTo>
                <a:lnTo>
                  <a:pt x="165115" y="194294"/>
                </a:lnTo>
                <a:lnTo>
                  <a:pt x="170942" y="152907"/>
                </a:lnTo>
                <a:lnTo>
                  <a:pt x="170511" y="140501"/>
                </a:lnTo>
                <a:lnTo>
                  <a:pt x="152019" y="100202"/>
                </a:lnTo>
                <a:lnTo>
                  <a:pt x="142367" y="100202"/>
                </a:lnTo>
                <a:lnTo>
                  <a:pt x="115522" y="136302"/>
                </a:lnTo>
                <a:lnTo>
                  <a:pt x="113792" y="187717"/>
                </a:lnTo>
                <a:lnTo>
                  <a:pt x="113792" y="203199"/>
                </a:lnTo>
                <a:lnTo>
                  <a:pt x="113792" y="218682"/>
                </a:lnTo>
                <a:lnTo>
                  <a:pt x="113792" y="234187"/>
                </a:lnTo>
                <a:lnTo>
                  <a:pt x="85332" y="234187"/>
                </a:lnTo>
                <a:lnTo>
                  <a:pt x="56896" y="234187"/>
                </a:lnTo>
                <a:lnTo>
                  <a:pt x="28459" y="234187"/>
                </a:lnTo>
                <a:lnTo>
                  <a:pt x="0" y="234187"/>
                </a:lnTo>
                <a:lnTo>
                  <a:pt x="0" y="226186"/>
                </a:lnTo>
                <a:lnTo>
                  <a:pt x="0" y="218312"/>
                </a:lnTo>
                <a:lnTo>
                  <a:pt x="0" y="210438"/>
                </a:lnTo>
                <a:lnTo>
                  <a:pt x="283" y="184532"/>
                </a:lnTo>
                <a:lnTo>
                  <a:pt x="2518" y="141341"/>
                </a:lnTo>
                <a:lnTo>
                  <a:pt x="12064" y="92789"/>
                </a:lnTo>
                <a:lnTo>
                  <a:pt x="35399" y="47591"/>
                </a:lnTo>
                <a:lnTo>
                  <a:pt x="70993" y="15747"/>
                </a:lnTo>
                <a:lnTo>
                  <a:pt x="118641" y="978"/>
                </a:lnTo>
                <a:lnTo>
                  <a:pt x="137287" y="0"/>
                </a:lnTo>
                <a:close/>
              </a:path>
            </a:pathLst>
          </a:custGeom>
          <a:ln w="19812">
            <a:solidFill>
              <a:srgbClr val="99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524250" y="3956900"/>
            <a:ext cx="4143375" cy="1016000"/>
          </a:xfrm>
          <a:custGeom>
            <a:avLst/>
            <a:gdLst/>
            <a:ahLst/>
            <a:cxnLst/>
            <a:rect l="l" t="t" r="r" b="b"/>
            <a:pathLst>
              <a:path w="4143375" h="1016000">
                <a:moveTo>
                  <a:pt x="0" y="1015657"/>
                </a:moveTo>
                <a:lnTo>
                  <a:pt x="4143375" y="1015657"/>
                </a:lnTo>
                <a:lnTo>
                  <a:pt x="4143375" y="0"/>
                </a:lnTo>
                <a:lnTo>
                  <a:pt x="0" y="0"/>
                </a:lnTo>
                <a:lnTo>
                  <a:pt x="0" y="101565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995928" y="3909059"/>
            <a:ext cx="3259835" cy="131216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573526" y="5778106"/>
            <a:ext cx="4143375" cy="523240"/>
          </a:xfrm>
          <a:custGeom>
            <a:avLst/>
            <a:gdLst/>
            <a:ahLst/>
            <a:cxnLst/>
            <a:rect l="l" t="t" r="r" b="b"/>
            <a:pathLst>
              <a:path w="4143375" h="523239">
                <a:moveTo>
                  <a:pt x="0" y="523214"/>
                </a:moveTo>
                <a:lnTo>
                  <a:pt x="4143375" y="523214"/>
                </a:lnTo>
                <a:lnTo>
                  <a:pt x="4143375" y="0"/>
                </a:lnTo>
                <a:lnTo>
                  <a:pt x="0" y="0"/>
                </a:lnTo>
                <a:lnTo>
                  <a:pt x="0" y="52321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867911" y="5701284"/>
            <a:ext cx="3547872" cy="96011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522726" y="180975"/>
            <a:ext cx="2068449" cy="39052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8648065" y="4096639"/>
            <a:ext cx="2663825" cy="1586230"/>
          </a:xfrm>
          <a:custGeom>
            <a:avLst/>
            <a:gdLst/>
            <a:ahLst/>
            <a:cxnLst/>
            <a:rect l="l" t="t" r="r" b="b"/>
            <a:pathLst>
              <a:path w="2663825" h="1586229">
                <a:moveTo>
                  <a:pt x="0" y="1586230"/>
                </a:moveTo>
                <a:lnTo>
                  <a:pt x="2663825" y="1586230"/>
                </a:lnTo>
                <a:lnTo>
                  <a:pt x="2663825" y="0"/>
                </a:lnTo>
                <a:lnTo>
                  <a:pt x="0" y="0"/>
                </a:lnTo>
                <a:lnTo>
                  <a:pt x="0" y="158623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 txBox="1"/>
          <p:nvPr/>
        </p:nvSpPr>
        <p:spPr>
          <a:xfrm>
            <a:off x="8648065" y="4096639"/>
            <a:ext cx="2663825" cy="1586230"/>
          </a:xfrm>
          <a:prstGeom prst="rect">
            <a:avLst/>
          </a:prstGeom>
          <a:ln w="25400">
            <a:solidFill>
              <a:srgbClr val="385D89"/>
            </a:solidFill>
          </a:ln>
        </p:spPr>
        <p:txBody>
          <a:bodyPr vert="horz" wrap="square" lIns="0" tIns="92710" rIns="0" bIns="0" rtlCol="0">
            <a:spAutoFit/>
          </a:bodyPr>
          <a:lstStyle/>
          <a:p>
            <a:pPr marL="212725" indent="-120650">
              <a:lnSpc>
                <a:spcPct val="100000"/>
              </a:lnSpc>
              <a:spcBef>
                <a:spcPts val="730"/>
              </a:spcBef>
              <a:buClr>
                <a:srgbClr val="FFFFFF"/>
              </a:buClr>
              <a:buFont typeface="Calibri"/>
              <a:buChar char="-"/>
              <a:tabLst>
                <a:tab pos="212725" algn="l"/>
              </a:tabLst>
            </a:pPr>
            <a:r>
              <a:rPr sz="1800" b="1" spc="-20" dirty="0">
                <a:solidFill>
                  <a:srgbClr val="FFFF00"/>
                </a:solidFill>
                <a:latin typeface="Calibri"/>
                <a:cs typeface="Calibri"/>
              </a:rPr>
              <a:t>РЕОРГАНИЗАЦИЯ</a:t>
            </a:r>
            <a:endParaRPr sz="1800">
              <a:latin typeface="Calibri"/>
              <a:cs typeface="Calibri"/>
            </a:endParaRPr>
          </a:p>
          <a:p>
            <a:pPr marL="212725" indent="-120650">
              <a:lnSpc>
                <a:spcPct val="100000"/>
              </a:lnSpc>
              <a:buFont typeface="Calibri"/>
              <a:buChar char="-"/>
              <a:tabLst>
                <a:tab pos="212725" algn="l"/>
              </a:tabLst>
            </a:pPr>
            <a:r>
              <a:rPr sz="1800" b="1" spc="-5" dirty="0">
                <a:solidFill>
                  <a:srgbClr val="FFFF00"/>
                </a:solidFill>
                <a:latin typeface="Calibri"/>
                <a:cs typeface="Calibri"/>
              </a:rPr>
              <a:t>ПЕРЕОСНАЩЕНИЕ</a:t>
            </a:r>
            <a:endParaRPr sz="1800">
              <a:latin typeface="Calibri"/>
              <a:cs typeface="Calibri"/>
            </a:endParaRPr>
          </a:p>
          <a:p>
            <a:pPr marL="212725" indent="-120650">
              <a:lnSpc>
                <a:spcPct val="100000"/>
              </a:lnSpc>
              <a:buFont typeface="Calibri"/>
              <a:buChar char="-"/>
              <a:tabLst>
                <a:tab pos="212725" algn="l"/>
              </a:tabLst>
            </a:pPr>
            <a:r>
              <a:rPr sz="1800" b="1" spc="-10" dirty="0">
                <a:solidFill>
                  <a:srgbClr val="FFFF00"/>
                </a:solidFill>
                <a:latin typeface="Calibri"/>
                <a:cs typeface="Calibri"/>
              </a:rPr>
              <a:t>ИНФОРМАТИЗАЦИЯ</a:t>
            </a:r>
            <a:endParaRPr sz="1800">
              <a:latin typeface="Calibri"/>
              <a:cs typeface="Calibri"/>
            </a:endParaRPr>
          </a:p>
          <a:p>
            <a:pPr marL="212725" indent="-120650">
              <a:lnSpc>
                <a:spcPct val="100000"/>
              </a:lnSpc>
              <a:spcBef>
                <a:spcPts val="5"/>
              </a:spcBef>
              <a:buFont typeface="Calibri"/>
              <a:buChar char="-"/>
              <a:tabLst>
                <a:tab pos="212725" algn="l"/>
              </a:tabLst>
            </a:pPr>
            <a:r>
              <a:rPr sz="1800" b="1" spc="-5" dirty="0">
                <a:solidFill>
                  <a:srgbClr val="FFFF00"/>
                </a:solidFill>
                <a:latin typeface="Calibri"/>
                <a:cs typeface="Calibri"/>
              </a:rPr>
              <a:t>ФИНАНСИРОВАНИЕ…</a:t>
            </a:r>
            <a:endParaRPr sz="1800">
              <a:latin typeface="Calibri"/>
              <a:cs typeface="Calibri"/>
            </a:endParaRPr>
          </a:p>
          <a:p>
            <a:pPr marL="142240">
              <a:lnSpc>
                <a:spcPct val="100000"/>
              </a:lnSpc>
            </a:pPr>
            <a:r>
              <a:rPr sz="1800" b="1" dirty="0">
                <a:solidFill>
                  <a:srgbClr val="FFFF00"/>
                </a:solidFill>
                <a:latin typeface="Calibri"/>
                <a:cs typeface="Calibri"/>
              </a:rPr>
              <a:t>- </a:t>
            </a:r>
            <a:r>
              <a:rPr sz="1800" b="1" spc="-15" dirty="0">
                <a:solidFill>
                  <a:srgbClr val="FFFF00"/>
                </a:solidFill>
                <a:latin typeface="Calibri"/>
                <a:cs typeface="Calibri"/>
              </a:rPr>
              <a:t>СТАНДАРТИЗАЦИЯ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4" name="object 164"/>
          <p:cNvSpPr/>
          <p:nvPr/>
        </p:nvSpPr>
        <p:spPr>
          <a:xfrm>
            <a:off x="5238750" y="2368550"/>
            <a:ext cx="643255" cy="643255"/>
          </a:xfrm>
          <a:custGeom>
            <a:avLst/>
            <a:gdLst/>
            <a:ahLst/>
            <a:cxnLst/>
            <a:rect l="l" t="t" r="r" b="b"/>
            <a:pathLst>
              <a:path w="643254" h="643255">
                <a:moveTo>
                  <a:pt x="643001" y="321437"/>
                </a:moveTo>
                <a:lnTo>
                  <a:pt x="0" y="321437"/>
                </a:lnTo>
                <a:lnTo>
                  <a:pt x="321437" y="642874"/>
                </a:lnTo>
                <a:lnTo>
                  <a:pt x="643001" y="321437"/>
                </a:lnTo>
                <a:close/>
              </a:path>
              <a:path w="643254" h="643255">
                <a:moveTo>
                  <a:pt x="482219" y="0"/>
                </a:moveTo>
                <a:lnTo>
                  <a:pt x="160782" y="0"/>
                </a:lnTo>
                <a:lnTo>
                  <a:pt x="160782" y="321437"/>
                </a:lnTo>
                <a:lnTo>
                  <a:pt x="482219" y="321437"/>
                </a:lnTo>
                <a:lnTo>
                  <a:pt x="482219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5238750" y="2368550"/>
            <a:ext cx="643255" cy="643255"/>
          </a:xfrm>
          <a:custGeom>
            <a:avLst/>
            <a:gdLst/>
            <a:ahLst/>
            <a:cxnLst/>
            <a:rect l="l" t="t" r="r" b="b"/>
            <a:pathLst>
              <a:path w="643254" h="643255">
                <a:moveTo>
                  <a:pt x="0" y="321437"/>
                </a:moveTo>
                <a:lnTo>
                  <a:pt x="160782" y="321437"/>
                </a:lnTo>
                <a:lnTo>
                  <a:pt x="160782" y="0"/>
                </a:lnTo>
                <a:lnTo>
                  <a:pt x="482219" y="0"/>
                </a:lnTo>
                <a:lnTo>
                  <a:pt x="482219" y="321437"/>
                </a:lnTo>
                <a:lnTo>
                  <a:pt x="643001" y="321437"/>
                </a:lnTo>
                <a:lnTo>
                  <a:pt x="321437" y="642874"/>
                </a:lnTo>
                <a:lnTo>
                  <a:pt x="0" y="321437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 txBox="1"/>
          <p:nvPr/>
        </p:nvSpPr>
        <p:spPr>
          <a:xfrm>
            <a:off x="9582784" y="2509139"/>
            <a:ext cx="1776730" cy="1358265"/>
          </a:xfrm>
          <a:prstGeom prst="rect">
            <a:avLst/>
          </a:prstGeom>
          <a:solidFill>
            <a:srgbClr val="FFFF00"/>
          </a:solidFill>
          <a:ln w="25400">
            <a:solidFill>
              <a:srgbClr val="385D8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5240" algn="ctr">
              <a:lnSpc>
                <a:spcPts val="2055"/>
              </a:lnSpc>
            </a:pPr>
            <a:r>
              <a:rPr sz="2000" b="1" dirty="0">
                <a:latin typeface="Calibri"/>
                <a:cs typeface="Calibri"/>
              </a:rPr>
              <a:t>Повышение</a:t>
            </a:r>
            <a:endParaRPr sz="2000">
              <a:latin typeface="Calibri"/>
              <a:cs typeface="Calibri"/>
            </a:endParaRPr>
          </a:p>
          <a:p>
            <a:pPr marR="33020" algn="ctr">
              <a:lnSpc>
                <a:spcPts val="2000"/>
              </a:lnSpc>
            </a:pPr>
            <a:r>
              <a:rPr sz="2000" u="heavy" spc="-49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качества</a:t>
            </a:r>
            <a:r>
              <a:rPr sz="2000" b="1" spc="35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и</a:t>
            </a:r>
            <a:endParaRPr sz="2000">
              <a:latin typeface="Calibri"/>
              <a:cs typeface="Calibri"/>
            </a:endParaRPr>
          </a:p>
          <a:p>
            <a:pPr marL="147320" marR="94615" indent="-43180" algn="ctr">
              <a:lnSpc>
                <a:spcPts val="2010"/>
              </a:lnSpc>
              <a:spcBef>
                <a:spcPts val="185"/>
              </a:spcBef>
            </a:pPr>
            <a:r>
              <a:rPr sz="2000" u="heavy" spc="-49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доступности </a:t>
            </a:r>
            <a:r>
              <a:rPr sz="2000" b="1" spc="-5" dirty="0">
                <a:latin typeface="Calibri"/>
                <a:cs typeface="Calibri"/>
              </a:rPr>
              <a:t> м</a:t>
            </a:r>
            <a:r>
              <a:rPr sz="2000" b="1" spc="-30" dirty="0">
                <a:latin typeface="Calibri"/>
                <a:cs typeface="Calibri"/>
              </a:rPr>
              <a:t>е</a:t>
            </a:r>
            <a:r>
              <a:rPr sz="2000" b="1" spc="-5" dirty="0">
                <a:latin typeface="Calibri"/>
                <a:cs typeface="Calibri"/>
              </a:rPr>
              <a:t>диц</a:t>
            </a:r>
            <a:r>
              <a:rPr sz="2000" b="1" spc="-10" dirty="0">
                <a:latin typeface="Calibri"/>
                <a:cs typeface="Calibri"/>
              </a:rPr>
              <a:t>и</a:t>
            </a:r>
            <a:r>
              <a:rPr sz="2000" b="1" spc="-5" dirty="0">
                <a:latin typeface="Calibri"/>
                <a:cs typeface="Calibri"/>
              </a:rPr>
              <a:t>нс</a:t>
            </a:r>
            <a:r>
              <a:rPr sz="2000" b="1" spc="-35" dirty="0">
                <a:latin typeface="Calibri"/>
                <a:cs typeface="Calibri"/>
              </a:rPr>
              <a:t>к</a:t>
            </a:r>
            <a:r>
              <a:rPr sz="2000" b="1" dirty="0">
                <a:latin typeface="Calibri"/>
                <a:cs typeface="Calibri"/>
              </a:rPr>
              <a:t>ой  </a:t>
            </a:r>
            <a:r>
              <a:rPr sz="2000" b="1" spc="-5" dirty="0">
                <a:latin typeface="Calibri"/>
                <a:cs typeface="Calibri"/>
              </a:rPr>
              <a:t>помощи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67" name="object 167"/>
          <p:cNvSpPr/>
          <p:nvPr/>
        </p:nvSpPr>
        <p:spPr>
          <a:xfrm>
            <a:off x="5648325" y="36576"/>
            <a:ext cx="1600200" cy="806450"/>
          </a:xfrm>
          <a:custGeom>
            <a:avLst/>
            <a:gdLst/>
            <a:ahLst/>
            <a:cxnLst/>
            <a:rect l="l" t="t" r="r" b="b"/>
            <a:pathLst>
              <a:path w="1600200" h="806450">
                <a:moveTo>
                  <a:pt x="1465833" y="0"/>
                </a:moveTo>
                <a:lnTo>
                  <a:pt x="134365" y="0"/>
                </a:lnTo>
                <a:lnTo>
                  <a:pt x="91911" y="6841"/>
                </a:lnTo>
                <a:lnTo>
                  <a:pt x="55028" y="25899"/>
                </a:lnTo>
                <a:lnTo>
                  <a:pt x="25936" y="54973"/>
                </a:lnTo>
                <a:lnTo>
                  <a:pt x="6853" y="91862"/>
                </a:lnTo>
                <a:lnTo>
                  <a:pt x="0" y="134366"/>
                </a:lnTo>
                <a:lnTo>
                  <a:pt x="0" y="671957"/>
                </a:lnTo>
                <a:lnTo>
                  <a:pt x="6853" y="714473"/>
                </a:lnTo>
                <a:lnTo>
                  <a:pt x="25936" y="751393"/>
                </a:lnTo>
                <a:lnTo>
                  <a:pt x="55028" y="780505"/>
                </a:lnTo>
                <a:lnTo>
                  <a:pt x="91911" y="799595"/>
                </a:lnTo>
                <a:lnTo>
                  <a:pt x="134365" y="806450"/>
                </a:lnTo>
                <a:lnTo>
                  <a:pt x="1465833" y="806450"/>
                </a:lnTo>
                <a:lnTo>
                  <a:pt x="1508288" y="799595"/>
                </a:lnTo>
                <a:lnTo>
                  <a:pt x="1545171" y="780505"/>
                </a:lnTo>
                <a:lnTo>
                  <a:pt x="1574263" y="751393"/>
                </a:lnTo>
                <a:lnTo>
                  <a:pt x="1593346" y="714473"/>
                </a:lnTo>
                <a:lnTo>
                  <a:pt x="1600200" y="671957"/>
                </a:lnTo>
                <a:lnTo>
                  <a:pt x="1600200" y="134366"/>
                </a:lnTo>
                <a:lnTo>
                  <a:pt x="1593346" y="91862"/>
                </a:lnTo>
                <a:lnTo>
                  <a:pt x="1574263" y="54973"/>
                </a:lnTo>
                <a:lnTo>
                  <a:pt x="1545171" y="25899"/>
                </a:lnTo>
                <a:lnTo>
                  <a:pt x="1508288" y="6841"/>
                </a:lnTo>
                <a:lnTo>
                  <a:pt x="1465833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5648325" y="36576"/>
            <a:ext cx="1600200" cy="806450"/>
          </a:xfrm>
          <a:custGeom>
            <a:avLst/>
            <a:gdLst/>
            <a:ahLst/>
            <a:cxnLst/>
            <a:rect l="l" t="t" r="r" b="b"/>
            <a:pathLst>
              <a:path w="1600200" h="806450">
                <a:moveTo>
                  <a:pt x="0" y="134366"/>
                </a:moveTo>
                <a:lnTo>
                  <a:pt x="6853" y="91862"/>
                </a:lnTo>
                <a:lnTo>
                  <a:pt x="25936" y="54973"/>
                </a:lnTo>
                <a:lnTo>
                  <a:pt x="55028" y="25899"/>
                </a:lnTo>
                <a:lnTo>
                  <a:pt x="91911" y="6841"/>
                </a:lnTo>
                <a:lnTo>
                  <a:pt x="134365" y="0"/>
                </a:lnTo>
                <a:lnTo>
                  <a:pt x="1465833" y="0"/>
                </a:lnTo>
                <a:lnTo>
                  <a:pt x="1508288" y="6841"/>
                </a:lnTo>
                <a:lnTo>
                  <a:pt x="1545171" y="25899"/>
                </a:lnTo>
                <a:lnTo>
                  <a:pt x="1574263" y="54973"/>
                </a:lnTo>
                <a:lnTo>
                  <a:pt x="1593346" y="91862"/>
                </a:lnTo>
                <a:lnTo>
                  <a:pt x="1600200" y="134366"/>
                </a:lnTo>
                <a:lnTo>
                  <a:pt x="1600200" y="671957"/>
                </a:lnTo>
                <a:lnTo>
                  <a:pt x="1593346" y="714473"/>
                </a:lnTo>
                <a:lnTo>
                  <a:pt x="1574263" y="751393"/>
                </a:lnTo>
                <a:lnTo>
                  <a:pt x="1545171" y="780505"/>
                </a:lnTo>
                <a:lnTo>
                  <a:pt x="1508288" y="799595"/>
                </a:lnTo>
                <a:lnTo>
                  <a:pt x="1465833" y="806450"/>
                </a:lnTo>
                <a:lnTo>
                  <a:pt x="134365" y="806450"/>
                </a:lnTo>
                <a:lnTo>
                  <a:pt x="91911" y="799595"/>
                </a:lnTo>
                <a:lnTo>
                  <a:pt x="55028" y="780505"/>
                </a:lnTo>
                <a:lnTo>
                  <a:pt x="25936" y="751393"/>
                </a:lnTo>
                <a:lnTo>
                  <a:pt x="6853" y="714473"/>
                </a:lnTo>
                <a:lnTo>
                  <a:pt x="0" y="671957"/>
                </a:lnTo>
                <a:lnTo>
                  <a:pt x="0" y="134366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 txBox="1"/>
          <p:nvPr/>
        </p:nvSpPr>
        <p:spPr>
          <a:xfrm>
            <a:off x="5805296" y="137540"/>
            <a:ext cx="12852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069" marR="5080" indent="-4000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Социальный  капитализм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0" name="object 170"/>
          <p:cNvSpPr/>
          <p:nvPr/>
        </p:nvSpPr>
        <p:spPr>
          <a:xfrm>
            <a:off x="1992376" y="104775"/>
            <a:ext cx="1513205" cy="679450"/>
          </a:xfrm>
          <a:custGeom>
            <a:avLst/>
            <a:gdLst/>
            <a:ahLst/>
            <a:cxnLst/>
            <a:rect l="l" t="t" r="r" b="b"/>
            <a:pathLst>
              <a:path w="1513204" h="679450">
                <a:moveTo>
                  <a:pt x="1399539" y="0"/>
                </a:moveTo>
                <a:lnTo>
                  <a:pt x="113156" y="0"/>
                </a:lnTo>
                <a:lnTo>
                  <a:pt x="69115" y="8895"/>
                </a:lnTo>
                <a:lnTo>
                  <a:pt x="33146" y="33162"/>
                </a:lnTo>
                <a:lnTo>
                  <a:pt x="8893" y="69169"/>
                </a:lnTo>
                <a:lnTo>
                  <a:pt x="0" y="113283"/>
                </a:lnTo>
                <a:lnTo>
                  <a:pt x="0" y="566165"/>
                </a:lnTo>
                <a:lnTo>
                  <a:pt x="8893" y="610280"/>
                </a:lnTo>
                <a:lnTo>
                  <a:pt x="33147" y="646287"/>
                </a:lnTo>
                <a:lnTo>
                  <a:pt x="69115" y="670554"/>
                </a:lnTo>
                <a:lnTo>
                  <a:pt x="113156" y="679450"/>
                </a:lnTo>
                <a:lnTo>
                  <a:pt x="1399539" y="679450"/>
                </a:lnTo>
                <a:lnTo>
                  <a:pt x="1443654" y="670554"/>
                </a:lnTo>
                <a:lnTo>
                  <a:pt x="1479661" y="646287"/>
                </a:lnTo>
                <a:lnTo>
                  <a:pt x="1503928" y="610280"/>
                </a:lnTo>
                <a:lnTo>
                  <a:pt x="1512824" y="566165"/>
                </a:lnTo>
                <a:lnTo>
                  <a:pt x="1512824" y="113283"/>
                </a:lnTo>
                <a:lnTo>
                  <a:pt x="1503928" y="69169"/>
                </a:lnTo>
                <a:lnTo>
                  <a:pt x="1479661" y="33162"/>
                </a:lnTo>
                <a:lnTo>
                  <a:pt x="1443654" y="8895"/>
                </a:lnTo>
                <a:lnTo>
                  <a:pt x="1399539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1992376" y="104775"/>
            <a:ext cx="1513205" cy="679450"/>
          </a:xfrm>
          <a:custGeom>
            <a:avLst/>
            <a:gdLst/>
            <a:ahLst/>
            <a:cxnLst/>
            <a:rect l="l" t="t" r="r" b="b"/>
            <a:pathLst>
              <a:path w="1513204" h="679450">
                <a:moveTo>
                  <a:pt x="0" y="113283"/>
                </a:moveTo>
                <a:lnTo>
                  <a:pt x="8893" y="69169"/>
                </a:lnTo>
                <a:lnTo>
                  <a:pt x="33146" y="33162"/>
                </a:lnTo>
                <a:lnTo>
                  <a:pt x="69115" y="8895"/>
                </a:lnTo>
                <a:lnTo>
                  <a:pt x="113156" y="0"/>
                </a:lnTo>
                <a:lnTo>
                  <a:pt x="1399539" y="0"/>
                </a:lnTo>
                <a:lnTo>
                  <a:pt x="1443654" y="8895"/>
                </a:lnTo>
                <a:lnTo>
                  <a:pt x="1479661" y="33162"/>
                </a:lnTo>
                <a:lnTo>
                  <a:pt x="1503928" y="69169"/>
                </a:lnTo>
                <a:lnTo>
                  <a:pt x="1512824" y="113283"/>
                </a:lnTo>
                <a:lnTo>
                  <a:pt x="1512824" y="566165"/>
                </a:lnTo>
                <a:lnTo>
                  <a:pt x="1503928" y="610280"/>
                </a:lnTo>
                <a:lnTo>
                  <a:pt x="1479661" y="646287"/>
                </a:lnTo>
                <a:lnTo>
                  <a:pt x="1443654" y="670554"/>
                </a:lnTo>
                <a:lnTo>
                  <a:pt x="1399539" y="679450"/>
                </a:lnTo>
                <a:lnTo>
                  <a:pt x="113156" y="679450"/>
                </a:lnTo>
                <a:lnTo>
                  <a:pt x="69115" y="670554"/>
                </a:lnTo>
                <a:lnTo>
                  <a:pt x="33146" y="646287"/>
                </a:lnTo>
                <a:lnTo>
                  <a:pt x="8893" y="610280"/>
                </a:lnTo>
                <a:lnTo>
                  <a:pt x="0" y="566165"/>
                </a:lnTo>
                <a:lnTo>
                  <a:pt x="0" y="113283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 txBox="1"/>
          <p:nvPr/>
        </p:nvSpPr>
        <p:spPr>
          <a:xfrm>
            <a:off x="2174494" y="279653"/>
            <a:ext cx="11468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Социализм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3" name="object 173"/>
          <p:cNvSpPr/>
          <p:nvPr/>
        </p:nvSpPr>
        <p:spPr>
          <a:xfrm>
            <a:off x="7320026" y="61976"/>
            <a:ext cx="3311525" cy="979805"/>
          </a:xfrm>
          <a:custGeom>
            <a:avLst/>
            <a:gdLst/>
            <a:ahLst/>
            <a:cxnLst/>
            <a:rect l="l" t="t" r="r" b="b"/>
            <a:pathLst>
              <a:path w="3311525" h="979805">
                <a:moveTo>
                  <a:pt x="3148203" y="0"/>
                </a:moveTo>
                <a:lnTo>
                  <a:pt x="163195" y="0"/>
                </a:lnTo>
                <a:lnTo>
                  <a:pt x="119797" y="5826"/>
                </a:lnTo>
                <a:lnTo>
                  <a:pt x="80809" y="22272"/>
                </a:lnTo>
                <a:lnTo>
                  <a:pt x="47783" y="47783"/>
                </a:lnTo>
                <a:lnTo>
                  <a:pt x="22272" y="80809"/>
                </a:lnTo>
                <a:lnTo>
                  <a:pt x="5826" y="119797"/>
                </a:lnTo>
                <a:lnTo>
                  <a:pt x="0" y="163195"/>
                </a:lnTo>
                <a:lnTo>
                  <a:pt x="0" y="816228"/>
                </a:lnTo>
                <a:lnTo>
                  <a:pt x="5826" y="859582"/>
                </a:lnTo>
                <a:lnTo>
                  <a:pt x="22272" y="898557"/>
                </a:lnTo>
                <a:lnTo>
                  <a:pt x="47783" y="931592"/>
                </a:lnTo>
                <a:lnTo>
                  <a:pt x="80809" y="957123"/>
                </a:lnTo>
                <a:lnTo>
                  <a:pt x="119797" y="973588"/>
                </a:lnTo>
                <a:lnTo>
                  <a:pt x="163195" y="979424"/>
                </a:lnTo>
                <a:lnTo>
                  <a:pt x="3148203" y="979424"/>
                </a:lnTo>
                <a:lnTo>
                  <a:pt x="3191609" y="973588"/>
                </a:lnTo>
                <a:lnTo>
                  <a:pt x="3230621" y="957123"/>
                </a:lnTo>
                <a:lnTo>
                  <a:pt x="3263677" y="931592"/>
                </a:lnTo>
                <a:lnTo>
                  <a:pt x="3289220" y="898557"/>
                </a:lnTo>
                <a:lnTo>
                  <a:pt x="3305688" y="859582"/>
                </a:lnTo>
                <a:lnTo>
                  <a:pt x="3311525" y="816228"/>
                </a:lnTo>
                <a:lnTo>
                  <a:pt x="3311525" y="163195"/>
                </a:lnTo>
                <a:lnTo>
                  <a:pt x="3305688" y="119797"/>
                </a:lnTo>
                <a:lnTo>
                  <a:pt x="3289220" y="80809"/>
                </a:lnTo>
                <a:lnTo>
                  <a:pt x="3263677" y="47783"/>
                </a:lnTo>
                <a:lnTo>
                  <a:pt x="3230621" y="22272"/>
                </a:lnTo>
                <a:lnTo>
                  <a:pt x="3191609" y="5826"/>
                </a:lnTo>
                <a:lnTo>
                  <a:pt x="3148203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320026" y="61976"/>
            <a:ext cx="3311525" cy="979805"/>
          </a:xfrm>
          <a:custGeom>
            <a:avLst/>
            <a:gdLst/>
            <a:ahLst/>
            <a:cxnLst/>
            <a:rect l="l" t="t" r="r" b="b"/>
            <a:pathLst>
              <a:path w="3311525" h="979805">
                <a:moveTo>
                  <a:pt x="0" y="163195"/>
                </a:moveTo>
                <a:lnTo>
                  <a:pt x="5826" y="119797"/>
                </a:lnTo>
                <a:lnTo>
                  <a:pt x="22272" y="80809"/>
                </a:lnTo>
                <a:lnTo>
                  <a:pt x="47783" y="47783"/>
                </a:lnTo>
                <a:lnTo>
                  <a:pt x="80809" y="22272"/>
                </a:lnTo>
                <a:lnTo>
                  <a:pt x="119797" y="5826"/>
                </a:lnTo>
                <a:lnTo>
                  <a:pt x="163195" y="0"/>
                </a:lnTo>
                <a:lnTo>
                  <a:pt x="3148203" y="0"/>
                </a:lnTo>
                <a:lnTo>
                  <a:pt x="3191609" y="5826"/>
                </a:lnTo>
                <a:lnTo>
                  <a:pt x="3230621" y="22272"/>
                </a:lnTo>
                <a:lnTo>
                  <a:pt x="3263677" y="47783"/>
                </a:lnTo>
                <a:lnTo>
                  <a:pt x="3289220" y="80809"/>
                </a:lnTo>
                <a:lnTo>
                  <a:pt x="3305688" y="119797"/>
                </a:lnTo>
                <a:lnTo>
                  <a:pt x="3311525" y="163195"/>
                </a:lnTo>
                <a:lnTo>
                  <a:pt x="3311525" y="816228"/>
                </a:lnTo>
                <a:lnTo>
                  <a:pt x="3305688" y="859582"/>
                </a:lnTo>
                <a:lnTo>
                  <a:pt x="3289220" y="898557"/>
                </a:lnTo>
                <a:lnTo>
                  <a:pt x="3263677" y="931592"/>
                </a:lnTo>
                <a:lnTo>
                  <a:pt x="3230621" y="957123"/>
                </a:lnTo>
                <a:lnTo>
                  <a:pt x="3191609" y="973588"/>
                </a:lnTo>
                <a:lnTo>
                  <a:pt x="3148203" y="979424"/>
                </a:lnTo>
                <a:lnTo>
                  <a:pt x="163195" y="979424"/>
                </a:lnTo>
                <a:lnTo>
                  <a:pt x="119797" y="973588"/>
                </a:lnTo>
                <a:lnTo>
                  <a:pt x="80809" y="957123"/>
                </a:lnTo>
                <a:lnTo>
                  <a:pt x="47783" y="931592"/>
                </a:lnTo>
                <a:lnTo>
                  <a:pt x="22272" y="898557"/>
                </a:lnTo>
                <a:lnTo>
                  <a:pt x="5826" y="859582"/>
                </a:lnTo>
                <a:lnTo>
                  <a:pt x="0" y="816228"/>
                </a:lnTo>
                <a:lnTo>
                  <a:pt x="0" y="163195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 txBox="1"/>
          <p:nvPr/>
        </p:nvSpPr>
        <p:spPr>
          <a:xfrm>
            <a:off x="7502779" y="112268"/>
            <a:ext cx="294449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Правовое 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государство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с 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социально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ориентированной 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рыночной</a:t>
            </a:r>
            <a:r>
              <a:rPr sz="18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экономикой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6" name="object 176"/>
          <p:cNvSpPr/>
          <p:nvPr/>
        </p:nvSpPr>
        <p:spPr>
          <a:xfrm>
            <a:off x="10418064" y="4721352"/>
            <a:ext cx="918972" cy="78181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10649125" y="4944589"/>
            <a:ext cx="489692" cy="38429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8401939" y="5833629"/>
            <a:ext cx="3507104" cy="1004569"/>
          </a:xfrm>
          <a:custGeom>
            <a:avLst/>
            <a:gdLst/>
            <a:ahLst/>
            <a:cxnLst/>
            <a:rect l="l" t="t" r="r" b="b"/>
            <a:pathLst>
              <a:path w="3507104" h="1004570">
                <a:moveTo>
                  <a:pt x="0" y="1004455"/>
                </a:moveTo>
                <a:lnTo>
                  <a:pt x="3506597" y="1004455"/>
                </a:lnTo>
                <a:lnTo>
                  <a:pt x="3506597" y="0"/>
                </a:lnTo>
                <a:lnTo>
                  <a:pt x="0" y="0"/>
                </a:lnTo>
                <a:lnTo>
                  <a:pt x="0" y="100445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8401939" y="5833629"/>
            <a:ext cx="3507104" cy="1004569"/>
          </a:xfrm>
          <a:custGeom>
            <a:avLst/>
            <a:gdLst/>
            <a:ahLst/>
            <a:cxnLst/>
            <a:rect l="l" t="t" r="r" b="b"/>
            <a:pathLst>
              <a:path w="3507104" h="1004570">
                <a:moveTo>
                  <a:pt x="0" y="1004455"/>
                </a:moveTo>
                <a:lnTo>
                  <a:pt x="3506597" y="1004455"/>
                </a:lnTo>
                <a:lnTo>
                  <a:pt x="3506597" y="0"/>
                </a:lnTo>
                <a:lnTo>
                  <a:pt x="0" y="0"/>
                </a:lnTo>
                <a:lnTo>
                  <a:pt x="0" y="1004455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 txBox="1"/>
          <p:nvPr/>
        </p:nvSpPr>
        <p:spPr>
          <a:xfrm>
            <a:off x="8703056" y="5850432"/>
            <a:ext cx="2905125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00"/>
                </a:solidFill>
                <a:latin typeface="Calibri"/>
                <a:cs typeface="Calibri"/>
              </a:rPr>
              <a:t>Профстандарты</a:t>
            </a:r>
            <a:endParaRPr sz="200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</a:pPr>
            <a:r>
              <a:rPr sz="2000" b="1" dirty="0">
                <a:solidFill>
                  <a:srgbClr val="FFFF00"/>
                </a:solidFill>
                <a:latin typeface="Calibri"/>
                <a:cs typeface="Calibri"/>
              </a:rPr>
              <a:t>Клинические</a:t>
            </a:r>
            <a:r>
              <a:rPr sz="2000" b="1" spc="-8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FFFF00"/>
                </a:solidFill>
                <a:latin typeface="Calibri"/>
                <a:cs typeface="Calibri"/>
              </a:rPr>
              <a:t>руководства  </a:t>
            </a:r>
            <a:r>
              <a:rPr sz="2000" b="1" dirty="0">
                <a:solidFill>
                  <a:srgbClr val="FFFF00"/>
                </a:solidFill>
                <a:latin typeface="Calibri"/>
                <a:cs typeface="Calibri"/>
              </a:rPr>
              <a:t>Кртиерии </a:t>
            </a:r>
            <a:r>
              <a:rPr sz="2000" b="1" spc="-5" dirty="0">
                <a:solidFill>
                  <a:srgbClr val="FFFF00"/>
                </a:solidFill>
                <a:latin typeface="Calibri"/>
                <a:cs typeface="Calibri"/>
              </a:rPr>
              <a:t>качества</a:t>
            </a:r>
            <a:r>
              <a:rPr sz="2000" b="1" spc="37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00"/>
                </a:solidFill>
                <a:latin typeface="Calibri"/>
                <a:cs typeface="Calibri"/>
              </a:rPr>
              <a:t>МП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81" name="object 181"/>
          <p:cNvSpPr/>
          <p:nvPr/>
        </p:nvSpPr>
        <p:spPr>
          <a:xfrm>
            <a:off x="7848600" y="6128003"/>
            <a:ext cx="798576" cy="46786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824851" y="6103340"/>
            <a:ext cx="795654" cy="46503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1532" y="808913"/>
            <a:ext cx="4740275" cy="58380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75182" y="802563"/>
            <a:ext cx="4752975" cy="5850890"/>
          </a:xfrm>
          <a:custGeom>
            <a:avLst/>
            <a:gdLst/>
            <a:ahLst/>
            <a:cxnLst/>
            <a:rect l="l" t="t" r="r" b="b"/>
            <a:pathLst>
              <a:path w="4752975" h="5850890">
                <a:moveTo>
                  <a:pt x="0" y="5850763"/>
                </a:moveTo>
                <a:lnTo>
                  <a:pt x="4752975" y="5850763"/>
                </a:lnTo>
                <a:lnTo>
                  <a:pt x="4752975" y="0"/>
                </a:lnTo>
                <a:lnTo>
                  <a:pt x="0" y="0"/>
                </a:lnTo>
                <a:lnTo>
                  <a:pt x="0" y="5850763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27013" y="717092"/>
            <a:ext cx="4814823" cy="59298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20663" y="710742"/>
            <a:ext cx="4827905" cy="5942965"/>
          </a:xfrm>
          <a:custGeom>
            <a:avLst/>
            <a:gdLst/>
            <a:ahLst/>
            <a:cxnLst/>
            <a:rect l="l" t="t" r="r" b="b"/>
            <a:pathLst>
              <a:path w="4827905" h="5942965">
                <a:moveTo>
                  <a:pt x="0" y="5942584"/>
                </a:moveTo>
                <a:lnTo>
                  <a:pt x="4827523" y="5942584"/>
                </a:lnTo>
                <a:lnTo>
                  <a:pt x="4827523" y="0"/>
                </a:lnTo>
                <a:lnTo>
                  <a:pt x="0" y="0"/>
                </a:lnTo>
                <a:lnTo>
                  <a:pt x="0" y="5942584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51050" y="610476"/>
            <a:ext cx="8089900" cy="5547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8555" y="368871"/>
            <a:ext cx="11008360" cy="5781040"/>
          </a:xfrm>
          <a:custGeom>
            <a:avLst/>
            <a:gdLst/>
            <a:ahLst/>
            <a:cxnLst/>
            <a:rect l="l" t="t" r="r" b="b"/>
            <a:pathLst>
              <a:path w="11008360" h="5781040">
                <a:moveTo>
                  <a:pt x="0" y="5781040"/>
                </a:moveTo>
                <a:lnTo>
                  <a:pt x="11007979" y="5781040"/>
                </a:lnTo>
                <a:lnTo>
                  <a:pt x="11007979" y="0"/>
                </a:lnTo>
                <a:lnTo>
                  <a:pt x="0" y="0"/>
                </a:lnTo>
                <a:lnTo>
                  <a:pt x="0" y="5781040"/>
                </a:lnTo>
                <a:close/>
              </a:path>
            </a:pathLst>
          </a:custGeom>
          <a:ln w="12699">
            <a:solidFill>
              <a:srgbClr val="4945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30046" y="455144"/>
            <a:ext cx="10438765" cy="1733550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7572375">
              <a:lnSpc>
                <a:spcPct val="100000"/>
              </a:lnSpc>
              <a:spcBef>
                <a:spcPts val="234"/>
              </a:spcBef>
            </a:pPr>
            <a:r>
              <a:rPr sz="1200" b="1" spc="15" dirty="0">
                <a:latin typeface="Arial"/>
                <a:cs typeface="Arial"/>
              </a:rPr>
              <a:t>приказ</a:t>
            </a:r>
            <a:r>
              <a:rPr sz="1200" b="1" spc="65" dirty="0">
                <a:latin typeface="Arial"/>
                <a:cs typeface="Arial"/>
              </a:rPr>
              <a:t> </a:t>
            </a:r>
            <a:r>
              <a:rPr sz="1200" b="1" spc="15" dirty="0">
                <a:latin typeface="Arial"/>
                <a:cs typeface="Arial"/>
              </a:rPr>
              <a:t>Министерства</a:t>
            </a:r>
            <a:endParaRPr sz="1200">
              <a:latin typeface="Arial"/>
              <a:cs typeface="Arial"/>
            </a:endParaRPr>
          </a:p>
          <a:p>
            <a:pPr marL="6307455">
              <a:lnSpc>
                <a:spcPct val="100000"/>
              </a:lnSpc>
              <a:spcBef>
                <a:spcPts val="130"/>
              </a:spcBef>
            </a:pPr>
            <a:r>
              <a:rPr sz="1200" b="1" spc="-5" dirty="0">
                <a:latin typeface="Arial"/>
                <a:cs typeface="Arial"/>
              </a:rPr>
              <a:t>труда </a:t>
            </a:r>
            <a:r>
              <a:rPr sz="1200" b="1" dirty="0">
                <a:latin typeface="Arial"/>
                <a:cs typeface="Arial"/>
              </a:rPr>
              <a:t>и </a:t>
            </a:r>
            <a:r>
              <a:rPr sz="1200" b="1" spc="15" dirty="0">
                <a:latin typeface="Arial"/>
                <a:cs typeface="Arial"/>
              </a:rPr>
              <a:t>социальной </a:t>
            </a:r>
            <a:r>
              <a:rPr sz="1200" b="1" spc="10" dirty="0">
                <a:latin typeface="Arial"/>
                <a:cs typeface="Arial"/>
              </a:rPr>
              <a:t>защиты Российской</a:t>
            </a:r>
            <a:r>
              <a:rPr sz="1200" b="1" spc="285" dirty="0">
                <a:latin typeface="Arial"/>
                <a:cs typeface="Arial"/>
              </a:rPr>
              <a:t> </a:t>
            </a:r>
            <a:r>
              <a:rPr sz="1200" b="1" spc="15" dirty="0">
                <a:latin typeface="Arial"/>
                <a:cs typeface="Arial"/>
              </a:rPr>
              <a:t>Федерации</a:t>
            </a:r>
            <a:endParaRPr sz="1200">
              <a:latin typeface="Arial"/>
              <a:cs typeface="Arial"/>
            </a:endParaRPr>
          </a:p>
          <a:p>
            <a:pPr marL="7855584">
              <a:lnSpc>
                <a:spcPct val="100000"/>
              </a:lnSpc>
              <a:tabLst>
                <a:tab pos="8430260" algn="l"/>
              </a:tabLst>
            </a:pPr>
            <a:r>
              <a:rPr sz="1200" b="1" dirty="0">
                <a:latin typeface="Arial"/>
                <a:cs typeface="Arial"/>
              </a:rPr>
              <a:t>от</a:t>
            </a:r>
            <a:r>
              <a:rPr sz="1200" b="1" spc="45" dirty="0">
                <a:latin typeface="Arial"/>
                <a:cs typeface="Arial"/>
              </a:rPr>
              <a:t> </a:t>
            </a:r>
            <a:r>
              <a:rPr sz="1200" b="1" spc="10" dirty="0">
                <a:latin typeface="Arial"/>
                <a:cs typeface="Arial"/>
              </a:rPr>
              <a:t>«»	</a:t>
            </a:r>
            <a:r>
              <a:rPr sz="1200" b="1" spc="-50" dirty="0">
                <a:latin typeface="Arial"/>
                <a:cs typeface="Arial"/>
              </a:rPr>
              <a:t>г.</a:t>
            </a:r>
            <a:r>
              <a:rPr sz="1200" b="1" spc="4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№</a:t>
            </a:r>
            <a:endParaRPr sz="1200">
              <a:latin typeface="Arial"/>
              <a:cs typeface="Arial"/>
            </a:endParaRPr>
          </a:p>
          <a:p>
            <a:pPr marR="259715" algn="ctr">
              <a:lnSpc>
                <a:spcPct val="100000"/>
              </a:lnSpc>
              <a:spcBef>
                <a:spcPts val="1135"/>
              </a:spcBef>
            </a:pPr>
            <a:r>
              <a:rPr sz="1600" b="1" spc="-5" dirty="0">
                <a:solidFill>
                  <a:srgbClr val="C00000"/>
                </a:solidFill>
                <a:latin typeface="Arial"/>
                <a:cs typeface="Arial"/>
              </a:rPr>
              <a:t>ПРОФСТАНДАРТ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2695"/>
              </a:lnSpc>
              <a:spcBef>
                <a:spcPts val="414"/>
              </a:spcBef>
            </a:pPr>
            <a:r>
              <a:rPr sz="2400" b="1" i="1" spc="-5" dirty="0">
                <a:solidFill>
                  <a:srgbClr val="C00000"/>
                </a:solidFill>
                <a:latin typeface="Calibri"/>
                <a:cs typeface="Calibri"/>
              </a:rPr>
              <a:t>II. Описание </a:t>
            </a:r>
            <a:r>
              <a:rPr sz="2400" b="1" i="1" spc="-10" dirty="0">
                <a:solidFill>
                  <a:srgbClr val="C00000"/>
                </a:solidFill>
                <a:latin typeface="Calibri"/>
                <a:cs typeface="Calibri"/>
              </a:rPr>
              <a:t>трудовых функций, </a:t>
            </a:r>
            <a:r>
              <a:rPr sz="2400" b="1" i="1" spc="-15" dirty="0">
                <a:solidFill>
                  <a:srgbClr val="C00000"/>
                </a:solidFill>
                <a:latin typeface="Calibri"/>
                <a:cs typeface="Calibri"/>
              </a:rPr>
              <a:t>входящих </a:t>
            </a:r>
            <a:r>
              <a:rPr sz="2400" b="1" i="1" dirty="0">
                <a:solidFill>
                  <a:srgbClr val="C00000"/>
                </a:solidFill>
                <a:latin typeface="Calibri"/>
                <a:cs typeface="Calibri"/>
              </a:rPr>
              <a:t>в </a:t>
            </a:r>
            <a:r>
              <a:rPr sz="2400" b="1" i="1" spc="-5" dirty="0">
                <a:solidFill>
                  <a:srgbClr val="C00000"/>
                </a:solidFill>
                <a:latin typeface="Calibri"/>
                <a:cs typeface="Calibri"/>
              </a:rPr>
              <a:t>профессиональный</a:t>
            </a:r>
            <a:r>
              <a:rPr sz="2400" b="1" i="1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rgbClr val="C00000"/>
                </a:solidFill>
                <a:latin typeface="Calibri"/>
                <a:cs typeface="Calibri"/>
              </a:rPr>
              <a:t>стандарт</a:t>
            </a:r>
            <a:endParaRPr sz="2400">
              <a:latin typeface="Calibri"/>
              <a:cs typeface="Calibri"/>
            </a:endParaRPr>
          </a:p>
          <a:p>
            <a:pPr marL="308610">
              <a:lnSpc>
                <a:spcPts val="2695"/>
              </a:lnSpc>
            </a:pPr>
            <a:r>
              <a:rPr sz="2400" b="1" i="1" spc="-5" dirty="0">
                <a:solidFill>
                  <a:srgbClr val="C00000"/>
                </a:solidFill>
                <a:latin typeface="Calibri"/>
                <a:cs typeface="Calibri"/>
              </a:rPr>
              <a:t>(функциональная </a:t>
            </a:r>
            <a:r>
              <a:rPr sz="2400" b="1" i="1" spc="-10" dirty="0">
                <a:solidFill>
                  <a:srgbClr val="C00000"/>
                </a:solidFill>
                <a:latin typeface="Calibri"/>
                <a:cs typeface="Calibri"/>
              </a:rPr>
              <a:t>карта </a:t>
            </a:r>
            <a:r>
              <a:rPr sz="2400" b="1" i="1" dirty="0">
                <a:solidFill>
                  <a:srgbClr val="C00000"/>
                </a:solidFill>
                <a:latin typeface="Calibri"/>
                <a:cs typeface="Calibri"/>
              </a:rPr>
              <a:t>вида </a:t>
            </a:r>
            <a:r>
              <a:rPr sz="2400" b="1" i="1" spc="-10" dirty="0">
                <a:solidFill>
                  <a:srgbClr val="C00000"/>
                </a:solidFill>
                <a:latin typeface="Calibri"/>
                <a:cs typeface="Calibri"/>
              </a:rPr>
              <a:t>профессиональной</a:t>
            </a:r>
            <a:r>
              <a:rPr sz="2400" b="1" i="1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i="1" spc="-5" dirty="0">
                <a:solidFill>
                  <a:srgbClr val="C00000"/>
                </a:solidFill>
                <a:latin typeface="Calibri"/>
                <a:cs typeface="Calibri"/>
              </a:rPr>
              <a:t>деятельности)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9970" y="2285429"/>
            <a:ext cx="10803890" cy="3717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89"/>
              </a:lnSpc>
              <a:tabLst>
                <a:tab pos="8310880" algn="l"/>
              </a:tabLst>
            </a:pPr>
            <a:r>
              <a:rPr sz="1800" b="1" i="1" spc="-10" dirty="0">
                <a:solidFill>
                  <a:srgbClr val="17375E"/>
                </a:solidFill>
                <a:latin typeface="Arial"/>
                <a:cs typeface="Arial"/>
              </a:rPr>
              <a:t>Обобщенная </a:t>
            </a:r>
            <a:r>
              <a:rPr sz="1800" b="1" i="1" spc="-15" dirty="0">
                <a:solidFill>
                  <a:srgbClr val="17375E"/>
                </a:solidFill>
                <a:latin typeface="Arial"/>
                <a:cs typeface="Arial"/>
              </a:rPr>
              <a:t>трудовая </a:t>
            </a:r>
            <a:r>
              <a:rPr sz="1800" b="1" i="1" spc="-10" dirty="0">
                <a:solidFill>
                  <a:srgbClr val="17375E"/>
                </a:solidFill>
                <a:latin typeface="Arial"/>
                <a:cs typeface="Arial"/>
              </a:rPr>
              <a:t>функция </a:t>
            </a:r>
            <a:r>
              <a:rPr sz="1800" b="1" dirty="0">
                <a:latin typeface="Arial"/>
                <a:cs typeface="Arial"/>
              </a:rPr>
              <a:t>– </a:t>
            </a:r>
            <a:r>
              <a:rPr sz="1800" b="1" spc="-5" dirty="0">
                <a:latin typeface="Arial"/>
                <a:cs typeface="Arial"/>
              </a:rPr>
              <a:t>оказание мед. </a:t>
            </a:r>
            <a:r>
              <a:rPr sz="1800" b="1" spc="-15" dirty="0">
                <a:latin typeface="Arial"/>
                <a:cs typeface="Arial"/>
              </a:rPr>
              <a:t>помощи детям</a:t>
            </a:r>
            <a:r>
              <a:rPr sz="1800" b="1" spc="19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(Код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30" dirty="0">
                <a:latin typeface="Arial"/>
                <a:cs typeface="Arial"/>
              </a:rPr>
              <a:t>А)	</a:t>
            </a:r>
            <a:r>
              <a:rPr sz="1800" b="1" spc="-15" dirty="0">
                <a:latin typeface="Arial"/>
                <a:cs typeface="Arial"/>
              </a:rPr>
              <a:t>(Уровень квалиф.</a:t>
            </a:r>
            <a:r>
              <a:rPr sz="1800" b="1" spc="5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7)</a:t>
            </a:r>
            <a:endParaRPr sz="1800">
              <a:latin typeface="Arial"/>
              <a:cs typeface="Arial"/>
            </a:endParaRPr>
          </a:p>
          <a:p>
            <a:pPr marL="2919730">
              <a:lnSpc>
                <a:spcPct val="100000"/>
              </a:lnSpc>
              <a:spcBef>
                <a:spcPts val="1090"/>
              </a:spcBef>
            </a:pPr>
            <a:r>
              <a:rPr sz="1800" b="1" i="1" spc="-15" dirty="0">
                <a:solidFill>
                  <a:srgbClr val="17375E"/>
                </a:solidFill>
                <a:latin typeface="Arial"/>
                <a:cs typeface="Arial"/>
              </a:rPr>
              <a:t>Трудовые</a:t>
            </a:r>
            <a:r>
              <a:rPr sz="1800" b="1" i="1" spc="-2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800" b="1" i="1" spc="-10" dirty="0">
                <a:solidFill>
                  <a:srgbClr val="17375E"/>
                </a:solidFill>
                <a:latin typeface="Arial"/>
                <a:cs typeface="Arial"/>
              </a:rPr>
              <a:t>функции</a:t>
            </a:r>
            <a:r>
              <a:rPr sz="1800" b="1" spc="-10" dirty="0">
                <a:latin typeface="Arial"/>
                <a:cs typeface="Arial"/>
              </a:rPr>
              <a:t>: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45"/>
              </a:spcBef>
              <a:tabLst>
                <a:tab pos="9865995" algn="l"/>
              </a:tabLst>
            </a:pPr>
            <a:r>
              <a:rPr sz="1800" b="1" dirty="0">
                <a:latin typeface="Arial"/>
                <a:cs typeface="Arial"/>
              </a:rPr>
              <a:t>- </a:t>
            </a:r>
            <a:r>
              <a:rPr sz="1800" b="1" spc="-5" dirty="0">
                <a:latin typeface="Arial"/>
                <a:cs typeface="Arial"/>
              </a:rPr>
              <a:t>проведение </a:t>
            </a:r>
            <a:r>
              <a:rPr sz="1800" b="1" spc="-10" dirty="0">
                <a:latin typeface="Arial"/>
                <a:cs typeface="Arial"/>
              </a:rPr>
              <a:t>обследования </a:t>
            </a:r>
            <a:r>
              <a:rPr sz="1800" b="1" spc="-15" dirty="0">
                <a:latin typeface="Arial"/>
                <a:cs typeface="Arial"/>
              </a:rPr>
              <a:t>детей </a:t>
            </a:r>
            <a:r>
              <a:rPr sz="1800" b="1" dirty="0">
                <a:latin typeface="Arial"/>
                <a:cs typeface="Arial"/>
              </a:rPr>
              <a:t>с </a:t>
            </a:r>
            <a:r>
              <a:rPr sz="1800" b="1" spc="-5" dirty="0">
                <a:latin typeface="Arial"/>
                <a:cs typeface="Arial"/>
              </a:rPr>
              <a:t>целью</a:t>
            </a:r>
            <a:r>
              <a:rPr sz="1800" b="1" spc="120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установления</a:t>
            </a:r>
            <a:r>
              <a:rPr sz="1800" b="1" spc="5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диагноза	</a:t>
            </a:r>
            <a:r>
              <a:rPr sz="1800" b="1" dirty="0">
                <a:latin typeface="Arial"/>
                <a:cs typeface="Arial"/>
              </a:rPr>
              <a:t>(</a:t>
            </a:r>
            <a:r>
              <a:rPr sz="1800" b="1" spc="-65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A/01.7)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35"/>
              </a:spcBef>
              <a:tabLst>
                <a:tab pos="9872980" algn="l"/>
              </a:tabLst>
            </a:pPr>
            <a:r>
              <a:rPr sz="1800" b="1" dirty="0">
                <a:latin typeface="Arial"/>
                <a:cs typeface="Arial"/>
              </a:rPr>
              <a:t>- </a:t>
            </a:r>
            <a:r>
              <a:rPr sz="1800" b="1" spc="-5" dirty="0">
                <a:latin typeface="Arial"/>
                <a:cs typeface="Arial"/>
              </a:rPr>
              <a:t>назначение </a:t>
            </a:r>
            <a:r>
              <a:rPr sz="1800" b="1" spc="-10" dirty="0">
                <a:latin typeface="Arial"/>
                <a:cs typeface="Arial"/>
              </a:rPr>
              <a:t>терапии </a:t>
            </a:r>
            <a:r>
              <a:rPr sz="1800" b="1" spc="-15" dirty="0">
                <a:latin typeface="Arial"/>
                <a:cs typeface="Arial"/>
              </a:rPr>
              <a:t>детям </a:t>
            </a:r>
            <a:r>
              <a:rPr sz="1800" b="1" dirty="0">
                <a:latin typeface="Arial"/>
                <a:cs typeface="Arial"/>
              </a:rPr>
              <a:t>и </a:t>
            </a:r>
            <a:r>
              <a:rPr sz="1800" b="1" spc="-15" dirty="0">
                <a:latin typeface="Arial"/>
                <a:cs typeface="Arial"/>
              </a:rPr>
              <a:t>контроль </a:t>
            </a:r>
            <a:r>
              <a:rPr sz="1800" b="1" spc="-5" dirty="0">
                <a:latin typeface="Arial"/>
                <a:cs typeface="Arial"/>
              </a:rPr>
              <a:t>ее </a:t>
            </a:r>
            <a:r>
              <a:rPr sz="1800" b="1" spc="-10" dirty="0">
                <a:latin typeface="Arial"/>
                <a:cs typeface="Arial"/>
              </a:rPr>
              <a:t>эффективности</a:t>
            </a:r>
            <a:r>
              <a:rPr sz="1800" b="1" spc="254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и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безопасности	</a:t>
            </a:r>
            <a:r>
              <a:rPr sz="1800" b="1" spc="-5" dirty="0">
                <a:latin typeface="Arial"/>
                <a:cs typeface="Arial"/>
              </a:rPr>
              <a:t>(A/02.7)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40"/>
              </a:spcBef>
            </a:pPr>
            <a:r>
              <a:rPr sz="1800" b="1" dirty="0">
                <a:solidFill>
                  <a:srgbClr val="17375E"/>
                </a:solidFill>
                <a:latin typeface="Arial"/>
                <a:cs typeface="Arial"/>
              </a:rPr>
              <a:t>- </a:t>
            </a:r>
            <a:r>
              <a:rPr sz="1800" b="1" spc="-10" dirty="0">
                <a:solidFill>
                  <a:srgbClr val="17375E"/>
                </a:solidFill>
                <a:latin typeface="Arial"/>
                <a:cs typeface="Arial"/>
              </a:rPr>
              <a:t>р</a:t>
            </a:r>
            <a:r>
              <a:rPr sz="1800" b="1" spc="-10" dirty="0">
                <a:latin typeface="Arial"/>
                <a:cs typeface="Arial"/>
              </a:rPr>
              <a:t>еализация </a:t>
            </a:r>
            <a:r>
              <a:rPr sz="1800" b="1" dirty="0">
                <a:latin typeface="Arial"/>
                <a:cs typeface="Arial"/>
              </a:rPr>
              <a:t>и </a:t>
            </a:r>
            <a:r>
              <a:rPr sz="1800" b="1" spc="-15" dirty="0">
                <a:latin typeface="Arial"/>
                <a:cs typeface="Arial"/>
              </a:rPr>
              <a:t>контроль </a:t>
            </a:r>
            <a:r>
              <a:rPr sz="1800" b="1" spc="-10" dirty="0">
                <a:latin typeface="Arial"/>
                <a:cs typeface="Arial"/>
              </a:rPr>
              <a:t>эффективности </a:t>
            </a:r>
            <a:r>
              <a:rPr sz="1800" b="1" spc="-5" dirty="0">
                <a:latin typeface="Arial"/>
                <a:cs typeface="Arial"/>
              </a:rPr>
              <a:t>индивидуальных</a:t>
            </a:r>
            <a:r>
              <a:rPr sz="1800" b="1" spc="13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реабилитационных</a:t>
            </a:r>
            <a:endParaRPr sz="1800">
              <a:latin typeface="Arial"/>
              <a:cs typeface="Arial"/>
            </a:endParaRPr>
          </a:p>
          <a:p>
            <a:pPr marL="126364">
              <a:lnSpc>
                <a:spcPct val="100000"/>
              </a:lnSpc>
              <a:spcBef>
                <a:spcPts val="840"/>
              </a:spcBef>
              <a:tabLst>
                <a:tab pos="9873615" algn="l"/>
              </a:tabLst>
            </a:pPr>
            <a:r>
              <a:rPr sz="1800" b="1" dirty="0">
                <a:latin typeface="Arial"/>
                <a:cs typeface="Arial"/>
              </a:rPr>
              <a:t>программ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для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детей	</a:t>
            </a:r>
            <a:r>
              <a:rPr sz="1800" b="1" spc="-10" dirty="0">
                <a:latin typeface="Arial"/>
                <a:cs typeface="Arial"/>
              </a:rPr>
              <a:t>(A/03.7)</a:t>
            </a:r>
            <a:endParaRPr sz="1800">
              <a:latin typeface="Arial"/>
              <a:cs typeface="Arial"/>
            </a:endParaRPr>
          </a:p>
          <a:p>
            <a:pPr marL="126364" indent="-127000">
              <a:lnSpc>
                <a:spcPct val="138900"/>
              </a:lnSpc>
              <a:spcBef>
                <a:spcPts val="5"/>
              </a:spcBef>
              <a:tabLst>
                <a:tab pos="9895840" algn="l"/>
              </a:tabLst>
            </a:pPr>
            <a:r>
              <a:rPr sz="1800" b="1" dirty="0">
                <a:latin typeface="Arial"/>
                <a:cs typeface="Arial"/>
              </a:rPr>
              <a:t>- </a:t>
            </a:r>
            <a:r>
              <a:rPr sz="1800" b="1" spc="-10" dirty="0">
                <a:latin typeface="Arial"/>
                <a:cs typeface="Arial"/>
              </a:rPr>
              <a:t>проведение проф. </a:t>
            </a:r>
            <a:r>
              <a:rPr sz="1800" b="1" spc="-5" dirty="0">
                <a:latin typeface="Arial"/>
                <a:cs typeface="Arial"/>
              </a:rPr>
              <a:t>мероприятий для </a:t>
            </a:r>
            <a:r>
              <a:rPr sz="1800" b="1" spc="-15" dirty="0">
                <a:latin typeface="Arial"/>
                <a:cs typeface="Arial"/>
              </a:rPr>
              <a:t>детей </a:t>
            </a:r>
            <a:r>
              <a:rPr sz="1800" b="1" dirty="0">
                <a:latin typeface="Arial"/>
                <a:cs typeface="Arial"/>
              </a:rPr>
              <a:t>по </a:t>
            </a:r>
            <a:r>
              <a:rPr sz="1800" b="1" spc="-10" dirty="0">
                <a:latin typeface="Arial"/>
                <a:cs typeface="Arial"/>
              </a:rPr>
              <a:t>возрастным группам </a:t>
            </a:r>
            <a:r>
              <a:rPr sz="1800" b="1" dirty="0">
                <a:latin typeface="Arial"/>
                <a:cs typeface="Arial"/>
              </a:rPr>
              <a:t>и </a:t>
            </a:r>
            <a:r>
              <a:rPr sz="1800" b="1" spc="-15" dirty="0">
                <a:latin typeface="Arial"/>
                <a:cs typeface="Arial"/>
              </a:rPr>
              <a:t>состоянию </a:t>
            </a:r>
            <a:r>
              <a:rPr sz="1800" b="1" spc="-5" dirty="0">
                <a:latin typeface="Arial"/>
                <a:cs typeface="Arial"/>
              </a:rPr>
              <a:t>здоровья,  проведение санитарно-просветительной </a:t>
            </a:r>
            <a:r>
              <a:rPr sz="1800" b="1" spc="-15" dirty="0">
                <a:latin typeface="Arial"/>
                <a:cs typeface="Arial"/>
              </a:rPr>
              <a:t>работы </a:t>
            </a:r>
            <a:r>
              <a:rPr sz="1800" b="1" dirty="0">
                <a:latin typeface="Arial"/>
                <a:cs typeface="Arial"/>
              </a:rPr>
              <a:t>по </a:t>
            </a:r>
            <a:r>
              <a:rPr sz="1800" b="1" spc="-10" dirty="0">
                <a:latin typeface="Arial"/>
                <a:cs typeface="Arial"/>
              </a:rPr>
              <a:t>формированию здорового </a:t>
            </a:r>
            <a:r>
              <a:rPr sz="1800" b="1" dirty="0">
                <a:latin typeface="Arial"/>
                <a:cs typeface="Arial"/>
              </a:rPr>
              <a:t>образа </a:t>
            </a:r>
            <a:r>
              <a:rPr sz="1800" b="1" spc="-5" dirty="0">
                <a:latin typeface="Arial"/>
                <a:cs typeface="Arial"/>
              </a:rPr>
              <a:t>жизни  среди </a:t>
            </a:r>
            <a:r>
              <a:rPr sz="1800" b="1" spc="-15" dirty="0">
                <a:latin typeface="Arial"/>
                <a:cs typeface="Arial"/>
              </a:rPr>
              <a:t>родителей </a:t>
            </a:r>
            <a:r>
              <a:rPr sz="1800" b="1" dirty="0">
                <a:latin typeface="Arial"/>
                <a:cs typeface="Arial"/>
              </a:rPr>
              <a:t>и </a:t>
            </a:r>
            <a:r>
              <a:rPr sz="1800" b="1" spc="-15" dirty="0">
                <a:latin typeface="Arial"/>
                <a:cs typeface="Arial"/>
              </a:rPr>
              <a:t>детей </a:t>
            </a:r>
            <a:r>
              <a:rPr sz="1800" b="1" dirty="0">
                <a:latin typeface="Arial"/>
                <a:cs typeface="Arial"/>
              </a:rPr>
              <a:t>и </a:t>
            </a:r>
            <a:r>
              <a:rPr sz="1800" b="1" spc="-15" dirty="0">
                <a:latin typeface="Arial"/>
                <a:cs typeface="Arial"/>
              </a:rPr>
              <a:t>контроль</a:t>
            </a:r>
            <a:r>
              <a:rPr sz="1800" b="1" spc="19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их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эффективности	</a:t>
            </a:r>
            <a:r>
              <a:rPr sz="1800" b="1" dirty="0">
                <a:latin typeface="Arial"/>
                <a:cs typeface="Arial"/>
              </a:rPr>
              <a:t>(</a:t>
            </a:r>
            <a:r>
              <a:rPr sz="1800" b="1" spc="-5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A/04.7)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40"/>
              </a:spcBef>
              <a:tabLst>
                <a:tab pos="9805670" algn="l"/>
              </a:tabLst>
            </a:pPr>
            <a:r>
              <a:rPr sz="1800" b="1" spc="-5" dirty="0">
                <a:solidFill>
                  <a:srgbClr val="17375E"/>
                </a:solidFill>
                <a:latin typeface="Arial"/>
                <a:cs typeface="Arial"/>
              </a:rPr>
              <a:t>-</a:t>
            </a:r>
            <a:r>
              <a:rPr sz="1800" b="1" spc="-5" dirty="0">
                <a:latin typeface="Arial"/>
                <a:cs typeface="Arial"/>
              </a:rPr>
              <a:t>организация </a:t>
            </a:r>
            <a:r>
              <a:rPr sz="1800" b="1" spc="-10" dirty="0">
                <a:latin typeface="Arial"/>
                <a:cs typeface="Arial"/>
              </a:rPr>
              <a:t>деятельности </a:t>
            </a:r>
            <a:r>
              <a:rPr sz="1800" b="1" spc="-5" dirty="0">
                <a:latin typeface="Arial"/>
                <a:cs typeface="Arial"/>
              </a:rPr>
              <a:t>подчиненного</a:t>
            </a:r>
            <a:r>
              <a:rPr sz="1800" b="1" spc="12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медицинского</a:t>
            </a:r>
            <a:r>
              <a:rPr sz="1800" b="1" spc="4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персонала	(A/05.7)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38555" y="2264168"/>
            <a:ext cx="11219180" cy="4594225"/>
          </a:xfrm>
          <a:custGeom>
            <a:avLst/>
            <a:gdLst/>
            <a:ahLst/>
            <a:cxnLst/>
            <a:rect l="l" t="t" r="r" b="b"/>
            <a:pathLst>
              <a:path w="11219180" h="4594225">
                <a:moveTo>
                  <a:pt x="11218926" y="4593829"/>
                </a:moveTo>
                <a:lnTo>
                  <a:pt x="11218926" y="0"/>
                </a:lnTo>
                <a:lnTo>
                  <a:pt x="0" y="0"/>
                </a:lnTo>
                <a:lnTo>
                  <a:pt x="0" y="4593829"/>
                </a:lnTo>
                <a:lnTo>
                  <a:pt x="11218926" y="4593829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8555" y="2264168"/>
            <a:ext cx="11219180" cy="4594225"/>
          </a:xfrm>
          <a:custGeom>
            <a:avLst/>
            <a:gdLst/>
            <a:ahLst/>
            <a:cxnLst/>
            <a:rect l="l" t="t" r="r" b="b"/>
            <a:pathLst>
              <a:path w="11219180" h="4594225">
                <a:moveTo>
                  <a:pt x="11218926" y="4593829"/>
                </a:moveTo>
                <a:lnTo>
                  <a:pt x="11218926" y="0"/>
                </a:lnTo>
                <a:lnTo>
                  <a:pt x="0" y="0"/>
                </a:lnTo>
                <a:lnTo>
                  <a:pt x="0" y="4593829"/>
                </a:lnTo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17270" y="2768600"/>
            <a:ext cx="10920095" cy="3871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0130" marR="894715" algn="ctr">
              <a:lnSpc>
                <a:spcPct val="100000"/>
              </a:lnSpc>
              <a:spcBef>
                <a:spcPts val="100"/>
              </a:spcBef>
              <a:tabLst>
                <a:tab pos="3749675" algn="l"/>
              </a:tabLst>
            </a:pPr>
            <a:r>
              <a:rPr sz="2400" b="1" spc="-40" dirty="0">
                <a:solidFill>
                  <a:srgbClr val="FFFF00"/>
                </a:solidFill>
                <a:latin typeface="Calibri"/>
                <a:cs typeface="Calibri"/>
              </a:rPr>
              <a:t>Трудовые</a:t>
            </a:r>
            <a:r>
              <a:rPr sz="2400" b="1" spc="1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00"/>
                </a:solidFill>
                <a:latin typeface="Calibri"/>
                <a:cs typeface="Calibri"/>
              </a:rPr>
              <a:t>действия	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(опрос,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осмотр, направление на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исследование, 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коенсвультацию,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диагностика,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лечение…..)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52400" marR="5080" algn="ctr">
              <a:lnSpc>
                <a:spcPct val="100000"/>
              </a:lnSpc>
            </a:pPr>
            <a:r>
              <a:rPr sz="2400" b="1" spc="-15" dirty="0">
                <a:solidFill>
                  <a:srgbClr val="FFFF00"/>
                </a:solidFill>
                <a:latin typeface="Calibri"/>
                <a:cs typeface="Calibri"/>
              </a:rPr>
              <a:t>Необходимые </a:t>
            </a:r>
            <a:r>
              <a:rPr sz="2400" b="1" dirty="0">
                <a:solidFill>
                  <a:srgbClr val="FFFF00"/>
                </a:solidFill>
                <a:latin typeface="Calibri"/>
                <a:cs typeface="Calibri"/>
              </a:rPr>
              <a:t>знания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(правовая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база, порядки, стандарты,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клин.рекомендации, 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протоколы</a:t>
            </a:r>
            <a:r>
              <a:rPr sz="2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МП…)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500">
              <a:latin typeface="Times New Roman"/>
              <a:cs typeface="Times New Roman"/>
            </a:endParaRPr>
          </a:p>
          <a:p>
            <a:pPr marL="5146040" marR="235585" indent="-4759960">
              <a:lnSpc>
                <a:spcPct val="100000"/>
              </a:lnSpc>
            </a:pPr>
            <a:r>
              <a:rPr sz="2400" b="1" spc="-15" dirty="0">
                <a:solidFill>
                  <a:srgbClr val="FFFF00"/>
                </a:solidFill>
                <a:latin typeface="Calibri"/>
                <a:cs typeface="Calibri"/>
              </a:rPr>
              <a:t>Необходимые </a:t>
            </a:r>
            <a:r>
              <a:rPr sz="2400" b="1" spc="-5" dirty="0">
                <a:solidFill>
                  <a:srgbClr val="FFFF00"/>
                </a:solidFill>
                <a:latin typeface="Calibri"/>
                <a:cs typeface="Calibri"/>
              </a:rPr>
              <a:t>умения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(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порядки,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стандарты,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клин.рекомендации,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протоколы 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МП…)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595"/>
              </a:spcBef>
              <a:tabLst>
                <a:tab pos="3254375" algn="l"/>
              </a:tabLst>
            </a:pPr>
            <a:r>
              <a:rPr sz="2400" b="1" spc="-5" dirty="0">
                <a:solidFill>
                  <a:srgbClr val="FFFF00"/>
                </a:solidFill>
                <a:latin typeface="Calibri"/>
                <a:cs typeface="Calibri"/>
              </a:rPr>
              <a:t>Другие</a:t>
            </a:r>
            <a:r>
              <a:rPr sz="2400" b="1" spc="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00"/>
                </a:solidFill>
                <a:latin typeface="Calibri"/>
                <a:cs typeface="Calibri"/>
              </a:rPr>
              <a:t>характеристики	</a:t>
            </a:r>
            <a:r>
              <a:rPr sz="2400" b="1" spc="-5" dirty="0">
                <a:solidFill>
                  <a:srgbClr val="F1F1F1"/>
                </a:solidFill>
                <a:latin typeface="Calibri"/>
                <a:cs typeface="Calibri"/>
              </a:rPr>
              <a:t>(врачебная </a:t>
            </a:r>
            <a:r>
              <a:rPr sz="2400" b="1" dirty="0">
                <a:solidFill>
                  <a:srgbClr val="F1F1F1"/>
                </a:solidFill>
                <a:latin typeface="Calibri"/>
                <a:cs typeface="Calibri"/>
              </a:rPr>
              <a:t>тайна, </a:t>
            </a:r>
            <a:r>
              <a:rPr sz="2400" b="1" spc="-15" dirty="0">
                <a:solidFill>
                  <a:srgbClr val="F1F1F1"/>
                </a:solidFill>
                <a:latin typeface="Calibri"/>
                <a:cs typeface="Calibri"/>
              </a:rPr>
              <a:t>этика </a:t>
            </a:r>
            <a:r>
              <a:rPr sz="2400" b="1" dirty="0">
                <a:solidFill>
                  <a:srgbClr val="F1F1F1"/>
                </a:solidFill>
                <a:latin typeface="Calibri"/>
                <a:cs typeface="Calibri"/>
              </a:rPr>
              <a:t>и</a:t>
            </a:r>
            <a:r>
              <a:rPr sz="2400" b="1" spc="10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1F1F1"/>
                </a:solidFill>
                <a:latin typeface="Calibri"/>
                <a:cs typeface="Calibri"/>
              </a:rPr>
              <a:t>деонтология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25800" y="304800"/>
            <a:ext cx="5135372" cy="6324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19450" y="298450"/>
            <a:ext cx="5148580" cy="6337300"/>
          </a:xfrm>
          <a:custGeom>
            <a:avLst/>
            <a:gdLst/>
            <a:ahLst/>
            <a:cxnLst/>
            <a:rect l="l" t="t" r="r" b="b"/>
            <a:pathLst>
              <a:path w="5148580" h="6337300">
                <a:moveTo>
                  <a:pt x="0" y="6337300"/>
                </a:moveTo>
                <a:lnTo>
                  <a:pt x="5148072" y="6337300"/>
                </a:lnTo>
                <a:lnTo>
                  <a:pt x="5148072" y="0"/>
                </a:lnTo>
                <a:lnTo>
                  <a:pt x="0" y="0"/>
                </a:lnTo>
                <a:lnTo>
                  <a:pt x="0" y="63373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58978" y="412750"/>
            <a:ext cx="7877229" cy="6032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99916" y="406400"/>
            <a:ext cx="8331200" cy="6045200"/>
          </a:xfrm>
          <a:custGeom>
            <a:avLst/>
            <a:gdLst/>
            <a:ahLst/>
            <a:cxnLst/>
            <a:rect l="l" t="t" r="r" b="b"/>
            <a:pathLst>
              <a:path w="8331200" h="6045200">
                <a:moveTo>
                  <a:pt x="0" y="6045200"/>
                </a:moveTo>
                <a:lnTo>
                  <a:pt x="8330819" y="6045200"/>
                </a:lnTo>
                <a:lnTo>
                  <a:pt x="8330819" y="0"/>
                </a:lnTo>
                <a:lnTo>
                  <a:pt x="0" y="0"/>
                </a:lnTo>
                <a:lnTo>
                  <a:pt x="0" y="60452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5600" y="3394075"/>
            <a:ext cx="3605529" cy="1509395"/>
          </a:xfrm>
          <a:custGeom>
            <a:avLst/>
            <a:gdLst/>
            <a:ahLst/>
            <a:cxnLst/>
            <a:rect l="l" t="t" r="r" b="b"/>
            <a:pathLst>
              <a:path w="3605529" h="1509395">
                <a:moveTo>
                  <a:pt x="3050666" y="0"/>
                </a:moveTo>
                <a:lnTo>
                  <a:pt x="0" y="0"/>
                </a:lnTo>
                <a:lnTo>
                  <a:pt x="0" y="1509141"/>
                </a:lnTo>
                <a:lnTo>
                  <a:pt x="3050666" y="1509141"/>
                </a:lnTo>
                <a:lnTo>
                  <a:pt x="3050666" y="1257681"/>
                </a:lnTo>
                <a:lnTo>
                  <a:pt x="3605276" y="883412"/>
                </a:lnTo>
                <a:lnTo>
                  <a:pt x="3050666" y="880363"/>
                </a:lnTo>
                <a:lnTo>
                  <a:pt x="3050666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5600" y="3394075"/>
            <a:ext cx="3605529" cy="1509395"/>
          </a:xfrm>
          <a:custGeom>
            <a:avLst/>
            <a:gdLst/>
            <a:ahLst/>
            <a:cxnLst/>
            <a:rect l="l" t="t" r="r" b="b"/>
            <a:pathLst>
              <a:path w="3605529" h="1509395">
                <a:moveTo>
                  <a:pt x="0" y="0"/>
                </a:moveTo>
                <a:lnTo>
                  <a:pt x="1779524" y="0"/>
                </a:lnTo>
                <a:lnTo>
                  <a:pt x="2542286" y="0"/>
                </a:lnTo>
                <a:lnTo>
                  <a:pt x="3050666" y="0"/>
                </a:lnTo>
                <a:lnTo>
                  <a:pt x="3050666" y="880363"/>
                </a:lnTo>
                <a:lnTo>
                  <a:pt x="3605276" y="883412"/>
                </a:lnTo>
                <a:lnTo>
                  <a:pt x="3050666" y="1257681"/>
                </a:lnTo>
                <a:lnTo>
                  <a:pt x="3050666" y="1509141"/>
                </a:lnTo>
                <a:lnTo>
                  <a:pt x="2542286" y="1509141"/>
                </a:lnTo>
                <a:lnTo>
                  <a:pt x="1779524" y="1509141"/>
                </a:lnTo>
                <a:lnTo>
                  <a:pt x="0" y="1509141"/>
                </a:lnTo>
                <a:lnTo>
                  <a:pt x="0" y="1257681"/>
                </a:lnTo>
                <a:lnTo>
                  <a:pt x="0" y="880363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84098" y="3568445"/>
            <a:ext cx="259461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1270" algn="ctr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00"/>
                </a:solidFill>
                <a:latin typeface="Calibri"/>
                <a:cs typeface="Calibri"/>
              </a:rPr>
              <a:t>Врач </a:t>
            </a:r>
            <a:r>
              <a:rPr sz="2400" b="1" spc="-10" dirty="0">
                <a:solidFill>
                  <a:srgbClr val="FFFF00"/>
                </a:solidFill>
                <a:latin typeface="Calibri"/>
                <a:cs typeface="Calibri"/>
              </a:rPr>
              <a:t>физической </a:t>
            </a:r>
            <a:r>
              <a:rPr sz="2400" b="1" dirty="0">
                <a:solidFill>
                  <a:srgbClr val="FFFF00"/>
                </a:solidFill>
                <a:latin typeface="Calibri"/>
                <a:cs typeface="Calibri"/>
              </a:rPr>
              <a:t>и  реаби</a:t>
            </a:r>
            <a:r>
              <a:rPr sz="2400" b="1" spc="-10" dirty="0">
                <a:solidFill>
                  <a:srgbClr val="FFFF00"/>
                </a:solidFill>
                <a:latin typeface="Calibri"/>
                <a:cs typeface="Calibri"/>
              </a:rPr>
              <a:t>л</a:t>
            </a:r>
            <a:r>
              <a:rPr sz="2400" b="1" dirty="0">
                <a:solidFill>
                  <a:srgbClr val="FFFF00"/>
                </a:solidFill>
                <a:latin typeface="Calibri"/>
                <a:cs typeface="Calibri"/>
              </a:rPr>
              <a:t>ита</a:t>
            </a:r>
            <a:r>
              <a:rPr sz="2400" b="1" spc="-10" dirty="0">
                <a:solidFill>
                  <a:srgbClr val="FFFF00"/>
                </a:solidFill>
                <a:latin typeface="Calibri"/>
                <a:cs typeface="Calibri"/>
              </a:rPr>
              <a:t>ц</a:t>
            </a:r>
            <a:r>
              <a:rPr sz="2400" b="1" dirty="0">
                <a:solidFill>
                  <a:srgbClr val="FFFF00"/>
                </a:solidFill>
                <a:latin typeface="Calibri"/>
                <a:cs typeface="Calibri"/>
              </a:rPr>
              <a:t>ионной  </a:t>
            </a:r>
            <a:r>
              <a:rPr sz="2400" b="1" spc="-10" dirty="0">
                <a:solidFill>
                  <a:srgbClr val="FFFF00"/>
                </a:solidFill>
                <a:latin typeface="Calibri"/>
                <a:cs typeface="Calibri"/>
              </a:rPr>
              <a:t>медицины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928490" y="4218559"/>
            <a:ext cx="7552690" cy="685165"/>
          </a:xfrm>
          <a:custGeom>
            <a:avLst/>
            <a:gdLst/>
            <a:ahLst/>
            <a:cxnLst/>
            <a:rect l="l" t="t" r="r" b="b"/>
            <a:pathLst>
              <a:path w="7552690" h="685164">
                <a:moveTo>
                  <a:pt x="0" y="114046"/>
                </a:moveTo>
                <a:lnTo>
                  <a:pt x="8981" y="69651"/>
                </a:lnTo>
                <a:lnTo>
                  <a:pt x="33464" y="33401"/>
                </a:lnTo>
                <a:lnTo>
                  <a:pt x="69758" y="8961"/>
                </a:lnTo>
                <a:lnTo>
                  <a:pt x="114173" y="0"/>
                </a:lnTo>
                <a:lnTo>
                  <a:pt x="7438136" y="0"/>
                </a:lnTo>
                <a:lnTo>
                  <a:pt x="7482603" y="8961"/>
                </a:lnTo>
                <a:lnTo>
                  <a:pt x="7518892" y="33401"/>
                </a:lnTo>
                <a:lnTo>
                  <a:pt x="7543345" y="69651"/>
                </a:lnTo>
                <a:lnTo>
                  <a:pt x="7552309" y="114046"/>
                </a:lnTo>
                <a:lnTo>
                  <a:pt x="7552309" y="570611"/>
                </a:lnTo>
                <a:lnTo>
                  <a:pt x="7543345" y="615005"/>
                </a:lnTo>
                <a:lnTo>
                  <a:pt x="7518892" y="651256"/>
                </a:lnTo>
                <a:lnTo>
                  <a:pt x="7482603" y="675695"/>
                </a:lnTo>
                <a:lnTo>
                  <a:pt x="7438136" y="684657"/>
                </a:lnTo>
                <a:lnTo>
                  <a:pt x="114173" y="684657"/>
                </a:lnTo>
                <a:lnTo>
                  <a:pt x="69758" y="675695"/>
                </a:lnTo>
                <a:lnTo>
                  <a:pt x="33464" y="651256"/>
                </a:lnTo>
                <a:lnTo>
                  <a:pt x="8981" y="615005"/>
                </a:lnTo>
                <a:lnTo>
                  <a:pt x="0" y="570611"/>
                </a:lnTo>
                <a:lnTo>
                  <a:pt x="0" y="114046"/>
                </a:lnTo>
                <a:close/>
              </a:path>
            </a:pathLst>
          </a:custGeom>
          <a:ln w="4762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40790" y="182245"/>
            <a:ext cx="4831842" cy="6493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19291" y="182245"/>
            <a:ext cx="4831841" cy="36954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08608" y="372490"/>
            <a:ext cx="9740900" cy="61128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97495" y="361467"/>
            <a:ext cx="9763125" cy="6135370"/>
          </a:xfrm>
          <a:custGeom>
            <a:avLst/>
            <a:gdLst/>
            <a:ahLst/>
            <a:cxnLst/>
            <a:rect l="l" t="t" r="r" b="b"/>
            <a:pathLst>
              <a:path w="9763125" h="6135370">
                <a:moveTo>
                  <a:pt x="0" y="6135116"/>
                </a:moveTo>
                <a:lnTo>
                  <a:pt x="9763125" y="6135116"/>
                </a:lnTo>
                <a:lnTo>
                  <a:pt x="9763125" y="0"/>
                </a:lnTo>
                <a:lnTo>
                  <a:pt x="0" y="0"/>
                </a:lnTo>
                <a:lnTo>
                  <a:pt x="0" y="6135116"/>
                </a:lnTo>
                <a:close/>
              </a:path>
            </a:pathLst>
          </a:custGeom>
          <a:ln w="222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19090" y="1964308"/>
            <a:ext cx="2963545" cy="0"/>
          </a:xfrm>
          <a:custGeom>
            <a:avLst/>
            <a:gdLst/>
            <a:ahLst/>
            <a:cxnLst/>
            <a:rect l="l" t="t" r="r" b="b"/>
            <a:pathLst>
              <a:path w="2963545">
                <a:moveTo>
                  <a:pt x="0" y="0"/>
                </a:moveTo>
                <a:lnTo>
                  <a:pt x="2963417" y="0"/>
                </a:lnTo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26000" y="2675508"/>
            <a:ext cx="2963545" cy="0"/>
          </a:xfrm>
          <a:custGeom>
            <a:avLst/>
            <a:gdLst/>
            <a:ahLst/>
            <a:cxnLst/>
            <a:rect l="l" t="t" r="r" b="b"/>
            <a:pathLst>
              <a:path w="2963545">
                <a:moveTo>
                  <a:pt x="0" y="0"/>
                </a:moveTo>
                <a:lnTo>
                  <a:pt x="2963291" y="0"/>
                </a:lnTo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19090" y="3725290"/>
            <a:ext cx="2675890" cy="0"/>
          </a:xfrm>
          <a:custGeom>
            <a:avLst/>
            <a:gdLst/>
            <a:ahLst/>
            <a:cxnLst/>
            <a:rect l="l" t="t" r="r" b="b"/>
            <a:pathLst>
              <a:path w="2675890">
                <a:moveTo>
                  <a:pt x="0" y="0"/>
                </a:moveTo>
                <a:lnTo>
                  <a:pt x="2675509" y="0"/>
                </a:lnTo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26000" y="4927600"/>
            <a:ext cx="3522345" cy="0"/>
          </a:xfrm>
          <a:custGeom>
            <a:avLst/>
            <a:gdLst/>
            <a:ahLst/>
            <a:cxnLst/>
            <a:rect l="l" t="t" r="r" b="b"/>
            <a:pathLst>
              <a:path w="3522345">
                <a:moveTo>
                  <a:pt x="0" y="0"/>
                </a:moveTo>
                <a:lnTo>
                  <a:pt x="3522091" y="0"/>
                </a:lnTo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26000" y="2150491"/>
            <a:ext cx="1812289" cy="0"/>
          </a:xfrm>
          <a:custGeom>
            <a:avLst/>
            <a:gdLst/>
            <a:ahLst/>
            <a:cxnLst/>
            <a:rect l="l" t="t" r="r" b="b"/>
            <a:pathLst>
              <a:path w="1812290">
                <a:moveTo>
                  <a:pt x="0" y="0"/>
                </a:moveTo>
                <a:lnTo>
                  <a:pt x="1811908" y="0"/>
                </a:lnTo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26000" y="5621870"/>
            <a:ext cx="2963545" cy="0"/>
          </a:xfrm>
          <a:custGeom>
            <a:avLst/>
            <a:gdLst/>
            <a:ahLst/>
            <a:cxnLst/>
            <a:rect l="l" t="t" r="r" b="b"/>
            <a:pathLst>
              <a:path w="2963545">
                <a:moveTo>
                  <a:pt x="0" y="0"/>
                </a:moveTo>
                <a:lnTo>
                  <a:pt x="2963291" y="0"/>
                </a:lnTo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919090" y="2861691"/>
            <a:ext cx="1659889" cy="0"/>
          </a:xfrm>
          <a:custGeom>
            <a:avLst/>
            <a:gdLst/>
            <a:ahLst/>
            <a:cxnLst/>
            <a:rect l="l" t="t" r="r" b="b"/>
            <a:pathLst>
              <a:path w="1659890">
                <a:moveTo>
                  <a:pt x="0" y="0"/>
                </a:moveTo>
                <a:lnTo>
                  <a:pt x="1659509" y="0"/>
                </a:lnTo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19090" y="6333070"/>
            <a:ext cx="2870200" cy="0"/>
          </a:xfrm>
          <a:custGeom>
            <a:avLst/>
            <a:gdLst/>
            <a:ahLst/>
            <a:cxnLst/>
            <a:rect l="l" t="t" r="r" b="b"/>
            <a:pathLst>
              <a:path w="2870200">
                <a:moveTo>
                  <a:pt x="0" y="0"/>
                </a:moveTo>
                <a:lnTo>
                  <a:pt x="2870200" y="0"/>
                </a:lnTo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0822" y="597857"/>
            <a:ext cx="5712841" cy="57051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4472" y="522770"/>
            <a:ext cx="5725795" cy="5812790"/>
          </a:xfrm>
          <a:custGeom>
            <a:avLst/>
            <a:gdLst/>
            <a:ahLst/>
            <a:cxnLst/>
            <a:rect l="l" t="t" r="r" b="b"/>
            <a:pathLst>
              <a:path w="5725795" h="5812790">
                <a:moveTo>
                  <a:pt x="0" y="5812408"/>
                </a:moveTo>
                <a:lnTo>
                  <a:pt x="5725541" y="5812408"/>
                </a:lnTo>
                <a:lnTo>
                  <a:pt x="5725541" y="0"/>
                </a:lnTo>
                <a:lnTo>
                  <a:pt x="0" y="0"/>
                </a:lnTo>
                <a:lnTo>
                  <a:pt x="0" y="5812408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97167" y="1498600"/>
            <a:ext cx="5663945" cy="464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90817" y="1492250"/>
            <a:ext cx="5676900" cy="4660900"/>
          </a:xfrm>
          <a:custGeom>
            <a:avLst/>
            <a:gdLst/>
            <a:ahLst/>
            <a:cxnLst/>
            <a:rect l="l" t="t" r="r" b="b"/>
            <a:pathLst>
              <a:path w="5676900" h="4660900">
                <a:moveTo>
                  <a:pt x="0" y="4660900"/>
                </a:moveTo>
                <a:lnTo>
                  <a:pt x="5676645" y="4660900"/>
                </a:lnTo>
                <a:lnTo>
                  <a:pt x="5676645" y="0"/>
                </a:lnTo>
                <a:lnTo>
                  <a:pt x="0" y="0"/>
                </a:lnTo>
                <a:lnTo>
                  <a:pt x="0" y="46609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824853" y="690753"/>
            <a:ext cx="32035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40" dirty="0">
                <a:solidFill>
                  <a:srgbClr val="000000"/>
                </a:solidFill>
                <a:latin typeface="Calibri"/>
                <a:cs typeface="Calibri"/>
              </a:rPr>
              <a:t>Трудовые </a:t>
            </a:r>
            <a:r>
              <a:rPr sz="2400" b="0" spc="-5" dirty="0">
                <a:solidFill>
                  <a:srgbClr val="000000"/>
                </a:solidFill>
                <a:latin typeface="Calibri"/>
                <a:cs typeface="Calibri"/>
              </a:rPr>
              <a:t>действия</a:t>
            </a:r>
            <a:r>
              <a:rPr sz="2400" b="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b="0" spc="-5" dirty="0">
                <a:solidFill>
                  <a:srgbClr val="000000"/>
                </a:solidFill>
                <a:latin typeface="Calibri"/>
                <a:cs typeface="Calibri"/>
              </a:rPr>
              <a:t>3.1.1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58442" y="1776095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58442" y="3634104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58442" y="2368042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58442" y="4214495"/>
            <a:ext cx="3798570" cy="0"/>
          </a:xfrm>
          <a:custGeom>
            <a:avLst/>
            <a:gdLst/>
            <a:ahLst/>
            <a:cxnLst/>
            <a:rect l="l" t="t" r="r" b="b"/>
            <a:pathLst>
              <a:path w="3798570">
                <a:moveTo>
                  <a:pt x="0" y="0"/>
                </a:moveTo>
                <a:lnTo>
                  <a:pt x="3798316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58442" y="4935473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58442" y="5673966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297167" y="1735073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839200" y="2139442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97167" y="2368042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297167" y="3792473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297167" y="4671695"/>
            <a:ext cx="5326380" cy="0"/>
          </a:xfrm>
          <a:custGeom>
            <a:avLst/>
            <a:gdLst/>
            <a:ahLst/>
            <a:cxnLst/>
            <a:rect l="l" t="t" r="r" b="b"/>
            <a:pathLst>
              <a:path w="5326380">
                <a:moveTo>
                  <a:pt x="0" y="0"/>
                </a:moveTo>
                <a:lnTo>
                  <a:pt x="5326253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297167" y="5515736"/>
            <a:ext cx="5326380" cy="0"/>
          </a:xfrm>
          <a:custGeom>
            <a:avLst/>
            <a:gdLst/>
            <a:ahLst/>
            <a:cxnLst/>
            <a:rect l="l" t="t" r="r" b="b"/>
            <a:pathLst>
              <a:path w="5326380">
                <a:moveTo>
                  <a:pt x="0" y="0"/>
                </a:moveTo>
                <a:lnTo>
                  <a:pt x="5326253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24504" y="5234304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7166" y="335787"/>
            <a:ext cx="5232400" cy="65222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0816" y="329437"/>
            <a:ext cx="5245100" cy="6529070"/>
          </a:xfrm>
          <a:custGeom>
            <a:avLst/>
            <a:gdLst/>
            <a:ahLst/>
            <a:cxnLst/>
            <a:rect l="l" t="t" r="r" b="b"/>
            <a:pathLst>
              <a:path w="5245100" h="6529070">
                <a:moveTo>
                  <a:pt x="5245100" y="6528561"/>
                </a:moveTo>
                <a:lnTo>
                  <a:pt x="5245100" y="0"/>
                </a:lnTo>
                <a:lnTo>
                  <a:pt x="0" y="0"/>
                </a:lnTo>
                <a:lnTo>
                  <a:pt x="0" y="652856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17690" y="1236562"/>
            <a:ext cx="5277103" cy="52484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852919" y="322579"/>
            <a:ext cx="26936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Необходимые </a:t>
            </a:r>
            <a:r>
              <a:rPr sz="1800" spc="-10" dirty="0">
                <a:latin typeface="Calibri"/>
                <a:cs typeface="Calibri"/>
              </a:rPr>
              <a:t>умения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3.1.1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68210" y="597916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31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7166" y="1987042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06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7166" y="2760726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06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7166" y="3341115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06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68210" y="6646976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31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6404990" y="1155700"/>
          <a:ext cx="5309235" cy="5410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25445"/>
                <a:gridCol w="2364105"/>
              </a:tblGrid>
              <a:tr h="3150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C00000"/>
                      </a:solidFill>
                      <a:prstDash val="soli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1078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9050">
                      <a:solidFill>
                        <a:srgbClr val="C00000"/>
                      </a:solidFill>
                      <a:prstDash val="solid"/>
                    </a:lnT>
                    <a:lnB w="19050">
                      <a:solidFill>
                        <a:srgbClr val="C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090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9050">
                      <a:solidFill>
                        <a:srgbClr val="C00000"/>
                      </a:solidFill>
                      <a:prstDash val="solid"/>
                    </a:lnT>
                    <a:lnB w="19050">
                      <a:solidFill>
                        <a:srgbClr val="C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20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9050">
                      <a:solidFill>
                        <a:srgbClr val="C00000"/>
                      </a:solidFill>
                      <a:prstDash val="solid"/>
                    </a:lnT>
                    <a:lnB w="19050">
                      <a:solidFill>
                        <a:srgbClr val="C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737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9050">
                      <a:solidFill>
                        <a:srgbClr val="C00000"/>
                      </a:solidFill>
                      <a:prstDash val="solid"/>
                    </a:lnT>
                    <a:lnB w="19050">
                      <a:solidFill>
                        <a:srgbClr val="C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9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9050">
                      <a:solidFill>
                        <a:srgbClr val="C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9470" y="630153"/>
            <a:ext cx="5188200" cy="61959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586729" y="950849"/>
            <a:ext cx="6153416" cy="42332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48693" y="185645"/>
            <a:ext cx="2652020" cy="2072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5454" y="1021080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82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5454" y="1793620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82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5454" y="2514600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82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5454" y="3253104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82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5454" y="3991736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82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15454" y="4906136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82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5454" y="5679833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82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827140" y="1213358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4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827140" y="1793620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4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86729" y="2760726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8968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827140" y="3393821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4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7140" y="4325873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4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7140" y="5215382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4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5757" y="5624728"/>
            <a:ext cx="11536680" cy="1084580"/>
          </a:xfrm>
          <a:custGeom>
            <a:avLst/>
            <a:gdLst/>
            <a:ahLst/>
            <a:cxnLst/>
            <a:rect l="l" t="t" r="r" b="b"/>
            <a:pathLst>
              <a:path w="11536680" h="1084579">
                <a:moveTo>
                  <a:pt x="11355362" y="0"/>
                </a:moveTo>
                <a:lnTo>
                  <a:pt x="180721" y="0"/>
                </a:lnTo>
                <a:lnTo>
                  <a:pt x="132678" y="6455"/>
                </a:lnTo>
                <a:lnTo>
                  <a:pt x="89507" y="24673"/>
                </a:lnTo>
                <a:lnTo>
                  <a:pt x="52932" y="52932"/>
                </a:lnTo>
                <a:lnTo>
                  <a:pt x="24673" y="89507"/>
                </a:lnTo>
                <a:lnTo>
                  <a:pt x="6455" y="132678"/>
                </a:lnTo>
                <a:lnTo>
                  <a:pt x="0" y="180721"/>
                </a:lnTo>
                <a:lnTo>
                  <a:pt x="0" y="903605"/>
                </a:lnTo>
                <a:lnTo>
                  <a:pt x="6455" y="951647"/>
                </a:lnTo>
                <a:lnTo>
                  <a:pt x="24673" y="994818"/>
                </a:lnTo>
                <a:lnTo>
                  <a:pt x="52932" y="1031393"/>
                </a:lnTo>
                <a:lnTo>
                  <a:pt x="89507" y="1059652"/>
                </a:lnTo>
                <a:lnTo>
                  <a:pt x="132678" y="1077870"/>
                </a:lnTo>
                <a:lnTo>
                  <a:pt x="180721" y="1084326"/>
                </a:lnTo>
                <a:lnTo>
                  <a:pt x="11355362" y="1084326"/>
                </a:lnTo>
                <a:lnTo>
                  <a:pt x="11403365" y="1077870"/>
                </a:lnTo>
                <a:lnTo>
                  <a:pt x="11446524" y="1059652"/>
                </a:lnTo>
                <a:lnTo>
                  <a:pt x="11483108" y="1031393"/>
                </a:lnTo>
                <a:lnTo>
                  <a:pt x="11511383" y="994818"/>
                </a:lnTo>
                <a:lnTo>
                  <a:pt x="11529619" y="951647"/>
                </a:lnTo>
                <a:lnTo>
                  <a:pt x="11536083" y="903605"/>
                </a:lnTo>
                <a:lnTo>
                  <a:pt x="11536083" y="180721"/>
                </a:lnTo>
                <a:lnTo>
                  <a:pt x="11529619" y="132678"/>
                </a:lnTo>
                <a:lnTo>
                  <a:pt x="11511383" y="89507"/>
                </a:lnTo>
                <a:lnTo>
                  <a:pt x="11483108" y="52932"/>
                </a:lnTo>
                <a:lnTo>
                  <a:pt x="11446524" y="24673"/>
                </a:lnTo>
                <a:lnTo>
                  <a:pt x="11403365" y="6455"/>
                </a:lnTo>
                <a:lnTo>
                  <a:pt x="11355362" y="0"/>
                </a:lnTo>
                <a:close/>
              </a:path>
            </a:pathLst>
          </a:custGeom>
          <a:solidFill>
            <a:srgbClr val="DDD9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5757" y="5624728"/>
            <a:ext cx="11536680" cy="1084580"/>
          </a:xfrm>
          <a:custGeom>
            <a:avLst/>
            <a:gdLst/>
            <a:ahLst/>
            <a:cxnLst/>
            <a:rect l="l" t="t" r="r" b="b"/>
            <a:pathLst>
              <a:path w="11536680" h="1084579">
                <a:moveTo>
                  <a:pt x="0" y="180721"/>
                </a:moveTo>
                <a:lnTo>
                  <a:pt x="6455" y="132678"/>
                </a:lnTo>
                <a:lnTo>
                  <a:pt x="24673" y="89507"/>
                </a:lnTo>
                <a:lnTo>
                  <a:pt x="52932" y="52932"/>
                </a:lnTo>
                <a:lnTo>
                  <a:pt x="89507" y="24673"/>
                </a:lnTo>
                <a:lnTo>
                  <a:pt x="132678" y="6455"/>
                </a:lnTo>
                <a:lnTo>
                  <a:pt x="180721" y="0"/>
                </a:lnTo>
                <a:lnTo>
                  <a:pt x="11355362" y="0"/>
                </a:lnTo>
                <a:lnTo>
                  <a:pt x="11403365" y="6455"/>
                </a:lnTo>
                <a:lnTo>
                  <a:pt x="11446524" y="24673"/>
                </a:lnTo>
                <a:lnTo>
                  <a:pt x="11483108" y="52932"/>
                </a:lnTo>
                <a:lnTo>
                  <a:pt x="11511383" y="89507"/>
                </a:lnTo>
                <a:lnTo>
                  <a:pt x="11529619" y="132678"/>
                </a:lnTo>
                <a:lnTo>
                  <a:pt x="11536083" y="180721"/>
                </a:lnTo>
                <a:lnTo>
                  <a:pt x="11536083" y="903605"/>
                </a:lnTo>
                <a:lnTo>
                  <a:pt x="11529619" y="951647"/>
                </a:lnTo>
                <a:lnTo>
                  <a:pt x="11511383" y="994818"/>
                </a:lnTo>
                <a:lnTo>
                  <a:pt x="11483108" y="1031393"/>
                </a:lnTo>
                <a:lnTo>
                  <a:pt x="11446524" y="1059652"/>
                </a:lnTo>
                <a:lnTo>
                  <a:pt x="11403365" y="1077870"/>
                </a:lnTo>
                <a:lnTo>
                  <a:pt x="11355362" y="1084326"/>
                </a:lnTo>
                <a:lnTo>
                  <a:pt x="180721" y="1084326"/>
                </a:lnTo>
                <a:lnTo>
                  <a:pt x="132678" y="1077870"/>
                </a:lnTo>
                <a:lnTo>
                  <a:pt x="89507" y="1059652"/>
                </a:lnTo>
                <a:lnTo>
                  <a:pt x="52932" y="1031393"/>
                </a:lnTo>
                <a:lnTo>
                  <a:pt x="24673" y="994818"/>
                </a:lnTo>
                <a:lnTo>
                  <a:pt x="6455" y="951647"/>
                </a:lnTo>
                <a:lnTo>
                  <a:pt x="0" y="903605"/>
                </a:lnTo>
                <a:lnTo>
                  <a:pt x="0" y="180721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3527" y="3776345"/>
            <a:ext cx="11601450" cy="1662430"/>
          </a:xfrm>
          <a:custGeom>
            <a:avLst/>
            <a:gdLst/>
            <a:ahLst/>
            <a:cxnLst/>
            <a:rect l="l" t="t" r="r" b="b"/>
            <a:pathLst>
              <a:path w="11601450" h="1662429">
                <a:moveTo>
                  <a:pt x="11324107" y="0"/>
                </a:moveTo>
                <a:lnTo>
                  <a:pt x="277025" y="0"/>
                </a:lnTo>
                <a:lnTo>
                  <a:pt x="227229" y="4460"/>
                </a:lnTo>
                <a:lnTo>
                  <a:pt x="180362" y="17322"/>
                </a:lnTo>
                <a:lnTo>
                  <a:pt x="137205" y="37803"/>
                </a:lnTo>
                <a:lnTo>
                  <a:pt x="98541" y="65124"/>
                </a:lnTo>
                <a:lnTo>
                  <a:pt x="65152" y="98503"/>
                </a:lnTo>
                <a:lnTo>
                  <a:pt x="37822" y="137160"/>
                </a:lnTo>
                <a:lnTo>
                  <a:pt x="17331" y="180313"/>
                </a:lnTo>
                <a:lnTo>
                  <a:pt x="4463" y="227182"/>
                </a:lnTo>
                <a:lnTo>
                  <a:pt x="0" y="276986"/>
                </a:lnTo>
                <a:lnTo>
                  <a:pt x="0" y="1385061"/>
                </a:lnTo>
                <a:lnTo>
                  <a:pt x="4463" y="1434866"/>
                </a:lnTo>
                <a:lnTo>
                  <a:pt x="17331" y="1481735"/>
                </a:lnTo>
                <a:lnTo>
                  <a:pt x="37822" y="1524888"/>
                </a:lnTo>
                <a:lnTo>
                  <a:pt x="65152" y="1563545"/>
                </a:lnTo>
                <a:lnTo>
                  <a:pt x="98541" y="1596924"/>
                </a:lnTo>
                <a:lnTo>
                  <a:pt x="137205" y="1624245"/>
                </a:lnTo>
                <a:lnTo>
                  <a:pt x="180362" y="1644726"/>
                </a:lnTo>
                <a:lnTo>
                  <a:pt x="227229" y="1657588"/>
                </a:lnTo>
                <a:lnTo>
                  <a:pt x="277025" y="1662048"/>
                </a:lnTo>
                <a:lnTo>
                  <a:pt x="11324107" y="1662048"/>
                </a:lnTo>
                <a:lnTo>
                  <a:pt x="11373911" y="1657588"/>
                </a:lnTo>
                <a:lnTo>
                  <a:pt x="11420781" y="1644726"/>
                </a:lnTo>
                <a:lnTo>
                  <a:pt x="11463934" y="1624245"/>
                </a:lnTo>
                <a:lnTo>
                  <a:pt x="11502591" y="1596924"/>
                </a:lnTo>
                <a:lnTo>
                  <a:pt x="11535970" y="1563545"/>
                </a:lnTo>
                <a:lnTo>
                  <a:pt x="11563290" y="1524888"/>
                </a:lnTo>
                <a:lnTo>
                  <a:pt x="11583772" y="1481735"/>
                </a:lnTo>
                <a:lnTo>
                  <a:pt x="11596633" y="1434866"/>
                </a:lnTo>
                <a:lnTo>
                  <a:pt x="11601094" y="1385061"/>
                </a:lnTo>
                <a:lnTo>
                  <a:pt x="11601094" y="276986"/>
                </a:lnTo>
                <a:lnTo>
                  <a:pt x="11596633" y="227182"/>
                </a:lnTo>
                <a:lnTo>
                  <a:pt x="11583772" y="180313"/>
                </a:lnTo>
                <a:lnTo>
                  <a:pt x="11563290" y="137160"/>
                </a:lnTo>
                <a:lnTo>
                  <a:pt x="11535970" y="98503"/>
                </a:lnTo>
                <a:lnTo>
                  <a:pt x="11502591" y="65124"/>
                </a:lnTo>
                <a:lnTo>
                  <a:pt x="11463934" y="37803"/>
                </a:lnTo>
                <a:lnTo>
                  <a:pt x="11420781" y="17322"/>
                </a:lnTo>
                <a:lnTo>
                  <a:pt x="11373911" y="4460"/>
                </a:lnTo>
                <a:lnTo>
                  <a:pt x="11324107" y="0"/>
                </a:lnTo>
                <a:close/>
              </a:path>
            </a:pathLst>
          </a:custGeom>
          <a:solidFill>
            <a:srgbClr val="DDD9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3527" y="3776345"/>
            <a:ext cx="11601450" cy="1662430"/>
          </a:xfrm>
          <a:custGeom>
            <a:avLst/>
            <a:gdLst/>
            <a:ahLst/>
            <a:cxnLst/>
            <a:rect l="l" t="t" r="r" b="b"/>
            <a:pathLst>
              <a:path w="11601450" h="1662429">
                <a:moveTo>
                  <a:pt x="0" y="276986"/>
                </a:moveTo>
                <a:lnTo>
                  <a:pt x="4463" y="227182"/>
                </a:lnTo>
                <a:lnTo>
                  <a:pt x="17331" y="180313"/>
                </a:lnTo>
                <a:lnTo>
                  <a:pt x="37822" y="137159"/>
                </a:lnTo>
                <a:lnTo>
                  <a:pt x="65152" y="98503"/>
                </a:lnTo>
                <a:lnTo>
                  <a:pt x="98541" y="65124"/>
                </a:lnTo>
                <a:lnTo>
                  <a:pt x="137205" y="37803"/>
                </a:lnTo>
                <a:lnTo>
                  <a:pt x="180362" y="17322"/>
                </a:lnTo>
                <a:lnTo>
                  <a:pt x="227229" y="4460"/>
                </a:lnTo>
                <a:lnTo>
                  <a:pt x="277025" y="0"/>
                </a:lnTo>
                <a:lnTo>
                  <a:pt x="11324107" y="0"/>
                </a:lnTo>
                <a:lnTo>
                  <a:pt x="11373911" y="4460"/>
                </a:lnTo>
                <a:lnTo>
                  <a:pt x="11420781" y="17322"/>
                </a:lnTo>
                <a:lnTo>
                  <a:pt x="11463934" y="37803"/>
                </a:lnTo>
                <a:lnTo>
                  <a:pt x="11502591" y="65124"/>
                </a:lnTo>
                <a:lnTo>
                  <a:pt x="11535970" y="98503"/>
                </a:lnTo>
                <a:lnTo>
                  <a:pt x="11563290" y="137160"/>
                </a:lnTo>
                <a:lnTo>
                  <a:pt x="11583772" y="180313"/>
                </a:lnTo>
                <a:lnTo>
                  <a:pt x="11596633" y="227182"/>
                </a:lnTo>
                <a:lnTo>
                  <a:pt x="11601094" y="276986"/>
                </a:lnTo>
                <a:lnTo>
                  <a:pt x="11601094" y="1385061"/>
                </a:lnTo>
                <a:lnTo>
                  <a:pt x="11596633" y="1434866"/>
                </a:lnTo>
                <a:lnTo>
                  <a:pt x="11583772" y="1481735"/>
                </a:lnTo>
                <a:lnTo>
                  <a:pt x="11563290" y="1524888"/>
                </a:lnTo>
                <a:lnTo>
                  <a:pt x="11535970" y="1563545"/>
                </a:lnTo>
                <a:lnTo>
                  <a:pt x="11502591" y="1596924"/>
                </a:lnTo>
                <a:lnTo>
                  <a:pt x="11463934" y="1624245"/>
                </a:lnTo>
                <a:lnTo>
                  <a:pt x="11420781" y="1644726"/>
                </a:lnTo>
                <a:lnTo>
                  <a:pt x="11373911" y="1657588"/>
                </a:lnTo>
                <a:lnTo>
                  <a:pt x="11324107" y="1662048"/>
                </a:lnTo>
                <a:lnTo>
                  <a:pt x="277025" y="1662048"/>
                </a:lnTo>
                <a:lnTo>
                  <a:pt x="227229" y="1657588"/>
                </a:lnTo>
                <a:lnTo>
                  <a:pt x="180362" y="1644726"/>
                </a:lnTo>
                <a:lnTo>
                  <a:pt x="137205" y="1624245"/>
                </a:lnTo>
                <a:lnTo>
                  <a:pt x="98541" y="1596924"/>
                </a:lnTo>
                <a:lnTo>
                  <a:pt x="65152" y="1563545"/>
                </a:lnTo>
                <a:lnTo>
                  <a:pt x="37822" y="1524888"/>
                </a:lnTo>
                <a:lnTo>
                  <a:pt x="17331" y="1481735"/>
                </a:lnTo>
                <a:lnTo>
                  <a:pt x="4463" y="1434866"/>
                </a:lnTo>
                <a:lnTo>
                  <a:pt x="0" y="1385061"/>
                </a:lnTo>
                <a:lnTo>
                  <a:pt x="0" y="276986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14147" y="1948814"/>
            <a:ext cx="11601450" cy="1693545"/>
          </a:xfrm>
          <a:custGeom>
            <a:avLst/>
            <a:gdLst/>
            <a:ahLst/>
            <a:cxnLst/>
            <a:rect l="l" t="t" r="r" b="b"/>
            <a:pathLst>
              <a:path w="11601450" h="1693545">
                <a:moveTo>
                  <a:pt x="11318925" y="0"/>
                </a:moveTo>
                <a:lnTo>
                  <a:pt x="282219" y="0"/>
                </a:lnTo>
                <a:lnTo>
                  <a:pt x="236441" y="3694"/>
                </a:lnTo>
                <a:lnTo>
                  <a:pt x="193015" y="14388"/>
                </a:lnTo>
                <a:lnTo>
                  <a:pt x="152522" y="31502"/>
                </a:lnTo>
                <a:lnTo>
                  <a:pt x="115543" y="54453"/>
                </a:lnTo>
                <a:lnTo>
                  <a:pt x="82659" y="82661"/>
                </a:lnTo>
                <a:lnTo>
                  <a:pt x="54451" y="115543"/>
                </a:lnTo>
                <a:lnTo>
                  <a:pt x="31500" y="152519"/>
                </a:lnTo>
                <a:lnTo>
                  <a:pt x="14387" y="193007"/>
                </a:lnTo>
                <a:lnTo>
                  <a:pt x="3693" y="236426"/>
                </a:lnTo>
                <a:lnTo>
                  <a:pt x="0" y="282194"/>
                </a:lnTo>
                <a:lnTo>
                  <a:pt x="0" y="1411097"/>
                </a:lnTo>
                <a:lnTo>
                  <a:pt x="3693" y="1456864"/>
                </a:lnTo>
                <a:lnTo>
                  <a:pt x="14387" y="1500283"/>
                </a:lnTo>
                <a:lnTo>
                  <a:pt x="31500" y="1540771"/>
                </a:lnTo>
                <a:lnTo>
                  <a:pt x="54452" y="1577747"/>
                </a:lnTo>
                <a:lnTo>
                  <a:pt x="82661" y="1610629"/>
                </a:lnTo>
                <a:lnTo>
                  <a:pt x="115546" y="1638837"/>
                </a:lnTo>
                <a:lnTo>
                  <a:pt x="152526" y="1661788"/>
                </a:lnTo>
                <a:lnTo>
                  <a:pt x="193022" y="1678902"/>
                </a:lnTo>
                <a:lnTo>
                  <a:pt x="236450" y="1689596"/>
                </a:lnTo>
                <a:lnTo>
                  <a:pt x="282232" y="1693291"/>
                </a:lnTo>
                <a:lnTo>
                  <a:pt x="11318925" y="1693291"/>
                </a:lnTo>
                <a:lnTo>
                  <a:pt x="11364693" y="1689596"/>
                </a:lnTo>
                <a:lnTo>
                  <a:pt x="11408112" y="1678902"/>
                </a:lnTo>
                <a:lnTo>
                  <a:pt x="11448600" y="1661788"/>
                </a:lnTo>
                <a:lnTo>
                  <a:pt x="11485576" y="1638837"/>
                </a:lnTo>
                <a:lnTo>
                  <a:pt x="11518458" y="1610629"/>
                </a:lnTo>
                <a:lnTo>
                  <a:pt x="11546666" y="1577747"/>
                </a:lnTo>
                <a:lnTo>
                  <a:pt x="11569617" y="1540771"/>
                </a:lnTo>
                <a:lnTo>
                  <a:pt x="11586731" y="1500283"/>
                </a:lnTo>
                <a:lnTo>
                  <a:pt x="11597425" y="1456864"/>
                </a:lnTo>
                <a:lnTo>
                  <a:pt x="11601119" y="1411097"/>
                </a:lnTo>
                <a:lnTo>
                  <a:pt x="11601119" y="282194"/>
                </a:lnTo>
                <a:lnTo>
                  <a:pt x="11597425" y="236426"/>
                </a:lnTo>
                <a:lnTo>
                  <a:pt x="11586731" y="193007"/>
                </a:lnTo>
                <a:lnTo>
                  <a:pt x="11569617" y="152519"/>
                </a:lnTo>
                <a:lnTo>
                  <a:pt x="11546666" y="115543"/>
                </a:lnTo>
                <a:lnTo>
                  <a:pt x="11518458" y="82661"/>
                </a:lnTo>
                <a:lnTo>
                  <a:pt x="11485576" y="54453"/>
                </a:lnTo>
                <a:lnTo>
                  <a:pt x="11448600" y="31502"/>
                </a:lnTo>
                <a:lnTo>
                  <a:pt x="11408112" y="14388"/>
                </a:lnTo>
                <a:lnTo>
                  <a:pt x="11364693" y="3694"/>
                </a:lnTo>
                <a:lnTo>
                  <a:pt x="11318925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4147" y="1948814"/>
            <a:ext cx="11601450" cy="1693545"/>
          </a:xfrm>
          <a:custGeom>
            <a:avLst/>
            <a:gdLst/>
            <a:ahLst/>
            <a:cxnLst/>
            <a:rect l="l" t="t" r="r" b="b"/>
            <a:pathLst>
              <a:path w="11601450" h="1693545">
                <a:moveTo>
                  <a:pt x="0" y="282194"/>
                </a:moveTo>
                <a:lnTo>
                  <a:pt x="3693" y="236426"/>
                </a:lnTo>
                <a:lnTo>
                  <a:pt x="14387" y="193007"/>
                </a:lnTo>
                <a:lnTo>
                  <a:pt x="31500" y="152519"/>
                </a:lnTo>
                <a:lnTo>
                  <a:pt x="54451" y="115543"/>
                </a:lnTo>
                <a:lnTo>
                  <a:pt x="82659" y="82661"/>
                </a:lnTo>
                <a:lnTo>
                  <a:pt x="115543" y="54453"/>
                </a:lnTo>
                <a:lnTo>
                  <a:pt x="152522" y="31502"/>
                </a:lnTo>
                <a:lnTo>
                  <a:pt x="193015" y="14388"/>
                </a:lnTo>
                <a:lnTo>
                  <a:pt x="236441" y="3694"/>
                </a:lnTo>
                <a:lnTo>
                  <a:pt x="282219" y="0"/>
                </a:lnTo>
                <a:lnTo>
                  <a:pt x="11318925" y="0"/>
                </a:lnTo>
                <a:lnTo>
                  <a:pt x="11364693" y="3694"/>
                </a:lnTo>
                <a:lnTo>
                  <a:pt x="11408112" y="14388"/>
                </a:lnTo>
                <a:lnTo>
                  <a:pt x="11448600" y="31502"/>
                </a:lnTo>
                <a:lnTo>
                  <a:pt x="11485576" y="54453"/>
                </a:lnTo>
                <a:lnTo>
                  <a:pt x="11518458" y="82661"/>
                </a:lnTo>
                <a:lnTo>
                  <a:pt x="11546666" y="115543"/>
                </a:lnTo>
                <a:lnTo>
                  <a:pt x="11569617" y="152519"/>
                </a:lnTo>
                <a:lnTo>
                  <a:pt x="11586731" y="193007"/>
                </a:lnTo>
                <a:lnTo>
                  <a:pt x="11597425" y="236426"/>
                </a:lnTo>
                <a:lnTo>
                  <a:pt x="11601119" y="282194"/>
                </a:lnTo>
                <a:lnTo>
                  <a:pt x="11601119" y="1411097"/>
                </a:lnTo>
                <a:lnTo>
                  <a:pt x="11597425" y="1456864"/>
                </a:lnTo>
                <a:lnTo>
                  <a:pt x="11586731" y="1500283"/>
                </a:lnTo>
                <a:lnTo>
                  <a:pt x="11569617" y="1540771"/>
                </a:lnTo>
                <a:lnTo>
                  <a:pt x="11546666" y="1577747"/>
                </a:lnTo>
                <a:lnTo>
                  <a:pt x="11518458" y="1610629"/>
                </a:lnTo>
                <a:lnTo>
                  <a:pt x="11485576" y="1638837"/>
                </a:lnTo>
                <a:lnTo>
                  <a:pt x="11448600" y="1661788"/>
                </a:lnTo>
                <a:lnTo>
                  <a:pt x="11408112" y="1678902"/>
                </a:lnTo>
                <a:lnTo>
                  <a:pt x="11364693" y="1689596"/>
                </a:lnTo>
                <a:lnTo>
                  <a:pt x="11318925" y="1693291"/>
                </a:lnTo>
                <a:lnTo>
                  <a:pt x="282219" y="1693291"/>
                </a:lnTo>
                <a:lnTo>
                  <a:pt x="236450" y="1689596"/>
                </a:lnTo>
                <a:lnTo>
                  <a:pt x="193022" y="1678902"/>
                </a:lnTo>
                <a:lnTo>
                  <a:pt x="152526" y="1661788"/>
                </a:lnTo>
                <a:lnTo>
                  <a:pt x="115546" y="1638837"/>
                </a:lnTo>
                <a:lnTo>
                  <a:pt x="82661" y="1610629"/>
                </a:lnTo>
                <a:lnTo>
                  <a:pt x="54452" y="1577747"/>
                </a:lnTo>
                <a:lnTo>
                  <a:pt x="31500" y="1540771"/>
                </a:lnTo>
                <a:lnTo>
                  <a:pt x="14387" y="1500283"/>
                </a:lnTo>
                <a:lnTo>
                  <a:pt x="3693" y="1456864"/>
                </a:lnTo>
                <a:lnTo>
                  <a:pt x="0" y="1411097"/>
                </a:lnTo>
                <a:lnTo>
                  <a:pt x="0" y="282194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8615" y="634237"/>
            <a:ext cx="11536045" cy="1199515"/>
          </a:xfrm>
          <a:custGeom>
            <a:avLst/>
            <a:gdLst/>
            <a:ahLst/>
            <a:cxnLst/>
            <a:rect l="l" t="t" r="r" b="b"/>
            <a:pathLst>
              <a:path w="11536045" h="1199514">
                <a:moveTo>
                  <a:pt x="11336108" y="0"/>
                </a:moveTo>
                <a:lnTo>
                  <a:pt x="199897" y="0"/>
                </a:lnTo>
                <a:lnTo>
                  <a:pt x="154063" y="5281"/>
                </a:lnTo>
                <a:lnTo>
                  <a:pt x="111987" y="20327"/>
                </a:lnTo>
                <a:lnTo>
                  <a:pt x="74871" y="43937"/>
                </a:lnTo>
                <a:lnTo>
                  <a:pt x="43915" y="74911"/>
                </a:lnTo>
                <a:lnTo>
                  <a:pt x="20317" y="112050"/>
                </a:lnTo>
                <a:lnTo>
                  <a:pt x="5279" y="154155"/>
                </a:lnTo>
                <a:lnTo>
                  <a:pt x="0" y="200025"/>
                </a:lnTo>
                <a:lnTo>
                  <a:pt x="0" y="999616"/>
                </a:lnTo>
                <a:lnTo>
                  <a:pt x="5279" y="1045439"/>
                </a:lnTo>
                <a:lnTo>
                  <a:pt x="20317" y="1087510"/>
                </a:lnTo>
                <a:lnTo>
                  <a:pt x="43915" y="1124627"/>
                </a:lnTo>
                <a:lnTo>
                  <a:pt x="74871" y="1155587"/>
                </a:lnTo>
                <a:lnTo>
                  <a:pt x="111987" y="1179190"/>
                </a:lnTo>
                <a:lnTo>
                  <a:pt x="154063" y="1194233"/>
                </a:lnTo>
                <a:lnTo>
                  <a:pt x="199897" y="1199514"/>
                </a:lnTo>
                <a:lnTo>
                  <a:pt x="11336108" y="1199514"/>
                </a:lnTo>
                <a:lnTo>
                  <a:pt x="11381931" y="1194233"/>
                </a:lnTo>
                <a:lnTo>
                  <a:pt x="11424002" y="1179190"/>
                </a:lnTo>
                <a:lnTo>
                  <a:pt x="11461119" y="1155587"/>
                </a:lnTo>
                <a:lnTo>
                  <a:pt x="11492079" y="1124627"/>
                </a:lnTo>
                <a:lnTo>
                  <a:pt x="11515682" y="1087510"/>
                </a:lnTo>
                <a:lnTo>
                  <a:pt x="11530725" y="1045439"/>
                </a:lnTo>
                <a:lnTo>
                  <a:pt x="11536006" y="999616"/>
                </a:lnTo>
                <a:lnTo>
                  <a:pt x="11536006" y="200025"/>
                </a:lnTo>
                <a:lnTo>
                  <a:pt x="11530725" y="154155"/>
                </a:lnTo>
                <a:lnTo>
                  <a:pt x="11515682" y="112050"/>
                </a:lnTo>
                <a:lnTo>
                  <a:pt x="11492079" y="74911"/>
                </a:lnTo>
                <a:lnTo>
                  <a:pt x="11461119" y="43937"/>
                </a:lnTo>
                <a:lnTo>
                  <a:pt x="11424002" y="20327"/>
                </a:lnTo>
                <a:lnTo>
                  <a:pt x="11381931" y="5281"/>
                </a:lnTo>
                <a:lnTo>
                  <a:pt x="11336108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98615" y="634237"/>
            <a:ext cx="11536045" cy="1199515"/>
          </a:xfrm>
          <a:custGeom>
            <a:avLst/>
            <a:gdLst/>
            <a:ahLst/>
            <a:cxnLst/>
            <a:rect l="l" t="t" r="r" b="b"/>
            <a:pathLst>
              <a:path w="11536045" h="1199514">
                <a:moveTo>
                  <a:pt x="0" y="200025"/>
                </a:moveTo>
                <a:lnTo>
                  <a:pt x="5279" y="154155"/>
                </a:lnTo>
                <a:lnTo>
                  <a:pt x="20317" y="112050"/>
                </a:lnTo>
                <a:lnTo>
                  <a:pt x="43915" y="74911"/>
                </a:lnTo>
                <a:lnTo>
                  <a:pt x="74871" y="43937"/>
                </a:lnTo>
                <a:lnTo>
                  <a:pt x="111987" y="20327"/>
                </a:lnTo>
                <a:lnTo>
                  <a:pt x="154063" y="5281"/>
                </a:lnTo>
                <a:lnTo>
                  <a:pt x="199897" y="0"/>
                </a:lnTo>
                <a:lnTo>
                  <a:pt x="11336108" y="0"/>
                </a:lnTo>
                <a:lnTo>
                  <a:pt x="11381931" y="5281"/>
                </a:lnTo>
                <a:lnTo>
                  <a:pt x="11424002" y="20327"/>
                </a:lnTo>
                <a:lnTo>
                  <a:pt x="11461119" y="43937"/>
                </a:lnTo>
                <a:lnTo>
                  <a:pt x="11492079" y="74911"/>
                </a:lnTo>
                <a:lnTo>
                  <a:pt x="11515682" y="112050"/>
                </a:lnTo>
                <a:lnTo>
                  <a:pt x="11530725" y="154155"/>
                </a:lnTo>
                <a:lnTo>
                  <a:pt x="11536006" y="200025"/>
                </a:lnTo>
                <a:lnTo>
                  <a:pt x="11536006" y="999616"/>
                </a:lnTo>
                <a:lnTo>
                  <a:pt x="11530725" y="1045439"/>
                </a:lnTo>
                <a:lnTo>
                  <a:pt x="11515682" y="1087510"/>
                </a:lnTo>
                <a:lnTo>
                  <a:pt x="11492079" y="1124627"/>
                </a:lnTo>
                <a:lnTo>
                  <a:pt x="11461119" y="1155587"/>
                </a:lnTo>
                <a:lnTo>
                  <a:pt x="11424002" y="1179190"/>
                </a:lnTo>
                <a:lnTo>
                  <a:pt x="11381931" y="1194233"/>
                </a:lnTo>
                <a:lnTo>
                  <a:pt x="11336108" y="1199514"/>
                </a:lnTo>
                <a:lnTo>
                  <a:pt x="199897" y="1199514"/>
                </a:lnTo>
                <a:lnTo>
                  <a:pt x="154063" y="1194233"/>
                </a:lnTo>
                <a:lnTo>
                  <a:pt x="111987" y="1179190"/>
                </a:lnTo>
                <a:lnTo>
                  <a:pt x="74871" y="1155587"/>
                </a:lnTo>
                <a:lnTo>
                  <a:pt x="43915" y="1124627"/>
                </a:lnTo>
                <a:lnTo>
                  <a:pt x="20317" y="1087510"/>
                </a:lnTo>
                <a:lnTo>
                  <a:pt x="5279" y="1045439"/>
                </a:lnTo>
                <a:lnTo>
                  <a:pt x="0" y="999616"/>
                </a:lnTo>
                <a:lnTo>
                  <a:pt x="0" y="200025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93598" y="647776"/>
            <a:ext cx="10737850" cy="59994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24485" algn="ctr">
              <a:lnSpc>
                <a:spcPts val="3665"/>
              </a:lnSpc>
              <a:spcBef>
                <a:spcPts val="105"/>
              </a:spcBef>
              <a:tabLst>
                <a:tab pos="2253615" algn="l"/>
                <a:tab pos="5111115" algn="l"/>
              </a:tabLst>
            </a:pPr>
            <a:r>
              <a:rPr sz="3200" b="1" spc="-10" dirty="0">
                <a:solidFill>
                  <a:srgbClr val="C00000"/>
                </a:solidFill>
                <a:latin typeface="Arial"/>
                <a:cs typeface="Arial"/>
              </a:rPr>
              <a:t>Перенос	</a:t>
            </a:r>
            <a:r>
              <a:rPr sz="3200" b="1" spc="-5" dirty="0">
                <a:solidFill>
                  <a:srgbClr val="C00000"/>
                </a:solidFill>
                <a:latin typeface="Arial"/>
                <a:cs typeface="Arial"/>
              </a:rPr>
              <a:t>мед.</a:t>
            </a:r>
            <a:r>
              <a:rPr sz="3200" b="1" spc="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200" b="1" spc="-15" dirty="0">
                <a:solidFill>
                  <a:srgbClr val="C00000"/>
                </a:solidFill>
                <a:latin typeface="Arial"/>
                <a:cs typeface="Arial"/>
              </a:rPr>
              <a:t>помощи	</a:t>
            </a:r>
            <a:r>
              <a:rPr sz="3200" b="1" dirty="0">
                <a:solidFill>
                  <a:srgbClr val="C00000"/>
                </a:solidFill>
                <a:latin typeface="Arial"/>
                <a:cs typeface="Arial"/>
              </a:rPr>
              <a:t>на </a:t>
            </a:r>
            <a:r>
              <a:rPr sz="3200" b="1" spc="-15" dirty="0">
                <a:solidFill>
                  <a:srgbClr val="C00000"/>
                </a:solidFill>
                <a:latin typeface="Arial"/>
                <a:cs typeface="Arial"/>
              </a:rPr>
              <a:t>амбулаторный</a:t>
            </a:r>
            <a:r>
              <a:rPr sz="3200" b="1" spc="-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C00000"/>
                </a:solidFill>
                <a:latin typeface="Arial"/>
                <a:cs typeface="Arial"/>
              </a:rPr>
              <a:t>этап</a:t>
            </a:r>
            <a:endParaRPr sz="3200">
              <a:latin typeface="Arial"/>
              <a:cs typeface="Arial"/>
            </a:endParaRPr>
          </a:p>
          <a:p>
            <a:pPr marL="54610">
              <a:lnSpc>
                <a:spcPts val="2480"/>
              </a:lnSpc>
            </a:pPr>
            <a:r>
              <a:rPr sz="2400" b="1" spc="-5" dirty="0">
                <a:latin typeface="Wingdings 3"/>
                <a:cs typeface="Wingdings 3"/>
              </a:rPr>
              <a:t></a:t>
            </a:r>
            <a:r>
              <a:rPr sz="2400" b="1" spc="-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реформа </a:t>
            </a:r>
            <a:r>
              <a:rPr sz="2400" b="1" spc="-10" dirty="0">
                <a:latin typeface="Arial"/>
                <a:cs typeface="Arial"/>
              </a:rPr>
              <a:t>скорой, </a:t>
            </a:r>
            <a:r>
              <a:rPr sz="2400" b="1" spc="-20" dirty="0">
                <a:latin typeface="Arial"/>
                <a:cs typeface="Arial"/>
              </a:rPr>
              <a:t>неотложной, амбулаторной </a:t>
            </a:r>
            <a:r>
              <a:rPr sz="2400" b="1" dirty="0">
                <a:latin typeface="Arial"/>
                <a:cs typeface="Arial"/>
              </a:rPr>
              <a:t>и </a:t>
            </a:r>
            <a:r>
              <a:rPr sz="2400" b="1" spc="-10" dirty="0">
                <a:latin typeface="Arial"/>
                <a:cs typeface="Arial"/>
              </a:rPr>
              <a:t>стационарной</a:t>
            </a:r>
            <a:r>
              <a:rPr sz="2400" b="1" spc="19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МП</a:t>
            </a:r>
            <a:endParaRPr sz="2400">
              <a:latin typeface="Arial"/>
              <a:cs typeface="Arial"/>
            </a:endParaRPr>
          </a:p>
          <a:p>
            <a:pPr marL="54610">
              <a:lnSpc>
                <a:spcPts val="2660"/>
              </a:lnSpc>
            </a:pPr>
            <a:r>
              <a:rPr sz="2400" b="1" spc="-5" dirty="0">
                <a:latin typeface="Wingdings 3"/>
                <a:cs typeface="Wingdings 3"/>
              </a:rPr>
              <a:t></a:t>
            </a:r>
            <a:r>
              <a:rPr sz="2400" b="1" spc="-5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Arial"/>
                <a:cs typeface="Arial"/>
              </a:rPr>
              <a:t>маршрутиризация больных, </a:t>
            </a:r>
            <a:r>
              <a:rPr sz="2400" b="1" spc="-5" dirty="0">
                <a:latin typeface="Wingdings 3"/>
                <a:cs typeface="Wingdings 3"/>
              </a:rPr>
              <a:t></a:t>
            </a:r>
            <a:r>
              <a:rPr sz="2400" b="1" spc="-5" dirty="0">
                <a:latin typeface="Times New Roman"/>
                <a:cs typeface="Times New Roman"/>
              </a:rPr>
              <a:t> </a:t>
            </a:r>
            <a:r>
              <a:rPr sz="2400" b="1" spc="-25" dirty="0">
                <a:latin typeface="Arial"/>
                <a:cs typeface="Arial"/>
              </a:rPr>
              <a:t>ответственность за</a:t>
            </a:r>
            <a:r>
              <a:rPr sz="2400" b="1" spc="295" dirty="0">
                <a:latin typeface="Arial"/>
                <a:cs typeface="Arial"/>
              </a:rPr>
              <a:t> </a:t>
            </a:r>
            <a:r>
              <a:rPr sz="2400" b="1" spc="-15" dirty="0">
                <a:latin typeface="Arial"/>
                <a:cs typeface="Arial"/>
              </a:rPr>
              <a:t>мед.услугу</a:t>
            </a:r>
            <a:endParaRPr sz="2400">
              <a:latin typeface="Arial"/>
              <a:cs typeface="Arial"/>
            </a:endParaRPr>
          </a:p>
          <a:p>
            <a:pPr marR="300355" algn="ctr">
              <a:lnSpc>
                <a:spcPct val="100000"/>
              </a:lnSpc>
              <a:spcBef>
                <a:spcPts val="1670"/>
              </a:spcBef>
            </a:pPr>
            <a:r>
              <a:rPr sz="3200" b="1" spc="-5" dirty="0">
                <a:solidFill>
                  <a:srgbClr val="C00000"/>
                </a:solidFill>
                <a:latin typeface="Arial"/>
                <a:cs typeface="Arial"/>
              </a:rPr>
              <a:t>Финансирование</a:t>
            </a:r>
            <a:endParaRPr sz="3200">
              <a:latin typeface="Arial"/>
              <a:cs typeface="Arial"/>
            </a:endParaRPr>
          </a:p>
          <a:p>
            <a:pPr marL="176530">
              <a:lnSpc>
                <a:spcPct val="100000"/>
              </a:lnSpc>
              <a:spcBef>
                <a:spcPts val="35"/>
              </a:spcBef>
            </a:pPr>
            <a:r>
              <a:rPr sz="2400" b="1" spc="-20" dirty="0">
                <a:latin typeface="Arial"/>
                <a:cs typeface="Arial"/>
              </a:rPr>
              <a:t>амбулаторно </a:t>
            </a:r>
            <a:r>
              <a:rPr sz="2400" b="1" dirty="0">
                <a:latin typeface="Arial"/>
                <a:cs typeface="Arial"/>
              </a:rPr>
              <a:t>- </a:t>
            </a:r>
            <a:r>
              <a:rPr sz="2400" b="1" spc="-15" dirty="0">
                <a:latin typeface="Arial"/>
                <a:cs typeface="Arial"/>
              </a:rPr>
              <a:t>подушевое</a:t>
            </a:r>
            <a:r>
              <a:rPr sz="2400" b="1" spc="95" dirty="0">
                <a:latin typeface="Arial"/>
                <a:cs typeface="Arial"/>
              </a:rPr>
              <a:t> </a:t>
            </a:r>
            <a:r>
              <a:rPr sz="2400" b="1" dirty="0">
                <a:latin typeface="Wingdings 3"/>
                <a:cs typeface="Wingdings 3"/>
              </a:rPr>
              <a:t></a:t>
            </a:r>
            <a:r>
              <a:rPr sz="2400" b="1" dirty="0">
                <a:latin typeface="Arial"/>
                <a:cs typeface="Arial"/>
              </a:rPr>
              <a:t>ОМС,</a:t>
            </a:r>
            <a:endParaRPr sz="2400">
              <a:latin typeface="Arial"/>
              <a:cs typeface="Arial"/>
            </a:endParaRPr>
          </a:p>
          <a:p>
            <a:pPr marL="176530">
              <a:lnSpc>
                <a:spcPts val="2845"/>
              </a:lnSpc>
            </a:pPr>
            <a:r>
              <a:rPr sz="2400" b="1" spc="-10" dirty="0">
                <a:latin typeface="Arial"/>
                <a:cs typeface="Arial"/>
              </a:rPr>
              <a:t>стационарно- </a:t>
            </a:r>
            <a:r>
              <a:rPr sz="2400" b="1" spc="-15" dirty="0">
                <a:latin typeface="Arial"/>
                <a:cs typeface="Arial"/>
              </a:rPr>
              <a:t>КСГ </a:t>
            </a:r>
            <a:r>
              <a:rPr sz="2400" b="1" spc="-10" dirty="0">
                <a:latin typeface="Arial"/>
                <a:cs typeface="Arial"/>
              </a:rPr>
              <a:t>(укрупненный </a:t>
            </a:r>
            <a:r>
              <a:rPr sz="2400" b="1" spc="-15" dirty="0">
                <a:latin typeface="Arial"/>
                <a:cs typeface="Arial"/>
              </a:rPr>
              <a:t>стандарт</a:t>
            </a:r>
            <a:r>
              <a:rPr sz="2400" b="1" spc="125" dirty="0">
                <a:latin typeface="Arial"/>
                <a:cs typeface="Arial"/>
              </a:rPr>
              <a:t> </a:t>
            </a:r>
            <a:r>
              <a:rPr sz="2400" b="1" spc="5" dirty="0">
                <a:latin typeface="Wingdings 3"/>
                <a:cs typeface="Wingdings 3"/>
              </a:rPr>
              <a:t></a:t>
            </a:r>
            <a:r>
              <a:rPr sz="2400" b="1" spc="5" dirty="0">
                <a:latin typeface="Arial"/>
                <a:cs typeface="Arial"/>
              </a:rPr>
              <a:t>ОМС</a:t>
            </a:r>
            <a:endParaRPr sz="2400">
              <a:latin typeface="Arial"/>
              <a:cs typeface="Arial"/>
            </a:endParaRPr>
          </a:p>
          <a:p>
            <a:pPr marL="176530">
              <a:lnSpc>
                <a:spcPts val="2845"/>
              </a:lnSpc>
            </a:pPr>
            <a:r>
              <a:rPr sz="2400" b="1" spc="-5" dirty="0">
                <a:latin typeface="Arial"/>
                <a:cs typeface="Arial"/>
              </a:rPr>
              <a:t>платные </a:t>
            </a:r>
            <a:r>
              <a:rPr sz="2400" b="1" dirty="0">
                <a:latin typeface="Arial"/>
                <a:cs typeface="Arial"/>
              </a:rPr>
              <a:t>медицинские </a:t>
            </a:r>
            <a:r>
              <a:rPr sz="2400" b="1" spc="-25" dirty="0">
                <a:latin typeface="Arial"/>
                <a:cs typeface="Arial"/>
              </a:rPr>
              <a:t>услуги </a:t>
            </a:r>
            <a:r>
              <a:rPr sz="2400" b="1" spc="-5" dirty="0">
                <a:latin typeface="Wingdings 3"/>
                <a:cs typeface="Wingdings 3"/>
              </a:rPr>
              <a:t></a:t>
            </a:r>
            <a:r>
              <a:rPr sz="2400" b="1" spc="-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Arial"/>
                <a:cs typeface="Arial"/>
              </a:rPr>
              <a:t>ДМС</a:t>
            </a:r>
            <a:r>
              <a:rPr sz="2400" b="1" spc="15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+софинансирование</a:t>
            </a:r>
            <a:endParaRPr sz="2400">
              <a:latin typeface="Arial"/>
              <a:cs typeface="Arial"/>
            </a:endParaRPr>
          </a:p>
          <a:p>
            <a:pPr marL="336550" algn="ctr">
              <a:lnSpc>
                <a:spcPts val="3675"/>
              </a:lnSpc>
              <a:spcBef>
                <a:spcPts val="2085"/>
              </a:spcBef>
            </a:pPr>
            <a:r>
              <a:rPr sz="3200" b="1" spc="-10" dirty="0">
                <a:solidFill>
                  <a:srgbClr val="C00000"/>
                </a:solidFill>
                <a:latin typeface="Arial"/>
                <a:cs typeface="Arial"/>
              </a:rPr>
              <a:t>Изменение профессиональной </a:t>
            </a:r>
            <a:r>
              <a:rPr sz="3200" b="1" spc="-20" dirty="0">
                <a:solidFill>
                  <a:srgbClr val="C00000"/>
                </a:solidFill>
                <a:latin typeface="Arial"/>
                <a:cs typeface="Arial"/>
              </a:rPr>
              <a:t>подготовки</a:t>
            </a:r>
            <a:r>
              <a:rPr sz="3200" b="1" spc="-1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200" b="1" spc="-15" dirty="0">
                <a:solidFill>
                  <a:srgbClr val="C00000"/>
                </a:solidFill>
                <a:latin typeface="Arial"/>
                <a:cs typeface="Arial"/>
              </a:rPr>
              <a:t>врачей: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ts val="2615"/>
              </a:lnSpc>
            </a:pPr>
            <a:r>
              <a:rPr sz="2400" b="1" spc="-10" dirty="0">
                <a:latin typeface="Arial"/>
                <a:cs typeface="Arial"/>
              </a:rPr>
              <a:t>-профессиональные </a:t>
            </a:r>
            <a:r>
              <a:rPr sz="2400" b="1" spc="-15" dirty="0">
                <a:latin typeface="Arial"/>
                <a:cs typeface="Arial"/>
              </a:rPr>
              <a:t>стандарты </a:t>
            </a:r>
            <a:r>
              <a:rPr sz="2400" b="1" dirty="0">
                <a:latin typeface="Arial"/>
                <a:cs typeface="Arial"/>
              </a:rPr>
              <a:t>и </a:t>
            </a:r>
            <a:r>
              <a:rPr sz="2400" b="1" spc="-10" dirty="0">
                <a:latin typeface="Arial"/>
                <a:cs typeface="Arial"/>
              </a:rPr>
              <a:t>образовательные</a:t>
            </a:r>
            <a:r>
              <a:rPr sz="2400" b="1" spc="110" dirty="0">
                <a:latin typeface="Arial"/>
                <a:cs typeface="Arial"/>
              </a:rPr>
              <a:t> </a:t>
            </a:r>
            <a:r>
              <a:rPr sz="2400" b="1" spc="-15" dirty="0">
                <a:latin typeface="Arial"/>
                <a:cs typeface="Arial"/>
              </a:rPr>
              <a:t>сертификатов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635"/>
              </a:lnSpc>
            </a:pPr>
            <a:r>
              <a:rPr sz="2400" b="1" spc="-10" dirty="0">
                <a:latin typeface="Arial"/>
                <a:cs typeface="Arial"/>
              </a:rPr>
              <a:t>-аккредитация </a:t>
            </a:r>
            <a:r>
              <a:rPr sz="2400" b="1" dirty="0">
                <a:latin typeface="Arial"/>
                <a:cs typeface="Arial"/>
              </a:rPr>
              <a:t>(первичная, </a:t>
            </a:r>
            <a:r>
              <a:rPr sz="2400" b="1" spc="-10" dirty="0">
                <a:latin typeface="Arial"/>
                <a:cs typeface="Arial"/>
              </a:rPr>
              <a:t>специализация,</a:t>
            </a:r>
            <a:r>
              <a:rPr sz="2400" b="1" spc="1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реаккредитация)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735"/>
              </a:lnSpc>
            </a:pPr>
            <a:r>
              <a:rPr sz="2400" b="1" spc="-10" dirty="0">
                <a:latin typeface="Arial"/>
                <a:cs typeface="Arial"/>
              </a:rPr>
              <a:t>-непрерывность обучения </a:t>
            </a:r>
            <a:r>
              <a:rPr sz="2400" b="1" dirty="0">
                <a:latin typeface="Arial"/>
                <a:cs typeface="Arial"/>
              </a:rPr>
              <a:t>и </a:t>
            </a:r>
            <a:r>
              <a:rPr sz="2400" b="1" spc="-10" dirty="0">
                <a:latin typeface="Arial"/>
                <a:cs typeface="Arial"/>
              </a:rPr>
              <a:t>профессионального</a:t>
            </a:r>
            <a:r>
              <a:rPr sz="2400" b="1" spc="6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развития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400">
              <a:latin typeface="Times New Roman"/>
              <a:cs typeface="Times New Roman"/>
            </a:endParaRPr>
          </a:p>
          <a:p>
            <a:pPr marL="309245" algn="ctr">
              <a:lnSpc>
                <a:spcPts val="3800"/>
              </a:lnSpc>
            </a:pPr>
            <a:r>
              <a:rPr sz="3200" u="heavy" spc="-80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b="1" u="heavy" spc="-1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Совершенствование правовой</a:t>
            </a:r>
            <a:r>
              <a:rPr sz="3200" b="1" u="heavy" spc="-11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 </a:t>
            </a:r>
            <a:r>
              <a:rPr sz="3200" b="1" u="heavy" spc="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базы,</a:t>
            </a:r>
            <a:endParaRPr sz="3200">
              <a:latin typeface="Arial"/>
              <a:cs typeface="Arial"/>
            </a:endParaRPr>
          </a:p>
          <a:p>
            <a:pPr marL="309880" algn="ctr">
              <a:lnSpc>
                <a:spcPts val="3800"/>
              </a:lnSpc>
            </a:pPr>
            <a:r>
              <a:rPr sz="3200" u="heavy" spc="-80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b="1" u="heavy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усиление </a:t>
            </a:r>
            <a:r>
              <a:rPr sz="3200" b="1" u="heavy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контроля </a:t>
            </a:r>
            <a:r>
              <a:rPr sz="3200" b="1" u="heavy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качества </a:t>
            </a:r>
            <a:r>
              <a:rPr sz="3200" b="1" u="heavy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оказания</a:t>
            </a:r>
            <a:r>
              <a:rPr sz="3200" b="1" u="heavy" spc="-13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 </a:t>
            </a:r>
            <a:r>
              <a:rPr sz="3200" b="1" u="heavy" spc="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МП</a:t>
            </a:r>
            <a:endParaRPr sz="32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522601" y="4064"/>
            <a:ext cx="63969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0" dirty="0">
                <a:solidFill>
                  <a:srgbClr val="000000"/>
                </a:solidFill>
              </a:rPr>
              <a:t>Динамика здравоохранения</a:t>
            </a:r>
            <a:r>
              <a:rPr sz="3600" spc="-85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РФ</a:t>
            </a:r>
            <a:endParaRPr sz="3600"/>
          </a:p>
        </p:txBody>
      </p:sp>
      <p:sp>
        <p:nvSpPr>
          <p:cNvPr id="12" name="object 12"/>
          <p:cNvSpPr/>
          <p:nvPr/>
        </p:nvSpPr>
        <p:spPr>
          <a:xfrm>
            <a:off x="10250944" y="6166891"/>
            <a:ext cx="484365" cy="4636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3761" y="1638529"/>
            <a:ext cx="5252631" cy="42648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14872" y="1598180"/>
            <a:ext cx="5831998" cy="41743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261865" y="603250"/>
            <a:ext cx="26936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Необходимые </a:t>
            </a:r>
            <a:r>
              <a:rPr sz="1800" spc="-10" dirty="0">
                <a:latin typeface="Calibri"/>
                <a:cs typeface="Calibri"/>
              </a:rPr>
              <a:t>умения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3.1.1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3761" y="2233295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18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4789" y="3006979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31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4789" y="3587241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31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74789" y="4149978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31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4789" y="5099558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31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714872" y="1846326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714872" y="2848736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14872" y="3921378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14872" y="4888484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714872" y="5885751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84061" y="672591"/>
            <a:ext cx="5440553" cy="101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531102" y="112598"/>
            <a:ext cx="352488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15" dirty="0">
                <a:solidFill>
                  <a:srgbClr val="000000"/>
                </a:solidFill>
                <a:latin typeface="Calibri"/>
                <a:cs typeface="Calibri"/>
              </a:rPr>
              <a:t>Необходимые </a:t>
            </a:r>
            <a:r>
              <a:rPr sz="2400" b="0" dirty="0">
                <a:solidFill>
                  <a:srgbClr val="000000"/>
                </a:solidFill>
                <a:latin typeface="Calibri"/>
                <a:cs typeface="Calibri"/>
              </a:rPr>
              <a:t>знания</a:t>
            </a:r>
            <a:r>
              <a:rPr sz="2400" b="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b="0" spc="-10" dirty="0">
                <a:solidFill>
                  <a:srgbClr val="000000"/>
                </a:solidFill>
                <a:latin typeface="Calibri"/>
                <a:cs typeface="Calibri"/>
              </a:rPr>
              <a:t>3.1.1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72529" y="502484"/>
            <a:ext cx="5611243" cy="6203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84061" y="1799958"/>
            <a:ext cx="6009894" cy="47012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5800" y="826516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5800" y="1799970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7532" y="2022220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8993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7532" y="3253104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8993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27532" y="3604895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8993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7532" y="4202684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8993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27532" y="5662244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8993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166358" y="844041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8967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166358" y="2145283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8967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096000" y="3024504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166358" y="4062095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8967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166358" y="4730241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8967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758442" y="1776095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324600" y="6025667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33109" y="1617599"/>
            <a:ext cx="5664835" cy="18114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26759" y="1611249"/>
            <a:ext cx="5677535" cy="1824355"/>
          </a:xfrm>
          <a:custGeom>
            <a:avLst/>
            <a:gdLst/>
            <a:ahLst/>
            <a:cxnLst/>
            <a:rect l="l" t="t" r="r" b="b"/>
            <a:pathLst>
              <a:path w="5677534" h="1824354">
                <a:moveTo>
                  <a:pt x="0" y="1824101"/>
                </a:moveTo>
                <a:lnTo>
                  <a:pt x="5677535" y="1824101"/>
                </a:lnTo>
                <a:lnTo>
                  <a:pt x="5677535" y="0"/>
                </a:lnTo>
                <a:lnTo>
                  <a:pt x="0" y="0"/>
                </a:lnTo>
                <a:lnTo>
                  <a:pt x="0" y="1824101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9277" y="999032"/>
            <a:ext cx="5756629" cy="51488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2927" y="992682"/>
            <a:ext cx="5807710" cy="5199380"/>
          </a:xfrm>
          <a:custGeom>
            <a:avLst/>
            <a:gdLst/>
            <a:ahLst/>
            <a:cxnLst/>
            <a:rect l="l" t="t" r="r" b="b"/>
            <a:pathLst>
              <a:path w="5807710" h="5199380">
                <a:moveTo>
                  <a:pt x="0" y="5199380"/>
                </a:moveTo>
                <a:lnTo>
                  <a:pt x="5807202" y="5199380"/>
                </a:lnTo>
                <a:lnTo>
                  <a:pt x="5807202" y="0"/>
                </a:lnTo>
                <a:lnTo>
                  <a:pt x="0" y="0"/>
                </a:lnTo>
                <a:lnTo>
                  <a:pt x="0" y="519938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531102" y="112598"/>
            <a:ext cx="346964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15" dirty="0">
                <a:solidFill>
                  <a:srgbClr val="000000"/>
                </a:solidFill>
                <a:latin typeface="Calibri"/>
                <a:cs typeface="Calibri"/>
              </a:rPr>
              <a:t>Необходимые </a:t>
            </a:r>
            <a:r>
              <a:rPr sz="2400" b="0" dirty="0">
                <a:solidFill>
                  <a:srgbClr val="000000"/>
                </a:solidFill>
                <a:latin typeface="Calibri"/>
                <a:cs typeface="Calibri"/>
              </a:rPr>
              <a:t>знания</a:t>
            </a:r>
            <a:r>
              <a:rPr sz="2400" b="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b="0" spc="-10" dirty="0">
                <a:solidFill>
                  <a:srgbClr val="000000"/>
                </a:solidFill>
                <a:latin typeface="Calibri"/>
                <a:cs typeface="Calibri"/>
              </a:rPr>
              <a:t>3.!.1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69277" y="1899157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06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7532" y="2567304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8993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7532" y="2989326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8993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69277" y="3429000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06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69277" y="4255515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06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69277" y="4695063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06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69277" y="5521578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06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163690" y="1881504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4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096000" y="2286000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451600" y="2919095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1545" y="508000"/>
            <a:ext cx="4635749" cy="2573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3993" y="4571962"/>
            <a:ext cx="5165344" cy="15446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96000" y="300570"/>
            <a:ext cx="5709031" cy="5562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772157" y="3930218"/>
            <a:ext cx="241173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latin typeface="Calibri"/>
                <a:cs typeface="Calibri"/>
              </a:rPr>
              <a:t>Трудовые </a:t>
            </a:r>
            <a:r>
              <a:rPr sz="1800" spc="-5" dirty="0">
                <a:latin typeface="Calibri"/>
                <a:cs typeface="Calibri"/>
              </a:rPr>
              <a:t>действия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3.1.2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49566" y="4765421"/>
            <a:ext cx="3605529" cy="0"/>
          </a:xfrm>
          <a:custGeom>
            <a:avLst/>
            <a:gdLst/>
            <a:ahLst/>
            <a:cxnLst/>
            <a:rect l="l" t="t" r="r" b="b"/>
            <a:pathLst>
              <a:path w="3605529">
                <a:moveTo>
                  <a:pt x="0" y="0"/>
                </a:moveTo>
                <a:lnTo>
                  <a:pt x="3604907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96000" y="560705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96000" y="2461895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96000" y="3429000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96000" y="3911600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96000" y="4730241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42558" y="5539104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8967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0819" y="1193838"/>
            <a:ext cx="5897245" cy="50324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80136" y="812622"/>
            <a:ext cx="5416461" cy="54997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704594" y="375030"/>
            <a:ext cx="24110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5" dirty="0">
                <a:latin typeface="Calibri"/>
                <a:cs typeface="Calibri"/>
              </a:rPr>
              <a:t>Трудовые </a:t>
            </a:r>
            <a:r>
              <a:rPr sz="1800" spc="-5" dirty="0">
                <a:latin typeface="Calibri"/>
                <a:cs typeface="Calibri"/>
              </a:rPr>
              <a:t>действия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3.1.2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60819" y="1758442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82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0819" y="2602483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82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0819" y="3657600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82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0189" y="4870958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31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00189" y="5363336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31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682105" y="1406778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682105" y="2356357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682105" y="3798315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682105" y="4501641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682105" y="5363336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682105" y="5926010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68438" y="212267"/>
            <a:ext cx="5333397" cy="64212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85343" y="736472"/>
            <a:ext cx="24110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5" dirty="0">
                <a:latin typeface="Calibri"/>
                <a:cs typeface="Calibri"/>
              </a:rPr>
              <a:t>Трудовые </a:t>
            </a:r>
            <a:r>
              <a:rPr sz="1800" spc="-5" dirty="0">
                <a:latin typeface="Calibri"/>
                <a:cs typeface="Calibri"/>
              </a:rPr>
              <a:t>действия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3.1.2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938904" y="718693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99764" y="2092579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8967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938904" y="3253104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99764" y="4448936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8967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699764" y="4835778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8967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99764" y="5767755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8967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149978" y="6383210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4611" y="670471"/>
            <a:ext cx="5488961" cy="59113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168390" y="951191"/>
            <a:ext cx="5801609" cy="50008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636770" y="318896"/>
            <a:ext cx="27451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Необходимые </a:t>
            </a:r>
            <a:r>
              <a:rPr sz="1800" spc="-10" dirty="0">
                <a:latin typeface="Calibri"/>
                <a:cs typeface="Calibri"/>
              </a:rPr>
              <a:t>умения</a:t>
            </a:r>
            <a:r>
              <a:rPr sz="1800" spc="3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3.1.2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7200" y="1037463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4611" y="1600200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4611" y="3974084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4611" y="4378578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4611" y="4554473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4611" y="4818126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24611" y="5187441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95263" y="1160525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4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295263" y="2620136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4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168390" y="4308218"/>
            <a:ext cx="2932430" cy="182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311519" y="5328158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75538"/>
            <a:ext cx="5604101" cy="54866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42543" y="156209"/>
            <a:ext cx="26936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Необходимые </a:t>
            </a:r>
            <a:r>
              <a:rPr sz="1800" spc="-10" dirty="0">
                <a:latin typeface="Calibri"/>
                <a:cs typeface="Calibri"/>
              </a:rPr>
              <a:t>умения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3.1.2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61007" y="1055611"/>
            <a:ext cx="5899961" cy="47265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3766" y="1020444"/>
            <a:ext cx="2919730" cy="0"/>
          </a:xfrm>
          <a:custGeom>
            <a:avLst/>
            <a:gdLst/>
            <a:ahLst/>
            <a:cxnLst/>
            <a:rect l="l" t="t" r="r" b="b"/>
            <a:pathLst>
              <a:path w="2919730">
                <a:moveTo>
                  <a:pt x="0" y="0"/>
                </a:moveTo>
                <a:lnTo>
                  <a:pt x="2919107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3766" y="1846326"/>
            <a:ext cx="2919730" cy="0"/>
          </a:xfrm>
          <a:custGeom>
            <a:avLst/>
            <a:gdLst/>
            <a:ahLst/>
            <a:cxnLst/>
            <a:rect l="l" t="t" r="r" b="b"/>
            <a:pathLst>
              <a:path w="2919730">
                <a:moveTo>
                  <a:pt x="0" y="0"/>
                </a:moveTo>
                <a:lnTo>
                  <a:pt x="2919107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2391536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3766" y="3798315"/>
            <a:ext cx="2919730" cy="0"/>
          </a:xfrm>
          <a:custGeom>
            <a:avLst/>
            <a:gdLst/>
            <a:ahLst/>
            <a:cxnLst/>
            <a:rect l="l" t="t" r="r" b="b"/>
            <a:pathLst>
              <a:path w="2919730">
                <a:moveTo>
                  <a:pt x="0" y="0"/>
                </a:moveTo>
                <a:lnTo>
                  <a:pt x="2919107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3766" y="4747895"/>
            <a:ext cx="2919730" cy="0"/>
          </a:xfrm>
          <a:custGeom>
            <a:avLst/>
            <a:gdLst/>
            <a:ahLst/>
            <a:cxnLst/>
            <a:rect l="l" t="t" r="r" b="b"/>
            <a:pathLst>
              <a:path w="2919730">
                <a:moveTo>
                  <a:pt x="0" y="0"/>
                </a:moveTo>
                <a:lnTo>
                  <a:pt x="2919107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5345684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3766" y="5782170"/>
            <a:ext cx="2919730" cy="0"/>
          </a:xfrm>
          <a:custGeom>
            <a:avLst/>
            <a:gdLst/>
            <a:ahLst/>
            <a:cxnLst/>
            <a:rect l="l" t="t" r="r" b="b"/>
            <a:pathLst>
              <a:path w="2919730">
                <a:moveTo>
                  <a:pt x="0" y="0"/>
                </a:moveTo>
                <a:lnTo>
                  <a:pt x="2919107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71388" y="1283716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8967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71388" y="1863979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8967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771388" y="3798315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8967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771388" y="4484115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8967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71388" y="4870958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8967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82800" y="1678009"/>
            <a:ext cx="8699152" cy="3655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905247" y="884301"/>
            <a:ext cx="26936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Необходимые </a:t>
            </a:r>
            <a:r>
              <a:rPr sz="1800" spc="-10" dirty="0">
                <a:latin typeface="Calibri"/>
                <a:cs typeface="Calibri"/>
              </a:rPr>
              <a:t>умения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3.1.2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02483" y="2004695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02483" y="3429000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02483" y="4501641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3093" y="1058379"/>
            <a:ext cx="5355082" cy="47412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6743" y="1052029"/>
            <a:ext cx="5368290" cy="4754245"/>
          </a:xfrm>
          <a:custGeom>
            <a:avLst/>
            <a:gdLst/>
            <a:ahLst/>
            <a:cxnLst/>
            <a:rect l="l" t="t" r="r" b="b"/>
            <a:pathLst>
              <a:path w="5368290" h="4754245">
                <a:moveTo>
                  <a:pt x="0" y="4753991"/>
                </a:moveTo>
                <a:lnTo>
                  <a:pt x="5367782" y="4753991"/>
                </a:lnTo>
                <a:lnTo>
                  <a:pt x="5367782" y="0"/>
                </a:lnTo>
                <a:lnTo>
                  <a:pt x="0" y="0"/>
                </a:lnTo>
                <a:lnTo>
                  <a:pt x="0" y="4753991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364994" y="325882"/>
            <a:ext cx="26511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Необходимые </a:t>
            </a:r>
            <a:r>
              <a:rPr sz="1800" spc="-5" dirty="0">
                <a:latin typeface="Calibri"/>
                <a:cs typeface="Calibri"/>
              </a:rPr>
              <a:t>знания 3,1.2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701538" y="1879600"/>
            <a:ext cx="6117432" cy="3098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95188" y="1873250"/>
            <a:ext cx="6190615" cy="3111500"/>
          </a:xfrm>
          <a:custGeom>
            <a:avLst/>
            <a:gdLst/>
            <a:ahLst/>
            <a:cxnLst/>
            <a:rect l="l" t="t" r="r" b="b"/>
            <a:pathLst>
              <a:path w="6190615" h="3111500">
                <a:moveTo>
                  <a:pt x="0" y="3111500"/>
                </a:moveTo>
                <a:lnTo>
                  <a:pt x="6190107" y="3111500"/>
                </a:lnTo>
                <a:lnTo>
                  <a:pt x="6190107" y="0"/>
                </a:lnTo>
                <a:lnTo>
                  <a:pt x="0" y="0"/>
                </a:lnTo>
                <a:lnTo>
                  <a:pt x="0" y="31115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8600" y="1248536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3093" y="1459483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56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3093" y="2074926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56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8932" y="3657600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8993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45833" y="2842895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82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26073" y="4044441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8968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1332" y="4044441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8993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5833" y="4978400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82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096000" y="2110104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926073" y="2807716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8968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701538" y="3429000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8967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668136" y="3657600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4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668136" y="3851021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4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58442" y="1776095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668136" y="4232021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4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1729" y="272415"/>
            <a:ext cx="11734800" cy="5383530"/>
          </a:xfrm>
          <a:custGeom>
            <a:avLst/>
            <a:gdLst/>
            <a:ahLst/>
            <a:cxnLst/>
            <a:rect l="l" t="t" r="r" b="b"/>
            <a:pathLst>
              <a:path w="11734800" h="5383530">
                <a:moveTo>
                  <a:pt x="10837506" y="0"/>
                </a:moveTo>
                <a:lnTo>
                  <a:pt x="897255" y="0"/>
                </a:lnTo>
                <a:lnTo>
                  <a:pt x="849602" y="1243"/>
                </a:lnTo>
                <a:lnTo>
                  <a:pt x="802598" y="4933"/>
                </a:lnTo>
                <a:lnTo>
                  <a:pt x="756303" y="11007"/>
                </a:lnTo>
                <a:lnTo>
                  <a:pt x="710780" y="19402"/>
                </a:lnTo>
                <a:lnTo>
                  <a:pt x="666091" y="30058"/>
                </a:lnTo>
                <a:lnTo>
                  <a:pt x="622298" y="42912"/>
                </a:lnTo>
                <a:lnTo>
                  <a:pt x="579462" y="57902"/>
                </a:lnTo>
                <a:lnTo>
                  <a:pt x="537647" y="74965"/>
                </a:lnTo>
                <a:lnTo>
                  <a:pt x="496914" y="94041"/>
                </a:lnTo>
                <a:lnTo>
                  <a:pt x="457324" y="115067"/>
                </a:lnTo>
                <a:lnTo>
                  <a:pt x="418940" y="137981"/>
                </a:lnTo>
                <a:lnTo>
                  <a:pt x="381824" y="162720"/>
                </a:lnTo>
                <a:lnTo>
                  <a:pt x="346038" y="189224"/>
                </a:lnTo>
                <a:lnTo>
                  <a:pt x="311644" y="217430"/>
                </a:lnTo>
                <a:lnTo>
                  <a:pt x="278704" y="247276"/>
                </a:lnTo>
                <a:lnTo>
                  <a:pt x="247280" y="278700"/>
                </a:lnTo>
                <a:lnTo>
                  <a:pt x="217434" y="311639"/>
                </a:lnTo>
                <a:lnTo>
                  <a:pt x="189228" y="346033"/>
                </a:lnTo>
                <a:lnTo>
                  <a:pt x="162724" y="381819"/>
                </a:lnTo>
                <a:lnTo>
                  <a:pt x="137984" y="418935"/>
                </a:lnTo>
                <a:lnTo>
                  <a:pt x="115070" y="457318"/>
                </a:lnTo>
                <a:lnTo>
                  <a:pt x="94043" y="496908"/>
                </a:lnTo>
                <a:lnTo>
                  <a:pt x="74967" y="537642"/>
                </a:lnTo>
                <a:lnTo>
                  <a:pt x="57903" y="579457"/>
                </a:lnTo>
                <a:lnTo>
                  <a:pt x="42913" y="622293"/>
                </a:lnTo>
                <a:lnTo>
                  <a:pt x="30059" y="666087"/>
                </a:lnTo>
                <a:lnTo>
                  <a:pt x="19403" y="710776"/>
                </a:lnTo>
                <a:lnTo>
                  <a:pt x="11007" y="756300"/>
                </a:lnTo>
                <a:lnTo>
                  <a:pt x="4933" y="802595"/>
                </a:lnTo>
                <a:lnTo>
                  <a:pt x="1243" y="849601"/>
                </a:lnTo>
                <a:lnTo>
                  <a:pt x="0" y="897254"/>
                </a:lnTo>
                <a:lnTo>
                  <a:pt x="0" y="4486020"/>
                </a:lnTo>
                <a:lnTo>
                  <a:pt x="1243" y="4533674"/>
                </a:lnTo>
                <a:lnTo>
                  <a:pt x="4933" y="4580680"/>
                </a:lnTo>
                <a:lnTo>
                  <a:pt x="11007" y="4626976"/>
                </a:lnTo>
                <a:lnTo>
                  <a:pt x="19403" y="4672500"/>
                </a:lnTo>
                <a:lnTo>
                  <a:pt x="30059" y="4717191"/>
                </a:lnTo>
                <a:lnTo>
                  <a:pt x="42913" y="4760986"/>
                </a:lnTo>
                <a:lnTo>
                  <a:pt x="57903" y="4803823"/>
                </a:lnTo>
                <a:lnTo>
                  <a:pt x="74967" y="4845640"/>
                </a:lnTo>
                <a:lnTo>
                  <a:pt x="94043" y="4886375"/>
                </a:lnTo>
                <a:lnTo>
                  <a:pt x="115070" y="4925966"/>
                </a:lnTo>
                <a:lnTo>
                  <a:pt x="137984" y="4964351"/>
                </a:lnTo>
                <a:lnTo>
                  <a:pt x="162724" y="5001469"/>
                </a:lnTo>
                <a:lnTo>
                  <a:pt x="189228" y="5037256"/>
                </a:lnTo>
                <a:lnTo>
                  <a:pt x="217434" y="5071652"/>
                </a:lnTo>
                <a:lnTo>
                  <a:pt x="247280" y="5104594"/>
                </a:lnTo>
                <a:lnTo>
                  <a:pt x="278704" y="5136019"/>
                </a:lnTo>
                <a:lnTo>
                  <a:pt x="311644" y="5165867"/>
                </a:lnTo>
                <a:lnTo>
                  <a:pt x="346038" y="5194074"/>
                </a:lnTo>
                <a:lnTo>
                  <a:pt x="381824" y="5220580"/>
                </a:lnTo>
                <a:lnTo>
                  <a:pt x="418940" y="5245321"/>
                </a:lnTo>
                <a:lnTo>
                  <a:pt x="457324" y="5268237"/>
                </a:lnTo>
                <a:lnTo>
                  <a:pt x="496914" y="5289264"/>
                </a:lnTo>
                <a:lnTo>
                  <a:pt x="537647" y="5308341"/>
                </a:lnTo>
                <a:lnTo>
                  <a:pt x="579462" y="5325407"/>
                </a:lnTo>
                <a:lnTo>
                  <a:pt x="622298" y="5340398"/>
                </a:lnTo>
                <a:lnTo>
                  <a:pt x="666091" y="5353252"/>
                </a:lnTo>
                <a:lnTo>
                  <a:pt x="710780" y="5363909"/>
                </a:lnTo>
                <a:lnTo>
                  <a:pt x="756303" y="5372306"/>
                </a:lnTo>
                <a:lnTo>
                  <a:pt x="802598" y="5378380"/>
                </a:lnTo>
                <a:lnTo>
                  <a:pt x="849602" y="5382070"/>
                </a:lnTo>
                <a:lnTo>
                  <a:pt x="897255" y="5383314"/>
                </a:lnTo>
                <a:lnTo>
                  <a:pt x="10837506" y="5383314"/>
                </a:lnTo>
                <a:lnTo>
                  <a:pt x="10885160" y="5382070"/>
                </a:lnTo>
                <a:lnTo>
                  <a:pt x="10932165" y="5378380"/>
                </a:lnTo>
                <a:lnTo>
                  <a:pt x="10978461" y="5372306"/>
                </a:lnTo>
                <a:lnTo>
                  <a:pt x="11023985" y="5363909"/>
                </a:lnTo>
                <a:lnTo>
                  <a:pt x="11068674" y="5353252"/>
                </a:lnTo>
                <a:lnTo>
                  <a:pt x="11112468" y="5340398"/>
                </a:lnTo>
                <a:lnTo>
                  <a:pt x="11155304" y="5325407"/>
                </a:lnTo>
                <a:lnTo>
                  <a:pt x="11197119" y="5308341"/>
                </a:lnTo>
                <a:lnTo>
                  <a:pt x="11237853" y="5289264"/>
                </a:lnTo>
                <a:lnTo>
                  <a:pt x="11277443" y="5268237"/>
                </a:lnTo>
                <a:lnTo>
                  <a:pt x="11315826" y="5245321"/>
                </a:lnTo>
                <a:lnTo>
                  <a:pt x="11352942" y="5220580"/>
                </a:lnTo>
                <a:lnTo>
                  <a:pt x="11388728" y="5194074"/>
                </a:lnTo>
                <a:lnTo>
                  <a:pt x="11423122" y="5165867"/>
                </a:lnTo>
                <a:lnTo>
                  <a:pt x="11456061" y="5136019"/>
                </a:lnTo>
                <a:lnTo>
                  <a:pt x="11487485" y="5104594"/>
                </a:lnTo>
                <a:lnTo>
                  <a:pt x="11517331" y="5071652"/>
                </a:lnTo>
                <a:lnTo>
                  <a:pt x="11545537" y="5037256"/>
                </a:lnTo>
                <a:lnTo>
                  <a:pt x="11572040" y="5001469"/>
                </a:lnTo>
                <a:lnTo>
                  <a:pt x="11596780" y="4964351"/>
                </a:lnTo>
                <a:lnTo>
                  <a:pt x="11619694" y="4925966"/>
                </a:lnTo>
                <a:lnTo>
                  <a:pt x="11640720" y="4886375"/>
                </a:lnTo>
                <a:lnTo>
                  <a:pt x="11659796" y="4845640"/>
                </a:lnTo>
                <a:lnTo>
                  <a:pt x="11676859" y="4803823"/>
                </a:lnTo>
                <a:lnTo>
                  <a:pt x="11691849" y="4760986"/>
                </a:lnTo>
                <a:lnTo>
                  <a:pt x="11704703" y="4717191"/>
                </a:lnTo>
                <a:lnTo>
                  <a:pt x="11715359" y="4672500"/>
                </a:lnTo>
                <a:lnTo>
                  <a:pt x="11723754" y="4626976"/>
                </a:lnTo>
                <a:lnTo>
                  <a:pt x="11729828" y="4580680"/>
                </a:lnTo>
                <a:lnTo>
                  <a:pt x="11733518" y="4533674"/>
                </a:lnTo>
                <a:lnTo>
                  <a:pt x="11734761" y="4486020"/>
                </a:lnTo>
                <a:lnTo>
                  <a:pt x="11734761" y="897254"/>
                </a:lnTo>
                <a:lnTo>
                  <a:pt x="11733518" y="849601"/>
                </a:lnTo>
                <a:lnTo>
                  <a:pt x="11729828" y="802595"/>
                </a:lnTo>
                <a:lnTo>
                  <a:pt x="11723754" y="756300"/>
                </a:lnTo>
                <a:lnTo>
                  <a:pt x="11715359" y="710776"/>
                </a:lnTo>
                <a:lnTo>
                  <a:pt x="11704703" y="666087"/>
                </a:lnTo>
                <a:lnTo>
                  <a:pt x="11691849" y="622293"/>
                </a:lnTo>
                <a:lnTo>
                  <a:pt x="11676859" y="579457"/>
                </a:lnTo>
                <a:lnTo>
                  <a:pt x="11659796" y="537642"/>
                </a:lnTo>
                <a:lnTo>
                  <a:pt x="11640720" y="496908"/>
                </a:lnTo>
                <a:lnTo>
                  <a:pt x="11619694" y="457318"/>
                </a:lnTo>
                <a:lnTo>
                  <a:pt x="11596780" y="418935"/>
                </a:lnTo>
                <a:lnTo>
                  <a:pt x="11572040" y="381819"/>
                </a:lnTo>
                <a:lnTo>
                  <a:pt x="11545537" y="346033"/>
                </a:lnTo>
                <a:lnTo>
                  <a:pt x="11517331" y="311639"/>
                </a:lnTo>
                <a:lnTo>
                  <a:pt x="11487485" y="278700"/>
                </a:lnTo>
                <a:lnTo>
                  <a:pt x="11456061" y="247276"/>
                </a:lnTo>
                <a:lnTo>
                  <a:pt x="11423122" y="217430"/>
                </a:lnTo>
                <a:lnTo>
                  <a:pt x="11388728" y="189224"/>
                </a:lnTo>
                <a:lnTo>
                  <a:pt x="11352942" y="162720"/>
                </a:lnTo>
                <a:lnTo>
                  <a:pt x="11315826" y="137981"/>
                </a:lnTo>
                <a:lnTo>
                  <a:pt x="11277443" y="115067"/>
                </a:lnTo>
                <a:lnTo>
                  <a:pt x="11237853" y="94041"/>
                </a:lnTo>
                <a:lnTo>
                  <a:pt x="11197119" y="74965"/>
                </a:lnTo>
                <a:lnTo>
                  <a:pt x="11155304" y="57902"/>
                </a:lnTo>
                <a:lnTo>
                  <a:pt x="11112468" y="42912"/>
                </a:lnTo>
                <a:lnTo>
                  <a:pt x="11068674" y="30058"/>
                </a:lnTo>
                <a:lnTo>
                  <a:pt x="11023985" y="19402"/>
                </a:lnTo>
                <a:lnTo>
                  <a:pt x="10978461" y="11007"/>
                </a:lnTo>
                <a:lnTo>
                  <a:pt x="10932165" y="4933"/>
                </a:lnTo>
                <a:lnTo>
                  <a:pt x="10885160" y="1243"/>
                </a:lnTo>
                <a:lnTo>
                  <a:pt x="10837506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1729" y="272415"/>
            <a:ext cx="11734800" cy="5383530"/>
          </a:xfrm>
          <a:custGeom>
            <a:avLst/>
            <a:gdLst/>
            <a:ahLst/>
            <a:cxnLst/>
            <a:rect l="l" t="t" r="r" b="b"/>
            <a:pathLst>
              <a:path w="11734800" h="5383530">
                <a:moveTo>
                  <a:pt x="0" y="897254"/>
                </a:moveTo>
                <a:lnTo>
                  <a:pt x="1243" y="849601"/>
                </a:lnTo>
                <a:lnTo>
                  <a:pt x="4933" y="802595"/>
                </a:lnTo>
                <a:lnTo>
                  <a:pt x="11007" y="756300"/>
                </a:lnTo>
                <a:lnTo>
                  <a:pt x="19403" y="710776"/>
                </a:lnTo>
                <a:lnTo>
                  <a:pt x="30059" y="666087"/>
                </a:lnTo>
                <a:lnTo>
                  <a:pt x="42913" y="622293"/>
                </a:lnTo>
                <a:lnTo>
                  <a:pt x="57903" y="579457"/>
                </a:lnTo>
                <a:lnTo>
                  <a:pt x="74967" y="537642"/>
                </a:lnTo>
                <a:lnTo>
                  <a:pt x="94043" y="496908"/>
                </a:lnTo>
                <a:lnTo>
                  <a:pt x="115070" y="457318"/>
                </a:lnTo>
                <a:lnTo>
                  <a:pt x="137984" y="418935"/>
                </a:lnTo>
                <a:lnTo>
                  <a:pt x="162724" y="381819"/>
                </a:lnTo>
                <a:lnTo>
                  <a:pt x="189228" y="346033"/>
                </a:lnTo>
                <a:lnTo>
                  <a:pt x="217434" y="311639"/>
                </a:lnTo>
                <a:lnTo>
                  <a:pt x="247280" y="278700"/>
                </a:lnTo>
                <a:lnTo>
                  <a:pt x="278704" y="247276"/>
                </a:lnTo>
                <a:lnTo>
                  <a:pt x="311644" y="217430"/>
                </a:lnTo>
                <a:lnTo>
                  <a:pt x="346038" y="189224"/>
                </a:lnTo>
                <a:lnTo>
                  <a:pt x="381824" y="162720"/>
                </a:lnTo>
                <a:lnTo>
                  <a:pt x="418940" y="137981"/>
                </a:lnTo>
                <a:lnTo>
                  <a:pt x="457324" y="115067"/>
                </a:lnTo>
                <a:lnTo>
                  <a:pt x="496914" y="94041"/>
                </a:lnTo>
                <a:lnTo>
                  <a:pt x="537647" y="74965"/>
                </a:lnTo>
                <a:lnTo>
                  <a:pt x="579462" y="57902"/>
                </a:lnTo>
                <a:lnTo>
                  <a:pt x="622298" y="42912"/>
                </a:lnTo>
                <a:lnTo>
                  <a:pt x="666091" y="30058"/>
                </a:lnTo>
                <a:lnTo>
                  <a:pt x="710780" y="19402"/>
                </a:lnTo>
                <a:lnTo>
                  <a:pt x="756303" y="11007"/>
                </a:lnTo>
                <a:lnTo>
                  <a:pt x="802598" y="4933"/>
                </a:lnTo>
                <a:lnTo>
                  <a:pt x="849602" y="1243"/>
                </a:lnTo>
                <a:lnTo>
                  <a:pt x="897255" y="0"/>
                </a:lnTo>
                <a:lnTo>
                  <a:pt x="10837506" y="0"/>
                </a:lnTo>
                <a:lnTo>
                  <a:pt x="10885160" y="1243"/>
                </a:lnTo>
                <a:lnTo>
                  <a:pt x="10932165" y="4933"/>
                </a:lnTo>
                <a:lnTo>
                  <a:pt x="10978461" y="11007"/>
                </a:lnTo>
                <a:lnTo>
                  <a:pt x="11023985" y="19402"/>
                </a:lnTo>
                <a:lnTo>
                  <a:pt x="11068674" y="30058"/>
                </a:lnTo>
                <a:lnTo>
                  <a:pt x="11112468" y="42912"/>
                </a:lnTo>
                <a:lnTo>
                  <a:pt x="11155304" y="57902"/>
                </a:lnTo>
                <a:lnTo>
                  <a:pt x="11197119" y="74965"/>
                </a:lnTo>
                <a:lnTo>
                  <a:pt x="11237853" y="94041"/>
                </a:lnTo>
                <a:lnTo>
                  <a:pt x="11277443" y="115067"/>
                </a:lnTo>
                <a:lnTo>
                  <a:pt x="11315826" y="137981"/>
                </a:lnTo>
                <a:lnTo>
                  <a:pt x="11352942" y="162720"/>
                </a:lnTo>
                <a:lnTo>
                  <a:pt x="11388728" y="189224"/>
                </a:lnTo>
                <a:lnTo>
                  <a:pt x="11423122" y="217430"/>
                </a:lnTo>
                <a:lnTo>
                  <a:pt x="11456061" y="247276"/>
                </a:lnTo>
                <a:lnTo>
                  <a:pt x="11487485" y="278700"/>
                </a:lnTo>
                <a:lnTo>
                  <a:pt x="11517331" y="311639"/>
                </a:lnTo>
                <a:lnTo>
                  <a:pt x="11545537" y="346033"/>
                </a:lnTo>
                <a:lnTo>
                  <a:pt x="11572040" y="381819"/>
                </a:lnTo>
                <a:lnTo>
                  <a:pt x="11596780" y="418935"/>
                </a:lnTo>
                <a:lnTo>
                  <a:pt x="11619694" y="457318"/>
                </a:lnTo>
                <a:lnTo>
                  <a:pt x="11640720" y="496908"/>
                </a:lnTo>
                <a:lnTo>
                  <a:pt x="11659796" y="537642"/>
                </a:lnTo>
                <a:lnTo>
                  <a:pt x="11676859" y="579457"/>
                </a:lnTo>
                <a:lnTo>
                  <a:pt x="11691849" y="622293"/>
                </a:lnTo>
                <a:lnTo>
                  <a:pt x="11704703" y="666087"/>
                </a:lnTo>
                <a:lnTo>
                  <a:pt x="11715359" y="710776"/>
                </a:lnTo>
                <a:lnTo>
                  <a:pt x="11723754" y="756300"/>
                </a:lnTo>
                <a:lnTo>
                  <a:pt x="11729828" y="802595"/>
                </a:lnTo>
                <a:lnTo>
                  <a:pt x="11733518" y="849601"/>
                </a:lnTo>
                <a:lnTo>
                  <a:pt x="11734761" y="897254"/>
                </a:lnTo>
                <a:lnTo>
                  <a:pt x="11734761" y="4486020"/>
                </a:lnTo>
                <a:lnTo>
                  <a:pt x="11733518" y="4533674"/>
                </a:lnTo>
                <a:lnTo>
                  <a:pt x="11729828" y="4580680"/>
                </a:lnTo>
                <a:lnTo>
                  <a:pt x="11723754" y="4626976"/>
                </a:lnTo>
                <a:lnTo>
                  <a:pt x="11715359" y="4672500"/>
                </a:lnTo>
                <a:lnTo>
                  <a:pt x="11704703" y="4717191"/>
                </a:lnTo>
                <a:lnTo>
                  <a:pt x="11691849" y="4760986"/>
                </a:lnTo>
                <a:lnTo>
                  <a:pt x="11676859" y="4803823"/>
                </a:lnTo>
                <a:lnTo>
                  <a:pt x="11659796" y="4845640"/>
                </a:lnTo>
                <a:lnTo>
                  <a:pt x="11640720" y="4886375"/>
                </a:lnTo>
                <a:lnTo>
                  <a:pt x="11619694" y="4925966"/>
                </a:lnTo>
                <a:lnTo>
                  <a:pt x="11596780" y="4964351"/>
                </a:lnTo>
                <a:lnTo>
                  <a:pt x="11572040" y="5001469"/>
                </a:lnTo>
                <a:lnTo>
                  <a:pt x="11545537" y="5037256"/>
                </a:lnTo>
                <a:lnTo>
                  <a:pt x="11517331" y="5071652"/>
                </a:lnTo>
                <a:lnTo>
                  <a:pt x="11487485" y="5104594"/>
                </a:lnTo>
                <a:lnTo>
                  <a:pt x="11456061" y="5136019"/>
                </a:lnTo>
                <a:lnTo>
                  <a:pt x="11423122" y="5165867"/>
                </a:lnTo>
                <a:lnTo>
                  <a:pt x="11388728" y="5194074"/>
                </a:lnTo>
                <a:lnTo>
                  <a:pt x="11352942" y="5220580"/>
                </a:lnTo>
                <a:lnTo>
                  <a:pt x="11315826" y="5245321"/>
                </a:lnTo>
                <a:lnTo>
                  <a:pt x="11277443" y="5268237"/>
                </a:lnTo>
                <a:lnTo>
                  <a:pt x="11237853" y="5289264"/>
                </a:lnTo>
                <a:lnTo>
                  <a:pt x="11197119" y="5308341"/>
                </a:lnTo>
                <a:lnTo>
                  <a:pt x="11155304" y="5325407"/>
                </a:lnTo>
                <a:lnTo>
                  <a:pt x="11112468" y="5340398"/>
                </a:lnTo>
                <a:lnTo>
                  <a:pt x="11068674" y="5353252"/>
                </a:lnTo>
                <a:lnTo>
                  <a:pt x="11023985" y="5363909"/>
                </a:lnTo>
                <a:lnTo>
                  <a:pt x="10978461" y="5372306"/>
                </a:lnTo>
                <a:lnTo>
                  <a:pt x="10932165" y="5378380"/>
                </a:lnTo>
                <a:lnTo>
                  <a:pt x="10885160" y="5382070"/>
                </a:lnTo>
                <a:lnTo>
                  <a:pt x="10837506" y="5383314"/>
                </a:lnTo>
                <a:lnTo>
                  <a:pt x="897255" y="5383314"/>
                </a:lnTo>
                <a:lnTo>
                  <a:pt x="849602" y="5382070"/>
                </a:lnTo>
                <a:lnTo>
                  <a:pt x="802598" y="5378380"/>
                </a:lnTo>
                <a:lnTo>
                  <a:pt x="756303" y="5372306"/>
                </a:lnTo>
                <a:lnTo>
                  <a:pt x="710780" y="5363909"/>
                </a:lnTo>
                <a:lnTo>
                  <a:pt x="666091" y="5353252"/>
                </a:lnTo>
                <a:lnTo>
                  <a:pt x="622298" y="5340398"/>
                </a:lnTo>
                <a:lnTo>
                  <a:pt x="579462" y="5325407"/>
                </a:lnTo>
                <a:lnTo>
                  <a:pt x="537647" y="5308341"/>
                </a:lnTo>
                <a:lnTo>
                  <a:pt x="496914" y="5289264"/>
                </a:lnTo>
                <a:lnTo>
                  <a:pt x="457324" y="5268237"/>
                </a:lnTo>
                <a:lnTo>
                  <a:pt x="418940" y="5245321"/>
                </a:lnTo>
                <a:lnTo>
                  <a:pt x="381824" y="5220580"/>
                </a:lnTo>
                <a:lnTo>
                  <a:pt x="346038" y="5194074"/>
                </a:lnTo>
                <a:lnTo>
                  <a:pt x="311644" y="5165867"/>
                </a:lnTo>
                <a:lnTo>
                  <a:pt x="278704" y="5136019"/>
                </a:lnTo>
                <a:lnTo>
                  <a:pt x="247280" y="5104594"/>
                </a:lnTo>
                <a:lnTo>
                  <a:pt x="217434" y="5071652"/>
                </a:lnTo>
                <a:lnTo>
                  <a:pt x="189228" y="5037256"/>
                </a:lnTo>
                <a:lnTo>
                  <a:pt x="162724" y="5001469"/>
                </a:lnTo>
                <a:lnTo>
                  <a:pt x="137984" y="4964351"/>
                </a:lnTo>
                <a:lnTo>
                  <a:pt x="115070" y="4925966"/>
                </a:lnTo>
                <a:lnTo>
                  <a:pt x="94043" y="4886375"/>
                </a:lnTo>
                <a:lnTo>
                  <a:pt x="74967" y="4845640"/>
                </a:lnTo>
                <a:lnTo>
                  <a:pt x="57903" y="4803823"/>
                </a:lnTo>
                <a:lnTo>
                  <a:pt x="42913" y="4760986"/>
                </a:lnTo>
                <a:lnTo>
                  <a:pt x="30059" y="4717191"/>
                </a:lnTo>
                <a:lnTo>
                  <a:pt x="19403" y="4672500"/>
                </a:lnTo>
                <a:lnTo>
                  <a:pt x="11007" y="4626976"/>
                </a:lnTo>
                <a:lnTo>
                  <a:pt x="4933" y="4580680"/>
                </a:lnTo>
                <a:lnTo>
                  <a:pt x="1243" y="4533674"/>
                </a:lnTo>
                <a:lnTo>
                  <a:pt x="0" y="4486020"/>
                </a:lnTo>
                <a:lnTo>
                  <a:pt x="0" y="897254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63346" y="1079347"/>
            <a:ext cx="10943590" cy="3503929"/>
          </a:xfrm>
          <a:prstGeom prst="rect">
            <a:avLst/>
          </a:prstGeom>
        </p:spPr>
        <p:txBody>
          <a:bodyPr vert="horz" wrap="square" lIns="0" tIns="166370" rIns="0" bIns="0" rtlCol="0">
            <a:spAutoFit/>
          </a:bodyPr>
          <a:lstStyle/>
          <a:p>
            <a:pPr marL="2152650">
              <a:lnSpc>
                <a:spcPct val="100000"/>
              </a:lnSpc>
              <a:spcBef>
                <a:spcPts val="1310"/>
              </a:spcBef>
            </a:pPr>
            <a:r>
              <a:rPr sz="3200" b="1" spc="-5" dirty="0">
                <a:solidFill>
                  <a:srgbClr val="C00000"/>
                </a:solidFill>
                <a:latin typeface="Arial"/>
                <a:cs typeface="Arial"/>
              </a:rPr>
              <a:t>Финансирование </a:t>
            </a:r>
            <a:r>
              <a:rPr sz="3200" b="1" dirty="0">
                <a:solidFill>
                  <a:srgbClr val="C00000"/>
                </a:solidFill>
                <a:latin typeface="Arial"/>
                <a:cs typeface="Arial"/>
              </a:rPr>
              <a:t>ЗД</a:t>
            </a:r>
            <a:r>
              <a:rPr sz="3200" b="1" spc="-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200" b="1" spc="-20" dirty="0">
                <a:solidFill>
                  <a:srgbClr val="C00000"/>
                </a:solidFill>
                <a:latin typeface="Arial"/>
                <a:cs typeface="Arial"/>
              </a:rPr>
              <a:t>РФ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3200" spc="-30" dirty="0">
                <a:latin typeface="Arial"/>
                <a:cs typeface="Arial"/>
              </a:rPr>
              <a:t>амбулаторная </a:t>
            </a:r>
            <a:r>
              <a:rPr sz="3200" dirty="0">
                <a:latin typeface="Arial"/>
                <a:cs typeface="Arial"/>
              </a:rPr>
              <a:t>МП - </a:t>
            </a:r>
            <a:r>
              <a:rPr sz="3200" spc="-15" dirty="0">
                <a:latin typeface="Arial"/>
                <a:cs typeface="Arial"/>
              </a:rPr>
              <a:t>подушевое</a:t>
            </a:r>
            <a:r>
              <a:rPr sz="3200" spc="-70" dirty="0">
                <a:latin typeface="Arial"/>
                <a:cs typeface="Arial"/>
              </a:rPr>
              <a:t> </a:t>
            </a:r>
            <a:r>
              <a:rPr sz="3200" dirty="0">
                <a:latin typeface="Wingdings 3"/>
                <a:cs typeface="Wingdings 3"/>
              </a:rPr>
              <a:t></a:t>
            </a:r>
            <a:r>
              <a:rPr sz="3200" dirty="0">
                <a:latin typeface="Arial"/>
                <a:cs typeface="Arial"/>
              </a:rPr>
              <a:t>ОМС,</a:t>
            </a:r>
            <a:endParaRPr sz="320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5"/>
              </a:spcBef>
              <a:tabLst>
                <a:tab pos="4816475" algn="l"/>
              </a:tabLst>
            </a:pPr>
            <a:r>
              <a:rPr sz="3200" spc="-10" dirty="0">
                <a:latin typeface="Arial"/>
                <a:cs typeface="Arial"/>
              </a:rPr>
              <a:t>стационарная </a:t>
            </a:r>
            <a:r>
              <a:rPr sz="3200" dirty="0">
                <a:latin typeface="Arial"/>
                <a:cs typeface="Arial"/>
              </a:rPr>
              <a:t>МП</a:t>
            </a:r>
            <a:r>
              <a:rPr sz="3200" spc="-1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– </a:t>
            </a:r>
            <a:r>
              <a:rPr sz="3200" spc="-15" dirty="0">
                <a:latin typeface="Arial"/>
                <a:cs typeface="Arial"/>
              </a:rPr>
              <a:t>КСГ	</a:t>
            </a:r>
            <a:r>
              <a:rPr sz="3200" spc="-5" dirty="0">
                <a:latin typeface="Arial"/>
                <a:cs typeface="Arial"/>
              </a:rPr>
              <a:t>(укрупненный </a:t>
            </a:r>
            <a:r>
              <a:rPr sz="3200" spc="-20" dirty="0">
                <a:latin typeface="Arial"/>
                <a:cs typeface="Arial"/>
              </a:rPr>
              <a:t>стандарт) </a:t>
            </a:r>
            <a:r>
              <a:rPr sz="3200" dirty="0">
                <a:latin typeface="Wingdings 3"/>
                <a:cs typeface="Wingdings 3"/>
              </a:rPr>
              <a:t></a:t>
            </a:r>
            <a:r>
              <a:rPr sz="3200" dirty="0">
                <a:latin typeface="Arial"/>
                <a:cs typeface="Arial"/>
              </a:rPr>
              <a:t>ОМС  </a:t>
            </a:r>
            <a:r>
              <a:rPr sz="3200" spc="-10" dirty="0">
                <a:latin typeface="Arial"/>
                <a:cs typeface="Arial"/>
              </a:rPr>
              <a:t>платные медицинские </a:t>
            </a:r>
            <a:r>
              <a:rPr sz="3200" spc="-5" dirty="0">
                <a:latin typeface="Arial"/>
                <a:cs typeface="Arial"/>
              </a:rPr>
              <a:t>услуги </a:t>
            </a:r>
            <a:r>
              <a:rPr sz="3200" dirty="0">
                <a:latin typeface="Wingdings 3"/>
                <a:cs typeface="Wingdings 3"/>
              </a:rPr>
              <a:t></a:t>
            </a:r>
            <a:r>
              <a:rPr sz="3200" dirty="0">
                <a:latin typeface="Arial"/>
                <a:cs typeface="Arial"/>
              </a:rPr>
              <a:t>ДМС+</a:t>
            </a:r>
            <a:r>
              <a:rPr sz="3200" spc="-11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софинансирование  </a:t>
            </a:r>
            <a:r>
              <a:rPr sz="3200" spc="-15" dirty="0">
                <a:solidFill>
                  <a:srgbClr val="444444"/>
                </a:solidFill>
                <a:latin typeface="Arial"/>
                <a:cs typeface="Arial"/>
              </a:rPr>
              <a:t>государственно-частное</a:t>
            </a:r>
            <a:r>
              <a:rPr sz="3200" spc="-6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3200" spc="-15" dirty="0">
                <a:solidFill>
                  <a:srgbClr val="444444"/>
                </a:solidFill>
                <a:latin typeface="Arial"/>
                <a:cs typeface="Arial"/>
              </a:rPr>
              <a:t>партнерство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4378" y="571311"/>
            <a:ext cx="5648935" cy="56786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8028" y="483057"/>
            <a:ext cx="5730240" cy="5773420"/>
          </a:xfrm>
          <a:custGeom>
            <a:avLst/>
            <a:gdLst/>
            <a:ahLst/>
            <a:cxnLst/>
            <a:rect l="l" t="t" r="r" b="b"/>
            <a:pathLst>
              <a:path w="5730240" h="5773420">
                <a:moveTo>
                  <a:pt x="0" y="5773293"/>
                </a:moveTo>
                <a:lnTo>
                  <a:pt x="5729986" y="5773293"/>
                </a:lnTo>
                <a:lnTo>
                  <a:pt x="5729986" y="0"/>
                </a:lnTo>
                <a:lnTo>
                  <a:pt x="0" y="0"/>
                </a:lnTo>
                <a:lnTo>
                  <a:pt x="0" y="577329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937629" y="558165"/>
            <a:ext cx="26511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Необходимые </a:t>
            </a:r>
            <a:r>
              <a:rPr sz="1800" spc="-5" dirty="0">
                <a:latin typeface="Calibri"/>
                <a:cs typeface="Calibri"/>
              </a:rPr>
              <a:t>знания 3,1.2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851652" y="1269949"/>
            <a:ext cx="5977636" cy="49800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845302" y="1263599"/>
            <a:ext cx="5990590" cy="4993005"/>
          </a:xfrm>
          <a:custGeom>
            <a:avLst/>
            <a:gdLst/>
            <a:ahLst/>
            <a:cxnLst/>
            <a:rect l="l" t="t" r="r" b="b"/>
            <a:pathLst>
              <a:path w="5990590" h="4993005">
                <a:moveTo>
                  <a:pt x="0" y="4992751"/>
                </a:moveTo>
                <a:lnTo>
                  <a:pt x="5990336" y="4992751"/>
                </a:lnTo>
                <a:lnTo>
                  <a:pt x="5990336" y="0"/>
                </a:lnTo>
                <a:lnTo>
                  <a:pt x="0" y="0"/>
                </a:lnTo>
                <a:lnTo>
                  <a:pt x="0" y="4992751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27532" y="756158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8993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4444" y="1354074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18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4444" y="1916683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18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04444" y="2162936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18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4444" y="2760726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18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4444" y="3270758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18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27532" y="3552063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8993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4444" y="3903726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18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4444" y="5275326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18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758442" y="1776095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096000" y="1524000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096000" y="3581400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096000" y="4548504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96000" y="5445378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219063" y="6008077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4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826" y="1205228"/>
            <a:ext cx="5910857" cy="45055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90309" y="1731517"/>
            <a:ext cx="5548857" cy="33541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937629" y="558165"/>
            <a:ext cx="26511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Необходимые </a:t>
            </a:r>
            <a:r>
              <a:rPr sz="1800" spc="-5" dirty="0">
                <a:latin typeface="Calibri"/>
                <a:cs typeface="Calibri"/>
              </a:rPr>
              <a:t>знания 3,1.2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57290" y="1385930"/>
            <a:ext cx="5604991" cy="49846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493889" y="1020826"/>
            <a:ext cx="24098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5" dirty="0">
                <a:latin typeface="Calibri"/>
                <a:cs typeface="Calibri"/>
              </a:rPr>
              <a:t>Трудовые </a:t>
            </a:r>
            <a:r>
              <a:rPr sz="1800" spc="-5" dirty="0">
                <a:latin typeface="Calibri"/>
                <a:cs typeface="Calibri"/>
              </a:rPr>
              <a:t>действия 3,1.3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76951" y="1033652"/>
            <a:ext cx="5175539" cy="30569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757290" y="1652904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4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57290" y="3569715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4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57290" y="4536821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4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57290" y="5697410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4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22084" y="2149925"/>
            <a:ext cx="5643043" cy="2845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16369" y="1400428"/>
            <a:ext cx="6096000" cy="40572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873622" y="586485"/>
            <a:ext cx="2578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Необходимы </a:t>
            </a:r>
            <a:r>
              <a:rPr sz="1800" spc="-10" dirty="0">
                <a:latin typeface="Calibri"/>
                <a:cs typeface="Calibri"/>
              </a:rPr>
              <a:t>умения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3,1.3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61644" y="1635379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18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6369" y="2497073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56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37488" y="3288284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69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61644" y="4062095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18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12331" y="2338704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522084" y="3288284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712331" y="4237863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" y="389470"/>
            <a:ext cx="5503563" cy="62587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062343" y="342646"/>
            <a:ext cx="26530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Необходимые </a:t>
            </a:r>
            <a:r>
              <a:rPr sz="1800" spc="-5" dirty="0">
                <a:latin typeface="Calibri"/>
                <a:cs typeface="Calibri"/>
              </a:rPr>
              <a:t>знания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3.1.3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661405" y="694270"/>
            <a:ext cx="5958536" cy="5791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58442" y="1776095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8932" y="653287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8993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10842" y="1928495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9095" y="0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9569" y="1601407"/>
            <a:ext cx="4752026" cy="20240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415987" y="363971"/>
            <a:ext cx="7870659" cy="5272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00090" y="954120"/>
            <a:ext cx="5875154" cy="5683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0657" y="2819400"/>
            <a:ext cx="9098569" cy="269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43568" y="484674"/>
            <a:ext cx="5140362" cy="21894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02270" y="1835404"/>
            <a:ext cx="8065910" cy="2044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8754" y="103017"/>
            <a:ext cx="3627864" cy="15452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31108" y="3660698"/>
            <a:ext cx="6265291" cy="28144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5883" y="2531491"/>
            <a:ext cx="2973363" cy="13629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96309" y="294766"/>
            <a:ext cx="6333109" cy="63229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3392" y="2655733"/>
            <a:ext cx="4271059" cy="13755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82925" y="108330"/>
            <a:ext cx="5547386" cy="29795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41113" y="3129279"/>
            <a:ext cx="5488922" cy="35153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14976" y="1806575"/>
            <a:ext cx="1223962" cy="10509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76876" y="1768475"/>
            <a:ext cx="1300480" cy="1127125"/>
          </a:xfrm>
          <a:custGeom>
            <a:avLst/>
            <a:gdLst/>
            <a:ahLst/>
            <a:cxnLst/>
            <a:rect l="l" t="t" r="r" b="b"/>
            <a:pathLst>
              <a:path w="1300479" h="1127125">
                <a:moveTo>
                  <a:pt x="0" y="1127125"/>
                </a:moveTo>
                <a:lnTo>
                  <a:pt x="1300099" y="1127125"/>
                </a:lnTo>
                <a:lnTo>
                  <a:pt x="1300099" y="0"/>
                </a:lnTo>
                <a:lnTo>
                  <a:pt x="0" y="0"/>
                </a:lnTo>
                <a:lnTo>
                  <a:pt x="0" y="1127125"/>
                </a:lnTo>
                <a:close/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53411" y="128015"/>
            <a:ext cx="5835395" cy="4602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77795" y="153923"/>
            <a:ext cx="5835396" cy="4602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67001" y="142875"/>
            <a:ext cx="5832475" cy="457200"/>
          </a:xfrm>
          <a:custGeom>
            <a:avLst/>
            <a:gdLst/>
            <a:ahLst/>
            <a:cxnLst/>
            <a:rect l="l" t="t" r="r" b="b"/>
            <a:pathLst>
              <a:path w="5832475" h="457200">
                <a:moveTo>
                  <a:pt x="0" y="457200"/>
                </a:moveTo>
                <a:lnTo>
                  <a:pt x="5832475" y="457200"/>
                </a:lnTo>
                <a:lnTo>
                  <a:pt x="5832475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167001" y="168402"/>
            <a:ext cx="58324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6535" algn="ctr">
              <a:lnSpc>
                <a:spcPct val="100000"/>
              </a:lnSpc>
              <a:spcBef>
                <a:spcPts val="100"/>
              </a:spcBef>
            </a:pPr>
            <a:r>
              <a:rPr sz="2400" b="0" spc="-10" dirty="0">
                <a:solidFill>
                  <a:srgbClr val="000000"/>
                </a:solidFill>
                <a:latin typeface="Arial"/>
                <a:cs typeface="Arial"/>
              </a:rPr>
              <a:t>Организация </a:t>
            </a:r>
            <a:r>
              <a:rPr sz="2400" b="0" spc="-15" dirty="0">
                <a:solidFill>
                  <a:srgbClr val="000000"/>
                </a:solidFill>
                <a:latin typeface="Arial"/>
                <a:cs typeface="Arial"/>
              </a:rPr>
              <a:t>лечения</a:t>
            </a:r>
            <a:r>
              <a:rPr sz="2400" b="0" spc="-10" dirty="0">
                <a:solidFill>
                  <a:srgbClr val="000000"/>
                </a:solidFill>
                <a:latin typeface="Arial"/>
                <a:cs typeface="Arial"/>
              </a:rPr>
              <a:t> больных: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63930" y="1920875"/>
            <a:ext cx="856895" cy="19582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17650" y="1914525"/>
            <a:ext cx="1165225" cy="2028825"/>
          </a:xfrm>
          <a:custGeom>
            <a:avLst/>
            <a:gdLst/>
            <a:ahLst/>
            <a:cxnLst/>
            <a:rect l="l" t="t" r="r" b="b"/>
            <a:pathLst>
              <a:path w="1165225" h="2028825">
                <a:moveTo>
                  <a:pt x="0" y="2028825"/>
                </a:moveTo>
                <a:lnTo>
                  <a:pt x="1165225" y="2028825"/>
                </a:lnTo>
                <a:lnTo>
                  <a:pt x="1165225" y="0"/>
                </a:lnTo>
                <a:lnTo>
                  <a:pt x="0" y="0"/>
                </a:lnTo>
                <a:lnTo>
                  <a:pt x="0" y="2028825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10283" y="763523"/>
            <a:ext cx="1801367" cy="11201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34667" y="789431"/>
            <a:ext cx="1802892" cy="11201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24000" y="777875"/>
            <a:ext cx="1798955" cy="1117600"/>
          </a:xfrm>
          <a:custGeom>
            <a:avLst/>
            <a:gdLst/>
            <a:ahLst/>
            <a:cxnLst/>
            <a:rect l="l" t="t" r="r" b="b"/>
            <a:pathLst>
              <a:path w="1798954" h="1117600">
                <a:moveTo>
                  <a:pt x="0" y="1117600"/>
                </a:moveTo>
                <a:lnTo>
                  <a:pt x="1798701" y="1117600"/>
                </a:lnTo>
                <a:lnTo>
                  <a:pt x="1798701" y="0"/>
                </a:lnTo>
                <a:lnTo>
                  <a:pt x="0" y="0"/>
                </a:lnTo>
                <a:lnTo>
                  <a:pt x="0" y="1117600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524000" y="780669"/>
            <a:ext cx="1798955" cy="107315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91440" marR="418465" indent="251460">
              <a:lnSpc>
                <a:spcPts val="2000"/>
              </a:lnSpc>
              <a:spcBef>
                <a:spcPts val="505"/>
              </a:spcBef>
            </a:pPr>
            <a:r>
              <a:rPr sz="2000" spc="-10" dirty="0">
                <a:latin typeface="Arial"/>
                <a:cs typeface="Arial"/>
              </a:rPr>
              <a:t>Врач-  </a:t>
            </a:r>
            <a:r>
              <a:rPr sz="2000" spc="-5" dirty="0">
                <a:latin typeface="Arial"/>
                <a:cs typeface="Arial"/>
              </a:rPr>
              <a:t>ор</a:t>
            </a:r>
            <a:r>
              <a:rPr sz="2000" spc="-45" dirty="0">
                <a:latin typeface="Arial"/>
                <a:cs typeface="Arial"/>
              </a:rPr>
              <a:t>г</a:t>
            </a:r>
            <a:r>
              <a:rPr sz="2000" spc="-5" dirty="0">
                <a:latin typeface="Arial"/>
                <a:cs typeface="Arial"/>
              </a:rPr>
              <a:t>ани</a:t>
            </a:r>
            <a:r>
              <a:rPr sz="2000" spc="-25" dirty="0">
                <a:latin typeface="Arial"/>
                <a:cs typeface="Arial"/>
              </a:rPr>
              <a:t>з</a:t>
            </a:r>
            <a:r>
              <a:rPr sz="2000" spc="-35" dirty="0">
                <a:latin typeface="Arial"/>
                <a:cs typeface="Arial"/>
              </a:rPr>
              <a:t>у</a:t>
            </a:r>
            <a:r>
              <a:rPr sz="2000" spc="-75" dirty="0">
                <a:latin typeface="Arial"/>
                <a:cs typeface="Arial"/>
              </a:rPr>
              <a:t>е</a:t>
            </a:r>
            <a:r>
              <a:rPr sz="2000" dirty="0">
                <a:latin typeface="Arial"/>
                <a:cs typeface="Arial"/>
              </a:rPr>
              <a:t>т</a:t>
            </a:r>
            <a:endParaRPr sz="2000">
              <a:latin typeface="Arial"/>
              <a:cs typeface="Arial"/>
            </a:endParaRPr>
          </a:p>
          <a:p>
            <a:pPr marL="91440">
              <a:lnSpc>
                <a:spcPts val="1685"/>
              </a:lnSpc>
            </a:pPr>
            <a:r>
              <a:rPr sz="2000" spc="-15" dirty="0">
                <a:latin typeface="Arial"/>
                <a:cs typeface="Arial"/>
              </a:rPr>
              <a:t>информирует</a:t>
            </a:r>
            <a:endParaRPr sz="2000">
              <a:latin typeface="Arial"/>
              <a:cs typeface="Arial"/>
            </a:endParaRPr>
          </a:p>
          <a:p>
            <a:pPr marL="91440">
              <a:lnSpc>
                <a:spcPts val="2160"/>
              </a:lnSpc>
            </a:pPr>
            <a:r>
              <a:rPr sz="2000" spc="-15" dirty="0">
                <a:latin typeface="Arial"/>
                <a:cs typeface="Arial"/>
              </a:rPr>
              <a:t>контролирует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713732" y="893063"/>
            <a:ext cx="2398775" cy="7604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738115" y="918972"/>
            <a:ext cx="2400299" cy="7604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27575" y="908088"/>
            <a:ext cx="2396490" cy="757555"/>
          </a:xfrm>
          <a:custGeom>
            <a:avLst/>
            <a:gdLst/>
            <a:ahLst/>
            <a:cxnLst/>
            <a:rect l="l" t="t" r="r" b="b"/>
            <a:pathLst>
              <a:path w="2396490" h="757555">
                <a:moveTo>
                  <a:pt x="0" y="757135"/>
                </a:moveTo>
                <a:lnTo>
                  <a:pt x="2396490" y="757135"/>
                </a:lnTo>
                <a:lnTo>
                  <a:pt x="2396490" y="0"/>
                </a:lnTo>
                <a:lnTo>
                  <a:pt x="0" y="0"/>
                </a:lnTo>
                <a:lnTo>
                  <a:pt x="0" y="757135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727575" y="880364"/>
            <a:ext cx="2396490" cy="73914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54305" marR="113664" indent="-62865">
              <a:lnSpc>
                <a:spcPct val="80000"/>
              </a:lnSpc>
              <a:spcBef>
                <a:spcPts val="530"/>
              </a:spcBef>
            </a:pPr>
            <a:r>
              <a:rPr sz="1800" b="1" dirty="0">
                <a:latin typeface="Arial"/>
                <a:cs typeface="Arial"/>
              </a:rPr>
              <a:t>Па</a:t>
            </a:r>
            <a:r>
              <a:rPr sz="1800" b="1" spc="-5" dirty="0">
                <a:latin typeface="Arial"/>
                <a:cs typeface="Arial"/>
              </a:rPr>
              <a:t>ц</a:t>
            </a:r>
            <a:r>
              <a:rPr sz="1800" b="1" dirty="0">
                <a:latin typeface="Arial"/>
                <a:cs typeface="Arial"/>
              </a:rPr>
              <a:t>и</a:t>
            </a:r>
            <a:r>
              <a:rPr sz="1800" b="1" spc="-10" dirty="0">
                <a:latin typeface="Arial"/>
                <a:cs typeface="Arial"/>
              </a:rPr>
              <a:t>е</a:t>
            </a:r>
            <a:r>
              <a:rPr sz="1800" b="1" dirty="0">
                <a:latin typeface="Arial"/>
                <a:cs typeface="Arial"/>
              </a:rPr>
              <a:t>н</a:t>
            </a:r>
            <a:r>
              <a:rPr sz="1800" b="1" spc="-30" dirty="0">
                <a:latin typeface="Arial"/>
                <a:cs typeface="Arial"/>
              </a:rPr>
              <a:t>т</a:t>
            </a:r>
            <a:r>
              <a:rPr sz="1800" b="1" dirty="0">
                <a:latin typeface="Arial"/>
                <a:cs typeface="Arial"/>
              </a:rPr>
              <a:t>-</a:t>
            </a:r>
            <a:r>
              <a:rPr sz="1800" b="1" spc="-5" dirty="0">
                <a:latin typeface="Arial"/>
                <a:cs typeface="Arial"/>
              </a:rPr>
              <a:t>с</a:t>
            </a:r>
            <a:r>
              <a:rPr sz="1800" b="1" spc="5" dirty="0">
                <a:latin typeface="Arial"/>
                <a:cs typeface="Arial"/>
              </a:rPr>
              <a:t>о</a:t>
            </a:r>
            <a:r>
              <a:rPr sz="1800" b="1" spc="-55" dirty="0">
                <a:latin typeface="Arial"/>
                <a:cs typeface="Arial"/>
              </a:rPr>
              <a:t>г</a:t>
            </a:r>
            <a:r>
              <a:rPr sz="1800" b="1" spc="-5" dirty="0">
                <a:latin typeface="Arial"/>
                <a:cs typeface="Arial"/>
              </a:rPr>
              <a:t>л</a:t>
            </a:r>
            <a:r>
              <a:rPr sz="1800" b="1" spc="-10" dirty="0">
                <a:latin typeface="Arial"/>
                <a:cs typeface="Arial"/>
              </a:rPr>
              <a:t>а</a:t>
            </a:r>
            <a:r>
              <a:rPr sz="1800" b="1" spc="5" dirty="0">
                <a:latin typeface="Arial"/>
                <a:cs typeface="Arial"/>
              </a:rPr>
              <a:t>с</a:t>
            </a:r>
            <a:r>
              <a:rPr sz="1800" b="1" spc="-30" dirty="0">
                <a:latin typeface="Arial"/>
                <a:cs typeface="Arial"/>
              </a:rPr>
              <a:t>у</a:t>
            </a:r>
            <a:r>
              <a:rPr sz="1800" b="1" spc="-20" dirty="0">
                <a:latin typeface="Arial"/>
                <a:cs typeface="Arial"/>
              </a:rPr>
              <a:t>е</a:t>
            </a:r>
            <a:r>
              <a:rPr sz="1800" b="1" spc="-140" dirty="0">
                <a:latin typeface="Arial"/>
                <a:cs typeface="Arial"/>
              </a:rPr>
              <a:t>т</a:t>
            </a:r>
            <a:r>
              <a:rPr sz="1800" b="1" dirty="0">
                <a:latin typeface="Arial"/>
                <a:cs typeface="Arial"/>
              </a:rPr>
              <a:t>,  </a:t>
            </a:r>
            <a:r>
              <a:rPr sz="1800" b="1" spc="-30" dirty="0">
                <a:latin typeface="Arial"/>
                <a:cs typeface="Arial"/>
              </a:rPr>
              <a:t>контролирует,  </a:t>
            </a:r>
            <a:r>
              <a:rPr sz="1800" b="1" spc="-10" dirty="0">
                <a:latin typeface="Arial"/>
                <a:cs typeface="Arial"/>
              </a:rPr>
              <a:t>софинансирует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870825" y="2870126"/>
            <a:ext cx="1511300" cy="108592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864475" y="2851150"/>
            <a:ext cx="1524000" cy="1111250"/>
          </a:xfrm>
          <a:custGeom>
            <a:avLst/>
            <a:gdLst/>
            <a:ahLst/>
            <a:cxnLst/>
            <a:rect l="l" t="t" r="r" b="b"/>
            <a:pathLst>
              <a:path w="1524000" h="1111250">
                <a:moveTo>
                  <a:pt x="0" y="1111250"/>
                </a:moveTo>
                <a:lnTo>
                  <a:pt x="1524000" y="1111250"/>
                </a:lnTo>
                <a:lnTo>
                  <a:pt x="1524000" y="0"/>
                </a:lnTo>
                <a:lnTo>
                  <a:pt x="0" y="0"/>
                </a:lnTo>
                <a:lnTo>
                  <a:pt x="0" y="111125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653528" y="1519427"/>
            <a:ext cx="1860803" cy="13274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679435" y="1545336"/>
            <a:ext cx="1859279" cy="132588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667625" y="1533525"/>
            <a:ext cx="1857375" cy="1323975"/>
          </a:xfrm>
          <a:custGeom>
            <a:avLst/>
            <a:gdLst/>
            <a:ahLst/>
            <a:cxnLst/>
            <a:rect l="l" t="t" r="r" b="b"/>
            <a:pathLst>
              <a:path w="1857375" h="1323975">
                <a:moveTo>
                  <a:pt x="0" y="1323975"/>
                </a:moveTo>
                <a:lnTo>
                  <a:pt x="1857375" y="1323975"/>
                </a:lnTo>
                <a:lnTo>
                  <a:pt x="1857375" y="0"/>
                </a:lnTo>
                <a:lnTo>
                  <a:pt x="0" y="0"/>
                </a:lnTo>
                <a:lnTo>
                  <a:pt x="0" y="1323975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7747254" y="1498168"/>
            <a:ext cx="1657985" cy="130683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 indent="68580">
              <a:lnSpc>
                <a:spcPct val="80000"/>
              </a:lnSpc>
              <a:spcBef>
                <a:spcPts val="585"/>
              </a:spcBef>
            </a:pPr>
            <a:r>
              <a:rPr sz="2000" spc="-20" dirty="0">
                <a:latin typeface="Arial"/>
                <a:cs typeface="Arial"/>
              </a:rPr>
              <a:t>Государство-  </a:t>
            </a:r>
            <a:r>
              <a:rPr sz="2000" spc="-40" dirty="0">
                <a:latin typeface="Arial"/>
                <a:cs typeface="Arial"/>
              </a:rPr>
              <a:t>организует,  </a:t>
            </a:r>
            <a:r>
              <a:rPr sz="2000" spc="-35" dirty="0">
                <a:latin typeface="Arial"/>
                <a:cs typeface="Arial"/>
              </a:rPr>
              <a:t>Финансирует,  </a:t>
            </a:r>
            <a:r>
              <a:rPr sz="2000" spc="20" dirty="0">
                <a:latin typeface="Arial"/>
                <a:cs typeface="Arial"/>
              </a:rPr>
              <a:t>к</a:t>
            </a:r>
            <a:r>
              <a:rPr sz="2000" spc="-5" dirty="0">
                <a:latin typeface="Arial"/>
                <a:cs typeface="Arial"/>
              </a:rPr>
              <a:t>он</a:t>
            </a:r>
            <a:r>
              <a:rPr sz="2000" spc="-10" dirty="0">
                <a:latin typeface="Arial"/>
                <a:cs typeface="Arial"/>
              </a:rPr>
              <a:t>т</a:t>
            </a:r>
            <a:r>
              <a:rPr sz="2000" spc="-5" dirty="0">
                <a:latin typeface="Arial"/>
                <a:cs typeface="Arial"/>
              </a:rPr>
              <a:t>р</a:t>
            </a:r>
            <a:r>
              <a:rPr sz="2000" spc="-45" dirty="0">
                <a:latin typeface="Arial"/>
                <a:cs typeface="Arial"/>
              </a:rPr>
              <a:t>о</a:t>
            </a:r>
            <a:r>
              <a:rPr sz="2000" spc="-5" dirty="0">
                <a:latin typeface="Arial"/>
                <a:cs typeface="Arial"/>
              </a:rPr>
              <a:t>л</a:t>
            </a:r>
            <a:r>
              <a:rPr sz="2000" spc="-10" dirty="0">
                <a:latin typeface="Arial"/>
                <a:cs typeface="Arial"/>
              </a:rPr>
              <a:t>и</a:t>
            </a:r>
            <a:r>
              <a:rPr sz="2000" spc="-25" dirty="0">
                <a:latin typeface="Arial"/>
                <a:cs typeface="Arial"/>
              </a:rPr>
              <a:t>р</a:t>
            </a:r>
            <a:r>
              <a:rPr sz="2000" spc="-35" dirty="0">
                <a:latin typeface="Arial"/>
                <a:cs typeface="Arial"/>
              </a:rPr>
              <a:t>у</a:t>
            </a:r>
            <a:r>
              <a:rPr sz="2000" spc="-75" dirty="0">
                <a:latin typeface="Arial"/>
                <a:cs typeface="Arial"/>
              </a:rPr>
              <a:t>е</a:t>
            </a:r>
            <a:r>
              <a:rPr sz="2000" spc="-225" dirty="0">
                <a:latin typeface="Arial"/>
                <a:cs typeface="Arial"/>
              </a:rPr>
              <a:t>т</a:t>
            </a:r>
            <a:r>
              <a:rPr sz="2000" dirty="0">
                <a:latin typeface="Arial"/>
                <a:cs typeface="Arial"/>
              </a:rPr>
              <a:t>,  </a:t>
            </a:r>
            <a:r>
              <a:rPr sz="2000" spc="-20" dirty="0">
                <a:latin typeface="Arial"/>
                <a:cs typeface="Arial"/>
              </a:rPr>
              <a:t>гарантирует</a:t>
            </a:r>
            <a:endParaRPr sz="20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477125" y="4292663"/>
            <a:ext cx="936625" cy="159537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386571" y="4721352"/>
            <a:ext cx="1874520" cy="10728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412480" y="4747259"/>
            <a:ext cx="1874520" cy="107289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401050" y="4735512"/>
            <a:ext cx="1871980" cy="1069975"/>
          </a:xfrm>
          <a:custGeom>
            <a:avLst/>
            <a:gdLst/>
            <a:ahLst/>
            <a:cxnLst/>
            <a:rect l="l" t="t" r="r" b="b"/>
            <a:pathLst>
              <a:path w="1871979" h="1069975">
                <a:moveTo>
                  <a:pt x="0" y="1069975"/>
                </a:moveTo>
                <a:lnTo>
                  <a:pt x="1871726" y="1069975"/>
                </a:lnTo>
                <a:lnTo>
                  <a:pt x="1871726" y="0"/>
                </a:lnTo>
                <a:lnTo>
                  <a:pt x="0" y="0"/>
                </a:lnTo>
                <a:lnTo>
                  <a:pt x="0" y="1069975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8480806" y="4701032"/>
            <a:ext cx="1621155" cy="1062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60"/>
              </a:lnSpc>
              <a:spcBef>
                <a:spcPts val="100"/>
              </a:spcBef>
            </a:pPr>
            <a:r>
              <a:rPr sz="2000" spc="-10" dirty="0">
                <a:latin typeface="Arial"/>
                <a:cs typeface="Arial"/>
              </a:rPr>
              <a:t>страховая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1920"/>
              </a:lnSpc>
            </a:pPr>
            <a:r>
              <a:rPr sz="2000" dirty="0">
                <a:latin typeface="Arial"/>
                <a:cs typeface="Arial"/>
              </a:rPr>
              <a:t>компания-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ts val="1920"/>
              </a:lnSpc>
              <a:spcBef>
                <a:spcPts val="229"/>
              </a:spcBef>
            </a:pPr>
            <a:r>
              <a:rPr sz="2000" dirty="0">
                <a:latin typeface="Arial"/>
                <a:cs typeface="Arial"/>
              </a:rPr>
              <a:t>ф</a:t>
            </a:r>
            <a:r>
              <a:rPr sz="2000" spc="-10" dirty="0">
                <a:latin typeface="Arial"/>
                <a:cs typeface="Arial"/>
              </a:rPr>
              <a:t>и</a:t>
            </a:r>
            <a:r>
              <a:rPr sz="2000" spc="-5" dirty="0">
                <a:latin typeface="Arial"/>
                <a:cs typeface="Arial"/>
              </a:rPr>
              <a:t>нанси</a:t>
            </a:r>
            <a:r>
              <a:rPr sz="2000" spc="-25" dirty="0">
                <a:latin typeface="Arial"/>
                <a:cs typeface="Arial"/>
              </a:rPr>
              <a:t>р</a:t>
            </a:r>
            <a:r>
              <a:rPr sz="2000" spc="-35" dirty="0">
                <a:latin typeface="Arial"/>
                <a:cs typeface="Arial"/>
              </a:rPr>
              <a:t>у</a:t>
            </a:r>
            <a:r>
              <a:rPr sz="2000" spc="-75" dirty="0">
                <a:latin typeface="Arial"/>
                <a:cs typeface="Arial"/>
              </a:rPr>
              <a:t>е</a:t>
            </a:r>
            <a:r>
              <a:rPr sz="2000" spc="-225" dirty="0">
                <a:latin typeface="Arial"/>
                <a:cs typeface="Arial"/>
              </a:rPr>
              <a:t>т</a:t>
            </a:r>
            <a:r>
              <a:rPr sz="2000" dirty="0">
                <a:latin typeface="Arial"/>
                <a:cs typeface="Arial"/>
              </a:rPr>
              <a:t>,  </a:t>
            </a:r>
            <a:r>
              <a:rPr sz="2000" spc="20" dirty="0">
                <a:latin typeface="Arial"/>
                <a:cs typeface="Arial"/>
              </a:rPr>
              <a:t>к</a:t>
            </a:r>
            <a:r>
              <a:rPr sz="2000" spc="-5" dirty="0">
                <a:latin typeface="Arial"/>
                <a:cs typeface="Arial"/>
              </a:rPr>
              <a:t>он</a:t>
            </a:r>
            <a:r>
              <a:rPr sz="2000" spc="-10" dirty="0">
                <a:latin typeface="Arial"/>
                <a:cs typeface="Arial"/>
              </a:rPr>
              <a:t>т</a:t>
            </a:r>
            <a:r>
              <a:rPr sz="2000" spc="-5" dirty="0">
                <a:latin typeface="Arial"/>
                <a:cs typeface="Arial"/>
              </a:rPr>
              <a:t>р</a:t>
            </a:r>
            <a:r>
              <a:rPr sz="2000" spc="-45" dirty="0">
                <a:latin typeface="Arial"/>
                <a:cs typeface="Arial"/>
              </a:rPr>
              <a:t>о</a:t>
            </a:r>
            <a:r>
              <a:rPr sz="2000" spc="-5" dirty="0">
                <a:latin typeface="Arial"/>
                <a:cs typeface="Arial"/>
              </a:rPr>
              <a:t>л</a:t>
            </a:r>
            <a:r>
              <a:rPr sz="2000" spc="-10" dirty="0">
                <a:latin typeface="Arial"/>
                <a:cs typeface="Arial"/>
              </a:rPr>
              <a:t>и</a:t>
            </a:r>
            <a:r>
              <a:rPr sz="2000" spc="-25" dirty="0">
                <a:latin typeface="Arial"/>
                <a:cs typeface="Arial"/>
              </a:rPr>
              <a:t>р</a:t>
            </a:r>
            <a:r>
              <a:rPr sz="2000" spc="-35" dirty="0">
                <a:latin typeface="Arial"/>
                <a:cs typeface="Arial"/>
              </a:rPr>
              <a:t>у</a:t>
            </a:r>
            <a:r>
              <a:rPr sz="2000" spc="-75" dirty="0">
                <a:latin typeface="Arial"/>
                <a:cs typeface="Arial"/>
              </a:rPr>
              <a:t>е</a:t>
            </a:r>
            <a:r>
              <a:rPr sz="2000" dirty="0">
                <a:latin typeface="Arial"/>
                <a:cs typeface="Arial"/>
              </a:rPr>
              <a:t>т</a:t>
            </a:r>
            <a:endParaRPr sz="20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088001" y="5489511"/>
            <a:ext cx="706437" cy="129705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715255" y="4942332"/>
            <a:ext cx="2090927" cy="54254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739640" y="4966715"/>
            <a:ext cx="2090927" cy="54406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729226" y="4956175"/>
            <a:ext cx="2087880" cy="539750"/>
          </a:xfrm>
          <a:custGeom>
            <a:avLst/>
            <a:gdLst/>
            <a:ahLst/>
            <a:cxnLst/>
            <a:rect l="l" t="t" r="r" b="b"/>
            <a:pathLst>
              <a:path w="2087879" h="539750">
                <a:moveTo>
                  <a:pt x="0" y="539750"/>
                </a:moveTo>
                <a:lnTo>
                  <a:pt x="2087499" y="539750"/>
                </a:lnTo>
                <a:lnTo>
                  <a:pt x="2087499" y="0"/>
                </a:lnTo>
                <a:lnTo>
                  <a:pt x="0" y="0"/>
                </a:lnTo>
                <a:lnTo>
                  <a:pt x="0" y="539750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4808346" y="4906517"/>
            <a:ext cx="1809750" cy="539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25"/>
              </a:lnSpc>
              <a:spcBef>
                <a:spcPts val="100"/>
              </a:spcBef>
            </a:pPr>
            <a:r>
              <a:rPr sz="1800" b="1" spc="-20" dirty="0">
                <a:latin typeface="Arial"/>
                <a:cs typeface="Arial"/>
              </a:rPr>
              <a:t>Работодатель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–</a:t>
            </a:r>
            <a:endParaRPr sz="1800">
              <a:latin typeface="Arial"/>
              <a:cs typeface="Arial"/>
            </a:endParaRPr>
          </a:p>
          <a:p>
            <a:pPr marL="74930">
              <a:lnSpc>
                <a:spcPts val="2025"/>
              </a:lnSpc>
            </a:pPr>
            <a:r>
              <a:rPr sz="1800" b="1" spc="-15" dirty="0">
                <a:latin typeface="Arial"/>
                <a:cs typeface="Arial"/>
              </a:rPr>
              <a:t>финансирует</a:t>
            </a:r>
            <a:endParaRPr sz="18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653283" y="2391155"/>
            <a:ext cx="2447544" cy="4632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677667" y="2417064"/>
            <a:ext cx="2447544" cy="46177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667000" y="2520950"/>
            <a:ext cx="2214880" cy="228600"/>
          </a:xfrm>
          <a:custGeom>
            <a:avLst/>
            <a:gdLst/>
            <a:ahLst/>
            <a:cxnLst/>
            <a:rect l="l" t="t" r="r" b="b"/>
            <a:pathLst>
              <a:path w="2214879" h="228600">
                <a:moveTo>
                  <a:pt x="1986026" y="0"/>
                </a:moveTo>
                <a:lnTo>
                  <a:pt x="1986026" y="228600"/>
                </a:lnTo>
                <a:lnTo>
                  <a:pt x="2138426" y="152400"/>
                </a:lnTo>
                <a:lnTo>
                  <a:pt x="2024126" y="152400"/>
                </a:lnTo>
                <a:lnTo>
                  <a:pt x="2024126" y="76200"/>
                </a:lnTo>
                <a:lnTo>
                  <a:pt x="2138426" y="76200"/>
                </a:lnTo>
                <a:lnTo>
                  <a:pt x="1986026" y="0"/>
                </a:lnTo>
                <a:close/>
              </a:path>
              <a:path w="2214879" h="228600">
                <a:moveTo>
                  <a:pt x="1986026" y="76200"/>
                </a:moveTo>
                <a:lnTo>
                  <a:pt x="0" y="76200"/>
                </a:lnTo>
                <a:lnTo>
                  <a:pt x="0" y="152400"/>
                </a:lnTo>
                <a:lnTo>
                  <a:pt x="1986026" y="152400"/>
                </a:lnTo>
                <a:lnTo>
                  <a:pt x="1986026" y="76200"/>
                </a:lnTo>
                <a:close/>
              </a:path>
              <a:path w="2214879" h="228600">
                <a:moveTo>
                  <a:pt x="2138426" y="76200"/>
                </a:moveTo>
                <a:lnTo>
                  <a:pt x="2024126" y="76200"/>
                </a:lnTo>
                <a:lnTo>
                  <a:pt x="2024126" y="152400"/>
                </a:lnTo>
                <a:lnTo>
                  <a:pt x="2138426" y="152400"/>
                </a:lnTo>
                <a:lnTo>
                  <a:pt x="2214626" y="114300"/>
                </a:lnTo>
                <a:lnTo>
                  <a:pt x="2138426" y="7620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255008" y="2429255"/>
            <a:ext cx="3570732" cy="87325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280915" y="2455164"/>
            <a:ext cx="3570732" cy="87172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356100" y="2616200"/>
            <a:ext cx="3481704" cy="697230"/>
          </a:xfrm>
          <a:custGeom>
            <a:avLst/>
            <a:gdLst/>
            <a:ahLst/>
            <a:cxnLst/>
            <a:rect l="l" t="t" r="r" b="b"/>
            <a:pathLst>
              <a:path w="3481704" h="697229">
                <a:moveTo>
                  <a:pt x="114300" y="142875"/>
                </a:moveTo>
                <a:lnTo>
                  <a:pt x="57150" y="142875"/>
                </a:lnTo>
                <a:lnTo>
                  <a:pt x="57150" y="696849"/>
                </a:lnTo>
                <a:lnTo>
                  <a:pt x="3481324" y="696849"/>
                </a:lnTo>
                <a:lnTo>
                  <a:pt x="3481324" y="668274"/>
                </a:lnTo>
                <a:lnTo>
                  <a:pt x="114300" y="668274"/>
                </a:lnTo>
                <a:lnTo>
                  <a:pt x="85725" y="639699"/>
                </a:lnTo>
                <a:lnTo>
                  <a:pt x="114300" y="639699"/>
                </a:lnTo>
                <a:lnTo>
                  <a:pt x="114300" y="142875"/>
                </a:lnTo>
                <a:close/>
              </a:path>
              <a:path w="3481704" h="697229">
                <a:moveTo>
                  <a:pt x="114300" y="639699"/>
                </a:moveTo>
                <a:lnTo>
                  <a:pt x="85725" y="639699"/>
                </a:lnTo>
                <a:lnTo>
                  <a:pt x="114300" y="668274"/>
                </a:lnTo>
                <a:lnTo>
                  <a:pt x="114300" y="639699"/>
                </a:lnTo>
                <a:close/>
              </a:path>
              <a:path w="3481704" h="697229">
                <a:moveTo>
                  <a:pt x="3481324" y="639699"/>
                </a:moveTo>
                <a:lnTo>
                  <a:pt x="114300" y="639699"/>
                </a:lnTo>
                <a:lnTo>
                  <a:pt x="114300" y="668274"/>
                </a:lnTo>
                <a:lnTo>
                  <a:pt x="3481324" y="668274"/>
                </a:lnTo>
                <a:lnTo>
                  <a:pt x="3481324" y="639699"/>
                </a:lnTo>
                <a:close/>
              </a:path>
              <a:path w="3481704" h="697229">
                <a:moveTo>
                  <a:pt x="85725" y="0"/>
                </a:moveTo>
                <a:lnTo>
                  <a:pt x="0" y="171450"/>
                </a:lnTo>
                <a:lnTo>
                  <a:pt x="57150" y="171450"/>
                </a:lnTo>
                <a:lnTo>
                  <a:pt x="57150" y="142875"/>
                </a:lnTo>
                <a:lnTo>
                  <a:pt x="157162" y="142875"/>
                </a:lnTo>
                <a:lnTo>
                  <a:pt x="85725" y="0"/>
                </a:lnTo>
                <a:close/>
              </a:path>
              <a:path w="3481704" h="697229">
                <a:moveTo>
                  <a:pt x="157162" y="142875"/>
                </a:moveTo>
                <a:lnTo>
                  <a:pt x="114300" y="142875"/>
                </a:lnTo>
                <a:lnTo>
                  <a:pt x="114300" y="171450"/>
                </a:lnTo>
                <a:lnTo>
                  <a:pt x="171450" y="171450"/>
                </a:lnTo>
                <a:lnTo>
                  <a:pt x="157162" y="142875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052315" y="2450592"/>
            <a:ext cx="3787140" cy="188061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076700" y="2474976"/>
            <a:ext cx="3787140" cy="188061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119879" y="2636773"/>
            <a:ext cx="3730625" cy="1704975"/>
          </a:xfrm>
          <a:custGeom>
            <a:avLst/>
            <a:gdLst/>
            <a:ahLst/>
            <a:cxnLst/>
            <a:rect l="l" t="t" r="r" b="b"/>
            <a:pathLst>
              <a:path w="3730625" h="1704975">
                <a:moveTo>
                  <a:pt x="61124" y="163244"/>
                </a:moveTo>
                <a:lnTo>
                  <a:pt x="55245" y="1704975"/>
                </a:lnTo>
                <a:lnTo>
                  <a:pt x="3730244" y="1704975"/>
                </a:lnTo>
                <a:lnTo>
                  <a:pt x="3730244" y="1676527"/>
                </a:lnTo>
                <a:lnTo>
                  <a:pt x="112522" y="1676527"/>
                </a:lnTo>
                <a:lnTo>
                  <a:pt x="83947" y="1647825"/>
                </a:lnTo>
                <a:lnTo>
                  <a:pt x="112631" y="1647825"/>
                </a:lnTo>
                <a:lnTo>
                  <a:pt x="118231" y="175037"/>
                </a:lnTo>
                <a:lnTo>
                  <a:pt x="61124" y="163244"/>
                </a:lnTo>
                <a:close/>
              </a:path>
              <a:path w="3730625" h="1704975">
                <a:moveTo>
                  <a:pt x="112631" y="1647825"/>
                </a:moveTo>
                <a:lnTo>
                  <a:pt x="83947" y="1647825"/>
                </a:lnTo>
                <a:lnTo>
                  <a:pt x="112522" y="1676527"/>
                </a:lnTo>
                <a:lnTo>
                  <a:pt x="112631" y="1647825"/>
                </a:lnTo>
                <a:close/>
              </a:path>
              <a:path w="3730625" h="1704975">
                <a:moveTo>
                  <a:pt x="3730244" y="1647825"/>
                </a:moveTo>
                <a:lnTo>
                  <a:pt x="112631" y="1647825"/>
                </a:lnTo>
                <a:lnTo>
                  <a:pt x="112522" y="1676527"/>
                </a:lnTo>
                <a:lnTo>
                  <a:pt x="3730244" y="1676527"/>
                </a:lnTo>
                <a:lnTo>
                  <a:pt x="3730244" y="1647825"/>
                </a:lnTo>
                <a:close/>
              </a:path>
              <a:path w="3730625" h="1704975">
                <a:moveTo>
                  <a:pt x="155834" y="139826"/>
                </a:moveTo>
                <a:lnTo>
                  <a:pt x="61214" y="139826"/>
                </a:lnTo>
                <a:lnTo>
                  <a:pt x="118364" y="140080"/>
                </a:lnTo>
                <a:lnTo>
                  <a:pt x="118231" y="175037"/>
                </a:lnTo>
                <a:lnTo>
                  <a:pt x="167894" y="185292"/>
                </a:lnTo>
                <a:lnTo>
                  <a:pt x="155834" y="139826"/>
                </a:lnTo>
                <a:close/>
              </a:path>
              <a:path w="3730625" h="1704975">
                <a:moveTo>
                  <a:pt x="61214" y="139826"/>
                </a:moveTo>
                <a:lnTo>
                  <a:pt x="61124" y="163244"/>
                </a:lnTo>
                <a:lnTo>
                  <a:pt x="118231" y="175037"/>
                </a:lnTo>
                <a:lnTo>
                  <a:pt x="118364" y="140080"/>
                </a:lnTo>
                <a:lnTo>
                  <a:pt x="61214" y="139826"/>
                </a:lnTo>
                <a:close/>
              </a:path>
              <a:path w="3730625" h="1704975">
                <a:moveTo>
                  <a:pt x="118745" y="0"/>
                </a:moveTo>
                <a:lnTo>
                  <a:pt x="0" y="150622"/>
                </a:lnTo>
                <a:lnTo>
                  <a:pt x="61124" y="163244"/>
                </a:lnTo>
                <a:lnTo>
                  <a:pt x="61214" y="139826"/>
                </a:lnTo>
                <a:lnTo>
                  <a:pt x="155834" y="139826"/>
                </a:lnTo>
                <a:lnTo>
                  <a:pt x="118745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803135" y="4840223"/>
            <a:ext cx="893064" cy="46329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827519" y="4866132"/>
            <a:ext cx="894587" cy="46329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816725" y="4970398"/>
            <a:ext cx="660400" cy="228600"/>
          </a:xfrm>
          <a:custGeom>
            <a:avLst/>
            <a:gdLst/>
            <a:ahLst/>
            <a:cxnLst/>
            <a:rect l="l" t="t" r="r" b="b"/>
            <a:pathLst>
              <a:path w="660400" h="228600">
                <a:moveTo>
                  <a:pt x="431800" y="0"/>
                </a:moveTo>
                <a:lnTo>
                  <a:pt x="431800" y="228600"/>
                </a:lnTo>
                <a:lnTo>
                  <a:pt x="584200" y="152400"/>
                </a:lnTo>
                <a:lnTo>
                  <a:pt x="469900" y="152400"/>
                </a:lnTo>
                <a:lnTo>
                  <a:pt x="469900" y="76200"/>
                </a:lnTo>
                <a:lnTo>
                  <a:pt x="584200" y="76200"/>
                </a:lnTo>
                <a:lnTo>
                  <a:pt x="431800" y="0"/>
                </a:lnTo>
                <a:close/>
              </a:path>
              <a:path w="660400" h="228600">
                <a:moveTo>
                  <a:pt x="431800" y="76200"/>
                </a:moveTo>
                <a:lnTo>
                  <a:pt x="0" y="76200"/>
                </a:lnTo>
                <a:lnTo>
                  <a:pt x="0" y="152400"/>
                </a:lnTo>
                <a:lnTo>
                  <a:pt x="431800" y="152400"/>
                </a:lnTo>
                <a:lnTo>
                  <a:pt x="431800" y="76200"/>
                </a:lnTo>
                <a:close/>
              </a:path>
              <a:path w="660400" h="228600">
                <a:moveTo>
                  <a:pt x="584200" y="76200"/>
                </a:moveTo>
                <a:lnTo>
                  <a:pt x="469900" y="76200"/>
                </a:lnTo>
                <a:lnTo>
                  <a:pt x="469900" y="152400"/>
                </a:lnTo>
                <a:lnTo>
                  <a:pt x="584200" y="152400"/>
                </a:lnTo>
                <a:lnTo>
                  <a:pt x="660400" y="114300"/>
                </a:lnTo>
                <a:lnTo>
                  <a:pt x="584200" y="76200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589264" y="3913632"/>
            <a:ext cx="461772" cy="109118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613647" y="3939540"/>
            <a:ext cx="463296" cy="109118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712707" y="3928109"/>
            <a:ext cx="228600" cy="858519"/>
          </a:xfrm>
          <a:custGeom>
            <a:avLst/>
            <a:gdLst/>
            <a:ahLst/>
            <a:cxnLst/>
            <a:rect l="l" t="t" r="r" b="b"/>
            <a:pathLst>
              <a:path w="228600" h="858520">
                <a:moveTo>
                  <a:pt x="76101" y="630641"/>
                </a:moveTo>
                <a:lnTo>
                  <a:pt x="0" y="632587"/>
                </a:lnTo>
                <a:lnTo>
                  <a:pt x="120142" y="858138"/>
                </a:lnTo>
                <a:lnTo>
                  <a:pt x="208792" y="668782"/>
                </a:lnTo>
                <a:lnTo>
                  <a:pt x="77089" y="668782"/>
                </a:lnTo>
                <a:lnTo>
                  <a:pt x="76101" y="630641"/>
                </a:lnTo>
                <a:close/>
              </a:path>
              <a:path w="228600" h="858520">
                <a:moveTo>
                  <a:pt x="228473" y="626744"/>
                </a:moveTo>
                <a:lnTo>
                  <a:pt x="76101" y="630641"/>
                </a:lnTo>
                <a:lnTo>
                  <a:pt x="77089" y="668782"/>
                </a:lnTo>
                <a:lnTo>
                  <a:pt x="153289" y="666750"/>
                </a:lnTo>
                <a:lnTo>
                  <a:pt x="152303" y="628692"/>
                </a:lnTo>
                <a:lnTo>
                  <a:pt x="227561" y="628692"/>
                </a:lnTo>
                <a:lnTo>
                  <a:pt x="228473" y="626744"/>
                </a:lnTo>
                <a:close/>
              </a:path>
              <a:path w="228600" h="858520">
                <a:moveTo>
                  <a:pt x="227561" y="628692"/>
                </a:moveTo>
                <a:lnTo>
                  <a:pt x="152303" y="628692"/>
                </a:lnTo>
                <a:lnTo>
                  <a:pt x="153289" y="666750"/>
                </a:lnTo>
                <a:lnTo>
                  <a:pt x="77089" y="668782"/>
                </a:lnTo>
                <a:lnTo>
                  <a:pt x="208792" y="668782"/>
                </a:lnTo>
                <a:lnTo>
                  <a:pt x="227561" y="628692"/>
                </a:lnTo>
                <a:close/>
              </a:path>
              <a:path w="228600" h="858520">
                <a:moveTo>
                  <a:pt x="136017" y="0"/>
                </a:moveTo>
                <a:lnTo>
                  <a:pt x="59817" y="1904"/>
                </a:lnTo>
                <a:lnTo>
                  <a:pt x="76101" y="630641"/>
                </a:lnTo>
                <a:lnTo>
                  <a:pt x="152303" y="628692"/>
                </a:lnTo>
                <a:lnTo>
                  <a:pt x="136017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608576" y="2843783"/>
            <a:ext cx="2631948" cy="815339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634484" y="2868167"/>
            <a:ext cx="2631948" cy="81534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280915" y="3915155"/>
            <a:ext cx="3544824" cy="37185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306823" y="3939540"/>
            <a:ext cx="3544824" cy="37338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4374896" y="2848228"/>
            <a:ext cx="3347720" cy="1399540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339725">
              <a:lnSpc>
                <a:spcPct val="100000"/>
              </a:lnSpc>
              <a:spcBef>
                <a:spcPts val="750"/>
              </a:spcBef>
            </a:pPr>
            <a:r>
              <a:rPr sz="1800" b="1" spc="-5" dirty="0">
                <a:latin typeface="Calibri"/>
                <a:cs typeface="Calibri"/>
              </a:rPr>
              <a:t>порядок </a:t>
            </a:r>
            <a:r>
              <a:rPr sz="1800" b="1" dirty="0">
                <a:latin typeface="Calibri"/>
                <a:cs typeface="Calibri"/>
              </a:rPr>
              <a:t>и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стандарты</a:t>
            </a:r>
            <a:endParaRPr sz="1800">
              <a:latin typeface="Calibri"/>
              <a:cs typeface="Calibri"/>
            </a:endParaRPr>
          </a:p>
          <a:p>
            <a:pPr marL="389890">
              <a:lnSpc>
                <a:spcPct val="100000"/>
              </a:lnSpc>
              <a:spcBef>
                <a:spcPts val="650"/>
              </a:spcBef>
              <a:tabLst>
                <a:tab pos="1969135" algn="l"/>
              </a:tabLst>
            </a:pPr>
            <a:r>
              <a:rPr sz="1800" b="1" spc="-5" dirty="0">
                <a:latin typeface="Calibri"/>
                <a:cs typeface="Calibri"/>
              </a:rPr>
              <a:t>оказания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МП	</a:t>
            </a:r>
            <a:r>
              <a:rPr sz="1800" b="1" spc="-15" dirty="0">
                <a:latin typeface="Calibri"/>
                <a:cs typeface="Calibri"/>
              </a:rPr>
              <a:t>бюджет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b="1" spc="-10" dirty="0">
                <a:latin typeface="Calibri"/>
                <a:cs typeface="Calibri"/>
              </a:rPr>
              <a:t>медико-экономический</a:t>
            </a:r>
            <a:r>
              <a:rPr sz="1800" b="1" spc="-6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стандарт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7109459" y="1252727"/>
            <a:ext cx="3400044" cy="412089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135368" y="1278636"/>
            <a:ext cx="3398520" cy="412089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124065" y="1267586"/>
            <a:ext cx="3396615" cy="4060190"/>
          </a:xfrm>
          <a:custGeom>
            <a:avLst/>
            <a:gdLst/>
            <a:ahLst/>
            <a:cxnLst/>
            <a:rect l="l" t="t" r="r" b="b"/>
            <a:pathLst>
              <a:path w="3396615" h="4060190">
                <a:moveTo>
                  <a:pt x="3262883" y="3945763"/>
                </a:moveTo>
                <a:lnTo>
                  <a:pt x="3148583" y="4002913"/>
                </a:lnTo>
                <a:lnTo>
                  <a:pt x="3262883" y="4060063"/>
                </a:lnTo>
                <a:lnTo>
                  <a:pt x="3262883" y="4021963"/>
                </a:lnTo>
                <a:lnTo>
                  <a:pt x="3243833" y="4021963"/>
                </a:lnTo>
                <a:lnTo>
                  <a:pt x="3243833" y="3983863"/>
                </a:lnTo>
                <a:lnTo>
                  <a:pt x="3262883" y="3983863"/>
                </a:lnTo>
                <a:lnTo>
                  <a:pt x="3262883" y="3945763"/>
                </a:lnTo>
                <a:close/>
              </a:path>
              <a:path w="3396615" h="4060190">
                <a:moveTo>
                  <a:pt x="3262883" y="3983863"/>
                </a:moveTo>
                <a:lnTo>
                  <a:pt x="3243833" y="3983863"/>
                </a:lnTo>
                <a:lnTo>
                  <a:pt x="3243833" y="4021963"/>
                </a:lnTo>
                <a:lnTo>
                  <a:pt x="3262883" y="4021963"/>
                </a:lnTo>
                <a:lnTo>
                  <a:pt x="3262883" y="3983863"/>
                </a:lnTo>
                <a:close/>
              </a:path>
              <a:path w="3396615" h="4060190">
                <a:moveTo>
                  <a:pt x="3358133" y="3983863"/>
                </a:moveTo>
                <a:lnTo>
                  <a:pt x="3262883" y="3983863"/>
                </a:lnTo>
                <a:lnTo>
                  <a:pt x="3262883" y="4021963"/>
                </a:lnTo>
                <a:lnTo>
                  <a:pt x="3396233" y="4021963"/>
                </a:lnTo>
                <a:lnTo>
                  <a:pt x="3396233" y="4002913"/>
                </a:lnTo>
                <a:lnTo>
                  <a:pt x="3358133" y="4002913"/>
                </a:lnTo>
                <a:lnTo>
                  <a:pt x="3358133" y="3983863"/>
                </a:lnTo>
                <a:close/>
              </a:path>
              <a:path w="3396615" h="4060190">
                <a:moveTo>
                  <a:pt x="3358133" y="19050"/>
                </a:moveTo>
                <a:lnTo>
                  <a:pt x="3358133" y="4002913"/>
                </a:lnTo>
                <a:lnTo>
                  <a:pt x="3377183" y="3983863"/>
                </a:lnTo>
                <a:lnTo>
                  <a:pt x="3396233" y="3983863"/>
                </a:lnTo>
                <a:lnTo>
                  <a:pt x="3396233" y="38100"/>
                </a:lnTo>
                <a:lnTo>
                  <a:pt x="3377183" y="38100"/>
                </a:lnTo>
                <a:lnTo>
                  <a:pt x="3358133" y="19050"/>
                </a:lnTo>
                <a:close/>
              </a:path>
              <a:path w="3396615" h="4060190">
                <a:moveTo>
                  <a:pt x="3396233" y="3983863"/>
                </a:moveTo>
                <a:lnTo>
                  <a:pt x="3377183" y="3983863"/>
                </a:lnTo>
                <a:lnTo>
                  <a:pt x="3358133" y="4002913"/>
                </a:lnTo>
                <a:lnTo>
                  <a:pt x="3396233" y="4002913"/>
                </a:lnTo>
                <a:lnTo>
                  <a:pt x="3396233" y="3983863"/>
                </a:lnTo>
                <a:close/>
              </a:path>
              <a:path w="3396615" h="4060190">
                <a:moveTo>
                  <a:pt x="3396233" y="0"/>
                </a:moveTo>
                <a:lnTo>
                  <a:pt x="0" y="0"/>
                </a:lnTo>
                <a:lnTo>
                  <a:pt x="0" y="38100"/>
                </a:lnTo>
                <a:lnTo>
                  <a:pt x="3358133" y="38100"/>
                </a:lnTo>
                <a:lnTo>
                  <a:pt x="3358133" y="19050"/>
                </a:lnTo>
                <a:lnTo>
                  <a:pt x="3396233" y="19050"/>
                </a:lnTo>
                <a:lnTo>
                  <a:pt x="3396233" y="0"/>
                </a:lnTo>
                <a:close/>
              </a:path>
              <a:path w="3396615" h="4060190">
                <a:moveTo>
                  <a:pt x="3396233" y="19050"/>
                </a:moveTo>
                <a:lnTo>
                  <a:pt x="3358133" y="19050"/>
                </a:lnTo>
                <a:lnTo>
                  <a:pt x="3377183" y="38100"/>
                </a:lnTo>
                <a:lnTo>
                  <a:pt x="3396233" y="38100"/>
                </a:lnTo>
                <a:lnTo>
                  <a:pt x="3396233" y="1905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9378695" y="976883"/>
            <a:ext cx="707135" cy="368808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9404604" y="1001267"/>
            <a:ext cx="705611" cy="37033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393301" y="990663"/>
            <a:ext cx="703580" cy="367030"/>
          </a:xfrm>
          <a:custGeom>
            <a:avLst/>
            <a:gdLst/>
            <a:ahLst/>
            <a:cxnLst/>
            <a:rect l="l" t="t" r="r" b="b"/>
            <a:pathLst>
              <a:path w="703579" h="367030">
                <a:moveTo>
                  <a:pt x="0" y="366712"/>
                </a:moveTo>
                <a:lnTo>
                  <a:pt x="703262" y="366712"/>
                </a:lnTo>
                <a:lnTo>
                  <a:pt x="703262" y="0"/>
                </a:lnTo>
                <a:lnTo>
                  <a:pt x="0" y="0"/>
                </a:lnTo>
                <a:lnTo>
                  <a:pt x="0" y="366712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9393301" y="1017778"/>
            <a:ext cx="7035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ДМС</a:t>
            </a:r>
            <a:endParaRPr sz="1800">
              <a:latin typeface="Arial"/>
              <a:cs typeface="Arial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8936735" y="4191000"/>
            <a:ext cx="719327" cy="37033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961119" y="4216908"/>
            <a:ext cx="720851" cy="36880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950325" y="4205287"/>
            <a:ext cx="717550" cy="367030"/>
          </a:xfrm>
          <a:custGeom>
            <a:avLst/>
            <a:gdLst/>
            <a:ahLst/>
            <a:cxnLst/>
            <a:rect l="l" t="t" r="r" b="b"/>
            <a:pathLst>
              <a:path w="717550" h="367029">
                <a:moveTo>
                  <a:pt x="0" y="366712"/>
                </a:moveTo>
                <a:lnTo>
                  <a:pt x="717550" y="366712"/>
                </a:lnTo>
                <a:lnTo>
                  <a:pt x="717550" y="0"/>
                </a:lnTo>
                <a:lnTo>
                  <a:pt x="0" y="0"/>
                </a:lnTo>
                <a:lnTo>
                  <a:pt x="0" y="366712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8950325" y="4233164"/>
            <a:ext cx="7175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ОМС</a:t>
            </a:r>
            <a:endParaRPr sz="1800">
              <a:latin typeface="Arial"/>
              <a:cs typeface="Arial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6804659" y="5209032"/>
            <a:ext cx="719327" cy="36880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829043" y="5233415"/>
            <a:ext cx="720851" cy="37033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818376" y="5222875"/>
            <a:ext cx="717550" cy="367030"/>
          </a:xfrm>
          <a:custGeom>
            <a:avLst/>
            <a:gdLst/>
            <a:ahLst/>
            <a:cxnLst/>
            <a:rect l="l" t="t" r="r" b="b"/>
            <a:pathLst>
              <a:path w="717550" h="367029">
                <a:moveTo>
                  <a:pt x="0" y="366712"/>
                </a:moveTo>
                <a:lnTo>
                  <a:pt x="717550" y="366712"/>
                </a:lnTo>
                <a:lnTo>
                  <a:pt x="717550" y="0"/>
                </a:lnTo>
                <a:lnTo>
                  <a:pt x="0" y="0"/>
                </a:lnTo>
                <a:lnTo>
                  <a:pt x="0" y="366712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6897751" y="5250891"/>
            <a:ext cx="56007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ОМС</a:t>
            </a:r>
            <a:endParaRPr sz="1800">
              <a:latin typeface="Arial"/>
              <a:cs typeface="Arial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2467355" y="2104644"/>
            <a:ext cx="2474975" cy="46329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493264" y="2130551"/>
            <a:ext cx="2473452" cy="46329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711450" y="2235961"/>
            <a:ext cx="2242185" cy="228600"/>
          </a:xfrm>
          <a:custGeom>
            <a:avLst/>
            <a:gdLst/>
            <a:ahLst/>
            <a:cxnLst/>
            <a:rect l="l" t="t" r="r" b="b"/>
            <a:pathLst>
              <a:path w="2242185" h="228600">
                <a:moveTo>
                  <a:pt x="228981" y="0"/>
                </a:moveTo>
                <a:lnTo>
                  <a:pt x="0" y="113537"/>
                </a:lnTo>
                <a:lnTo>
                  <a:pt x="228219" y="228600"/>
                </a:lnTo>
                <a:lnTo>
                  <a:pt x="228472" y="152407"/>
                </a:lnTo>
                <a:lnTo>
                  <a:pt x="190373" y="152273"/>
                </a:lnTo>
                <a:lnTo>
                  <a:pt x="190626" y="76073"/>
                </a:lnTo>
                <a:lnTo>
                  <a:pt x="228727" y="76073"/>
                </a:lnTo>
                <a:lnTo>
                  <a:pt x="228981" y="0"/>
                </a:lnTo>
                <a:close/>
              </a:path>
              <a:path w="2242185" h="228600">
                <a:moveTo>
                  <a:pt x="228726" y="76207"/>
                </a:moveTo>
                <a:lnTo>
                  <a:pt x="228472" y="152407"/>
                </a:lnTo>
                <a:lnTo>
                  <a:pt x="2241423" y="159512"/>
                </a:lnTo>
                <a:lnTo>
                  <a:pt x="2241677" y="83312"/>
                </a:lnTo>
                <a:lnTo>
                  <a:pt x="228726" y="76207"/>
                </a:lnTo>
                <a:close/>
              </a:path>
              <a:path w="2242185" h="228600">
                <a:moveTo>
                  <a:pt x="190626" y="76073"/>
                </a:moveTo>
                <a:lnTo>
                  <a:pt x="190373" y="152273"/>
                </a:lnTo>
                <a:lnTo>
                  <a:pt x="228472" y="152407"/>
                </a:lnTo>
                <a:lnTo>
                  <a:pt x="228726" y="76207"/>
                </a:lnTo>
                <a:lnTo>
                  <a:pt x="190626" y="76073"/>
                </a:lnTo>
                <a:close/>
              </a:path>
              <a:path w="2242185" h="228600">
                <a:moveTo>
                  <a:pt x="228727" y="76073"/>
                </a:moveTo>
                <a:lnTo>
                  <a:pt x="190626" y="76073"/>
                </a:lnTo>
                <a:lnTo>
                  <a:pt x="228726" y="76207"/>
                </a:lnTo>
                <a:lnTo>
                  <a:pt x="228727" y="76073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 txBox="1"/>
          <p:nvPr/>
        </p:nvSpPr>
        <p:spPr>
          <a:xfrm>
            <a:off x="3582670" y="2018156"/>
            <a:ext cx="10090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Arial"/>
                <a:cs typeface="Arial"/>
              </a:rPr>
              <a:t>со</a:t>
            </a:r>
            <a:r>
              <a:rPr sz="1600" b="1" spc="-50" dirty="0">
                <a:latin typeface="Arial"/>
                <a:cs typeface="Arial"/>
              </a:rPr>
              <a:t>г</a:t>
            </a:r>
            <a:r>
              <a:rPr sz="1600" b="1" spc="-15" dirty="0">
                <a:latin typeface="Arial"/>
                <a:cs typeface="Arial"/>
              </a:rPr>
              <a:t>л</a:t>
            </a:r>
            <a:r>
              <a:rPr sz="1600" b="1" spc="-10" dirty="0">
                <a:latin typeface="Arial"/>
                <a:cs typeface="Arial"/>
              </a:rPr>
              <a:t>ас</a:t>
            </a:r>
            <a:r>
              <a:rPr sz="1600" b="1" spc="-65" dirty="0">
                <a:latin typeface="Arial"/>
                <a:cs typeface="Arial"/>
              </a:rPr>
              <a:t>у</a:t>
            </a:r>
            <a:r>
              <a:rPr sz="1600" b="1" spc="-30" dirty="0">
                <a:latin typeface="Arial"/>
                <a:cs typeface="Arial"/>
              </a:rPr>
              <a:t>е</a:t>
            </a:r>
            <a:r>
              <a:rPr sz="1600" b="1" spc="-5" dirty="0">
                <a:latin typeface="Arial"/>
                <a:cs typeface="Arial"/>
              </a:rPr>
              <a:t>т</a:t>
            </a:r>
            <a:endParaRPr sz="1600">
              <a:latin typeface="Arial"/>
              <a:cs typeface="Arial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2351151" y="3019425"/>
            <a:ext cx="1859280" cy="914400"/>
          </a:xfrm>
          <a:custGeom>
            <a:avLst/>
            <a:gdLst/>
            <a:ahLst/>
            <a:cxnLst/>
            <a:rect l="l" t="t" r="r" b="b"/>
            <a:pathLst>
              <a:path w="1859279" h="914400">
                <a:moveTo>
                  <a:pt x="1858899" y="320294"/>
                </a:moveTo>
                <a:lnTo>
                  <a:pt x="0" y="320294"/>
                </a:lnTo>
                <a:lnTo>
                  <a:pt x="0" y="914400"/>
                </a:lnTo>
                <a:lnTo>
                  <a:pt x="1858899" y="914400"/>
                </a:lnTo>
                <a:lnTo>
                  <a:pt x="1858899" y="320294"/>
                </a:lnTo>
                <a:close/>
              </a:path>
              <a:path w="1859279" h="914400">
                <a:moveTo>
                  <a:pt x="978408" y="228600"/>
                </a:moveTo>
                <a:lnTo>
                  <a:pt x="880491" y="228600"/>
                </a:lnTo>
                <a:lnTo>
                  <a:pt x="880491" y="320294"/>
                </a:lnTo>
                <a:lnTo>
                  <a:pt x="978408" y="320294"/>
                </a:lnTo>
                <a:lnTo>
                  <a:pt x="978408" y="228600"/>
                </a:lnTo>
                <a:close/>
              </a:path>
              <a:path w="1859279" h="914400">
                <a:moveTo>
                  <a:pt x="929386" y="0"/>
                </a:moveTo>
                <a:lnTo>
                  <a:pt x="700786" y="228600"/>
                </a:lnTo>
                <a:lnTo>
                  <a:pt x="1157986" y="228600"/>
                </a:lnTo>
                <a:lnTo>
                  <a:pt x="929386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351151" y="3019425"/>
            <a:ext cx="1859280" cy="914400"/>
          </a:xfrm>
          <a:custGeom>
            <a:avLst/>
            <a:gdLst/>
            <a:ahLst/>
            <a:cxnLst/>
            <a:rect l="l" t="t" r="r" b="b"/>
            <a:pathLst>
              <a:path w="1859279" h="914400">
                <a:moveTo>
                  <a:pt x="0" y="320294"/>
                </a:moveTo>
                <a:lnTo>
                  <a:pt x="880491" y="320294"/>
                </a:lnTo>
                <a:lnTo>
                  <a:pt x="880491" y="228600"/>
                </a:lnTo>
                <a:lnTo>
                  <a:pt x="700786" y="228600"/>
                </a:lnTo>
                <a:lnTo>
                  <a:pt x="929386" y="0"/>
                </a:lnTo>
                <a:lnTo>
                  <a:pt x="1157986" y="228600"/>
                </a:lnTo>
                <a:lnTo>
                  <a:pt x="978408" y="228600"/>
                </a:lnTo>
                <a:lnTo>
                  <a:pt x="978408" y="320294"/>
                </a:lnTo>
                <a:lnTo>
                  <a:pt x="1858899" y="320294"/>
                </a:lnTo>
                <a:lnTo>
                  <a:pt x="1858899" y="914400"/>
                </a:lnTo>
                <a:lnTo>
                  <a:pt x="0" y="914400"/>
                </a:lnTo>
                <a:lnTo>
                  <a:pt x="0" y="320294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2589022" y="3472433"/>
            <a:ext cx="13823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FFFFFF"/>
                </a:solidFill>
                <a:latin typeface="Calibri"/>
                <a:cs typeface="Calibri"/>
              </a:rPr>
              <a:t>к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800" b="1" spc="5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у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ь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анты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1738376" y="1920875"/>
            <a:ext cx="857250" cy="1071880"/>
          </a:xfrm>
          <a:custGeom>
            <a:avLst/>
            <a:gdLst/>
            <a:ahLst/>
            <a:cxnLst/>
            <a:rect l="l" t="t" r="r" b="b"/>
            <a:pathLst>
              <a:path w="857250" h="1071880">
                <a:moveTo>
                  <a:pt x="0" y="535813"/>
                </a:moveTo>
                <a:lnTo>
                  <a:pt x="1962" y="484212"/>
                </a:lnTo>
                <a:lnTo>
                  <a:pt x="7728" y="433999"/>
                </a:lnTo>
                <a:lnTo>
                  <a:pt x="17119" y="385397"/>
                </a:lnTo>
                <a:lnTo>
                  <a:pt x="29956" y="338633"/>
                </a:lnTo>
                <a:lnTo>
                  <a:pt x="46058" y="293929"/>
                </a:lnTo>
                <a:lnTo>
                  <a:pt x="65246" y="251511"/>
                </a:lnTo>
                <a:lnTo>
                  <a:pt x="87341" y="211603"/>
                </a:lnTo>
                <a:lnTo>
                  <a:pt x="112162" y="174430"/>
                </a:lnTo>
                <a:lnTo>
                  <a:pt x="139530" y="140217"/>
                </a:lnTo>
                <a:lnTo>
                  <a:pt x="169266" y="109188"/>
                </a:lnTo>
                <a:lnTo>
                  <a:pt x="201191" y="81567"/>
                </a:lnTo>
                <a:lnTo>
                  <a:pt x="235123" y="57579"/>
                </a:lnTo>
                <a:lnTo>
                  <a:pt x="270884" y="37449"/>
                </a:lnTo>
                <a:lnTo>
                  <a:pt x="308294" y="21402"/>
                </a:lnTo>
                <a:lnTo>
                  <a:pt x="347174" y="9661"/>
                </a:lnTo>
                <a:lnTo>
                  <a:pt x="387344" y="2452"/>
                </a:lnTo>
                <a:lnTo>
                  <a:pt x="428625" y="0"/>
                </a:lnTo>
                <a:lnTo>
                  <a:pt x="469885" y="2452"/>
                </a:lnTo>
                <a:lnTo>
                  <a:pt x="510040" y="9661"/>
                </a:lnTo>
                <a:lnTo>
                  <a:pt x="548909" y="21402"/>
                </a:lnTo>
                <a:lnTo>
                  <a:pt x="586312" y="37449"/>
                </a:lnTo>
                <a:lnTo>
                  <a:pt x="622070" y="57579"/>
                </a:lnTo>
                <a:lnTo>
                  <a:pt x="656002" y="81567"/>
                </a:lnTo>
                <a:lnTo>
                  <a:pt x="687928" y="109188"/>
                </a:lnTo>
                <a:lnTo>
                  <a:pt x="717668" y="140217"/>
                </a:lnTo>
                <a:lnTo>
                  <a:pt x="745042" y="174430"/>
                </a:lnTo>
                <a:lnTo>
                  <a:pt x="769870" y="211603"/>
                </a:lnTo>
                <a:lnTo>
                  <a:pt x="791972" y="251511"/>
                </a:lnTo>
                <a:lnTo>
                  <a:pt x="811168" y="293929"/>
                </a:lnTo>
                <a:lnTo>
                  <a:pt x="827277" y="338633"/>
                </a:lnTo>
                <a:lnTo>
                  <a:pt x="840120" y="385397"/>
                </a:lnTo>
                <a:lnTo>
                  <a:pt x="849516" y="433999"/>
                </a:lnTo>
                <a:lnTo>
                  <a:pt x="855286" y="484212"/>
                </a:lnTo>
                <a:lnTo>
                  <a:pt x="857250" y="535813"/>
                </a:lnTo>
                <a:lnTo>
                  <a:pt x="855286" y="587413"/>
                </a:lnTo>
                <a:lnTo>
                  <a:pt x="849516" y="637626"/>
                </a:lnTo>
                <a:lnTo>
                  <a:pt x="840120" y="686228"/>
                </a:lnTo>
                <a:lnTo>
                  <a:pt x="827277" y="732992"/>
                </a:lnTo>
                <a:lnTo>
                  <a:pt x="811168" y="777696"/>
                </a:lnTo>
                <a:lnTo>
                  <a:pt x="791972" y="820114"/>
                </a:lnTo>
                <a:lnTo>
                  <a:pt x="769870" y="860022"/>
                </a:lnTo>
                <a:lnTo>
                  <a:pt x="745042" y="897195"/>
                </a:lnTo>
                <a:lnTo>
                  <a:pt x="717668" y="931408"/>
                </a:lnTo>
                <a:lnTo>
                  <a:pt x="687928" y="962437"/>
                </a:lnTo>
                <a:lnTo>
                  <a:pt x="656002" y="990058"/>
                </a:lnTo>
                <a:lnTo>
                  <a:pt x="622070" y="1014046"/>
                </a:lnTo>
                <a:lnTo>
                  <a:pt x="586312" y="1034176"/>
                </a:lnTo>
                <a:lnTo>
                  <a:pt x="548909" y="1050223"/>
                </a:lnTo>
                <a:lnTo>
                  <a:pt x="510040" y="1061964"/>
                </a:lnTo>
                <a:lnTo>
                  <a:pt x="469885" y="1069173"/>
                </a:lnTo>
                <a:lnTo>
                  <a:pt x="428625" y="1071626"/>
                </a:lnTo>
                <a:lnTo>
                  <a:pt x="387344" y="1069173"/>
                </a:lnTo>
                <a:lnTo>
                  <a:pt x="347174" y="1061964"/>
                </a:lnTo>
                <a:lnTo>
                  <a:pt x="308294" y="1050223"/>
                </a:lnTo>
                <a:lnTo>
                  <a:pt x="270884" y="1034176"/>
                </a:lnTo>
                <a:lnTo>
                  <a:pt x="235123" y="1014046"/>
                </a:lnTo>
                <a:lnTo>
                  <a:pt x="201191" y="990058"/>
                </a:lnTo>
                <a:lnTo>
                  <a:pt x="169266" y="962437"/>
                </a:lnTo>
                <a:lnTo>
                  <a:pt x="139530" y="931408"/>
                </a:lnTo>
                <a:lnTo>
                  <a:pt x="112162" y="897195"/>
                </a:lnTo>
                <a:lnTo>
                  <a:pt x="87341" y="860022"/>
                </a:lnTo>
                <a:lnTo>
                  <a:pt x="65246" y="820114"/>
                </a:lnTo>
                <a:lnTo>
                  <a:pt x="46058" y="777696"/>
                </a:lnTo>
                <a:lnTo>
                  <a:pt x="29956" y="732992"/>
                </a:lnTo>
                <a:lnTo>
                  <a:pt x="17119" y="686228"/>
                </a:lnTo>
                <a:lnTo>
                  <a:pt x="7728" y="637626"/>
                </a:lnTo>
                <a:lnTo>
                  <a:pt x="1962" y="587413"/>
                </a:lnTo>
                <a:lnTo>
                  <a:pt x="0" y="535813"/>
                </a:lnTo>
                <a:close/>
              </a:path>
            </a:pathLst>
          </a:custGeom>
          <a:ln w="762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238750" y="1786001"/>
            <a:ext cx="857250" cy="1071880"/>
          </a:xfrm>
          <a:custGeom>
            <a:avLst/>
            <a:gdLst/>
            <a:ahLst/>
            <a:cxnLst/>
            <a:rect l="l" t="t" r="r" b="b"/>
            <a:pathLst>
              <a:path w="857250" h="1071880">
                <a:moveTo>
                  <a:pt x="0" y="535686"/>
                </a:moveTo>
                <a:lnTo>
                  <a:pt x="1962" y="484086"/>
                </a:lnTo>
                <a:lnTo>
                  <a:pt x="7728" y="433877"/>
                </a:lnTo>
                <a:lnTo>
                  <a:pt x="17119" y="385281"/>
                </a:lnTo>
                <a:lnTo>
                  <a:pt x="29956" y="338523"/>
                </a:lnTo>
                <a:lnTo>
                  <a:pt x="46058" y="293828"/>
                </a:lnTo>
                <a:lnTo>
                  <a:pt x="65246" y="251420"/>
                </a:lnTo>
                <a:lnTo>
                  <a:pt x="87341" y="211523"/>
                </a:lnTo>
                <a:lnTo>
                  <a:pt x="112162" y="174361"/>
                </a:lnTo>
                <a:lnTo>
                  <a:pt x="139530" y="140159"/>
                </a:lnTo>
                <a:lnTo>
                  <a:pt x="169266" y="109141"/>
                </a:lnTo>
                <a:lnTo>
                  <a:pt x="201191" y="81531"/>
                </a:lnTo>
                <a:lnTo>
                  <a:pt x="235123" y="57553"/>
                </a:lnTo>
                <a:lnTo>
                  <a:pt x="270884" y="37432"/>
                </a:lnTo>
                <a:lnTo>
                  <a:pt x="308294" y="21391"/>
                </a:lnTo>
                <a:lnTo>
                  <a:pt x="347174" y="9657"/>
                </a:lnTo>
                <a:lnTo>
                  <a:pt x="387344" y="2451"/>
                </a:lnTo>
                <a:lnTo>
                  <a:pt x="428625" y="0"/>
                </a:lnTo>
                <a:lnTo>
                  <a:pt x="469905" y="2451"/>
                </a:lnTo>
                <a:lnTo>
                  <a:pt x="510075" y="9657"/>
                </a:lnTo>
                <a:lnTo>
                  <a:pt x="548955" y="21391"/>
                </a:lnTo>
                <a:lnTo>
                  <a:pt x="586365" y="37432"/>
                </a:lnTo>
                <a:lnTo>
                  <a:pt x="622126" y="57553"/>
                </a:lnTo>
                <a:lnTo>
                  <a:pt x="656058" y="81531"/>
                </a:lnTo>
                <a:lnTo>
                  <a:pt x="687983" y="109141"/>
                </a:lnTo>
                <a:lnTo>
                  <a:pt x="717719" y="140159"/>
                </a:lnTo>
                <a:lnTo>
                  <a:pt x="745087" y="174361"/>
                </a:lnTo>
                <a:lnTo>
                  <a:pt x="769908" y="211523"/>
                </a:lnTo>
                <a:lnTo>
                  <a:pt x="792003" y="251420"/>
                </a:lnTo>
                <a:lnTo>
                  <a:pt x="811191" y="293828"/>
                </a:lnTo>
                <a:lnTo>
                  <a:pt x="827293" y="338523"/>
                </a:lnTo>
                <a:lnTo>
                  <a:pt x="840130" y="385281"/>
                </a:lnTo>
                <a:lnTo>
                  <a:pt x="849521" y="433877"/>
                </a:lnTo>
                <a:lnTo>
                  <a:pt x="855287" y="484086"/>
                </a:lnTo>
                <a:lnTo>
                  <a:pt x="857250" y="535686"/>
                </a:lnTo>
                <a:lnTo>
                  <a:pt x="855287" y="587286"/>
                </a:lnTo>
                <a:lnTo>
                  <a:pt x="849521" y="637499"/>
                </a:lnTo>
                <a:lnTo>
                  <a:pt x="840130" y="686101"/>
                </a:lnTo>
                <a:lnTo>
                  <a:pt x="827293" y="732865"/>
                </a:lnTo>
                <a:lnTo>
                  <a:pt x="811191" y="777569"/>
                </a:lnTo>
                <a:lnTo>
                  <a:pt x="792003" y="819987"/>
                </a:lnTo>
                <a:lnTo>
                  <a:pt x="769908" y="859895"/>
                </a:lnTo>
                <a:lnTo>
                  <a:pt x="745087" y="897068"/>
                </a:lnTo>
                <a:lnTo>
                  <a:pt x="717719" y="931281"/>
                </a:lnTo>
                <a:lnTo>
                  <a:pt x="687983" y="962310"/>
                </a:lnTo>
                <a:lnTo>
                  <a:pt x="656058" y="989931"/>
                </a:lnTo>
                <a:lnTo>
                  <a:pt x="622126" y="1013919"/>
                </a:lnTo>
                <a:lnTo>
                  <a:pt x="586365" y="1034049"/>
                </a:lnTo>
                <a:lnTo>
                  <a:pt x="548955" y="1050096"/>
                </a:lnTo>
                <a:lnTo>
                  <a:pt x="510075" y="1061837"/>
                </a:lnTo>
                <a:lnTo>
                  <a:pt x="469905" y="1069046"/>
                </a:lnTo>
                <a:lnTo>
                  <a:pt x="428625" y="1071499"/>
                </a:lnTo>
                <a:lnTo>
                  <a:pt x="387344" y="1069046"/>
                </a:lnTo>
                <a:lnTo>
                  <a:pt x="347174" y="1061837"/>
                </a:lnTo>
                <a:lnTo>
                  <a:pt x="308294" y="1050096"/>
                </a:lnTo>
                <a:lnTo>
                  <a:pt x="270884" y="1034049"/>
                </a:lnTo>
                <a:lnTo>
                  <a:pt x="235123" y="1013919"/>
                </a:lnTo>
                <a:lnTo>
                  <a:pt x="201191" y="989931"/>
                </a:lnTo>
                <a:lnTo>
                  <a:pt x="169266" y="962310"/>
                </a:lnTo>
                <a:lnTo>
                  <a:pt x="139530" y="931281"/>
                </a:lnTo>
                <a:lnTo>
                  <a:pt x="112162" y="897068"/>
                </a:lnTo>
                <a:lnTo>
                  <a:pt x="87341" y="859895"/>
                </a:lnTo>
                <a:lnTo>
                  <a:pt x="65246" y="819987"/>
                </a:lnTo>
                <a:lnTo>
                  <a:pt x="46058" y="777569"/>
                </a:lnTo>
                <a:lnTo>
                  <a:pt x="29956" y="732865"/>
                </a:lnTo>
                <a:lnTo>
                  <a:pt x="17119" y="686101"/>
                </a:lnTo>
                <a:lnTo>
                  <a:pt x="7728" y="637499"/>
                </a:lnTo>
                <a:lnTo>
                  <a:pt x="1962" y="587286"/>
                </a:lnTo>
                <a:lnTo>
                  <a:pt x="0" y="535686"/>
                </a:lnTo>
                <a:close/>
              </a:path>
            </a:pathLst>
          </a:custGeom>
          <a:ln w="762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654300" y="3068701"/>
            <a:ext cx="1786255" cy="1071880"/>
          </a:xfrm>
          <a:custGeom>
            <a:avLst/>
            <a:gdLst/>
            <a:ahLst/>
            <a:cxnLst/>
            <a:rect l="l" t="t" r="r" b="b"/>
            <a:pathLst>
              <a:path w="1786254" h="1071879">
                <a:moveTo>
                  <a:pt x="0" y="535686"/>
                </a:moveTo>
                <a:lnTo>
                  <a:pt x="7519" y="465839"/>
                </a:lnTo>
                <a:lnTo>
                  <a:pt x="29449" y="398712"/>
                </a:lnTo>
                <a:lnTo>
                  <a:pt x="64848" y="334869"/>
                </a:lnTo>
                <a:lnTo>
                  <a:pt x="112775" y="274874"/>
                </a:lnTo>
                <a:lnTo>
                  <a:pt x="141142" y="246496"/>
                </a:lnTo>
                <a:lnTo>
                  <a:pt x="172289" y="219291"/>
                </a:lnTo>
                <a:lnTo>
                  <a:pt x="206096" y="193330"/>
                </a:lnTo>
                <a:lnTo>
                  <a:pt x="242447" y="168684"/>
                </a:lnTo>
                <a:lnTo>
                  <a:pt x="281225" y="145423"/>
                </a:lnTo>
                <a:lnTo>
                  <a:pt x="322310" y="123618"/>
                </a:lnTo>
                <a:lnTo>
                  <a:pt x="365586" y="103339"/>
                </a:lnTo>
                <a:lnTo>
                  <a:pt x="410935" y="84656"/>
                </a:lnTo>
                <a:lnTo>
                  <a:pt x="458239" y="67641"/>
                </a:lnTo>
                <a:lnTo>
                  <a:pt x="507380" y="52364"/>
                </a:lnTo>
                <a:lnTo>
                  <a:pt x="558241" y="38894"/>
                </a:lnTo>
                <a:lnTo>
                  <a:pt x="610705" y="27303"/>
                </a:lnTo>
                <a:lnTo>
                  <a:pt x="664653" y="17662"/>
                </a:lnTo>
                <a:lnTo>
                  <a:pt x="719968" y="10040"/>
                </a:lnTo>
                <a:lnTo>
                  <a:pt x="776532" y="4509"/>
                </a:lnTo>
                <a:lnTo>
                  <a:pt x="834227" y="1139"/>
                </a:lnTo>
                <a:lnTo>
                  <a:pt x="892937" y="0"/>
                </a:lnTo>
                <a:lnTo>
                  <a:pt x="951660" y="1139"/>
                </a:lnTo>
                <a:lnTo>
                  <a:pt x="1009369" y="4509"/>
                </a:lnTo>
                <a:lnTo>
                  <a:pt x="1065946" y="10040"/>
                </a:lnTo>
                <a:lnTo>
                  <a:pt x="1121272" y="17662"/>
                </a:lnTo>
                <a:lnTo>
                  <a:pt x="1175230" y="27303"/>
                </a:lnTo>
                <a:lnTo>
                  <a:pt x="1227703" y="38894"/>
                </a:lnTo>
                <a:lnTo>
                  <a:pt x="1278573" y="52364"/>
                </a:lnTo>
                <a:lnTo>
                  <a:pt x="1327722" y="67641"/>
                </a:lnTo>
                <a:lnTo>
                  <a:pt x="1375032" y="84656"/>
                </a:lnTo>
                <a:lnTo>
                  <a:pt x="1420387" y="103339"/>
                </a:lnTo>
                <a:lnTo>
                  <a:pt x="1463668" y="123618"/>
                </a:lnTo>
                <a:lnTo>
                  <a:pt x="1504758" y="145423"/>
                </a:lnTo>
                <a:lnTo>
                  <a:pt x="1543538" y="168684"/>
                </a:lnTo>
                <a:lnTo>
                  <a:pt x="1579893" y="193330"/>
                </a:lnTo>
                <a:lnTo>
                  <a:pt x="1613703" y="219291"/>
                </a:lnTo>
                <a:lnTo>
                  <a:pt x="1644852" y="246496"/>
                </a:lnTo>
                <a:lnTo>
                  <a:pt x="1673221" y="274874"/>
                </a:lnTo>
                <a:lnTo>
                  <a:pt x="1698693" y="304355"/>
                </a:lnTo>
                <a:lnTo>
                  <a:pt x="1740476" y="366345"/>
                </a:lnTo>
                <a:lnTo>
                  <a:pt x="1769259" y="431900"/>
                </a:lnTo>
                <a:lnTo>
                  <a:pt x="1784101" y="500457"/>
                </a:lnTo>
                <a:lnTo>
                  <a:pt x="1786001" y="535686"/>
                </a:lnTo>
                <a:lnTo>
                  <a:pt x="1784101" y="570914"/>
                </a:lnTo>
                <a:lnTo>
                  <a:pt x="1778481" y="605534"/>
                </a:lnTo>
                <a:lnTo>
                  <a:pt x="1756551" y="672668"/>
                </a:lnTo>
                <a:lnTo>
                  <a:pt x="1721150" y="736521"/>
                </a:lnTo>
                <a:lnTo>
                  <a:pt x="1673221" y="796528"/>
                </a:lnTo>
                <a:lnTo>
                  <a:pt x="1644852" y="824913"/>
                </a:lnTo>
                <a:lnTo>
                  <a:pt x="1613703" y="852125"/>
                </a:lnTo>
                <a:lnTo>
                  <a:pt x="1579893" y="878093"/>
                </a:lnTo>
                <a:lnTo>
                  <a:pt x="1543538" y="902746"/>
                </a:lnTo>
                <a:lnTo>
                  <a:pt x="1504758" y="926015"/>
                </a:lnTo>
                <a:lnTo>
                  <a:pt x="1463668" y="947828"/>
                </a:lnTo>
                <a:lnTo>
                  <a:pt x="1420387" y="968114"/>
                </a:lnTo>
                <a:lnTo>
                  <a:pt x="1375032" y="986804"/>
                </a:lnTo>
                <a:lnTo>
                  <a:pt x="1327722" y="1003826"/>
                </a:lnTo>
                <a:lnTo>
                  <a:pt x="1278573" y="1019110"/>
                </a:lnTo>
                <a:lnTo>
                  <a:pt x="1227703" y="1032585"/>
                </a:lnTo>
                <a:lnTo>
                  <a:pt x="1175230" y="1044181"/>
                </a:lnTo>
                <a:lnTo>
                  <a:pt x="1121272" y="1053827"/>
                </a:lnTo>
                <a:lnTo>
                  <a:pt x="1065946" y="1061452"/>
                </a:lnTo>
                <a:lnTo>
                  <a:pt x="1009369" y="1066987"/>
                </a:lnTo>
                <a:lnTo>
                  <a:pt x="951660" y="1070359"/>
                </a:lnTo>
                <a:lnTo>
                  <a:pt x="892937" y="1071499"/>
                </a:lnTo>
                <a:lnTo>
                  <a:pt x="834227" y="1070359"/>
                </a:lnTo>
                <a:lnTo>
                  <a:pt x="776532" y="1066987"/>
                </a:lnTo>
                <a:lnTo>
                  <a:pt x="719968" y="1061452"/>
                </a:lnTo>
                <a:lnTo>
                  <a:pt x="664653" y="1053827"/>
                </a:lnTo>
                <a:lnTo>
                  <a:pt x="610705" y="1044181"/>
                </a:lnTo>
                <a:lnTo>
                  <a:pt x="558241" y="1032585"/>
                </a:lnTo>
                <a:lnTo>
                  <a:pt x="507380" y="1019110"/>
                </a:lnTo>
                <a:lnTo>
                  <a:pt x="458239" y="1003826"/>
                </a:lnTo>
                <a:lnTo>
                  <a:pt x="410935" y="986804"/>
                </a:lnTo>
                <a:lnTo>
                  <a:pt x="365586" y="968114"/>
                </a:lnTo>
                <a:lnTo>
                  <a:pt x="322310" y="947828"/>
                </a:lnTo>
                <a:lnTo>
                  <a:pt x="281225" y="926015"/>
                </a:lnTo>
                <a:lnTo>
                  <a:pt x="242447" y="902746"/>
                </a:lnTo>
                <a:lnTo>
                  <a:pt x="206096" y="878093"/>
                </a:lnTo>
                <a:lnTo>
                  <a:pt x="172289" y="852125"/>
                </a:lnTo>
                <a:lnTo>
                  <a:pt x="141142" y="824913"/>
                </a:lnTo>
                <a:lnTo>
                  <a:pt x="112775" y="796528"/>
                </a:lnTo>
                <a:lnTo>
                  <a:pt x="87304" y="767040"/>
                </a:lnTo>
                <a:lnTo>
                  <a:pt x="45523" y="705039"/>
                </a:lnTo>
                <a:lnTo>
                  <a:pt x="16741" y="639476"/>
                </a:lnTo>
                <a:lnTo>
                  <a:pt x="1899" y="570914"/>
                </a:lnTo>
                <a:lnTo>
                  <a:pt x="0" y="535686"/>
                </a:lnTo>
                <a:close/>
              </a:path>
            </a:pathLst>
          </a:custGeom>
          <a:ln w="762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941576" y="4210050"/>
            <a:ext cx="2571750" cy="1154430"/>
          </a:xfrm>
          <a:custGeom>
            <a:avLst/>
            <a:gdLst/>
            <a:ahLst/>
            <a:cxnLst/>
            <a:rect l="l" t="t" r="r" b="b"/>
            <a:pathLst>
              <a:path w="2571750" h="1154429">
                <a:moveTo>
                  <a:pt x="2571750" y="404241"/>
                </a:moveTo>
                <a:lnTo>
                  <a:pt x="0" y="404241"/>
                </a:lnTo>
                <a:lnTo>
                  <a:pt x="0" y="1154176"/>
                </a:lnTo>
                <a:lnTo>
                  <a:pt x="2571750" y="1154176"/>
                </a:lnTo>
                <a:lnTo>
                  <a:pt x="2571750" y="404241"/>
                </a:lnTo>
                <a:close/>
              </a:path>
              <a:path w="2571750" h="1154429">
                <a:moveTo>
                  <a:pt x="1347597" y="288544"/>
                </a:moveTo>
                <a:lnTo>
                  <a:pt x="1224026" y="288544"/>
                </a:lnTo>
                <a:lnTo>
                  <a:pt x="1224026" y="404241"/>
                </a:lnTo>
                <a:lnTo>
                  <a:pt x="1347597" y="404241"/>
                </a:lnTo>
                <a:lnTo>
                  <a:pt x="1347597" y="288544"/>
                </a:lnTo>
                <a:close/>
              </a:path>
              <a:path w="2571750" h="1154429">
                <a:moveTo>
                  <a:pt x="1285875" y="0"/>
                </a:moveTo>
                <a:lnTo>
                  <a:pt x="997331" y="288544"/>
                </a:lnTo>
                <a:lnTo>
                  <a:pt x="1574291" y="288544"/>
                </a:lnTo>
                <a:lnTo>
                  <a:pt x="1285875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941576" y="4210050"/>
            <a:ext cx="2571750" cy="1154430"/>
          </a:xfrm>
          <a:custGeom>
            <a:avLst/>
            <a:gdLst/>
            <a:ahLst/>
            <a:cxnLst/>
            <a:rect l="l" t="t" r="r" b="b"/>
            <a:pathLst>
              <a:path w="2571750" h="1154429">
                <a:moveTo>
                  <a:pt x="0" y="404241"/>
                </a:moveTo>
                <a:lnTo>
                  <a:pt x="1224026" y="404241"/>
                </a:lnTo>
                <a:lnTo>
                  <a:pt x="1224026" y="288544"/>
                </a:lnTo>
                <a:lnTo>
                  <a:pt x="997331" y="288544"/>
                </a:lnTo>
                <a:lnTo>
                  <a:pt x="1285875" y="0"/>
                </a:lnTo>
                <a:lnTo>
                  <a:pt x="1574291" y="288544"/>
                </a:lnTo>
                <a:lnTo>
                  <a:pt x="1347597" y="288544"/>
                </a:lnTo>
                <a:lnTo>
                  <a:pt x="1347597" y="404241"/>
                </a:lnTo>
                <a:lnTo>
                  <a:pt x="2571750" y="404241"/>
                </a:lnTo>
                <a:lnTo>
                  <a:pt x="2571750" y="1154176"/>
                </a:lnTo>
                <a:lnTo>
                  <a:pt x="0" y="1154176"/>
                </a:lnTo>
                <a:lnTo>
                  <a:pt x="0" y="404241"/>
                </a:lnTo>
                <a:close/>
              </a:path>
            </a:pathLst>
          </a:custGeom>
          <a:ln w="25399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 txBox="1"/>
          <p:nvPr/>
        </p:nvSpPr>
        <p:spPr>
          <a:xfrm>
            <a:off x="2205608" y="4599559"/>
            <a:ext cx="204533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Поликлиника</a:t>
            </a:r>
            <a:endParaRPr sz="160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Дианостический</a:t>
            </a:r>
            <a:r>
              <a:rPr sz="16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центр  Стационар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7608951" y="2636901"/>
            <a:ext cx="2232025" cy="1287780"/>
          </a:xfrm>
          <a:custGeom>
            <a:avLst/>
            <a:gdLst/>
            <a:ahLst/>
            <a:cxnLst/>
            <a:rect l="l" t="t" r="r" b="b"/>
            <a:pathLst>
              <a:path w="2232025" h="1287779">
                <a:moveTo>
                  <a:pt x="0" y="643636"/>
                </a:moveTo>
                <a:lnTo>
                  <a:pt x="6548" y="573504"/>
                </a:lnTo>
                <a:lnTo>
                  <a:pt x="25738" y="505560"/>
                </a:lnTo>
                <a:lnTo>
                  <a:pt x="56890" y="440196"/>
                </a:lnTo>
                <a:lnTo>
                  <a:pt x="99324" y="377805"/>
                </a:lnTo>
                <a:lnTo>
                  <a:pt x="124558" y="347847"/>
                </a:lnTo>
                <a:lnTo>
                  <a:pt x="152357" y="318779"/>
                </a:lnTo>
                <a:lnTo>
                  <a:pt x="182636" y="290651"/>
                </a:lnTo>
                <a:lnTo>
                  <a:pt x="215310" y="263511"/>
                </a:lnTo>
                <a:lnTo>
                  <a:pt x="250294" y="237409"/>
                </a:lnTo>
                <a:lnTo>
                  <a:pt x="287502" y="212394"/>
                </a:lnTo>
                <a:lnTo>
                  <a:pt x="326850" y="188515"/>
                </a:lnTo>
                <a:lnTo>
                  <a:pt x="368252" y="165821"/>
                </a:lnTo>
                <a:lnTo>
                  <a:pt x="411624" y="144360"/>
                </a:lnTo>
                <a:lnTo>
                  <a:pt x="456879" y="124183"/>
                </a:lnTo>
                <a:lnTo>
                  <a:pt x="503934" y="105338"/>
                </a:lnTo>
                <a:lnTo>
                  <a:pt x="552703" y="87874"/>
                </a:lnTo>
                <a:lnTo>
                  <a:pt x="603102" y="71840"/>
                </a:lnTo>
                <a:lnTo>
                  <a:pt x="655043" y="57286"/>
                </a:lnTo>
                <a:lnTo>
                  <a:pt x="708444" y="44260"/>
                </a:lnTo>
                <a:lnTo>
                  <a:pt x="763219" y="32812"/>
                </a:lnTo>
                <a:lnTo>
                  <a:pt x="819282" y="22991"/>
                </a:lnTo>
                <a:lnTo>
                  <a:pt x="876548" y="14845"/>
                </a:lnTo>
                <a:lnTo>
                  <a:pt x="934933" y="8424"/>
                </a:lnTo>
                <a:lnTo>
                  <a:pt x="994352" y="3776"/>
                </a:lnTo>
                <a:lnTo>
                  <a:pt x="1054719" y="952"/>
                </a:lnTo>
                <a:lnTo>
                  <a:pt x="1115949" y="0"/>
                </a:lnTo>
                <a:lnTo>
                  <a:pt x="1177179" y="952"/>
                </a:lnTo>
                <a:lnTo>
                  <a:pt x="1237547" y="3776"/>
                </a:lnTo>
                <a:lnTo>
                  <a:pt x="1296967" y="8424"/>
                </a:lnTo>
                <a:lnTo>
                  <a:pt x="1355355" y="14845"/>
                </a:lnTo>
                <a:lnTo>
                  <a:pt x="1412625" y="22991"/>
                </a:lnTo>
                <a:lnTo>
                  <a:pt x="1468692" y="32812"/>
                </a:lnTo>
                <a:lnTo>
                  <a:pt x="1523470" y="44260"/>
                </a:lnTo>
                <a:lnTo>
                  <a:pt x="1576876" y="57286"/>
                </a:lnTo>
                <a:lnTo>
                  <a:pt x="1628823" y="71840"/>
                </a:lnTo>
                <a:lnTo>
                  <a:pt x="1679226" y="87874"/>
                </a:lnTo>
                <a:lnTo>
                  <a:pt x="1728001" y="105338"/>
                </a:lnTo>
                <a:lnTo>
                  <a:pt x="1775062" y="124183"/>
                </a:lnTo>
                <a:lnTo>
                  <a:pt x="1820324" y="144360"/>
                </a:lnTo>
                <a:lnTo>
                  <a:pt x="1863702" y="165821"/>
                </a:lnTo>
                <a:lnTo>
                  <a:pt x="1905111" y="188515"/>
                </a:lnTo>
                <a:lnTo>
                  <a:pt x="1944465" y="212394"/>
                </a:lnTo>
                <a:lnTo>
                  <a:pt x="1981679" y="237409"/>
                </a:lnTo>
                <a:lnTo>
                  <a:pt x="2016669" y="263511"/>
                </a:lnTo>
                <a:lnTo>
                  <a:pt x="2049349" y="290651"/>
                </a:lnTo>
                <a:lnTo>
                  <a:pt x="2079634" y="318779"/>
                </a:lnTo>
                <a:lnTo>
                  <a:pt x="2107439" y="347847"/>
                </a:lnTo>
                <a:lnTo>
                  <a:pt x="2132678" y="377805"/>
                </a:lnTo>
                <a:lnTo>
                  <a:pt x="2155267" y="408604"/>
                </a:lnTo>
                <a:lnTo>
                  <a:pt x="2192153" y="472531"/>
                </a:lnTo>
                <a:lnTo>
                  <a:pt x="2217415" y="539234"/>
                </a:lnTo>
                <a:lnTo>
                  <a:pt x="2230373" y="608321"/>
                </a:lnTo>
                <a:lnTo>
                  <a:pt x="2232025" y="643636"/>
                </a:lnTo>
                <a:lnTo>
                  <a:pt x="2230373" y="678963"/>
                </a:lnTo>
                <a:lnTo>
                  <a:pt x="2225475" y="713791"/>
                </a:lnTo>
                <a:lnTo>
                  <a:pt x="2206280" y="781756"/>
                </a:lnTo>
                <a:lnTo>
                  <a:pt x="2175120" y="847137"/>
                </a:lnTo>
                <a:lnTo>
                  <a:pt x="2132678" y="909543"/>
                </a:lnTo>
                <a:lnTo>
                  <a:pt x="2107439" y="939508"/>
                </a:lnTo>
                <a:lnTo>
                  <a:pt x="2079634" y="968581"/>
                </a:lnTo>
                <a:lnTo>
                  <a:pt x="2049349" y="996715"/>
                </a:lnTo>
                <a:lnTo>
                  <a:pt x="2016669" y="1023859"/>
                </a:lnTo>
                <a:lnTo>
                  <a:pt x="1981679" y="1049965"/>
                </a:lnTo>
                <a:lnTo>
                  <a:pt x="1944465" y="1074984"/>
                </a:lnTo>
                <a:lnTo>
                  <a:pt x="1905111" y="1098867"/>
                </a:lnTo>
                <a:lnTo>
                  <a:pt x="1863702" y="1121564"/>
                </a:lnTo>
                <a:lnTo>
                  <a:pt x="1820324" y="1143027"/>
                </a:lnTo>
                <a:lnTo>
                  <a:pt x="1775062" y="1163207"/>
                </a:lnTo>
                <a:lnTo>
                  <a:pt x="1728001" y="1182054"/>
                </a:lnTo>
                <a:lnTo>
                  <a:pt x="1679226" y="1199519"/>
                </a:lnTo>
                <a:lnTo>
                  <a:pt x="1628823" y="1215554"/>
                </a:lnTo>
                <a:lnTo>
                  <a:pt x="1576876" y="1230109"/>
                </a:lnTo>
                <a:lnTo>
                  <a:pt x="1523470" y="1243136"/>
                </a:lnTo>
                <a:lnTo>
                  <a:pt x="1468692" y="1254585"/>
                </a:lnTo>
                <a:lnTo>
                  <a:pt x="1412625" y="1264407"/>
                </a:lnTo>
                <a:lnTo>
                  <a:pt x="1355355" y="1272553"/>
                </a:lnTo>
                <a:lnTo>
                  <a:pt x="1296967" y="1278974"/>
                </a:lnTo>
                <a:lnTo>
                  <a:pt x="1237547" y="1283622"/>
                </a:lnTo>
                <a:lnTo>
                  <a:pt x="1177179" y="1286446"/>
                </a:lnTo>
                <a:lnTo>
                  <a:pt x="1115949" y="1287399"/>
                </a:lnTo>
                <a:lnTo>
                  <a:pt x="1054719" y="1286446"/>
                </a:lnTo>
                <a:lnTo>
                  <a:pt x="994352" y="1283622"/>
                </a:lnTo>
                <a:lnTo>
                  <a:pt x="934933" y="1278974"/>
                </a:lnTo>
                <a:lnTo>
                  <a:pt x="876548" y="1272553"/>
                </a:lnTo>
                <a:lnTo>
                  <a:pt x="819282" y="1264407"/>
                </a:lnTo>
                <a:lnTo>
                  <a:pt x="763219" y="1254585"/>
                </a:lnTo>
                <a:lnTo>
                  <a:pt x="708444" y="1243136"/>
                </a:lnTo>
                <a:lnTo>
                  <a:pt x="655043" y="1230109"/>
                </a:lnTo>
                <a:lnTo>
                  <a:pt x="603102" y="1215554"/>
                </a:lnTo>
                <a:lnTo>
                  <a:pt x="552703" y="1199519"/>
                </a:lnTo>
                <a:lnTo>
                  <a:pt x="503934" y="1182054"/>
                </a:lnTo>
                <a:lnTo>
                  <a:pt x="456879" y="1163207"/>
                </a:lnTo>
                <a:lnTo>
                  <a:pt x="411624" y="1143027"/>
                </a:lnTo>
                <a:lnTo>
                  <a:pt x="368252" y="1121564"/>
                </a:lnTo>
                <a:lnTo>
                  <a:pt x="326850" y="1098867"/>
                </a:lnTo>
                <a:lnTo>
                  <a:pt x="287502" y="1074984"/>
                </a:lnTo>
                <a:lnTo>
                  <a:pt x="250294" y="1049965"/>
                </a:lnTo>
                <a:lnTo>
                  <a:pt x="215310" y="1023859"/>
                </a:lnTo>
                <a:lnTo>
                  <a:pt x="182636" y="996715"/>
                </a:lnTo>
                <a:lnTo>
                  <a:pt x="152357" y="968581"/>
                </a:lnTo>
                <a:lnTo>
                  <a:pt x="124558" y="939508"/>
                </a:lnTo>
                <a:lnTo>
                  <a:pt x="99324" y="909543"/>
                </a:lnTo>
                <a:lnTo>
                  <a:pt x="76739" y="878737"/>
                </a:lnTo>
                <a:lnTo>
                  <a:pt x="39862" y="814794"/>
                </a:lnTo>
                <a:lnTo>
                  <a:pt x="14605" y="748072"/>
                </a:lnTo>
                <a:lnTo>
                  <a:pt x="1651" y="678963"/>
                </a:lnTo>
                <a:lnTo>
                  <a:pt x="0" y="643636"/>
                </a:lnTo>
                <a:close/>
              </a:path>
            </a:pathLst>
          </a:custGeom>
          <a:ln w="762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633727" y="3057144"/>
            <a:ext cx="2302764" cy="3396996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659635" y="3083051"/>
            <a:ext cx="2302764" cy="3396996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919351" y="5619750"/>
            <a:ext cx="2016125" cy="833755"/>
          </a:xfrm>
          <a:custGeom>
            <a:avLst/>
            <a:gdLst/>
            <a:ahLst/>
            <a:cxnLst/>
            <a:rect l="l" t="t" r="r" b="b"/>
            <a:pathLst>
              <a:path w="2016125" h="833754">
                <a:moveTo>
                  <a:pt x="0" y="833437"/>
                </a:moveTo>
                <a:lnTo>
                  <a:pt x="2016125" y="833437"/>
                </a:lnTo>
                <a:lnTo>
                  <a:pt x="2016125" y="0"/>
                </a:lnTo>
                <a:lnTo>
                  <a:pt x="0" y="0"/>
                </a:lnTo>
                <a:lnTo>
                  <a:pt x="0" y="833437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919351" y="5619750"/>
            <a:ext cx="2016125" cy="833755"/>
          </a:xfrm>
          <a:custGeom>
            <a:avLst/>
            <a:gdLst/>
            <a:ahLst/>
            <a:cxnLst/>
            <a:rect l="l" t="t" r="r" b="b"/>
            <a:pathLst>
              <a:path w="2016125" h="833754">
                <a:moveTo>
                  <a:pt x="0" y="833437"/>
                </a:moveTo>
                <a:lnTo>
                  <a:pt x="2016125" y="833437"/>
                </a:lnTo>
                <a:lnTo>
                  <a:pt x="2016125" y="0"/>
                </a:lnTo>
                <a:lnTo>
                  <a:pt x="0" y="0"/>
                </a:lnTo>
                <a:lnTo>
                  <a:pt x="0" y="833437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843151" y="5619750"/>
            <a:ext cx="0" cy="833755"/>
          </a:xfrm>
          <a:custGeom>
            <a:avLst/>
            <a:gdLst/>
            <a:ahLst/>
            <a:cxnLst/>
            <a:rect l="l" t="t" r="r" b="b"/>
            <a:pathLst>
              <a:path h="833754">
                <a:moveTo>
                  <a:pt x="0" y="0"/>
                </a:moveTo>
                <a:lnTo>
                  <a:pt x="0" y="833437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647825" y="3148076"/>
            <a:ext cx="288925" cy="2599055"/>
          </a:xfrm>
          <a:custGeom>
            <a:avLst/>
            <a:gdLst/>
            <a:ahLst/>
            <a:cxnLst/>
            <a:rect l="l" t="t" r="r" b="b"/>
            <a:pathLst>
              <a:path w="288925" h="2599054">
                <a:moveTo>
                  <a:pt x="239002" y="71413"/>
                </a:moveTo>
                <a:lnTo>
                  <a:pt x="0" y="1124077"/>
                </a:lnTo>
                <a:lnTo>
                  <a:pt x="0" y="2598661"/>
                </a:lnTo>
                <a:lnTo>
                  <a:pt x="195325" y="2598661"/>
                </a:lnTo>
                <a:lnTo>
                  <a:pt x="195325" y="2585961"/>
                </a:lnTo>
                <a:lnTo>
                  <a:pt x="25400" y="2585961"/>
                </a:lnTo>
                <a:lnTo>
                  <a:pt x="12700" y="2573261"/>
                </a:lnTo>
                <a:lnTo>
                  <a:pt x="25400" y="2573261"/>
                </a:lnTo>
                <a:lnTo>
                  <a:pt x="25400" y="1128268"/>
                </a:lnTo>
                <a:lnTo>
                  <a:pt x="25145" y="1128268"/>
                </a:lnTo>
                <a:lnTo>
                  <a:pt x="25400" y="1125474"/>
                </a:lnTo>
                <a:lnTo>
                  <a:pt x="25780" y="1125474"/>
                </a:lnTo>
                <a:lnTo>
                  <a:pt x="263758" y="77042"/>
                </a:lnTo>
                <a:lnTo>
                  <a:pt x="239002" y="71413"/>
                </a:lnTo>
                <a:close/>
              </a:path>
              <a:path w="288925" h="2599054">
                <a:moveTo>
                  <a:pt x="25400" y="2573261"/>
                </a:moveTo>
                <a:lnTo>
                  <a:pt x="12700" y="2573261"/>
                </a:lnTo>
                <a:lnTo>
                  <a:pt x="25400" y="2585961"/>
                </a:lnTo>
                <a:lnTo>
                  <a:pt x="25400" y="2573261"/>
                </a:lnTo>
                <a:close/>
              </a:path>
              <a:path w="288925" h="2599054">
                <a:moveTo>
                  <a:pt x="195325" y="2573261"/>
                </a:moveTo>
                <a:lnTo>
                  <a:pt x="25400" y="2573261"/>
                </a:lnTo>
                <a:lnTo>
                  <a:pt x="25400" y="2585961"/>
                </a:lnTo>
                <a:lnTo>
                  <a:pt x="195325" y="2585961"/>
                </a:lnTo>
                <a:lnTo>
                  <a:pt x="195325" y="2573261"/>
                </a:lnTo>
                <a:close/>
              </a:path>
              <a:path w="288925" h="2599054">
                <a:moveTo>
                  <a:pt x="25400" y="1125474"/>
                </a:moveTo>
                <a:lnTo>
                  <a:pt x="25145" y="1128268"/>
                </a:lnTo>
                <a:lnTo>
                  <a:pt x="25400" y="1127148"/>
                </a:lnTo>
                <a:lnTo>
                  <a:pt x="25400" y="1125474"/>
                </a:lnTo>
                <a:close/>
              </a:path>
              <a:path w="288925" h="2599054">
                <a:moveTo>
                  <a:pt x="25400" y="1127148"/>
                </a:moveTo>
                <a:lnTo>
                  <a:pt x="25145" y="1128268"/>
                </a:lnTo>
                <a:lnTo>
                  <a:pt x="25400" y="1128268"/>
                </a:lnTo>
                <a:lnTo>
                  <a:pt x="25400" y="1127148"/>
                </a:lnTo>
                <a:close/>
              </a:path>
              <a:path w="288925" h="2599054">
                <a:moveTo>
                  <a:pt x="25780" y="1125474"/>
                </a:moveTo>
                <a:lnTo>
                  <a:pt x="25400" y="1125474"/>
                </a:lnTo>
                <a:lnTo>
                  <a:pt x="25400" y="1127148"/>
                </a:lnTo>
                <a:lnTo>
                  <a:pt x="25780" y="1125474"/>
                </a:lnTo>
                <a:close/>
              </a:path>
              <a:path w="288925" h="2599054">
                <a:moveTo>
                  <a:pt x="282774" y="59054"/>
                </a:moveTo>
                <a:lnTo>
                  <a:pt x="241807" y="59054"/>
                </a:lnTo>
                <a:lnTo>
                  <a:pt x="266573" y="64643"/>
                </a:lnTo>
                <a:lnTo>
                  <a:pt x="263758" y="77042"/>
                </a:lnTo>
                <a:lnTo>
                  <a:pt x="288544" y="82676"/>
                </a:lnTo>
                <a:lnTo>
                  <a:pt x="282774" y="59054"/>
                </a:lnTo>
                <a:close/>
              </a:path>
              <a:path w="288925" h="2599054">
                <a:moveTo>
                  <a:pt x="241807" y="59054"/>
                </a:moveTo>
                <a:lnTo>
                  <a:pt x="239002" y="71413"/>
                </a:lnTo>
                <a:lnTo>
                  <a:pt x="263758" y="77042"/>
                </a:lnTo>
                <a:lnTo>
                  <a:pt x="266573" y="64643"/>
                </a:lnTo>
                <a:lnTo>
                  <a:pt x="241807" y="59054"/>
                </a:lnTo>
                <a:close/>
              </a:path>
              <a:path w="288925" h="2599054">
                <a:moveTo>
                  <a:pt x="268350" y="0"/>
                </a:moveTo>
                <a:lnTo>
                  <a:pt x="214249" y="65786"/>
                </a:lnTo>
                <a:lnTo>
                  <a:pt x="239002" y="71413"/>
                </a:lnTo>
                <a:lnTo>
                  <a:pt x="241807" y="59054"/>
                </a:lnTo>
                <a:lnTo>
                  <a:pt x="282774" y="59054"/>
                </a:lnTo>
                <a:lnTo>
                  <a:pt x="268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 txBox="1"/>
          <p:nvPr/>
        </p:nvSpPr>
        <p:spPr>
          <a:xfrm>
            <a:off x="2048636" y="5638901"/>
            <a:ext cx="14268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7475" marR="5080" indent="-10541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Непрерывное  образование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3764279" y="3526535"/>
            <a:ext cx="3995928" cy="2569464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790188" y="3552444"/>
            <a:ext cx="3995927" cy="2569463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008501" y="3541014"/>
            <a:ext cx="3763645" cy="2336165"/>
          </a:xfrm>
          <a:custGeom>
            <a:avLst/>
            <a:gdLst/>
            <a:ahLst/>
            <a:cxnLst/>
            <a:rect l="l" t="t" r="r" b="b"/>
            <a:pathLst>
              <a:path w="3763645" h="2336165">
                <a:moveTo>
                  <a:pt x="134747" y="2118753"/>
                </a:moveTo>
                <a:lnTo>
                  <a:pt x="0" y="2335911"/>
                </a:lnTo>
                <a:lnTo>
                  <a:pt x="254508" y="2313444"/>
                </a:lnTo>
                <a:lnTo>
                  <a:pt x="226876" y="2268524"/>
                </a:lnTo>
                <a:lnTo>
                  <a:pt x="182118" y="2268524"/>
                </a:lnTo>
                <a:lnTo>
                  <a:pt x="142239" y="2203627"/>
                </a:lnTo>
                <a:lnTo>
                  <a:pt x="174677" y="2183667"/>
                </a:lnTo>
                <a:lnTo>
                  <a:pt x="134747" y="2118753"/>
                </a:lnTo>
                <a:close/>
              </a:path>
              <a:path w="3763645" h="2336165">
                <a:moveTo>
                  <a:pt x="174677" y="2183667"/>
                </a:moveTo>
                <a:lnTo>
                  <a:pt x="142239" y="2203627"/>
                </a:lnTo>
                <a:lnTo>
                  <a:pt x="182118" y="2268524"/>
                </a:lnTo>
                <a:lnTo>
                  <a:pt x="214586" y="2248545"/>
                </a:lnTo>
                <a:lnTo>
                  <a:pt x="174677" y="2183667"/>
                </a:lnTo>
                <a:close/>
              </a:path>
              <a:path w="3763645" h="2336165">
                <a:moveTo>
                  <a:pt x="214586" y="2248545"/>
                </a:moveTo>
                <a:lnTo>
                  <a:pt x="182118" y="2268524"/>
                </a:lnTo>
                <a:lnTo>
                  <a:pt x="226876" y="2268524"/>
                </a:lnTo>
                <a:lnTo>
                  <a:pt x="214586" y="2248545"/>
                </a:lnTo>
                <a:close/>
              </a:path>
              <a:path w="3763645" h="2336165">
                <a:moveTo>
                  <a:pt x="3723258" y="0"/>
                </a:moveTo>
                <a:lnTo>
                  <a:pt x="174677" y="2183667"/>
                </a:lnTo>
                <a:lnTo>
                  <a:pt x="214586" y="2248545"/>
                </a:lnTo>
                <a:lnTo>
                  <a:pt x="3763264" y="64897"/>
                </a:lnTo>
                <a:lnTo>
                  <a:pt x="3723258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381875" y="643001"/>
            <a:ext cx="1929130" cy="571500"/>
          </a:xfrm>
          <a:custGeom>
            <a:avLst/>
            <a:gdLst/>
            <a:ahLst/>
            <a:cxnLst/>
            <a:rect l="l" t="t" r="r" b="b"/>
            <a:pathLst>
              <a:path w="1929129" h="571500">
                <a:moveTo>
                  <a:pt x="0" y="571500"/>
                </a:moveTo>
                <a:lnTo>
                  <a:pt x="1928876" y="571500"/>
                </a:lnTo>
                <a:lnTo>
                  <a:pt x="1928876" y="0"/>
                </a:lnTo>
                <a:lnTo>
                  <a:pt x="0" y="0"/>
                </a:lnTo>
                <a:lnTo>
                  <a:pt x="0" y="57150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381875" y="643001"/>
            <a:ext cx="1929130" cy="571500"/>
          </a:xfrm>
          <a:custGeom>
            <a:avLst/>
            <a:gdLst/>
            <a:ahLst/>
            <a:cxnLst/>
            <a:rect l="l" t="t" r="r" b="b"/>
            <a:pathLst>
              <a:path w="1929129" h="571500">
                <a:moveTo>
                  <a:pt x="0" y="571500"/>
                </a:moveTo>
                <a:lnTo>
                  <a:pt x="1928876" y="571500"/>
                </a:lnTo>
                <a:lnTo>
                  <a:pt x="1928876" y="0"/>
                </a:lnTo>
                <a:lnTo>
                  <a:pt x="0" y="0"/>
                </a:lnTo>
                <a:lnTo>
                  <a:pt x="0" y="571500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 txBox="1"/>
          <p:nvPr/>
        </p:nvSpPr>
        <p:spPr>
          <a:xfrm>
            <a:off x="7911972" y="573100"/>
            <a:ext cx="880744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П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ла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ные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7686420" y="725804"/>
            <a:ext cx="13817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медицинские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8052181" y="878204"/>
            <a:ext cx="651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услуги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04900" y="421258"/>
            <a:ext cx="9740900" cy="61128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93787" y="410146"/>
            <a:ext cx="9763125" cy="6135370"/>
          </a:xfrm>
          <a:custGeom>
            <a:avLst/>
            <a:gdLst/>
            <a:ahLst/>
            <a:cxnLst/>
            <a:rect l="l" t="t" r="r" b="b"/>
            <a:pathLst>
              <a:path w="9763125" h="6135370">
                <a:moveTo>
                  <a:pt x="0" y="6135116"/>
                </a:moveTo>
                <a:lnTo>
                  <a:pt x="9763125" y="6135116"/>
                </a:lnTo>
                <a:lnTo>
                  <a:pt x="9763125" y="0"/>
                </a:lnTo>
                <a:lnTo>
                  <a:pt x="0" y="0"/>
                </a:lnTo>
                <a:lnTo>
                  <a:pt x="0" y="6135116"/>
                </a:lnTo>
                <a:close/>
              </a:path>
            </a:pathLst>
          </a:custGeom>
          <a:ln w="222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46200" y="1686941"/>
            <a:ext cx="2097405" cy="2038350"/>
          </a:xfrm>
          <a:custGeom>
            <a:avLst/>
            <a:gdLst/>
            <a:ahLst/>
            <a:cxnLst/>
            <a:rect l="l" t="t" r="r" b="b"/>
            <a:pathLst>
              <a:path w="2097404" h="2038350">
                <a:moveTo>
                  <a:pt x="0" y="339725"/>
                </a:moveTo>
                <a:lnTo>
                  <a:pt x="3102" y="293635"/>
                </a:lnTo>
                <a:lnTo>
                  <a:pt x="12138" y="249428"/>
                </a:lnTo>
                <a:lnTo>
                  <a:pt x="26703" y="207508"/>
                </a:lnTo>
                <a:lnTo>
                  <a:pt x="46392" y="168279"/>
                </a:lnTo>
                <a:lnTo>
                  <a:pt x="70799" y="132148"/>
                </a:lnTo>
                <a:lnTo>
                  <a:pt x="99520" y="99520"/>
                </a:lnTo>
                <a:lnTo>
                  <a:pt x="132148" y="70799"/>
                </a:lnTo>
                <a:lnTo>
                  <a:pt x="168279" y="46392"/>
                </a:lnTo>
                <a:lnTo>
                  <a:pt x="207508" y="26703"/>
                </a:lnTo>
                <a:lnTo>
                  <a:pt x="249428" y="12138"/>
                </a:lnTo>
                <a:lnTo>
                  <a:pt x="293635" y="3102"/>
                </a:lnTo>
                <a:lnTo>
                  <a:pt x="339725" y="0"/>
                </a:lnTo>
                <a:lnTo>
                  <a:pt x="1757426" y="0"/>
                </a:lnTo>
                <a:lnTo>
                  <a:pt x="1803541" y="3102"/>
                </a:lnTo>
                <a:lnTo>
                  <a:pt x="1847766" y="12138"/>
                </a:lnTo>
                <a:lnTo>
                  <a:pt x="1889696" y="26703"/>
                </a:lnTo>
                <a:lnTo>
                  <a:pt x="1928927" y="46392"/>
                </a:lnTo>
                <a:lnTo>
                  <a:pt x="1965056" y="70799"/>
                </a:lnTo>
                <a:lnTo>
                  <a:pt x="1997678" y="99520"/>
                </a:lnTo>
                <a:lnTo>
                  <a:pt x="2026389" y="132148"/>
                </a:lnTo>
                <a:lnTo>
                  <a:pt x="2050786" y="168279"/>
                </a:lnTo>
                <a:lnTo>
                  <a:pt x="2070465" y="207508"/>
                </a:lnTo>
                <a:lnTo>
                  <a:pt x="2085021" y="249428"/>
                </a:lnTo>
                <a:lnTo>
                  <a:pt x="2094051" y="293635"/>
                </a:lnTo>
                <a:lnTo>
                  <a:pt x="2097151" y="339725"/>
                </a:lnTo>
                <a:lnTo>
                  <a:pt x="2097151" y="1698625"/>
                </a:lnTo>
                <a:lnTo>
                  <a:pt x="2094051" y="1744740"/>
                </a:lnTo>
                <a:lnTo>
                  <a:pt x="2085021" y="1788965"/>
                </a:lnTo>
                <a:lnTo>
                  <a:pt x="2070465" y="1830895"/>
                </a:lnTo>
                <a:lnTo>
                  <a:pt x="2050786" y="1870126"/>
                </a:lnTo>
                <a:lnTo>
                  <a:pt x="2026389" y="1906255"/>
                </a:lnTo>
                <a:lnTo>
                  <a:pt x="1997678" y="1938877"/>
                </a:lnTo>
                <a:lnTo>
                  <a:pt x="1965056" y="1967588"/>
                </a:lnTo>
                <a:lnTo>
                  <a:pt x="1928927" y="1991985"/>
                </a:lnTo>
                <a:lnTo>
                  <a:pt x="1889696" y="2011664"/>
                </a:lnTo>
                <a:lnTo>
                  <a:pt x="1847766" y="2026220"/>
                </a:lnTo>
                <a:lnTo>
                  <a:pt x="1803541" y="2035250"/>
                </a:lnTo>
                <a:lnTo>
                  <a:pt x="1757426" y="2038350"/>
                </a:lnTo>
                <a:lnTo>
                  <a:pt x="339725" y="2038350"/>
                </a:lnTo>
                <a:lnTo>
                  <a:pt x="293635" y="2035250"/>
                </a:lnTo>
                <a:lnTo>
                  <a:pt x="249428" y="2026220"/>
                </a:lnTo>
                <a:lnTo>
                  <a:pt x="207508" y="2011664"/>
                </a:lnTo>
                <a:lnTo>
                  <a:pt x="168279" y="1991985"/>
                </a:lnTo>
                <a:lnTo>
                  <a:pt x="132148" y="1967588"/>
                </a:lnTo>
                <a:lnTo>
                  <a:pt x="99520" y="1938877"/>
                </a:lnTo>
                <a:lnTo>
                  <a:pt x="70799" y="1906255"/>
                </a:lnTo>
                <a:lnTo>
                  <a:pt x="46392" y="1870126"/>
                </a:lnTo>
                <a:lnTo>
                  <a:pt x="26703" y="1830895"/>
                </a:lnTo>
                <a:lnTo>
                  <a:pt x="12138" y="1788965"/>
                </a:lnTo>
                <a:lnTo>
                  <a:pt x="3102" y="1744740"/>
                </a:lnTo>
                <a:lnTo>
                  <a:pt x="0" y="1698625"/>
                </a:lnTo>
                <a:lnTo>
                  <a:pt x="0" y="339725"/>
                </a:lnTo>
                <a:close/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84651" y="491108"/>
            <a:ext cx="8253730" cy="6136640"/>
          </a:xfrm>
          <a:custGeom>
            <a:avLst/>
            <a:gdLst/>
            <a:ahLst/>
            <a:cxnLst/>
            <a:rect l="l" t="t" r="r" b="b"/>
            <a:pathLst>
              <a:path w="8253730" h="6136640">
                <a:moveTo>
                  <a:pt x="7230618" y="0"/>
                </a:moveTo>
                <a:lnTo>
                  <a:pt x="1022731" y="0"/>
                </a:lnTo>
                <a:lnTo>
                  <a:pt x="974591" y="1113"/>
                </a:lnTo>
                <a:lnTo>
                  <a:pt x="927025" y="4419"/>
                </a:lnTo>
                <a:lnTo>
                  <a:pt x="880079" y="9870"/>
                </a:lnTo>
                <a:lnTo>
                  <a:pt x="833805" y="17416"/>
                </a:lnTo>
                <a:lnTo>
                  <a:pt x="788250" y="27008"/>
                </a:lnTo>
                <a:lnTo>
                  <a:pt x="743463" y="38597"/>
                </a:lnTo>
                <a:lnTo>
                  <a:pt x="699495" y="52134"/>
                </a:lnTo>
                <a:lnTo>
                  <a:pt x="656394" y="67569"/>
                </a:lnTo>
                <a:lnTo>
                  <a:pt x="614209" y="84855"/>
                </a:lnTo>
                <a:lnTo>
                  <a:pt x="572990" y="103941"/>
                </a:lnTo>
                <a:lnTo>
                  <a:pt x="532785" y="124779"/>
                </a:lnTo>
                <a:lnTo>
                  <a:pt x="493644" y="147319"/>
                </a:lnTo>
                <a:lnTo>
                  <a:pt x="455615" y="171513"/>
                </a:lnTo>
                <a:lnTo>
                  <a:pt x="418749" y="197311"/>
                </a:lnTo>
                <a:lnTo>
                  <a:pt x="383094" y="224664"/>
                </a:lnTo>
                <a:lnTo>
                  <a:pt x="348699" y="253523"/>
                </a:lnTo>
                <a:lnTo>
                  <a:pt x="315613" y="283840"/>
                </a:lnTo>
                <a:lnTo>
                  <a:pt x="283886" y="315564"/>
                </a:lnTo>
                <a:lnTo>
                  <a:pt x="253567" y="348647"/>
                </a:lnTo>
                <a:lnTo>
                  <a:pt x="224704" y="383040"/>
                </a:lnTo>
                <a:lnTo>
                  <a:pt x="197347" y="418694"/>
                </a:lnTo>
                <a:lnTo>
                  <a:pt x="171546" y="455559"/>
                </a:lnTo>
                <a:lnTo>
                  <a:pt x="147349" y="493587"/>
                </a:lnTo>
                <a:lnTo>
                  <a:pt x="124805" y="532729"/>
                </a:lnTo>
                <a:lnTo>
                  <a:pt x="103963" y="572934"/>
                </a:lnTo>
                <a:lnTo>
                  <a:pt x="84874" y="614155"/>
                </a:lnTo>
                <a:lnTo>
                  <a:pt x="67585" y="656342"/>
                </a:lnTo>
                <a:lnTo>
                  <a:pt x="52146" y="699446"/>
                </a:lnTo>
                <a:lnTo>
                  <a:pt x="38606" y="743419"/>
                </a:lnTo>
                <a:lnTo>
                  <a:pt x="27014" y="788210"/>
                </a:lnTo>
                <a:lnTo>
                  <a:pt x="17420" y="833771"/>
                </a:lnTo>
                <a:lnTo>
                  <a:pt x="9872" y="880052"/>
                </a:lnTo>
                <a:lnTo>
                  <a:pt x="4420" y="927005"/>
                </a:lnTo>
                <a:lnTo>
                  <a:pt x="1113" y="974581"/>
                </a:lnTo>
                <a:lnTo>
                  <a:pt x="0" y="1022730"/>
                </a:lnTo>
                <a:lnTo>
                  <a:pt x="0" y="5113451"/>
                </a:lnTo>
                <a:lnTo>
                  <a:pt x="1113" y="5161595"/>
                </a:lnTo>
                <a:lnTo>
                  <a:pt x="4420" y="5209167"/>
                </a:lnTo>
                <a:lnTo>
                  <a:pt x="9872" y="5256116"/>
                </a:lnTo>
                <a:lnTo>
                  <a:pt x="17420" y="5302394"/>
                </a:lnTo>
                <a:lnTo>
                  <a:pt x="27014" y="5347951"/>
                </a:lnTo>
                <a:lnTo>
                  <a:pt x="38606" y="5392740"/>
                </a:lnTo>
                <a:lnTo>
                  <a:pt x="52146" y="5436710"/>
                </a:lnTo>
                <a:lnTo>
                  <a:pt x="67585" y="5479812"/>
                </a:lnTo>
                <a:lnTo>
                  <a:pt x="84874" y="5521998"/>
                </a:lnTo>
                <a:lnTo>
                  <a:pt x="103963" y="5563217"/>
                </a:lnTo>
                <a:lnTo>
                  <a:pt x="124805" y="5603422"/>
                </a:lnTo>
                <a:lnTo>
                  <a:pt x="147349" y="5642563"/>
                </a:lnTo>
                <a:lnTo>
                  <a:pt x="171546" y="5680590"/>
                </a:lnTo>
                <a:lnTo>
                  <a:pt x="197347" y="5717456"/>
                </a:lnTo>
                <a:lnTo>
                  <a:pt x="224704" y="5753110"/>
                </a:lnTo>
                <a:lnTo>
                  <a:pt x="253567" y="5787503"/>
                </a:lnTo>
                <a:lnTo>
                  <a:pt x="283886" y="5820587"/>
                </a:lnTo>
                <a:lnTo>
                  <a:pt x="315613" y="5852312"/>
                </a:lnTo>
                <a:lnTo>
                  <a:pt x="348699" y="5882630"/>
                </a:lnTo>
                <a:lnTo>
                  <a:pt x="383094" y="5911490"/>
                </a:lnTo>
                <a:lnTo>
                  <a:pt x="418749" y="5938845"/>
                </a:lnTo>
                <a:lnTo>
                  <a:pt x="455615" y="5964644"/>
                </a:lnTo>
                <a:lnTo>
                  <a:pt x="493644" y="5988839"/>
                </a:lnTo>
                <a:lnTo>
                  <a:pt x="532785" y="6011380"/>
                </a:lnTo>
                <a:lnTo>
                  <a:pt x="572990" y="6032219"/>
                </a:lnTo>
                <a:lnTo>
                  <a:pt x="614209" y="6051307"/>
                </a:lnTo>
                <a:lnTo>
                  <a:pt x="656394" y="6068594"/>
                </a:lnTo>
                <a:lnTo>
                  <a:pt x="699495" y="6084031"/>
                </a:lnTo>
                <a:lnTo>
                  <a:pt x="743463" y="6097569"/>
                </a:lnTo>
                <a:lnTo>
                  <a:pt x="788250" y="6109159"/>
                </a:lnTo>
                <a:lnTo>
                  <a:pt x="833805" y="6118752"/>
                </a:lnTo>
                <a:lnTo>
                  <a:pt x="880079" y="6126298"/>
                </a:lnTo>
                <a:lnTo>
                  <a:pt x="927025" y="6131750"/>
                </a:lnTo>
                <a:lnTo>
                  <a:pt x="974591" y="6135056"/>
                </a:lnTo>
                <a:lnTo>
                  <a:pt x="1022731" y="6136170"/>
                </a:lnTo>
                <a:lnTo>
                  <a:pt x="7230618" y="6136170"/>
                </a:lnTo>
                <a:lnTo>
                  <a:pt x="7278767" y="6135056"/>
                </a:lnTo>
                <a:lnTo>
                  <a:pt x="7326343" y="6131750"/>
                </a:lnTo>
                <a:lnTo>
                  <a:pt x="7373296" y="6126298"/>
                </a:lnTo>
                <a:lnTo>
                  <a:pt x="7419577" y="6118752"/>
                </a:lnTo>
                <a:lnTo>
                  <a:pt x="7465138" y="6109159"/>
                </a:lnTo>
                <a:lnTo>
                  <a:pt x="7509929" y="6097569"/>
                </a:lnTo>
                <a:lnTo>
                  <a:pt x="7553902" y="6084031"/>
                </a:lnTo>
                <a:lnTo>
                  <a:pt x="7597006" y="6068594"/>
                </a:lnTo>
                <a:lnTo>
                  <a:pt x="7639193" y="6051307"/>
                </a:lnTo>
                <a:lnTo>
                  <a:pt x="7680414" y="6032219"/>
                </a:lnTo>
                <a:lnTo>
                  <a:pt x="7720619" y="6011380"/>
                </a:lnTo>
                <a:lnTo>
                  <a:pt x="7759761" y="5988839"/>
                </a:lnTo>
                <a:lnTo>
                  <a:pt x="7797789" y="5964644"/>
                </a:lnTo>
                <a:lnTo>
                  <a:pt x="7834654" y="5938845"/>
                </a:lnTo>
                <a:lnTo>
                  <a:pt x="7870308" y="5911490"/>
                </a:lnTo>
                <a:lnTo>
                  <a:pt x="7904701" y="5882630"/>
                </a:lnTo>
                <a:lnTo>
                  <a:pt x="7937784" y="5852312"/>
                </a:lnTo>
                <a:lnTo>
                  <a:pt x="7969508" y="5820587"/>
                </a:lnTo>
                <a:lnTo>
                  <a:pt x="7999825" y="5787503"/>
                </a:lnTo>
                <a:lnTo>
                  <a:pt x="8028684" y="5753110"/>
                </a:lnTo>
                <a:lnTo>
                  <a:pt x="8056037" y="5717456"/>
                </a:lnTo>
                <a:lnTo>
                  <a:pt x="8081835" y="5680590"/>
                </a:lnTo>
                <a:lnTo>
                  <a:pt x="8106029" y="5642563"/>
                </a:lnTo>
                <a:lnTo>
                  <a:pt x="8128569" y="5603422"/>
                </a:lnTo>
                <a:lnTo>
                  <a:pt x="8149407" y="5563217"/>
                </a:lnTo>
                <a:lnTo>
                  <a:pt x="8168493" y="5521998"/>
                </a:lnTo>
                <a:lnTo>
                  <a:pt x="8185779" y="5479812"/>
                </a:lnTo>
                <a:lnTo>
                  <a:pt x="8201214" y="5436710"/>
                </a:lnTo>
                <a:lnTo>
                  <a:pt x="8214751" y="5392740"/>
                </a:lnTo>
                <a:lnTo>
                  <a:pt x="8226340" y="5347951"/>
                </a:lnTo>
                <a:lnTo>
                  <a:pt x="8235932" y="5302394"/>
                </a:lnTo>
                <a:lnTo>
                  <a:pt x="8243478" y="5256116"/>
                </a:lnTo>
                <a:lnTo>
                  <a:pt x="8248929" y="5209167"/>
                </a:lnTo>
                <a:lnTo>
                  <a:pt x="8252235" y="5161595"/>
                </a:lnTo>
                <a:lnTo>
                  <a:pt x="8253349" y="5113451"/>
                </a:lnTo>
                <a:lnTo>
                  <a:pt x="8253349" y="1022730"/>
                </a:lnTo>
                <a:lnTo>
                  <a:pt x="8252235" y="974581"/>
                </a:lnTo>
                <a:lnTo>
                  <a:pt x="8248929" y="927005"/>
                </a:lnTo>
                <a:lnTo>
                  <a:pt x="8243478" y="880052"/>
                </a:lnTo>
                <a:lnTo>
                  <a:pt x="8235932" y="833771"/>
                </a:lnTo>
                <a:lnTo>
                  <a:pt x="8226340" y="788210"/>
                </a:lnTo>
                <a:lnTo>
                  <a:pt x="8214751" y="743419"/>
                </a:lnTo>
                <a:lnTo>
                  <a:pt x="8201214" y="699446"/>
                </a:lnTo>
                <a:lnTo>
                  <a:pt x="8185779" y="656342"/>
                </a:lnTo>
                <a:lnTo>
                  <a:pt x="8168493" y="614155"/>
                </a:lnTo>
                <a:lnTo>
                  <a:pt x="8149407" y="572934"/>
                </a:lnTo>
                <a:lnTo>
                  <a:pt x="8128569" y="532729"/>
                </a:lnTo>
                <a:lnTo>
                  <a:pt x="8106029" y="493587"/>
                </a:lnTo>
                <a:lnTo>
                  <a:pt x="8081835" y="455559"/>
                </a:lnTo>
                <a:lnTo>
                  <a:pt x="8056037" y="418694"/>
                </a:lnTo>
                <a:lnTo>
                  <a:pt x="8028684" y="383040"/>
                </a:lnTo>
                <a:lnTo>
                  <a:pt x="7999825" y="348647"/>
                </a:lnTo>
                <a:lnTo>
                  <a:pt x="7969508" y="315564"/>
                </a:lnTo>
                <a:lnTo>
                  <a:pt x="7937784" y="283840"/>
                </a:lnTo>
                <a:lnTo>
                  <a:pt x="7904701" y="253523"/>
                </a:lnTo>
                <a:lnTo>
                  <a:pt x="7870308" y="224664"/>
                </a:lnTo>
                <a:lnTo>
                  <a:pt x="7834654" y="197311"/>
                </a:lnTo>
                <a:lnTo>
                  <a:pt x="7797789" y="171513"/>
                </a:lnTo>
                <a:lnTo>
                  <a:pt x="7759761" y="147319"/>
                </a:lnTo>
                <a:lnTo>
                  <a:pt x="7720619" y="124779"/>
                </a:lnTo>
                <a:lnTo>
                  <a:pt x="7680414" y="103941"/>
                </a:lnTo>
                <a:lnTo>
                  <a:pt x="7639193" y="84855"/>
                </a:lnTo>
                <a:lnTo>
                  <a:pt x="7597006" y="67569"/>
                </a:lnTo>
                <a:lnTo>
                  <a:pt x="7553902" y="52134"/>
                </a:lnTo>
                <a:lnTo>
                  <a:pt x="7509929" y="38597"/>
                </a:lnTo>
                <a:lnTo>
                  <a:pt x="7465138" y="27008"/>
                </a:lnTo>
                <a:lnTo>
                  <a:pt x="7419577" y="17416"/>
                </a:lnTo>
                <a:lnTo>
                  <a:pt x="7373296" y="9870"/>
                </a:lnTo>
                <a:lnTo>
                  <a:pt x="7326343" y="4419"/>
                </a:lnTo>
                <a:lnTo>
                  <a:pt x="7278767" y="1113"/>
                </a:lnTo>
                <a:lnTo>
                  <a:pt x="72306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46200" y="432816"/>
            <a:ext cx="3073400" cy="593090"/>
          </a:xfrm>
          <a:custGeom>
            <a:avLst/>
            <a:gdLst/>
            <a:ahLst/>
            <a:cxnLst/>
            <a:rect l="l" t="t" r="r" b="b"/>
            <a:pathLst>
              <a:path w="3073400" h="593090">
                <a:moveTo>
                  <a:pt x="1536700" y="0"/>
                </a:moveTo>
                <a:lnTo>
                  <a:pt x="1462241" y="341"/>
                </a:lnTo>
                <a:lnTo>
                  <a:pt x="1316150" y="3029"/>
                </a:lnTo>
                <a:lnTo>
                  <a:pt x="1174363" y="8286"/>
                </a:lnTo>
                <a:lnTo>
                  <a:pt x="1037523" y="15988"/>
                </a:lnTo>
                <a:lnTo>
                  <a:pt x="971160" y="20717"/>
                </a:lnTo>
                <a:lnTo>
                  <a:pt x="906275" y="26010"/>
                </a:lnTo>
                <a:lnTo>
                  <a:pt x="842949" y="31853"/>
                </a:lnTo>
                <a:lnTo>
                  <a:pt x="781262" y="38229"/>
                </a:lnTo>
                <a:lnTo>
                  <a:pt x="721295" y="45123"/>
                </a:lnTo>
                <a:lnTo>
                  <a:pt x="663128" y="52520"/>
                </a:lnTo>
                <a:lnTo>
                  <a:pt x="606841" y="60403"/>
                </a:lnTo>
                <a:lnTo>
                  <a:pt x="552516" y="68758"/>
                </a:lnTo>
                <a:lnTo>
                  <a:pt x="500233" y="77569"/>
                </a:lnTo>
                <a:lnTo>
                  <a:pt x="450072" y="86820"/>
                </a:lnTo>
                <a:lnTo>
                  <a:pt x="402113" y="96496"/>
                </a:lnTo>
                <a:lnTo>
                  <a:pt x="356437" y="106581"/>
                </a:lnTo>
                <a:lnTo>
                  <a:pt x="313125" y="117060"/>
                </a:lnTo>
                <a:lnTo>
                  <a:pt x="272258" y="127918"/>
                </a:lnTo>
                <a:lnTo>
                  <a:pt x="233914" y="139138"/>
                </a:lnTo>
                <a:lnTo>
                  <a:pt x="165123" y="162604"/>
                </a:lnTo>
                <a:lnTo>
                  <a:pt x="107395" y="187334"/>
                </a:lnTo>
                <a:lnTo>
                  <a:pt x="61375" y="213205"/>
                </a:lnTo>
                <a:lnTo>
                  <a:pt x="27707" y="240092"/>
                </a:lnTo>
                <a:lnTo>
                  <a:pt x="1771" y="282056"/>
                </a:lnTo>
                <a:lnTo>
                  <a:pt x="0" y="296418"/>
                </a:lnTo>
                <a:lnTo>
                  <a:pt x="1771" y="310768"/>
                </a:lnTo>
                <a:lnTo>
                  <a:pt x="27707" y="352703"/>
                </a:lnTo>
                <a:lnTo>
                  <a:pt x="61375" y="379574"/>
                </a:lnTo>
                <a:lnTo>
                  <a:pt x="107395" y="405430"/>
                </a:lnTo>
                <a:lnTo>
                  <a:pt x="165123" y="430149"/>
                </a:lnTo>
                <a:lnTo>
                  <a:pt x="233914" y="453605"/>
                </a:lnTo>
                <a:lnTo>
                  <a:pt x="272258" y="464820"/>
                </a:lnTo>
                <a:lnTo>
                  <a:pt x="313125" y="475674"/>
                </a:lnTo>
                <a:lnTo>
                  <a:pt x="356437" y="486149"/>
                </a:lnTo>
                <a:lnTo>
                  <a:pt x="402113" y="496231"/>
                </a:lnTo>
                <a:lnTo>
                  <a:pt x="450072" y="505904"/>
                </a:lnTo>
                <a:lnTo>
                  <a:pt x="500233" y="515153"/>
                </a:lnTo>
                <a:lnTo>
                  <a:pt x="552516" y="523961"/>
                </a:lnTo>
                <a:lnTo>
                  <a:pt x="606841" y="532314"/>
                </a:lnTo>
                <a:lnTo>
                  <a:pt x="663128" y="540196"/>
                </a:lnTo>
                <a:lnTo>
                  <a:pt x="721295" y="547591"/>
                </a:lnTo>
                <a:lnTo>
                  <a:pt x="781262" y="554483"/>
                </a:lnTo>
                <a:lnTo>
                  <a:pt x="842949" y="560858"/>
                </a:lnTo>
                <a:lnTo>
                  <a:pt x="906275" y="566700"/>
                </a:lnTo>
                <a:lnTo>
                  <a:pt x="971160" y="571993"/>
                </a:lnTo>
                <a:lnTo>
                  <a:pt x="1037523" y="576721"/>
                </a:lnTo>
                <a:lnTo>
                  <a:pt x="1105284" y="580869"/>
                </a:lnTo>
                <a:lnTo>
                  <a:pt x="1244678" y="587364"/>
                </a:lnTo>
                <a:lnTo>
                  <a:pt x="1388698" y="591352"/>
                </a:lnTo>
                <a:lnTo>
                  <a:pt x="1536700" y="592709"/>
                </a:lnTo>
                <a:lnTo>
                  <a:pt x="1684701" y="591352"/>
                </a:lnTo>
                <a:lnTo>
                  <a:pt x="1828721" y="587364"/>
                </a:lnTo>
                <a:lnTo>
                  <a:pt x="1968115" y="580869"/>
                </a:lnTo>
                <a:lnTo>
                  <a:pt x="2035876" y="576721"/>
                </a:lnTo>
                <a:lnTo>
                  <a:pt x="2102239" y="571993"/>
                </a:lnTo>
                <a:lnTo>
                  <a:pt x="2167124" y="566700"/>
                </a:lnTo>
                <a:lnTo>
                  <a:pt x="2230450" y="560858"/>
                </a:lnTo>
                <a:lnTo>
                  <a:pt x="2292137" y="554483"/>
                </a:lnTo>
                <a:lnTo>
                  <a:pt x="2352104" y="547591"/>
                </a:lnTo>
                <a:lnTo>
                  <a:pt x="2410271" y="540196"/>
                </a:lnTo>
                <a:lnTo>
                  <a:pt x="2466558" y="532314"/>
                </a:lnTo>
                <a:lnTo>
                  <a:pt x="2520883" y="523961"/>
                </a:lnTo>
                <a:lnTo>
                  <a:pt x="2573166" y="515153"/>
                </a:lnTo>
                <a:lnTo>
                  <a:pt x="2623327" y="505904"/>
                </a:lnTo>
                <a:lnTo>
                  <a:pt x="2671286" y="496231"/>
                </a:lnTo>
                <a:lnTo>
                  <a:pt x="2716962" y="486149"/>
                </a:lnTo>
                <a:lnTo>
                  <a:pt x="2760274" y="475674"/>
                </a:lnTo>
                <a:lnTo>
                  <a:pt x="2801141" y="464820"/>
                </a:lnTo>
                <a:lnTo>
                  <a:pt x="2839485" y="453605"/>
                </a:lnTo>
                <a:lnTo>
                  <a:pt x="2908276" y="430149"/>
                </a:lnTo>
                <a:lnTo>
                  <a:pt x="2966004" y="405430"/>
                </a:lnTo>
                <a:lnTo>
                  <a:pt x="3012024" y="379574"/>
                </a:lnTo>
                <a:lnTo>
                  <a:pt x="3045692" y="352703"/>
                </a:lnTo>
                <a:lnTo>
                  <a:pt x="3071628" y="310768"/>
                </a:lnTo>
                <a:lnTo>
                  <a:pt x="3073400" y="296418"/>
                </a:lnTo>
                <a:lnTo>
                  <a:pt x="3071628" y="282056"/>
                </a:lnTo>
                <a:lnTo>
                  <a:pt x="3045692" y="240092"/>
                </a:lnTo>
                <a:lnTo>
                  <a:pt x="3012024" y="213205"/>
                </a:lnTo>
                <a:lnTo>
                  <a:pt x="2966004" y="187334"/>
                </a:lnTo>
                <a:lnTo>
                  <a:pt x="2908276" y="162604"/>
                </a:lnTo>
                <a:lnTo>
                  <a:pt x="2839485" y="139138"/>
                </a:lnTo>
                <a:lnTo>
                  <a:pt x="2801141" y="127918"/>
                </a:lnTo>
                <a:lnTo>
                  <a:pt x="2760274" y="117060"/>
                </a:lnTo>
                <a:lnTo>
                  <a:pt x="2716962" y="106581"/>
                </a:lnTo>
                <a:lnTo>
                  <a:pt x="2671286" y="96496"/>
                </a:lnTo>
                <a:lnTo>
                  <a:pt x="2623327" y="86820"/>
                </a:lnTo>
                <a:lnTo>
                  <a:pt x="2573166" y="77569"/>
                </a:lnTo>
                <a:lnTo>
                  <a:pt x="2520883" y="68758"/>
                </a:lnTo>
                <a:lnTo>
                  <a:pt x="2466558" y="60403"/>
                </a:lnTo>
                <a:lnTo>
                  <a:pt x="2410271" y="52520"/>
                </a:lnTo>
                <a:lnTo>
                  <a:pt x="2352104" y="45123"/>
                </a:lnTo>
                <a:lnTo>
                  <a:pt x="2292137" y="38229"/>
                </a:lnTo>
                <a:lnTo>
                  <a:pt x="2230450" y="31853"/>
                </a:lnTo>
                <a:lnTo>
                  <a:pt x="2167124" y="26010"/>
                </a:lnTo>
                <a:lnTo>
                  <a:pt x="2102239" y="20717"/>
                </a:lnTo>
                <a:lnTo>
                  <a:pt x="2035876" y="15988"/>
                </a:lnTo>
                <a:lnTo>
                  <a:pt x="1899036" y="8286"/>
                </a:lnTo>
                <a:lnTo>
                  <a:pt x="1757249" y="3029"/>
                </a:lnTo>
                <a:lnTo>
                  <a:pt x="1684701" y="1356"/>
                </a:lnTo>
                <a:lnTo>
                  <a:pt x="1611158" y="341"/>
                </a:lnTo>
                <a:lnTo>
                  <a:pt x="15367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20571" y="822325"/>
            <a:ext cx="2739390" cy="829944"/>
          </a:xfrm>
          <a:custGeom>
            <a:avLst/>
            <a:gdLst/>
            <a:ahLst/>
            <a:cxnLst/>
            <a:rect l="l" t="t" r="r" b="b"/>
            <a:pathLst>
              <a:path w="2739390" h="829944">
                <a:moveTo>
                  <a:pt x="2600655" y="0"/>
                </a:moveTo>
                <a:lnTo>
                  <a:pt x="138290" y="0"/>
                </a:lnTo>
                <a:lnTo>
                  <a:pt x="94579" y="7056"/>
                </a:lnTo>
                <a:lnTo>
                  <a:pt x="56616" y="26700"/>
                </a:lnTo>
                <a:lnTo>
                  <a:pt x="26681" y="56647"/>
                </a:lnTo>
                <a:lnTo>
                  <a:pt x="7049" y="94609"/>
                </a:lnTo>
                <a:lnTo>
                  <a:pt x="0" y="138302"/>
                </a:lnTo>
                <a:lnTo>
                  <a:pt x="0" y="691388"/>
                </a:lnTo>
                <a:lnTo>
                  <a:pt x="7049" y="735129"/>
                </a:lnTo>
                <a:lnTo>
                  <a:pt x="26681" y="773098"/>
                </a:lnTo>
                <a:lnTo>
                  <a:pt x="56616" y="803027"/>
                </a:lnTo>
                <a:lnTo>
                  <a:pt x="94579" y="822647"/>
                </a:lnTo>
                <a:lnTo>
                  <a:pt x="138290" y="829690"/>
                </a:lnTo>
                <a:lnTo>
                  <a:pt x="2600655" y="829690"/>
                </a:lnTo>
                <a:lnTo>
                  <a:pt x="2644397" y="822647"/>
                </a:lnTo>
                <a:lnTo>
                  <a:pt x="2682365" y="803027"/>
                </a:lnTo>
                <a:lnTo>
                  <a:pt x="2712294" y="773098"/>
                </a:lnTo>
                <a:lnTo>
                  <a:pt x="2731914" y="735129"/>
                </a:lnTo>
                <a:lnTo>
                  <a:pt x="2738958" y="691388"/>
                </a:lnTo>
                <a:lnTo>
                  <a:pt x="2738958" y="138302"/>
                </a:lnTo>
                <a:lnTo>
                  <a:pt x="2731914" y="94609"/>
                </a:lnTo>
                <a:lnTo>
                  <a:pt x="2712294" y="56647"/>
                </a:lnTo>
                <a:lnTo>
                  <a:pt x="2682365" y="26700"/>
                </a:lnTo>
                <a:lnTo>
                  <a:pt x="2644397" y="7056"/>
                </a:lnTo>
                <a:lnTo>
                  <a:pt x="26006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85209" y="491108"/>
            <a:ext cx="2231770" cy="57064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605779" y="2823591"/>
            <a:ext cx="2585720" cy="605790"/>
          </a:xfrm>
          <a:custGeom>
            <a:avLst/>
            <a:gdLst/>
            <a:ahLst/>
            <a:cxnLst/>
            <a:rect l="l" t="t" r="r" b="b"/>
            <a:pathLst>
              <a:path w="2585720" h="605789">
                <a:moveTo>
                  <a:pt x="2484881" y="0"/>
                </a:moveTo>
                <a:lnTo>
                  <a:pt x="100965" y="0"/>
                </a:lnTo>
                <a:lnTo>
                  <a:pt x="61668" y="7935"/>
                </a:lnTo>
                <a:lnTo>
                  <a:pt x="29575" y="29575"/>
                </a:lnTo>
                <a:lnTo>
                  <a:pt x="7935" y="61668"/>
                </a:lnTo>
                <a:lnTo>
                  <a:pt x="0" y="100964"/>
                </a:lnTo>
                <a:lnTo>
                  <a:pt x="0" y="504571"/>
                </a:lnTo>
                <a:lnTo>
                  <a:pt x="7935" y="543794"/>
                </a:lnTo>
                <a:lnTo>
                  <a:pt x="29575" y="575849"/>
                </a:lnTo>
                <a:lnTo>
                  <a:pt x="61668" y="597475"/>
                </a:lnTo>
                <a:lnTo>
                  <a:pt x="100965" y="605409"/>
                </a:lnTo>
                <a:lnTo>
                  <a:pt x="2484881" y="605409"/>
                </a:lnTo>
                <a:lnTo>
                  <a:pt x="2524105" y="597475"/>
                </a:lnTo>
                <a:lnTo>
                  <a:pt x="2556160" y="575849"/>
                </a:lnTo>
                <a:lnTo>
                  <a:pt x="2577786" y="543794"/>
                </a:lnTo>
                <a:lnTo>
                  <a:pt x="2585720" y="504571"/>
                </a:lnTo>
                <a:lnTo>
                  <a:pt x="2585720" y="100964"/>
                </a:lnTo>
                <a:lnTo>
                  <a:pt x="2577786" y="61668"/>
                </a:lnTo>
                <a:lnTo>
                  <a:pt x="2556160" y="29575"/>
                </a:lnTo>
                <a:lnTo>
                  <a:pt x="2524105" y="7935"/>
                </a:lnTo>
                <a:lnTo>
                  <a:pt x="2484881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05779" y="2823591"/>
            <a:ext cx="2585720" cy="605790"/>
          </a:xfrm>
          <a:custGeom>
            <a:avLst/>
            <a:gdLst/>
            <a:ahLst/>
            <a:cxnLst/>
            <a:rect l="l" t="t" r="r" b="b"/>
            <a:pathLst>
              <a:path w="2585720" h="605789">
                <a:moveTo>
                  <a:pt x="0" y="100964"/>
                </a:moveTo>
                <a:lnTo>
                  <a:pt x="7935" y="61668"/>
                </a:lnTo>
                <a:lnTo>
                  <a:pt x="29575" y="29575"/>
                </a:lnTo>
                <a:lnTo>
                  <a:pt x="61668" y="7935"/>
                </a:lnTo>
                <a:lnTo>
                  <a:pt x="100965" y="0"/>
                </a:lnTo>
                <a:lnTo>
                  <a:pt x="2484881" y="0"/>
                </a:lnTo>
                <a:lnTo>
                  <a:pt x="2524105" y="7935"/>
                </a:lnTo>
                <a:lnTo>
                  <a:pt x="2556160" y="29575"/>
                </a:lnTo>
                <a:lnTo>
                  <a:pt x="2577786" y="61668"/>
                </a:lnTo>
                <a:lnTo>
                  <a:pt x="2585720" y="100964"/>
                </a:lnTo>
                <a:lnTo>
                  <a:pt x="2585720" y="504571"/>
                </a:lnTo>
                <a:lnTo>
                  <a:pt x="2577786" y="543794"/>
                </a:lnTo>
                <a:lnTo>
                  <a:pt x="2556160" y="575849"/>
                </a:lnTo>
                <a:lnTo>
                  <a:pt x="2524105" y="597475"/>
                </a:lnTo>
                <a:lnTo>
                  <a:pt x="2484881" y="605409"/>
                </a:lnTo>
                <a:lnTo>
                  <a:pt x="100965" y="605409"/>
                </a:lnTo>
                <a:lnTo>
                  <a:pt x="61668" y="597475"/>
                </a:lnTo>
                <a:lnTo>
                  <a:pt x="29575" y="575849"/>
                </a:lnTo>
                <a:lnTo>
                  <a:pt x="7935" y="543794"/>
                </a:lnTo>
                <a:lnTo>
                  <a:pt x="0" y="504571"/>
                </a:lnTo>
                <a:lnTo>
                  <a:pt x="0" y="100964"/>
                </a:lnTo>
                <a:close/>
              </a:path>
            </a:pathLst>
          </a:custGeom>
          <a:ln w="12700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792851" y="2888742"/>
            <a:ext cx="221361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91440">
              <a:lnSpc>
                <a:spcPct val="100000"/>
              </a:lnSpc>
              <a:spcBef>
                <a:spcPts val="105"/>
              </a:spcBef>
            </a:pP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Инсульт,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,ДЦП,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энцефалит 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эпилепсия,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РСК,</a:t>
            </a:r>
            <a:r>
              <a:rPr sz="1400" b="1" spc="-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деменция…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757798" y="495300"/>
            <a:ext cx="2585720" cy="469900"/>
          </a:xfrm>
          <a:custGeom>
            <a:avLst/>
            <a:gdLst/>
            <a:ahLst/>
            <a:cxnLst/>
            <a:rect l="l" t="t" r="r" b="b"/>
            <a:pathLst>
              <a:path w="2585720" h="469900">
                <a:moveTo>
                  <a:pt x="2507360" y="0"/>
                </a:moveTo>
                <a:lnTo>
                  <a:pt x="78231" y="0"/>
                </a:lnTo>
                <a:lnTo>
                  <a:pt x="47791" y="6153"/>
                </a:lnTo>
                <a:lnTo>
                  <a:pt x="22923" y="22939"/>
                </a:lnTo>
                <a:lnTo>
                  <a:pt x="6151" y="47845"/>
                </a:lnTo>
                <a:lnTo>
                  <a:pt x="0" y="78359"/>
                </a:lnTo>
                <a:lnTo>
                  <a:pt x="0" y="391540"/>
                </a:lnTo>
                <a:lnTo>
                  <a:pt x="6151" y="422054"/>
                </a:lnTo>
                <a:lnTo>
                  <a:pt x="22923" y="446960"/>
                </a:lnTo>
                <a:lnTo>
                  <a:pt x="47791" y="463746"/>
                </a:lnTo>
                <a:lnTo>
                  <a:pt x="78231" y="469900"/>
                </a:lnTo>
                <a:lnTo>
                  <a:pt x="2507360" y="469900"/>
                </a:lnTo>
                <a:lnTo>
                  <a:pt x="2537874" y="463746"/>
                </a:lnTo>
                <a:lnTo>
                  <a:pt x="2562780" y="446960"/>
                </a:lnTo>
                <a:lnTo>
                  <a:pt x="2579566" y="422054"/>
                </a:lnTo>
                <a:lnTo>
                  <a:pt x="2585720" y="391540"/>
                </a:lnTo>
                <a:lnTo>
                  <a:pt x="2585720" y="78359"/>
                </a:lnTo>
                <a:lnTo>
                  <a:pt x="2579566" y="47845"/>
                </a:lnTo>
                <a:lnTo>
                  <a:pt x="2562780" y="22939"/>
                </a:lnTo>
                <a:lnTo>
                  <a:pt x="2537874" y="6153"/>
                </a:lnTo>
                <a:lnTo>
                  <a:pt x="2507360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757798" y="495300"/>
            <a:ext cx="2585720" cy="469900"/>
          </a:xfrm>
          <a:custGeom>
            <a:avLst/>
            <a:gdLst/>
            <a:ahLst/>
            <a:cxnLst/>
            <a:rect l="l" t="t" r="r" b="b"/>
            <a:pathLst>
              <a:path w="2585720" h="469900">
                <a:moveTo>
                  <a:pt x="0" y="78359"/>
                </a:moveTo>
                <a:lnTo>
                  <a:pt x="6151" y="47845"/>
                </a:lnTo>
                <a:lnTo>
                  <a:pt x="22923" y="22939"/>
                </a:lnTo>
                <a:lnTo>
                  <a:pt x="47791" y="6153"/>
                </a:lnTo>
                <a:lnTo>
                  <a:pt x="78231" y="0"/>
                </a:lnTo>
                <a:lnTo>
                  <a:pt x="2507360" y="0"/>
                </a:lnTo>
                <a:lnTo>
                  <a:pt x="2537874" y="6153"/>
                </a:lnTo>
                <a:lnTo>
                  <a:pt x="2562780" y="22939"/>
                </a:lnTo>
                <a:lnTo>
                  <a:pt x="2579566" y="47845"/>
                </a:lnTo>
                <a:lnTo>
                  <a:pt x="2585720" y="78359"/>
                </a:lnTo>
                <a:lnTo>
                  <a:pt x="2585720" y="391540"/>
                </a:lnTo>
                <a:lnTo>
                  <a:pt x="2579566" y="422054"/>
                </a:lnTo>
                <a:lnTo>
                  <a:pt x="2562780" y="446960"/>
                </a:lnTo>
                <a:lnTo>
                  <a:pt x="2537874" y="463746"/>
                </a:lnTo>
                <a:lnTo>
                  <a:pt x="2507360" y="469900"/>
                </a:lnTo>
                <a:lnTo>
                  <a:pt x="78231" y="469900"/>
                </a:lnTo>
                <a:lnTo>
                  <a:pt x="47791" y="463746"/>
                </a:lnTo>
                <a:lnTo>
                  <a:pt x="22923" y="446960"/>
                </a:lnTo>
                <a:lnTo>
                  <a:pt x="6151" y="422054"/>
                </a:lnTo>
                <a:lnTo>
                  <a:pt x="0" y="391540"/>
                </a:lnTo>
                <a:lnTo>
                  <a:pt x="0" y="78359"/>
                </a:lnTo>
                <a:close/>
              </a:path>
            </a:pathLst>
          </a:custGeom>
          <a:ln w="12700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107684" y="491997"/>
            <a:ext cx="1885314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Астма,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ХОБЛ,</a:t>
            </a:r>
            <a:r>
              <a:rPr sz="1400" b="1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ТБЦ,ТЭЛА,</a:t>
            </a:r>
            <a:endParaRPr sz="1400">
              <a:latin typeface="Calibri"/>
              <a:cs typeface="Calibri"/>
            </a:endParaRPr>
          </a:p>
          <a:p>
            <a:pPr marL="3810" algn="ctr">
              <a:lnSpc>
                <a:spcPct val="100000"/>
              </a:lnSpc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муковисцидоз…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698744" y="1585341"/>
            <a:ext cx="2756535" cy="469900"/>
          </a:xfrm>
          <a:custGeom>
            <a:avLst/>
            <a:gdLst/>
            <a:ahLst/>
            <a:cxnLst/>
            <a:rect l="l" t="t" r="r" b="b"/>
            <a:pathLst>
              <a:path w="2756534" h="469900">
                <a:moveTo>
                  <a:pt x="2677795" y="0"/>
                </a:moveTo>
                <a:lnTo>
                  <a:pt x="78231" y="0"/>
                </a:lnTo>
                <a:lnTo>
                  <a:pt x="47791" y="6153"/>
                </a:lnTo>
                <a:lnTo>
                  <a:pt x="22923" y="22939"/>
                </a:lnTo>
                <a:lnTo>
                  <a:pt x="6151" y="47845"/>
                </a:lnTo>
                <a:lnTo>
                  <a:pt x="0" y="78359"/>
                </a:lnTo>
                <a:lnTo>
                  <a:pt x="0" y="391668"/>
                </a:lnTo>
                <a:lnTo>
                  <a:pt x="6151" y="422108"/>
                </a:lnTo>
                <a:lnTo>
                  <a:pt x="22923" y="446976"/>
                </a:lnTo>
                <a:lnTo>
                  <a:pt x="47791" y="463748"/>
                </a:lnTo>
                <a:lnTo>
                  <a:pt x="78231" y="469900"/>
                </a:lnTo>
                <a:lnTo>
                  <a:pt x="2677795" y="469900"/>
                </a:lnTo>
                <a:lnTo>
                  <a:pt x="2708235" y="463748"/>
                </a:lnTo>
                <a:lnTo>
                  <a:pt x="2733103" y="446976"/>
                </a:lnTo>
                <a:lnTo>
                  <a:pt x="2749875" y="422108"/>
                </a:lnTo>
                <a:lnTo>
                  <a:pt x="2756027" y="391668"/>
                </a:lnTo>
                <a:lnTo>
                  <a:pt x="2756027" y="78359"/>
                </a:lnTo>
                <a:lnTo>
                  <a:pt x="2749875" y="47845"/>
                </a:lnTo>
                <a:lnTo>
                  <a:pt x="2733103" y="22939"/>
                </a:lnTo>
                <a:lnTo>
                  <a:pt x="2708235" y="6153"/>
                </a:lnTo>
                <a:lnTo>
                  <a:pt x="2677795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98744" y="1585341"/>
            <a:ext cx="2756535" cy="469900"/>
          </a:xfrm>
          <a:custGeom>
            <a:avLst/>
            <a:gdLst/>
            <a:ahLst/>
            <a:cxnLst/>
            <a:rect l="l" t="t" r="r" b="b"/>
            <a:pathLst>
              <a:path w="2756534" h="469900">
                <a:moveTo>
                  <a:pt x="0" y="78359"/>
                </a:moveTo>
                <a:lnTo>
                  <a:pt x="6151" y="47845"/>
                </a:lnTo>
                <a:lnTo>
                  <a:pt x="22923" y="22939"/>
                </a:lnTo>
                <a:lnTo>
                  <a:pt x="47791" y="6153"/>
                </a:lnTo>
                <a:lnTo>
                  <a:pt x="78231" y="0"/>
                </a:lnTo>
                <a:lnTo>
                  <a:pt x="2677795" y="0"/>
                </a:lnTo>
                <a:lnTo>
                  <a:pt x="2708235" y="6153"/>
                </a:lnTo>
                <a:lnTo>
                  <a:pt x="2733103" y="22939"/>
                </a:lnTo>
                <a:lnTo>
                  <a:pt x="2749875" y="47845"/>
                </a:lnTo>
                <a:lnTo>
                  <a:pt x="2756027" y="78359"/>
                </a:lnTo>
                <a:lnTo>
                  <a:pt x="2756027" y="391668"/>
                </a:lnTo>
                <a:lnTo>
                  <a:pt x="2749875" y="422108"/>
                </a:lnTo>
                <a:lnTo>
                  <a:pt x="2733103" y="446976"/>
                </a:lnTo>
                <a:lnTo>
                  <a:pt x="2708235" y="463748"/>
                </a:lnTo>
                <a:lnTo>
                  <a:pt x="2677795" y="469900"/>
                </a:lnTo>
                <a:lnTo>
                  <a:pt x="78231" y="469900"/>
                </a:lnTo>
                <a:lnTo>
                  <a:pt x="47791" y="463748"/>
                </a:lnTo>
                <a:lnTo>
                  <a:pt x="22923" y="446976"/>
                </a:lnTo>
                <a:lnTo>
                  <a:pt x="6151" y="422108"/>
                </a:lnTo>
                <a:lnTo>
                  <a:pt x="0" y="391668"/>
                </a:lnTo>
                <a:lnTo>
                  <a:pt x="0" y="78359"/>
                </a:lnTo>
                <a:close/>
              </a:path>
            </a:pathLst>
          </a:custGeom>
          <a:ln w="12700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834634" y="1551889"/>
            <a:ext cx="248475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ОИМ,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кардиты,миопатии.АГ,</a:t>
            </a:r>
            <a:endParaRPr sz="16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</a:pP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ХСН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757798" y="3793109"/>
            <a:ext cx="2585720" cy="304800"/>
          </a:xfrm>
          <a:custGeom>
            <a:avLst/>
            <a:gdLst/>
            <a:ahLst/>
            <a:cxnLst/>
            <a:rect l="l" t="t" r="r" b="b"/>
            <a:pathLst>
              <a:path w="2585720" h="304800">
                <a:moveTo>
                  <a:pt x="2534920" y="0"/>
                </a:moveTo>
                <a:lnTo>
                  <a:pt x="50800" y="0"/>
                </a:lnTo>
                <a:lnTo>
                  <a:pt x="31021" y="3990"/>
                </a:lnTo>
                <a:lnTo>
                  <a:pt x="14874" y="14874"/>
                </a:lnTo>
                <a:lnTo>
                  <a:pt x="3990" y="31021"/>
                </a:lnTo>
                <a:lnTo>
                  <a:pt x="0" y="50800"/>
                </a:lnTo>
                <a:lnTo>
                  <a:pt x="0" y="254000"/>
                </a:lnTo>
                <a:lnTo>
                  <a:pt x="3990" y="273778"/>
                </a:lnTo>
                <a:lnTo>
                  <a:pt x="14874" y="289925"/>
                </a:lnTo>
                <a:lnTo>
                  <a:pt x="31021" y="300809"/>
                </a:lnTo>
                <a:lnTo>
                  <a:pt x="50800" y="304800"/>
                </a:lnTo>
                <a:lnTo>
                  <a:pt x="2534920" y="304800"/>
                </a:lnTo>
                <a:lnTo>
                  <a:pt x="2554698" y="300809"/>
                </a:lnTo>
                <a:lnTo>
                  <a:pt x="2570845" y="289925"/>
                </a:lnTo>
                <a:lnTo>
                  <a:pt x="2581729" y="273778"/>
                </a:lnTo>
                <a:lnTo>
                  <a:pt x="2585720" y="254000"/>
                </a:lnTo>
                <a:lnTo>
                  <a:pt x="2585720" y="50800"/>
                </a:lnTo>
                <a:lnTo>
                  <a:pt x="2581729" y="31021"/>
                </a:lnTo>
                <a:lnTo>
                  <a:pt x="2570845" y="14874"/>
                </a:lnTo>
                <a:lnTo>
                  <a:pt x="2554698" y="3990"/>
                </a:lnTo>
                <a:lnTo>
                  <a:pt x="2534920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757798" y="3793109"/>
            <a:ext cx="2585720" cy="304800"/>
          </a:xfrm>
          <a:custGeom>
            <a:avLst/>
            <a:gdLst/>
            <a:ahLst/>
            <a:cxnLst/>
            <a:rect l="l" t="t" r="r" b="b"/>
            <a:pathLst>
              <a:path w="2585720" h="304800">
                <a:moveTo>
                  <a:pt x="0" y="50800"/>
                </a:moveTo>
                <a:lnTo>
                  <a:pt x="3990" y="31021"/>
                </a:lnTo>
                <a:lnTo>
                  <a:pt x="14874" y="14874"/>
                </a:lnTo>
                <a:lnTo>
                  <a:pt x="31021" y="3990"/>
                </a:lnTo>
                <a:lnTo>
                  <a:pt x="50800" y="0"/>
                </a:lnTo>
                <a:lnTo>
                  <a:pt x="2534920" y="0"/>
                </a:lnTo>
                <a:lnTo>
                  <a:pt x="2554698" y="3990"/>
                </a:lnTo>
                <a:lnTo>
                  <a:pt x="2570845" y="14874"/>
                </a:lnTo>
                <a:lnTo>
                  <a:pt x="2581729" y="31021"/>
                </a:lnTo>
                <a:lnTo>
                  <a:pt x="2585720" y="50800"/>
                </a:lnTo>
                <a:lnTo>
                  <a:pt x="2585720" y="254000"/>
                </a:lnTo>
                <a:lnTo>
                  <a:pt x="2581729" y="273778"/>
                </a:lnTo>
                <a:lnTo>
                  <a:pt x="2570845" y="289925"/>
                </a:lnTo>
                <a:lnTo>
                  <a:pt x="2554698" y="300809"/>
                </a:lnTo>
                <a:lnTo>
                  <a:pt x="2534920" y="304800"/>
                </a:lnTo>
                <a:lnTo>
                  <a:pt x="50800" y="304800"/>
                </a:lnTo>
                <a:lnTo>
                  <a:pt x="31021" y="300809"/>
                </a:lnTo>
                <a:lnTo>
                  <a:pt x="14874" y="289925"/>
                </a:lnTo>
                <a:lnTo>
                  <a:pt x="3990" y="273778"/>
                </a:lnTo>
                <a:lnTo>
                  <a:pt x="0" y="254000"/>
                </a:lnTo>
                <a:lnTo>
                  <a:pt x="0" y="50800"/>
                </a:lnTo>
                <a:close/>
              </a:path>
            </a:pathLst>
          </a:custGeom>
          <a:ln w="12700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771586" y="3814648"/>
            <a:ext cx="255841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95605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Нефриты,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васкулит,ХБП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112890" y="4639690"/>
            <a:ext cx="2341880" cy="304800"/>
          </a:xfrm>
          <a:custGeom>
            <a:avLst/>
            <a:gdLst/>
            <a:ahLst/>
            <a:cxnLst/>
            <a:rect l="l" t="t" r="r" b="b"/>
            <a:pathLst>
              <a:path w="2341879" h="304800">
                <a:moveTo>
                  <a:pt x="2291080" y="0"/>
                </a:moveTo>
                <a:lnTo>
                  <a:pt x="50800" y="0"/>
                </a:lnTo>
                <a:lnTo>
                  <a:pt x="31021" y="3990"/>
                </a:lnTo>
                <a:lnTo>
                  <a:pt x="14874" y="14874"/>
                </a:lnTo>
                <a:lnTo>
                  <a:pt x="3990" y="31021"/>
                </a:lnTo>
                <a:lnTo>
                  <a:pt x="0" y="50799"/>
                </a:lnTo>
                <a:lnTo>
                  <a:pt x="0" y="253999"/>
                </a:lnTo>
                <a:lnTo>
                  <a:pt x="3990" y="273778"/>
                </a:lnTo>
                <a:lnTo>
                  <a:pt x="14874" y="289925"/>
                </a:lnTo>
                <a:lnTo>
                  <a:pt x="31021" y="300809"/>
                </a:lnTo>
                <a:lnTo>
                  <a:pt x="50800" y="304799"/>
                </a:lnTo>
                <a:lnTo>
                  <a:pt x="2291080" y="304799"/>
                </a:lnTo>
                <a:lnTo>
                  <a:pt x="2310858" y="300809"/>
                </a:lnTo>
                <a:lnTo>
                  <a:pt x="2327005" y="289925"/>
                </a:lnTo>
                <a:lnTo>
                  <a:pt x="2337889" y="273778"/>
                </a:lnTo>
                <a:lnTo>
                  <a:pt x="2341880" y="253999"/>
                </a:lnTo>
                <a:lnTo>
                  <a:pt x="2341880" y="50799"/>
                </a:lnTo>
                <a:lnTo>
                  <a:pt x="2337889" y="31021"/>
                </a:lnTo>
                <a:lnTo>
                  <a:pt x="2327005" y="14874"/>
                </a:lnTo>
                <a:lnTo>
                  <a:pt x="2310858" y="3990"/>
                </a:lnTo>
                <a:lnTo>
                  <a:pt x="2291080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112890" y="4639690"/>
            <a:ext cx="2341880" cy="304800"/>
          </a:xfrm>
          <a:custGeom>
            <a:avLst/>
            <a:gdLst/>
            <a:ahLst/>
            <a:cxnLst/>
            <a:rect l="l" t="t" r="r" b="b"/>
            <a:pathLst>
              <a:path w="2341879" h="304800">
                <a:moveTo>
                  <a:pt x="0" y="50799"/>
                </a:moveTo>
                <a:lnTo>
                  <a:pt x="3990" y="31021"/>
                </a:lnTo>
                <a:lnTo>
                  <a:pt x="14874" y="14874"/>
                </a:lnTo>
                <a:lnTo>
                  <a:pt x="31021" y="3990"/>
                </a:lnTo>
                <a:lnTo>
                  <a:pt x="50800" y="0"/>
                </a:lnTo>
                <a:lnTo>
                  <a:pt x="2291080" y="0"/>
                </a:lnTo>
                <a:lnTo>
                  <a:pt x="2310858" y="3990"/>
                </a:lnTo>
                <a:lnTo>
                  <a:pt x="2327005" y="14874"/>
                </a:lnTo>
                <a:lnTo>
                  <a:pt x="2337889" y="31021"/>
                </a:lnTo>
                <a:lnTo>
                  <a:pt x="2341880" y="50799"/>
                </a:lnTo>
                <a:lnTo>
                  <a:pt x="2341880" y="253999"/>
                </a:lnTo>
                <a:lnTo>
                  <a:pt x="2337889" y="273778"/>
                </a:lnTo>
                <a:lnTo>
                  <a:pt x="2327005" y="289925"/>
                </a:lnTo>
                <a:lnTo>
                  <a:pt x="2310858" y="300809"/>
                </a:lnTo>
                <a:lnTo>
                  <a:pt x="2291080" y="304799"/>
                </a:lnTo>
                <a:lnTo>
                  <a:pt x="50800" y="304799"/>
                </a:lnTo>
                <a:lnTo>
                  <a:pt x="31021" y="300809"/>
                </a:lnTo>
                <a:lnTo>
                  <a:pt x="14874" y="289925"/>
                </a:lnTo>
                <a:lnTo>
                  <a:pt x="3990" y="273778"/>
                </a:lnTo>
                <a:lnTo>
                  <a:pt x="0" y="253999"/>
                </a:lnTo>
                <a:lnTo>
                  <a:pt x="0" y="50799"/>
                </a:lnTo>
                <a:close/>
              </a:path>
            </a:pathLst>
          </a:custGeom>
          <a:ln w="12700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126678" y="4661661"/>
            <a:ext cx="23145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192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Гепатиты,цирроз,язвы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,НЯК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605779" y="5757329"/>
            <a:ext cx="2849245" cy="304800"/>
          </a:xfrm>
          <a:custGeom>
            <a:avLst/>
            <a:gdLst/>
            <a:ahLst/>
            <a:cxnLst/>
            <a:rect l="l" t="t" r="r" b="b"/>
            <a:pathLst>
              <a:path w="2849245" h="304800">
                <a:moveTo>
                  <a:pt x="2798191" y="0"/>
                </a:moveTo>
                <a:lnTo>
                  <a:pt x="50800" y="0"/>
                </a:lnTo>
                <a:lnTo>
                  <a:pt x="31021" y="3992"/>
                </a:lnTo>
                <a:lnTo>
                  <a:pt x="14874" y="14879"/>
                </a:lnTo>
                <a:lnTo>
                  <a:pt x="3990" y="31027"/>
                </a:lnTo>
                <a:lnTo>
                  <a:pt x="0" y="50800"/>
                </a:lnTo>
                <a:lnTo>
                  <a:pt x="0" y="254000"/>
                </a:lnTo>
                <a:lnTo>
                  <a:pt x="3990" y="273772"/>
                </a:lnTo>
                <a:lnTo>
                  <a:pt x="14874" y="289920"/>
                </a:lnTo>
                <a:lnTo>
                  <a:pt x="31021" y="300807"/>
                </a:lnTo>
                <a:lnTo>
                  <a:pt x="50800" y="304800"/>
                </a:lnTo>
                <a:lnTo>
                  <a:pt x="2798191" y="304800"/>
                </a:lnTo>
                <a:lnTo>
                  <a:pt x="2817969" y="300807"/>
                </a:lnTo>
                <a:lnTo>
                  <a:pt x="2834116" y="289920"/>
                </a:lnTo>
                <a:lnTo>
                  <a:pt x="2845000" y="273772"/>
                </a:lnTo>
                <a:lnTo>
                  <a:pt x="2848991" y="254000"/>
                </a:lnTo>
                <a:lnTo>
                  <a:pt x="2848991" y="50800"/>
                </a:lnTo>
                <a:lnTo>
                  <a:pt x="2845000" y="31027"/>
                </a:lnTo>
                <a:lnTo>
                  <a:pt x="2834116" y="14879"/>
                </a:lnTo>
                <a:lnTo>
                  <a:pt x="2817969" y="3992"/>
                </a:lnTo>
                <a:lnTo>
                  <a:pt x="2798191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3327" y="3336797"/>
            <a:ext cx="2849245" cy="3053715"/>
          </a:xfrm>
          <a:custGeom>
            <a:avLst/>
            <a:gdLst/>
            <a:ahLst/>
            <a:cxnLst/>
            <a:rect l="l" t="t" r="r" b="b"/>
            <a:pathLst>
              <a:path w="2849245" h="3053715">
                <a:moveTo>
                  <a:pt x="2848978" y="1254252"/>
                </a:moveTo>
                <a:lnTo>
                  <a:pt x="0" y="1254252"/>
                </a:lnTo>
                <a:lnTo>
                  <a:pt x="0" y="3053422"/>
                </a:lnTo>
                <a:lnTo>
                  <a:pt x="2848978" y="3053422"/>
                </a:lnTo>
                <a:lnTo>
                  <a:pt x="2848978" y="1254252"/>
                </a:lnTo>
                <a:close/>
              </a:path>
              <a:path w="2849245" h="3053715">
                <a:moveTo>
                  <a:pt x="2688196" y="0"/>
                </a:moveTo>
                <a:lnTo>
                  <a:pt x="1661909" y="1254252"/>
                </a:lnTo>
                <a:lnTo>
                  <a:pt x="2374252" y="1254252"/>
                </a:lnTo>
                <a:lnTo>
                  <a:pt x="2688196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5607954" y="5745886"/>
            <a:ext cx="2844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2729" algn="l"/>
                <a:tab pos="2831465" algn="l"/>
              </a:tabLst>
            </a:pPr>
            <a:r>
              <a:rPr sz="1800" u="sng" dirty="0">
                <a:solidFill>
                  <a:srgbClr val="FFFFFF"/>
                </a:solidFill>
                <a:uFill>
                  <a:solidFill>
                    <a:srgbClr val="2E528F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800" u="sng" spc="-5" dirty="0">
                <a:solidFill>
                  <a:srgbClr val="FFFFFF"/>
                </a:solidFill>
                <a:uFill>
                  <a:solidFill>
                    <a:srgbClr val="2E528F"/>
                  </a:solidFill>
                </a:uFill>
                <a:latin typeface="Calibri"/>
                <a:cs typeface="Calibri"/>
              </a:rPr>
              <a:t>атеросклерроз,</a:t>
            </a:r>
            <a:r>
              <a:rPr sz="1800" u="sng" spc="-60" dirty="0">
                <a:solidFill>
                  <a:srgbClr val="FFFFFF"/>
                </a:solidFill>
                <a:uFill>
                  <a:solidFill>
                    <a:srgbClr val="2E528F"/>
                  </a:solidFill>
                </a:uFill>
                <a:latin typeface="Calibri"/>
                <a:cs typeface="Calibri"/>
              </a:rPr>
              <a:t> </a:t>
            </a:r>
            <a:r>
              <a:rPr sz="1800" u="sng" spc="-5" dirty="0">
                <a:solidFill>
                  <a:srgbClr val="FFFFFF"/>
                </a:solidFill>
                <a:uFill>
                  <a:solidFill>
                    <a:srgbClr val="2E528F"/>
                  </a:solidFill>
                </a:uFill>
                <a:latin typeface="Calibri"/>
                <a:cs typeface="Calibri"/>
              </a:rPr>
              <a:t>анемия,	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123327" y="3336797"/>
            <a:ext cx="2849245" cy="3053715"/>
          </a:xfrm>
          <a:custGeom>
            <a:avLst/>
            <a:gdLst/>
            <a:ahLst/>
            <a:cxnLst/>
            <a:rect l="l" t="t" r="r" b="b"/>
            <a:pathLst>
              <a:path w="2849245" h="3053715">
                <a:moveTo>
                  <a:pt x="0" y="1254252"/>
                </a:moveTo>
                <a:lnTo>
                  <a:pt x="1661909" y="1254252"/>
                </a:lnTo>
                <a:lnTo>
                  <a:pt x="2688196" y="0"/>
                </a:lnTo>
                <a:lnTo>
                  <a:pt x="2374252" y="1254252"/>
                </a:lnTo>
                <a:lnTo>
                  <a:pt x="2848978" y="1254252"/>
                </a:lnTo>
                <a:lnTo>
                  <a:pt x="2848978" y="1554099"/>
                </a:lnTo>
                <a:lnTo>
                  <a:pt x="2848978" y="2003933"/>
                </a:lnTo>
                <a:lnTo>
                  <a:pt x="2848978" y="3053422"/>
                </a:lnTo>
                <a:lnTo>
                  <a:pt x="2374252" y="3053422"/>
                </a:lnTo>
                <a:lnTo>
                  <a:pt x="1661909" y="3053422"/>
                </a:lnTo>
                <a:lnTo>
                  <a:pt x="0" y="3053422"/>
                </a:lnTo>
                <a:lnTo>
                  <a:pt x="0" y="2003933"/>
                </a:lnTo>
                <a:lnTo>
                  <a:pt x="0" y="1554099"/>
                </a:lnTo>
                <a:lnTo>
                  <a:pt x="0" y="1254252"/>
                </a:lnTo>
                <a:close/>
              </a:path>
            </a:pathLst>
          </a:custGeom>
          <a:ln w="12699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236065" y="4640656"/>
            <a:ext cx="262318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27735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Травмы 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онкология</a:t>
            </a:r>
            <a:r>
              <a:rPr sz="18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(химиотерапия) 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системные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заболевания</a:t>
            </a:r>
            <a:endParaRPr sz="1800">
              <a:latin typeface="Calibri"/>
              <a:cs typeface="Calibri"/>
            </a:endParaRPr>
          </a:p>
          <a:p>
            <a:pPr marL="358140" marR="349885" algn="ctr">
              <a:lnSpc>
                <a:spcPct val="100000"/>
              </a:lnSpc>
            </a:pPr>
            <a:r>
              <a:rPr sz="1800" spc="-135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ромбо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з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ы-э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м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б</a:t>
            </a: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лии  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Гериатрия 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фармакотерапия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529319" y="123825"/>
            <a:ext cx="3662679" cy="6348095"/>
          </a:xfrm>
          <a:custGeom>
            <a:avLst/>
            <a:gdLst/>
            <a:ahLst/>
            <a:cxnLst/>
            <a:rect l="l" t="t" r="r" b="b"/>
            <a:pathLst>
              <a:path w="3662679" h="6348095">
                <a:moveTo>
                  <a:pt x="3067430" y="0"/>
                </a:moveTo>
                <a:lnTo>
                  <a:pt x="613536" y="0"/>
                </a:lnTo>
                <a:lnTo>
                  <a:pt x="565590" y="1845"/>
                </a:lnTo>
                <a:lnTo>
                  <a:pt x="518653" y="7292"/>
                </a:lnTo>
                <a:lnTo>
                  <a:pt x="472862" y="16204"/>
                </a:lnTo>
                <a:lnTo>
                  <a:pt x="428352" y="28444"/>
                </a:lnTo>
                <a:lnTo>
                  <a:pt x="385260" y="43875"/>
                </a:lnTo>
                <a:lnTo>
                  <a:pt x="343723" y="62362"/>
                </a:lnTo>
                <a:lnTo>
                  <a:pt x="303878" y="83768"/>
                </a:lnTo>
                <a:lnTo>
                  <a:pt x="265859" y="107956"/>
                </a:lnTo>
                <a:lnTo>
                  <a:pt x="229805" y="134790"/>
                </a:lnTo>
                <a:lnTo>
                  <a:pt x="195851" y="164134"/>
                </a:lnTo>
                <a:lnTo>
                  <a:pt x="164134" y="195851"/>
                </a:lnTo>
                <a:lnTo>
                  <a:pt x="134790" y="229805"/>
                </a:lnTo>
                <a:lnTo>
                  <a:pt x="107956" y="265859"/>
                </a:lnTo>
                <a:lnTo>
                  <a:pt x="83768" y="303878"/>
                </a:lnTo>
                <a:lnTo>
                  <a:pt x="62362" y="343723"/>
                </a:lnTo>
                <a:lnTo>
                  <a:pt x="43875" y="385260"/>
                </a:lnTo>
                <a:lnTo>
                  <a:pt x="28444" y="428352"/>
                </a:lnTo>
                <a:lnTo>
                  <a:pt x="16204" y="472862"/>
                </a:lnTo>
                <a:lnTo>
                  <a:pt x="7292" y="518653"/>
                </a:lnTo>
                <a:lnTo>
                  <a:pt x="1845" y="565590"/>
                </a:lnTo>
                <a:lnTo>
                  <a:pt x="0" y="613537"/>
                </a:lnTo>
                <a:lnTo>
                  <a:pt x="0" y="5734392"/>
                </a:lnTo>
                <a:lnTo>
                  <a:pt x="1845" y="5782337"/>
                </a:lnTo>
                <a:lnTo>
                  <a:pt x="7292" y="5829271"/>
                </a:lnTo>
                <a:lnTo>
                  <a:pt x="16204" y="5875060"/>
                </a:lnTo>
                <a:lnTo>
                  <a:pt x="28444" y="5919568"/>
                </a:lnTo>
                <a:lnTo>
                  <a:pt x="43875" y="5962656"/>
                </a:lnTo>
                <a:lnTo>
                  <a:pt x="62362" y="6004190"/>
                </a:lnTo>
                <a:lnTo>
                  <a:pt x="83768" y="6044033"/>
                </a:lnTo>
                <a:lnTo>
                  <a:pt x="107956" y="6082047"/>
                </a:lnTo>
                <a:lnTo>
                  <a:pt x="134790" y="6118098"/>
                </a:lnTo>
                <a:lnTo>
                  <a:pt x="164134" y="6152049"/>
                </a:lnTo>
                <a:lnTo>
                  <a:pt x="195851" y="6183763"/>
                </a:lnTo>
                <a:lnTo>
                  <a:pt x="229805" y="6213104"/>
                </a:lnTo>
                <a:lnTo>
                  <a:pt x="265859" y="6239935"/>
                </a:lnTo>
                <a:lnTo>
                  <a:pt x="303878" y="6264121"/>
                </a:lnTo>
                <a:lnTo>
                  <a:pt x="343723" y="6285524"/>
                </a:lnTo>
                <a:lnTo>
                  <a:pt x="385260" y="6304008"/>
                </a:lnTo>
                <a:lnTo>
                  <a:pt x="428352" y="6319438"/>
                </a:lnTo>
                <a:lnTo>
                  <a:pt x="472862" y="6331676"/>
                </a:lnTo>
                <a:lnTo>
                  <a:pt x="518653" y="6340587"/>
                </a:lnTo>
                <a:lnTo>
                  <a:pt x="565590" y="6346033"/>
                </a:lnTo>
                <a:lnTo>
                  <a:pt x="613536" y="6347879"/>
                </a:lnTo>
                <a:lnTo>
                  <a:pt x="3067430" y="6347879"/>
                </a:lnTo>
                <a:lnTo>
                  <a:pt x="3115376" y="6346033"/>
                </a:lnTo>
                <a:lnTo>
                  <a:pt x="3162310" y="6340587"/>
                </a:lnTo>
                <a:lnTo>
                  <a:pt x="3208098" y="6331676"/>
                </a:lnTo>
                <a:lnTo>
                  <a:pt x="3252603" y="6319438"/>
                </a:lnTo>
                <a:lnTo>
                  <a:pt x="3295689" y="6304008"/>
                </a:lnTo>
                <a:lnTo>
                  <a:pt x="3337218" y="6285524"/>
                </a:lnTo>
                <a:lnTo>
                  <a:pt x="3377056" y="6264121"/>
                </a:lnTo>
                <a:lnTo>
                  <a:pt x="3415066" y="6239935"/>
                </a:lnTo>
                <a:lnTo>
                  <a:pt x="3451112" y="6213104"/>
                </a:lnTo>
                <a:lnTo>
                  <a:pt x="3485057" y="6183763"/>
                </a:lnTo>
                <a:lnTo>
                  <a:pt x="3516765" y="6152049"/>
                </a:lnTo>
                <a:lnTo>
                  <a:pt x="3546100" y="6118098"/>
                </a:lnTo>
                <a:lnTo>
                  <a:pt x="3572925" y="6082047"/>
                </a:lnTo>
                <a:lnTo>
                  <a:pt x="3597105" y="6044033"/>
                </a:lnTo>
                <a:lnTo>
                  <a:pt x="3618503" y="6004190"/>
                </a:lnTo>
                <a:lnTo>
                  <a:pt x="3636983" y="5962656"/>
                </a:lnTo>
                <a:lnTo>
                  <a:pt x="3652408" y="5919568"/>
                </a:lnTo>
                <a:lnTo>
                  <a:pt x="3662679" y="5882203"/>
                </a:lnTo>
                <a:lnTo>
                  <a:pt x="3662679" y="465718"/>
                </a:lnTo>
                <a:lnTo>
                  <a:pt x="3652408" y="428352"/>
                </a:lnTo>
                <a:lnTo>
                  <a:pt x="3636983" y="385260"/>
                </a:lnTo>
                <a:lnTo>
                  <a:pt x="3618503" y="343723"/>
                </a:lnTo>
                <a:lnTo>
                  <a:pt x="3597105" y="303878"/>
                </a:lnTo>
                <a:lnTo>
                  <a:pt x="3572925" y="265859"/>
                </a:lnTo>
                <a:lnTo>
                  <a:pt x="3546100" y="229805"/>
                </a:lnTo>
                <a:lnTo>
                  <a:pt x="3516765" y="195851"/>
                </a:lnTo>
                <a:lnTo>
                  <a:pt x="3485057" y="164134"/>
                </a:lnTo>
                <a:lnTo>
                  <a:pt x="3451112" y="134790"/>
                </a:lnTo>
                <a:lnTo>
                  <a:pt x="3415066" y="107956"/>
                </a:lnTo>
                <a:lnTo>
                  <a:pt x="3377056" y="83768"/>
                </a:lnTo>
                <a:lnTo>
                  <a:pt x="3337218" y="62362"/>
                </a:lnTo>
                <a:lnTo>
                  <a:pt x="3295689" y="43875"/>
                </a:lnTo>
                <a:lnTo>
                  <a:pt x="3252603" y="28444"/>
                </a:lnTo>
                <a:lnTo>
                  <a:pt x="3208098" y="16204"/>
                </a:lnTo>
                <a:lnTo>
                  <a:pt x="3162310" y="7292"/>
                </a:lnTo>
                <a:lnTo>
                  <a:pt x="3115376" y="1845"/>
                </a:lnTo>
                <a:lnTo>
                  <a:pt x="3067430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529319" y="123825"/>
            <a:ext cx="3662679" cy="614045"/>
          </a:xfrm>
          <a:custGeom>
            <a:avLst/>
            <a:gdLst/>
            <a:ahLst/>
            <a:cxnLst/>
            <a:rect l="l" t="t" r="r" b="b"/>
            <a:pathLst>
              <a:path w="3662679" h="614045">
                <a:moveTo>
                  <a:pt x="0" y="613537"/>
                </a:moveTo>
                <a:lnTo>
                  <a:pt x="1845" y="565590"/>
                </a:lnTo>
                <a:lnTo>
                  <a:pt x="7292" y="518653"/>
                </a:lnTo>
                <a:lnTo>
                  <a:pt x="16204" y="472862"/>
                </a:lnTo>
                <a:lnTo>
                  <a:pt x="28444" y="428352"/>
                </a:lnTo>
                <a:lnTo>
                  <a:pt x="43875" y="385260"/>
                </a:lnTo>
                <a:lnTo>
                  <a:pt x="62362" y="343723"/>
                </a:lnTo>
                <a:lnTo>
                  <a:pt x="83768" y="303878"/>
                </a:lnTo>
                <a:lnTo>
                  <a:pt x="107956" y="265859"/>
                </a:lnTo>
                <a:lnTo>
                  <a:pt x="134790" y="229805"/>
                </a:lnTo>
                <a:lnTo>
                  <a:pt x="164134" y="195851"/>
                </a:lnTo>
                <a:lnTo>
                  <a:pt x="195851" y="164134"/>
                </a:lnTo>
                <a:lnTo>
                  <a:pt x="229805" y="134790"/>
                </a:lnTo>
                <a:lnTo>
                  <a:pt x="265859" y="107956"/>
                </a:lnTo>
                <a:lnTo>
                  <a:pt x="303878" y="83768"/>
                </a:lnTo>
                <a:lnTo>
                  <a:pt x="343723" y="62362"/>
                </a:lnTo>
                <a:lnTo>
                  <a:pt x="385260" y="43875"/>
                </a:lnTo>
                <a:lnTo>
                  <a:pt x="428352" y="28444"/>
                </a:lnTo>
                <a:lnTo>
                  <a:pt x="472862" y="16204"/>
                </a:lnTo>
                <a:lnTo>
                  <a:pt x="518653" y="7292"/>
                </a:lnTo>
                <a:lnTo>
                  <a:pt x="565590" y="1845"/>
                </a:lnTo>
                <a:lnTo>
                  <a:pt x="613536" y="0"/>
                </a:lnTo>
                <a:lnTo>
                  <a:pt x="3067430" y="0"/>
                </a:lnTo>
                <a:lnTo>
                  <a:pt x="3115376" y="1845"/>
                </a:lnTo>
                <a:lnTo>
                  <a:pt x="3162310" y="7292"/>
                </a:lnTo>
                <a:lnTo>
                  <a:pt x="3208098" y="16204"/>
                </a:lnTo>
                <a:lnTo>
                  <a:pt x="3252603" y="28444"/>
                </a:lnTo>
                <a:lnTo>
                  <a:pt x="3295689" y="43875"/>
                </a:lnTo>
                <a:lnTo>
                  <a:pt x="3337218" y="62362"/>
                </a:lnTo>
                <a:lnTo>
                  <a:pt x="3377056" y="83768"/>
                </a:lnTo>
                <a:lnTo>
                  <a:pt x="3415066" y="107956"/>
                </a:lnTo>
                <a:lnTo>
                  <a:pt x="3451112" y="134790"/>
                </a:lnTo>
                <a:lnTo>
                  <a:pt x="3485057" y="164134"/>
                </a:lnTo>
                <a:lnTo>
                  <a:pt x="3516765" y="195851"/>
                </a:lnTo>
                <a:lnTo>
                  <a:pt x="3546100" y="229805"/>
                </a:lnTo>
                <a:lnTo>
                  <a:pt x="3572925" y="265859"/>
                </a:lnTo>
                <a:lnTo>
                  <a:pt x="3597105" y="303878"/>
                </a:lnTo>
                <a:lnTo>
                  <a:pt x="3618503" y="343723"/>
                </a:lnTo>
                <a:lnTo>
                  <a:pt x="3636983" y="385260"/>
                </a:lnTo>
                <a:lnTo>
                  <a:pt x="3652408" y="428352"/>
                </a:lnTo>
                <a:lnTo>
                  <a:pt x="3662679" y="465718"/>
                </a:lnTo>
              </a:path>
            </a:pathLst>
          </a:custGeom>
          <a:ln w="12699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529319" y="737362"/>
            <a:ext cx="3662679" cy="5734685"/>
          </a:xfrm>
          <a:custGeom>
            <a:avLst/>
            <a:gdLst/>
            <a:ahLst/>
            <a:cxnLst/>
            <a:rect l="l" t="t" r="r" b="b"/>
            <a:pathLst>
              <a:path w="3662679" h="5734685">
                <a:moveTo>
                  <a:pt x="3662679" y="5268666"/>
                </a:moveTo>
                <a:lnTo>
                  <a:pt x="3652408" y="5306031"/>
                </a:lnTo>
                <a:lnTo>
                  <a:pt x="3636983" y="5349119"/>
                </a:lnTo>
                <a:lnTo>
                  <a:pt x="3618503" y="5390653"/>
                </a:lnTo>
                <a:lnTo>
                  <a:pt x="3597105" y="5430496"/>
                </a:lnTo>
                <a:lnTo>
                  <a:pt x="3572925" y="5468510"/>
                </a:lnTo>
                <a:lnTo>
                  <a:pt x="3546100" y="5504561"/>
                </a:lnTo>
                <a:lnTo>
                  <a:pt x="3516765" y="5538512"/>
                </a:lnTo>
                <a:lnTo>
                  <a:pt x="3485057" y="5570226"/>
                </a:lnTo>
                <a:lnTo>
                  <a:pt x="3451112" y="5599567"/>
                </a:lnTo>
                <a:lnTo>
                  <a:pt x="3415066" y="5626398"/>
                </a:lnTo>
                <a:lnTo>
                  <a:pt x="3377056" y="5650584"/>
                </a:lnTo>
                <a:lnTo>
                  <a:pt x="3337218" y="5671987"/>
                </a:lnTo>
                <a:lnTo>
                  <a:pt x="3295689" y="5690471"/>
                </a:lnTo>
                <a:lnTo>
                  <a:pt x="3252603" y="5705901"/>
                </a:lnTo>
                <a:lnTo>
                  <a:pt x="3208098" y="5718139"/>
                </a:lnTo>
                <a:lnTo>
                  <a:pt x="3162310" y="5727050"/>
                </a:lnTo>
                <a:lnTo>
                  <a:pt x="3115376" y="5732496"/>
                </a:lnTo>
                <a:lnTo>
                  <a:pt x="3067430" y="5734342"/>
                </a:lnTo>
                <a:lnTo>
                  <a:pt x="613536" y="5734342"/>
                </a:lnTo>
                <a:lnTo>
                  <a:pt x="565590" y="5732496"/>
                </a:lnTo>
                <a:lnTo>
                  <a:pt x="518653" y="5727050"/>
                </a:lnTo>
                <a:lnTo>
                  <a:pt x="472862" y="5718139"/>
                </a:lnTo>
                <a:lnTo>
                  <a:pt x="428352" y="5705901"/>
                </a:lnTo>
                <a:lnTo>
                  <a:pt x="385260" y="5690471"/>
                </a:lnTo>
                <a:lnTo>
                  <a:pt x="343723" y="5671987"/>
                </a:lnTo>
                <a:lnTo>
                  <a:pt x="303878" y="5650584"/>
                </a:lnTo>
                <a:lnTo>
                  <a:pt x="265859" y="5626398"/>
                </a:lnTo>
                <a:lnTo>
                  <a:pt x="229805" y="5599567"/>
                </a:lnTo>
                <a:lnTo>
                  <a:pt x="195851" y="5570226"/>
                </a:lnTo>
                <a:lnTo>
                  <a:pt x="164134" y="5538512"/>
                </a:lnTo>
                <a:lnTo>
                  <a:pt x="134790" y="5504561"/>
                </a:lnTo>
                <a:lnTo>
                  <a:pt x="107956" y="5468510"/>
                </a:lnTo>
                <a:lnTo>
                  <a:pt x="83768" y="5430496"/>
                </a:lnTo>
                <a:lnTo>
                  <a:pt x="62362" y="5390653"/>
                </a:lnTo>
                <a:lnTo>
                  <a:pt x="43875" y="5349119"/>
                </a:lnTo>
                <a:lnTo>
                  <a:pt x="28444" y="5306031"/>
                </a:lnTo>
                <a:lnTo>
                  <a:pt x="16204" y="5261523"/>
                </a:lnTo>
                <a:lnTo>
                  <a:pt x="7292" y="5215734"/>
                </a:lnTo>
                <a:lnTo>
                  <a:pt x="1845" y="5168800"/>
                </a:lnTo>
                <a:lnTo>
                  <a:pt x="0" y="5120855"/>
                </a:lnTo>
                <a:lnTo>
                  <a:pt x="0" y="0"/>
                </a:lnTo>
              </a:path>
            </a:pathLst>
          </a:custGeom>
          <a:ln w="12700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8887714" y="510032"/>
            <a:ext cx="296545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05485" marR="5080" indent="-69342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00"/>
                </a:solidFill>
              </a:rPr>
              <a:t>Функциональные </a:t>
            </a:r>
            <a:r>
              <a:rPr sz="2000" spc="-15" dirty="0">
                <a:solidFill>
                  <a:srgbClr val="FFFF00"/>
                </a:solidFill>
              </a:rPr>
              <a:t>методы  </a:t>
            </a:r>
            <a:r>
              <a:rPr sz="2000" spc="-5" dirty="0">
                <a:solidFill>
                  <a:srgbClr val="FFFF00"/>
                </a:solidFill>
              </a:rPr>
              <a:t>исследования</a:t>
            </a:r>
            <a:endParaRPr sz="2000"/>
          </a:p>
        </p:txBody>
      </p:sp>
      <p:sp>
        <p:nvSpPr>
          <p:cNvPr id="34" name="object 34"/>
          <p:cNvSpPr txBox="1"/>
          <p:nvPr/>
        </p:nvSpPr>
        <p:spPr>
          <a:xfrm>
            <a:off x="8793226" y="1273505"/>
            <a:ext cx="315404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00"/>
                </a:solidFill>
                <a:latin typeface="Calibri"/>
                <a:cs typeface="Calibri"/>
              </a:rPr>
              <a:t>ССЗ: 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ЭКГ, 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холтер,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СМ(К)АД,</a:t>
            </a:r>
            <a:r>
              <a:rPr sz="180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УЗИ,</a:t>
            </a:r>
            <a:endParaRPr sz="180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нагрузочные</a:t>
            </a:r>
            <a:r>
              <a:rPr sz="18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тесты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788654" y="2096770"/>
            <a:ext cx="283146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00"/>
                </a:solidFill>
                <a:latin typeface="Calibri"/>
                <a:cs typeface="Calibri"/>
              </a:rPr>
              <a:t>БЛЗ: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спирометрия,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ф.тесты,  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боди- </a:t>
            </a:r>
            <a:r>
              <a:rPr sz="1800" b="1" spc="-40" dirty="0">
                <a:solidFill>
                  <a:srgbClr val="FFFFFF"/>
                </a:solidFill>
                <a:latin typeface="Calibri"/>
                <a:cs typeface="Calibri"/>
              </a:rPr>
              <a:t>ПЛГ,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диффузилонные 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тесты,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газ.состав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крови ,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Rh-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788654" y="2920110"/>
            <a:ext cx="14300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сцинтиграфия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788654" y="3468751"/>
            <a:ext cx="28886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00"/>
                </a:solidFill>
                <a:latin typeface="Calibri"/>
                <a:cs typeface="Calibri"/>
              </a:rPr>
              <a:t>Неврология- 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ЭЭГ,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вызванные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788654" y="3743070"/>
            <a:ext cx="188976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потенциалы,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ЭЭГ-  ви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еом</a:t>
            </a:r>
            <a:r>
              <a:rPr sz="1800" b="1" spc="5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1800" b="1" spc="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ор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1800" b="1" spc="-75" dirty="0">
                <a:solidFill>
                  <a:srgbClr val="FFFFFF"/>
                </a:solidFill>
                <a:latin typeface="Calibri"/>
                <a:cs typeface="Calibri"/>
              </a:rPr>
              <a:t>г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788654" y="4291965"/>
            <a:ext cx="31286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миографические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тесты, полисо 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мнография,УЗИ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,РЕО</a:t>
            </a:r>
            <a:r>
              <a:rPr sz="18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,УЗДГ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788654" y="5389575"/>
            <a:ext cx="30035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4422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00"/>
                </a:solidFill>
                <a:latin typeface="Calibri"/>
                <a:cs typeface="Calibri"/>
              </a:rPr>
              <a:t>Приоритет</a:t>
            </a:r>
            <a:r>
              <a:rPr sz="1800" b="1" spc="-4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00"/>
                </a:solidFill>
                <a:latin typeface="Calibri"/>
                <a:cs typeface="Calibri"/>
              </a:rPr>
              <a:t>за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FFFF00"/>
                </a:solidFill>
                <a:latin typeface="Calibri"/>
                <a:cs typeface="Calibri"/>
              </a:rPr>
              <a:t>мониторированием</a:t>
            </a:r>
            <a:r>
              <a:rPr sz="1800" b="1" spc="30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00"/>
                </a:solidFill>
                <a:latin typeface="Calibri"/>
                <a:cs typeface="Calibri"/>
              </a:rPr>
              <a:t>функций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8873490" y="5113909"/>
            <a:ext cx="2688590" cy="321945"/>
          </a:xfrm>
          <a:custGeom>
            <a:avLst/>
            <a:gdLst/>
            <a:ahLst/>
            <a:cxnLst/>
            <a:rect l="l" t="t" r="r" b="b"/>
            <a:pathLst>
              <a:path w="2688590" h="321945">
                <a:moveTo>
                  <a:pt x="2688081" y="0"/>
                </a:moveTo>
                <a:lnTo>
                  <a:pt x="0" y="0"/>
                </a:lnTo>
                <a:lnTo>
                  <a:pt x="1344040" y="321691"/>
                </a:lnTo>
                <a:lnTo>
                  <a:pt x="2688081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873490" y="5113909"/>
            <a:ext cx="2688590" cy="321945"/>
          </a:xfrm>
          <a:custGeom>
            <a:avLst/>
            <a:gdLst/>
            <a:ahLst/>
            <a:cxnLst/>
            <a:rect l="l" t="t" r="r" b="b"/>
            <a:pathLst>
              <a:path w="2688590" h="321945">
                <a:moveTo>
                  <a:pt x="2688081" y="0"/>
                </a:moveTo>
                <a:lnTo>
                  <a:pt x="1344040" y="321691"/>
                </a:lnTo>
                <a:lnTo>
                  <a:pt x="0" y="0"/>
                </a:lnTo>
                <a:lnTo>
                  <a:pt x="2688081" y="0"/>
                </a:lnTo>
                <a:close/>
              </a:path>
            </a:pathLst>
          </a:custGeom>
          <a:ln w="12700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22678" y="515112"/>
            <a:ext cx="3663253" cy="5410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16328" y="508762"/>
            <a:ext cx="3696335" cy="5551170"/>
          </a:xfrm>
          <a:custGeom>
            <a:avLst/>
            <a:gdLst/>
            <a:ahLst/>
            <a:cxnLst/>
            <a:rect l="l" t="t" r="r" b="b"/>
            <a:pathLst>
              <a:path w="3696335" h="5551170">
                <a:moveTo>
                  <a:pt x="0" y="5550662"/>
                </a:moveTo>
                <a:lnTo>
                  <a:pt x="3696080" y="5550662"/>
                </a:lnTo>
                <a:lnTo>
                  <a:pt x="3696080" y="0"/>
                </a:lnTo>
                <a:lnTo>
                  <a:pt x="0" y="0"/>
                </a:lnTo>
                <a:lnTo>
                  <a:pt x="0" y="5550662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99159" y="706775"/>
            <a:ext cx="4314546" cy="50279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62065" y="635126"/>
            <a:ext cx="4498975" cy="5424805"/>
          </a:xfrm>
          <a:custGeom>
            <a:avLst/>
            <a:gdLst/>
            <a:ahLst/>
            <a:cxnLst/>
            <a:rect l="l" t="t" r="r" b="b"/>
            <a:pathLst>
              <a:path w="4498975" h="5424805">
                <a:moveTo>
                  <a:pt x="0" y="5424297"/>
                </a:moveTo>
                <a:lnTo>
                  <a:pt x="4498847" y="5424297"/>
                </a:lnTo>
                <a:lnTo>
                  <a:pt x="4498847" y="0"/>
                </a:lnTo>
                <a:lnTo>
                  <a:pt x="0" y="0"/>
                </a:lnTo>
                <a:lnTo>
                  <a:pt x="0" y="542429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2533" y="438302"/>
            <a:ext cx="10867969" cy="57833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36023" y="285667"/>
            <a:ext cx="4475400" cy="62073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29282" y="212572"/>
            <a:ext cx="4697095" cy="6503670"/>
          </a:xfrm>
          <a:custGeom>
            <a:avLst/>
            <a:gdLst/>
            <a:ahLst/>
            <a:cxnLst/>
            <a:rect l="l" t="t" r="r" b="b"/>
            <a:pathLst>
              <a:path w="4697095" h="6503670">
                <a:moveTo>
                  <a:pt x="0" y="6503670"/>
                </a:moveTo>
                <a:lnTo>
                  <a:pt x="4696841" y="6503670"/>
                </a:lnTo>
                <a:lnTo>
                  <a:pt x="4696841" y="0"/>
                </a:lnTo>
                <a:lnTo>
                  <a:pt x="0" y="0"/>
                </a:lnTo>
                <a:lnTo>
                  <a:pt x="0" y="650367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679220" y="695490"/>
            <a:ext cx="5274654" cy="48939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592951" y="689140"/>
            <a:ext cx="5367655" cy="4906645"/>
          </a:xfrm>
          <a:custGeom>
            <a:avLst/>
            <a:gdLst/>
            <a:ahLst/>
            <a:cxnLst/>
            <a:rect l="l" t="t" r="r" b="b"/>
            <a:pathLst>
              <a:path w="5367655" h="4906645">
                <a:moveTo>
                  <a:pt x="0" y="4906645"/>
                </a:moveTo>
                <a:lnTo>
                  <a:pt x="5367274" y="4906645"/>
                </a:lnTo>
                <a:lnTo>
                  <a:pt x="5367274" y="0"/>
                </a:lnTo>
                <a:lnTo>
                  <a:pt x="0" y="0"/>
                </a:lnTo>
                <a:lnTo>
                  <a:pt x="0" y="4906645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9760" y="351663"/>
            <a:ext cx="4772863" cy="52025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93927" y="5574322"/>
            <a:ext cx="4692421" cy="7913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56132" y="211048"/>
            <a:ext cx="5117465" cy="6295390"/>
          </a:xfrm>
          <a:custGeom>
            <a:avLst/>
            <a:gdLst/>
            <a:ahLst/>
            <a:cxnLst/>
            <a:rect l="l" t="t" r="r" b="b"/>
            <a:pathLst>
              <a:path w="5117465" h="6295390">
                <a:moveTo>
                  <a:pt x="0" y="6295262"/>
                </a:moveTo>
                <a:lnTo>
                  <a:pt x="5117084" y="6295262"/>
                </a:lnTo>
                <a:lnTo>
                  <a:pt x="5117084" y="0"/>
                </a:lnTo>
                <a:lnTo>
                  <a:pt x="0" y="0"/>
                </a:lnTo>
                <a:lnTo>
                  <a:pt x="0" y="6295262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424" y="638681"/>
            <a:ext cx="4892892" cy="23492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26401" y="2987903"/>
            <a:ext cx="3969892" cy="3181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42413" y="323468"/>
            <a:ext cx="5832617" cy="44432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07582" y="4578591"/>
            <a:ext cx="5717032" cy="19667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96000" y="323456"/>
            <a:ext cx="5928995" cy="6222365"/>
          </a:xfrm>
          <a:custGeom>
            <a:avLst/>
            <a:gdLst/>
            <a:ahLst/>
            <a:cxnLst/>
            <a:rect l="l" t="t" r="r" b="b"/>
            <a:pathLst>
              <a:path w="5928995" h="6222365">
                <a:moveTo>
                  <a:pt x="0" y="6221857"/>
                </a:moveTo>
                <a:lnTo>
                  <a:pt x="5928613" y="6221857"/>
                </a:lnTo>
                <a:lnTo>
                  <a:pt x="5928613" y="0"/>
                </a:lnTo>
                <a:lnTo>
                  <a:pt x="0" y="0"/>
                </a:lnTo>
                <a:lnTo>
                  <a:pt x="0" y="6221857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67424" y="463588"/>
            <a:ext cx="5383530" cy="6104890"/>
          </a:xfrm>
          <a:prstGeom prst="rect">
            <a:avLst/>
          </a:prstGeom>
          <a:ln w="25400">
            <a:solidFill>
              <a:srgbClr val="385D8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50">
              <a:latin typeface="Times New Roman"/>
              <a:cs typeface="Times New Roman"/>
            </a:endParaRPr>
          </a:p>
          <a:p>
            <a:pPr marL="257810">
              <a:lnSpc>
                <a:spcPct val="100000"/>
              </a:lnSpc>
            </a:pP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ФВД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3136" y="229258"/>
            <a:ext cx="4142480" cy="4658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52904" y="4899280"/>
            <a:ext cx="3386478" cy="18148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32162" y="245618"/>
            <a:ext cx="4711801" cy="45368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303516" y="4772070"/>
            <a:ext cx="3780662" cy="2057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18758" y="192909"/>
            <a:ext cx="5081905" cy="6584315"/>
          </a:xfrm>
          <a:custGeom>
            <a:avLst/>
            <a:gdLst/>
            <a:ahLst/>
            <a:cxnLst/>
            <a:rect l="l" t="t" r="r" b="b"/>
            <a:pathLst>
              <a:path w="5081905" h="6584315">
                <a:moveTo>
                  <a:pt x="0" y="6583807"/>
                </a:moveTo>
                <a:lnTo>
                  <a:pt x="5081905" y="6583807"/>
                </a:lnTo>
                <a:lnTo>
                  <a:pt x="5081905" y="0"/>
                </a:lnTo>
                <a:lnTo>
                  <a:pt x="0" y="0"/>
                </a:lnTo>
                <a:lnTo>
                  <a:pt x="0" y="6583807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5467" y="126276"/>
            <a:ext cx="4765675" cy="6591300"/>
          </a:xfrm>
          <a:prstGeom prst="rect">
            <a:avLst/>
          </a:prstGeom>
          <a:ln w="25400">
            <a:solidFill>
              <a:srgbClr val="385D8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950">
              <a:latin typeface="Times New Roman"/>
              <a:cs typeface="Times New Roman"/>
            </a:endParaRPr>
          </a:p>
          <a:p>
            <a:pPr marL="267335">
              <a:lnSpc>
                <a:spcPct val="100000"/>
              </a:lnSpc>
            </a:pPr>
            <a:r>
              <a:rPr sz="2400" b="1" spc="-25" dirty="0">
                <a:solidFill>
                  <a:srgbClr val="C00000"/>
                </a:solidFill>
                <a:latin typeface="Calibri"/>
                <a:cs typeface="Calibri"/>
              </a:rPr>
              <a:t>ССС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7357" y="536320"/>
            <a:ext cx="4769589" cy="3861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61744" y="4432644"/>
            <a:ext cx="3889131" cy="1748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1172" y="172593"/>
            <a:ext cx="3513069" cy="32443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27569" y="3489959"/>
            <a:ext cx="3533689" cy="13929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62090" y="4710701"/>
            <a:ext cx="4368165" cy="20769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3766" y="386892"/>
            <a:ext cx="5271135" cy="6295390"/>
          </a:xfrm>
          <a:custGeom>
            <a:avLst/>
            <a:gdLst/>
            <a:ahLst/>
            <a:cxnLst/>
            <a:rect l="l" t="t" r="r" b="b"/>
            <a:pathLst>
              <a:path w="5271135" h="6295390">
                <a:moveTo>
                  <a:pt x="0" y="6295263"/>
                </a:moveTo>
                <a:lnTo>
                  <a:pt x="5270881" y="6295263"/>
                </a:lnTo>
                <a:lnTo>
                  <a:pt x="5270881" y="0"/>
                </a:lnTo>
                <a:lnTo>
                  <a:pt x="0" y="0"/>
                </a:lnTo>
                <a:lnTo>
                  <a:pt x="0" y="6295263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657467" y="172553"/>
            <a:ext cx="4772660" cy="6597650"/>
          </a:xfrm>
          <a:custGeom>
            <a:avLst/>
            <a:gdLst/>
            <a:ahLst/>
            <a:cxnLst/>
            <a:rect l="l" t="t" r="r" b="b"/>
            <a:pathLst>
              <a:path w="4772659" h="6597650">
                <a:moveTo>
                  <a:pt x="0" y="6597523"/>
                </a:moveTo>
                <a:lnTo>
                  <a:pt x="4772533" y="6597523"/>
                </a:lnTo>
                <a:lnTo>
                  <a:pt x="4772533" y="0"/>
                </a:lnTo>
                <a:lnTo>
                  <a:pt x="0" y="0"/>
                </a:lnTo>
                <a:lnTo>
                  <a:pt x="0" y="6597523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3456" y="216138"/>
            <a:ext cx="4683355" cy="39974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1688" y="4097248"/>
            <a:ext cx="4870958" cy="1494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43180" y="1037463"/>
            <a:ext cx="4716856" cy="40444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30479" y="2704338"/>
            <a:ext cx="8496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C00000"/>
                </a:solidFill>
              </a:rPr>
              <a:t>Невро</a:t>
            </a:r>
            <a:endParaRPr sz="24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5122" y="615429"/>
            <a:ext cx="4747895" cy="60667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01104" y="0"/>
            <a:ext cx="4747895" cy="39626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82030" y="3962641"/>
            <a:ext cx="5392079" cy="24618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1082" y="339191"/>
            <a:ext cx="7939405" cy="646430"/>
          </a:xfrm>
          <a:prstGeom prst="rect">
            <a:avLst/>
          </a:prstGeom>
          <a:solidFill>
            <a:srgbClr val="C55A11"/>
          </a:solidFill>
        </p:spPr>
        <p:txBody>
          <a:bodyPr vert="horz" wrap="square" lIns="0" tIns="1968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55"/>
              </a:spcBef>
            </a:pPr>
            <a:r>
              <a:rPr sz="3600" b="0" dirty="0">
                <a:solidFill>
                  <a:srgbClr val="FFFFFF"/>
                </a:solidFill>
                <a:latin typeface="Calibri"/>
                <a:cs typeface="Calibri"/>
              </a:rPr>
              <a:t>2018 – 2019 </a:t>
            </a:r>
            <a:r>
              <a:rPr sz="3600" b="0" dirty="0">
                <a:solidFill>
                  <a:srgbClr val="FFFFFF"/>
                </a:solidFill>
                <a:latin typeface="Wingdings 3"/>
                <a:cs typeface="Wingdings 3"/>
              </a:rPr>
              <a:t></a:t>
            </a:r>
            <a:r>
              <a:rPr sz="3600" b="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600" b="0" dirty="0">
                <a:solidFill>
                  <a:srgbClr val="FFFFFF"/>
                </a:solidFill>
                <a:latin typeface="Calibri"/>
                <a:cs typeface="Calibri"/>
              </a:rPr>
              <a:t>практические</a:t>
            </a:r>
            <a:r>
              <a:rPr sz="3600" b="0" spc="-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0" spc="-10" dirty="0">
                <a:solidFill>
                  <a:srgbClr val="FFFFFF"/>
                </a:solidFill>
                <a:latin typeface="Calibri"/>
                <a:cs typeface="Calibri"/>
              </a:rPr>
              <a:t>акценты: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1972" y="1225677"/>
            <a:ext cx="11408410" cy="5093970"/>
          </a:xfrm>
          <a:custGeom>
            <a:avLst/>
            <a:gdLst/>
            <a:ahLst/>
            <a:cxnLst/>
            <a:rect l="l" t="t" r="r" b="b"/>
            <a:pathLst>
              <a:path w="11408410" h="5093970">
                <a:moveTo>
                  <a:pt x="0" y="5093716"/>
                </a:moveTo>
                <a:lnTo>
                  <a:pt x="11408029" y="5093716"/>
                </a:lnTo>
                <a:lnTo>
                  <a:pt x="11408029" y="0"/>
                </a:lnTo>
                <a:lnTo>
                  <a:pt x="0" y="0"/>
                </a:lnTo>
                <a:lnTo>
                  <a:pt x="0" y="5093716"/>
                </a:lnTo>
                <a:close/>
              </a:path>
            </a:pathLst>
          </a:custGeom>
          <a:solidFill>
            <a:srgbClr val="D0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70712" y="1226896"/>
            <a:ext cx="11138535" cy="49790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775835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solidFill>
                  <a:srgbClr val="C00000"/>
                </a:solidFill>
                <a:latin typeface="Calibri"/>
                <a:cs typeface="Calibri"/>
              </a:rPr>
              <a:t>В </a:t>
            </a:r>
            <a:r>
              <a:rPr sz="4000" b="1" spc="-15" dirty="0">
                <a:solidFill>
                  <a:srgbClr val="C00000"/>
                </a:solidFill>
                <a:latin typeface="Calibri"/>
                <a:cs typeface="Calibri"/>
              </a:rPr>
              <a:t>системе </a:t>
            </a:r>
            <a:r>
              <a:rPr sz="4000" b="1" spc="-10" dirty="0">
                <a:solidFill>
                  <a:srgbClr val="C00000"/>
                </a:solidFill>
                <a:latin typeface="Calibri"/>
                <a:cs typeface="Calibri"/>
              </a:rPr>
              <a:t>здравоохранения</a:t>
            </a:r>
            <a:r>
              <a:rPr sz="4000" spc="-10" dirty="0">
                <a:latin typeface="Calibri"/>
                <a:cs typeface="Calibri"/>
              </a:rPr>
              <a:t>:  </a:t>
            </a:r>
            <a:r>
              <a:rPr sz="4000" spc="-20" dirty="0">
                <a:latin typeface="Calibri"/>
                <a:cs typeface="Calibri"/>
              </a:rPr>
              <a:t>регламентация </a:t>
            </a:r>
            <a:r>
              <a:rPr sz="4000" spc="-10" dirty="0">
                <a:latin typeface="Calibri"/>
                <a:cs typeface="Calibri"/>
              </a:rPr>
              <a:t>работы</a:t>
            </a:r>
            <a:r>
              <a:rPr sz="4000" spc="-45" dirty="0">
                <a:latin typeface="Calibri"/>
                <a:cs typeface="Calibri"/>
              </a:rPr>
              <a:t> </a:t>
            </a:r>
            <a:r>
              <a:rPr sz="4000" spc="-5" dirty="0">
                <a:latin typeface="Calibri"/>
                <a:cs typeface="Calibri"/>
              </a:rPr>
              <a:t>врача</a:t>
            </a:r>
            <a:endParaRPr sz="4000">
              <a:latin typeface="Calibri"/>
              <a:cs typeface="Calibri"/>
            </a:endParaRPr>
          </a:p>
          <a:p>
            <a:pPr marL="125095" marR="5080" indent="-113030">
              <a:lnSpc>
                <a:spcPct val="100000"/>
              </a:lnSpc>
              <a:spcBef>
                <a:spcPts val="5"/>
              </a:spcBef>
            </a:pPr>
            <a:r>
              <a:rPr sz="4000" spc="-5" dirty="0">
                <a:latin typeface="Calibri"/>
                <a:cs typeface="Calibri"/>
              </a:rPr>
              <a:t>(профстандарты </a:t>
            </a:r>
            <a:r>
              <a:rPr sz="4000" spc="-25" dirty="0">
                <a:latin typeface="Calibri"/>
                <a:cs typeface="Calibri"/>
              </a:rPr>
              <a:t>терапевт, </a:t>
            </a:r>
            <a:r>
              <a:rPr sz="4000" spc="-30" dirty="0">
                <a:latin typeface="Calibri"/>
                <a:cs typeface="Calibri"/>
              </a:rPr>
              <a:t>кардиолог,реабилитолог  </a:t>
            </a:r>
            <a:r>
              <a:rPr sz="4000" spc="-5" dirty="0">
                <a:latin typeface="Calibri"/>
                <a:cs typeface="Calibri"/>
              </a:rPr>
              <a:t>ВОП…)</a:t>
            </a:r>
            <a:endParaRPr sz="4000">
              <a:latin typeface="Calibri"/>
              <a:cs typeface="Calibri"/>
            </a:endParaRPr>
          </a:p>
          <a:p>
            <a:pPr marL="12700" marR="854710">
              <a:lnSpc>
                <a:spcPct val="100000"/>
              </a:lnSpc>
              <a:spcBef>
                <a:spcPts val="600"/>
              </a:spcBef>
            </a:pPr>
            <a:r>
              <a:rPr sz="4000" spc="-5" dirty="0">
                <a:latin typeface="Calibri"/>
                <a:cs typeface="Calibri"/>
              </a:rPr>
              <a:t>изменение статуса клинических </a:t>
            </a:r>
            <a:r>
              <a:rPr sz="4000" spc="-15" dirty="0">
                <a:latin typeface="Calibri"/>
                <a:cs typeface="Calibri"/>
              </a:rPr>
              <a:t>рекомендаций  (ФЗ </a:t>
            </a:r>
            <a:r>
              <a:rPr sz="4000" spc="-5" dirty="0">
                <a:latin typeface="Calibri"/>
                <a:cs typeface="Calibri"/>
              </a:rPr>
              <a:t>489 </a:t>
            </a:r>
            <a:r>
              <a:rPr sz="4000" spc="-20" dirty="0">
                <a:latin typeface="Calibri"/>
                <a:cs typeface="Calibri"/>
              </a:rPr>
              <a:t>от </a:t>
            </a:r>
            <a:r>
              <a:rPr sz="4000" spc="-5" dirty="0">
                <a:latin typeface="Calibri"/>
                <a:cs typeface="Calibri"/>
              </a:rPr>
              <a:t>25 </a:t>
            </a:r>
            <a:r>
              <a:rPr sz="4000" spc="-10" dirty="0">
                <a:latin typeface="Calibri"/>
                <a:cs typeface="Calibri"/>
              </a:rPr>
              <a:t>дек.2918</a:t>
            </a:r>
            <a:r>
              <a:rPr sz="4000" spc="20" dirty="0">
                <a:latin typeface="Calibri"/>
                <a:cs typeface="Calibri"/>
              </a:rPr>
              <a:t> </a:t>
            </a:r>
            <a:r>
              <a:rPr sz="4000" spc="-10" dirty="0">
                <a:latin typeface="Calibri"/>
                <a:cs typeface="Calibri"/>
              </a:rPr>
              <a:t>г)</a:t>
            </a:r>
            <a:endParaRPr sz="4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4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9433560" algn="l"/>
              </a:tabLst>
            </a:pPr>
            <a:r>
              <a:rPr sz="4000" spc="-10" dirty="0">
                <a:latin typeface="Calibri"/>
                <a:cs typeface="Calibri"/>
              </a:rPr>
              <a:t>детализация критериев</a:t>
            </a:r>
            <a:r>
              <a:rPr sz="4000" spc="25" dirty="0">
                <a:latin typeface="Calibri"/>
                <a:cs typeface="Calibri"/>
              </a:rPr>
              <a:t> </a:t>
            </a:r>
            <a:r>
              <a:rPr sz="4000" spc="-10" dirty="0">
                <a:latin typeface="Calibri"/>
                <a:cs typeface="Calibri"/>
              </a:rPr>
              <a:t>качества</a:t>
            </a:r>
            <a:r>
              <a:rPr sz="4000" spc="-20" dirty="0">
                <a:latin typeface="Calibri"/>
                <a:cs typeface="Calibri"/>
              </a:rPr>
              <a:t> </a:t>
            </a:r>
            <a:r>
              <a:rPr sz="4000" spc="-15" dirty="0">
                <a:latin typeface="Calibri"/>
                <a:cs typeface="Calibri"/>
              </a:rPr>
              <a:t>оказания	</a:t>
            </a:r>
            <a:r>
              <a:rPr sz="4000" spc="-5" dirty="0">
                <a:latin typeface="Calibri"/>
                <a:cs typeface="Calibri"/>
              </a:rPr>
              <a:t>МП</a:t>
            </a:r>
            <a:endParaRPr sz="4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50816" y="46100"/>
            <a:ext cx="48463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16629" algn="l"/>
              </a:tabLst>
            </a:pPr>
            <a:r>
              <a:rPr sz="1400" b="1" spc="15" dirty="0">
                <a:solidFill>
                  <a:srgbClr val="C00000"/>
                </a:solidFill>
                <a:latin typeface="Times New Roman"/>
                <a:cs typeface="Times New Roman"/>
              </a:rPr>
              <a:t>ПРОФЕССИОНАЛЬНЫЙ</a:t>
            </a:r>
            <a:r>
              <a:rPr sz="1400" b="1" spc="6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4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СТАНДАРТ	</a:t>
            </a:r>
            <a:r>
              <a:rPr sz="1400" b="1" dirty="0">
                <a:solidFill>
                  <a:srgbClr val="C00000"/>
                </a:solidFill>
                <a:latin typeface="Times New Roman"/>
                <a:cs typeface="Times New Roman"/>
              </a:rPr>
              <a:t>Врач</a:t>
            </a:r>
            <a:r>
              <a:rPr sz="14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400" b="1" spc="10" dirty="0">
                <a:solidFill>
                  <a:srgbClr val="C00000"/>
                </a:solidFill>
                <a:latin typeface="Times New Roman"/>
                <a:cs typeface="Times New Roman"/>
              </a:rPr>
              <a:t>кардиолог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403" y="274434"/>
            <a:ext cx="2151380" cy="323215"/>
          </a:xfrm>
          <a:custGeom>
            <a:avLst/>
            <a:gdLst/>
            <a:ahLst/>
            <a:cxnLst/>
            <a:rect l="l" t="t" r="r" b="b"/>
            <a:pathLst>
              <a:path w="2151380" h="323215">
                <a:moveTo>
                  <a:pt x="0" y="322846"/>
                </a:moveTo>
                <a:lnTo>
                  <a:pt x="2150872" y="322846"/>
                </a:lnTo>
                <a:lnTo>
                  <a:pt x="2150872" y="0"/>
                </a:lnTo>
                <a:lnTo>
                  <a:pt x="0" y="0"/>
                </a:lnTo>
                <a:lnTo>
                  <a:pt x="0" y="322846"/>
                </a:lnTo>
                <a:close/>
              </a:path>
            </a:pathLst>
          </a:custGeom>
          <a:solidFill>
            <a:srgbClr val="D0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2268" y="299974"/>
            <a:ext cx="196723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212A35"/>
                </a:solidFill>
                <a:latin typeface="Times New Roman"/>
                <a:cs typeface="Times New Roman"/>
              </a:rPr>
              <a:t>3.1.1. </a:t>
            </a:r>
            <a:r>
              <a:rPr sz="1400" b="1" spc="-25" dirty="0">
                <a:solidFill>
                  <a:srgbClr val="212A35"/>
                </a:solidFill>
                <a:latin typeface="Times New Roman"/>
                <a:cs typeface="Times New Roman"/>
              </a:rPr>
              <a:t>Трудовая</a:t>
            </a:r>
            <a:r>
              <a:rPr sz="1400" b="1" spc="-114" dirty="0">
                <a:solidFill>
                  <a:srgbClr val="212A35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212A35"/>
                </a:solidFill>
                <a:latin typeface="Times New Roman"/>
                <a:cs typeface="Times New Roman"/>
              </a:rPr>
              <a:t>функция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28417" y="297268"/>
            <a:ext cx="6096000" cy="831215"/>
          </a:xfrm>
          <a:prstGeom prst="rect">
            <a:avLst/>
          </a:prstGeom>
          <a:solidFill>
            <a:srgbClr val="D0CECE"/>
          </a:solidFill>
        </p:spPr>
        <p:txBody>
          <a:bodyPr vert="horz" wrap="square" lIns="0" tIns="41275" rIns="0" bIns="0" rtlCol="0">
            <a:spAutoFit/>
          </a:bodyPr>
          <a:lstStyle/>
          <a:p>
            <a:pPr marL="91440" marR="227965">
              <a:lnSpc>
                <a:spcPct val="99100"/>
              </a:lnSpc>
              <a:spcBef>
                <a:spcPts val="325"/>
              </a:spcBef>
            </a:pPr>
            <a:r>
              <a:rPr sz="1600" b="1" spc="-10" dirty="0">
                <a:solidFill>
                  <a:srgbClr val="212A35"/>
                </a:solidFill>
                <a:latin typeface="Times New Roman"/>
                <a:cs typeface="Times New Roman"/>
              </a:rPr>
              <a:t>Проведение </a:t>
            </a:r>
            <a:r>
              <a:rPr sz="16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обследования пациентов </a:t>
            </a:r>
            <a:r>
              <a:rPr sz="1600" b="1" spc="-5" dirty="0">
                <a:solidFill>
                  <a:srgbClr val="212A35"/>
                </a:solidFill>
                <a:latin typeface="Times New Roman"/>
                <a:cs typeface="Times New Roman"/>
              </a:rPr>
              <a:t>с </a:t>
            </a:r>
            <a:r>
              <a:rPr sz="1600" b="1" spc="-10" dirty="0">
                <a:solidFill>
                  <a:srgbClr val="212A35"/>
                </a:solidFill>
                <a:latin typeface="Times New Roman"/>
                <a:cs typeface="Times New Roman"/>
              </a:rPr>
              <a:t>заболеваниями </a:t>
            </a:r>
            <a:r>
              <a:rPr sz="1600" b="1" spc="-5" dirty="0">
                <a:solidFill>
                  <a:srgbClr val="212A35"/>
                </a:solidFill>
                <a:latin typeface="Times New Roman"/>
                <a:cs typeface="Times New Roman"/>
              </a:rPr>
              <a:t>и/или  </a:t>
            </a:r>
            <a:r>
              <a:rPr sz="1600" b="1" spc="-10" dirty="0">
                <a:solidFill>
                  <a:srgbClr val="212A35"/>
                </a:solidFill>
                <a:latin typeface="Times New Roman"/>
                <a:cs typeface="Times New Roman"/>
              </a:rPr>
              <a:t>патологическими состояниями </a:t>
            </a:r>
            <a:r>
              <a:rPr sz="1600" b="1" spc="-15" dirty="0">
                <a:solidFill>
                  <a:srgbClr val="212A35"/>
                </a:solidFill>
                <a:latin typeface="Times New Roman"/>
                <a:cs typeface="Times New Roman"/>
              </a:rPr>
              <a:t>сердечно-сосудистой </a:t>
            </a:r>
            <a:r>
              <a:rPr sz="1600" b="1" spc="-5" dirty="0">
                <a:solidFill>
                  <a:srgbClr val="212A35"/>
                </a:solidFill>
                <a:latin typeface="Times New Roman"/>
                <a:cs typeface="Times New Roman"/>
              </a:rPr>
              <a:t>системы с  </a:t>
            </a:r>
            <a:r>
              <a:rPr sz="16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целью </a:t>
            </a:r>
            <a:r>
              <a:rPr sz="16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установления</a:t>
            </a:r>
            <a:r>
              <a:rPr sz="1600" b="1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диагноза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4998" y="1055116"/>
            <a:ext cx="5676265" cy="115506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516380">
              <a:lnSpc>
                <a:spcPct val="100000"/>
              </a:lnSpc>
              <a:spcBef>
                <a:spcPts val="405"/>
              </a:spcBef>
            </a:pPr>
            <a:r>
              <a:rPr sz="1800" b="1" spc="-35" dirty="0">
                <a:latin typeface="Times New Roman"/>
                <a:cs typeface="Times New Roman"/>
              </a:rPr>
              <a:t>Трудовые</a:t>
            </a:r>
            <a:r>
              <a:rPr sz="1800" b="1" spc="-2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действия:</a:t>
            </a:r>
            <a:endParaRPr sz="1800">
              <a:latin typeface="Times New Roman"/>
              <a:cs typeface="Times New Roman"/>
            </a:endParaRPr>
          </a:p>
          <a:p>
            <a:pPr marL="12700" marR="358775">
              <a:lnSpc>
                <a:spcPts val="1400"/>
              </a:lnSpc>
              <a:spcBef>
                <a:spcPts val="290"/>
              </a:spcBef>
            </a:pPr>
            <a:r>
              <a:rPr sz="1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Получение информации </a:t>
            </a:r>
            <a:r>
              <a:rPr sz="12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от </a:t>
            </a:r>
            <a:r>
              <a:rPr sz="1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пациентов </a:t>
            </a:r>
            <a:r>
              <a:rPr sz="1200" dirty="0">
                <a:latin typeface="Times New Roman"/>
                <a:cs typeface="Times New Roman"/>
              </a:rPr>
              <a:t>с </a:t>
            </a:r>
            <a:r>
              <a:rPr sz="1200" spc="-5" dirty="0">
                <a:latin typeface="Times New Roman"/>
                <a:cs typeface="Times New Roman"/>
              </a:rPr>
              <a:t>заболеваниями </a:t>
            </a:r>
            <a:r>
              <a:rPr sz="1200" dirty="0">
                <a:latin typeface="Times New Roman"/>
                <a:cs typeface="Times New Roman"/>
              </a:rPr>
              <a:t>и/или </a:t>
            </a:r>
            <a:r>
              <a:rPr sz="1200" spc="-5" dirty="0">
                <a:latin typeface="Times New Roman"/>
                <a:cs typeface="Times New Roman"/>
              </a:rPr>
              <a:t>патологическими  состояниями </a:t>
            </a:r>
            <a:r>
              <a:rPr sz="1200" spc="-10" dirty="0">
                <a:latin typeface="Times New Roman"/>
                <a:cs typeface="Times New Roman"/>
              </a:rPr>
              <a:t>сердечно-сосудистой </a:t>
            </a:r>
            <a:r>
              <a:rPr sz="1200" spc="-5" dirty="0">
                <a:latin typeface="Times New Roman"/>
                <a:cs typeface="Times New Roman"/>
              </a:rPr>
              <a:t>системы </a:t>
            </a:r>
            <a:r>
              <a:rPr sz="1200" dirty="0">
                <a:latin typeface="Times New Roman"/>
                <a:cs typeface="Times New Roman"/>
              </a:rPr>
              <a:t>и их </a:t>
            </a:r>
            <a:r>
              <a:rPr sz="1200" spc="-10" dirty="0">
                <a:latin typeface="Times New Roman"/>
                <a:cs typeface="Times New Roman"/>
              </a:rPr>
              <a:t>законных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представителей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ts val="1425"/>
              </a:lnSpc>
              <a:spcBef>
                <a:spcPts val="490"/>
              </a:spcBef>
            </a:pPr>
            <a:r>
              <a:rPr sz="1200" b="1" dirty="0">
                <a:solidFill>
                  <a:srgbClr val="C00000"/>
                </a:solidFill>
                <a:latin typeface="Times New Roman"/>
                <a:cs typeface="Times New Roman"/>
              </a:rPr>
              <a:t>Первичный </a:t>
            </a:r>
            <a:r>
              <a:rPr sz="1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осмотр пациентов </a:t>
            </a:r>
            <a:r>
              <a:rPr sz="1200" dirty="0">
                <a:latin typeface="Times New Roman"/>
                <a:cs typeface="Times New Roman"/>
              </a:rPr>
              <a:t>с </a:t>
            </a:r>
            <a:r>
              <a:rPr sz="1200" spc="-5" dirty="0">
                <a:latin typeface="Times New Roman"/>
                <a:cs typeface="Times New Roman"/>
              </a:rPr>
              <a:t>заболеваниями </a:t>
            </a:r>
            <a:r>
              <a:rPr sz="1200" dirty="0">
                <a:latin typeface="Times New Roman"/>
                <a:cs typeface="Times New Roman"/>
              </a:rPr>
              <a:t>и/или </a:t>
            </a:r>
            <a:r>
              <a:rPr sz="1200" spc="-5" dirty="0">
                <a:latin typeface="Times New Roman"/>
                <a:cs typeface="Times New Roman"/>
              </a:rPr>
              <a:t>патологическими</a:t>
            </a:r>
            <a:r>
              <a:rPr sz="1200" spc="-1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состояниями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ts val="1425"/>
              </a:lnSpc>
            </a:pPr>
            <a:r>
              <a:rPr sz="1200" spc="-10" dirty="0">
                <a:latin typeface="Times New Roman"/>
                <a:cs typeface="Times New Roman"/>
              </a:rPr>
              <a:t>сердечно-сосудистой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системы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2268" y="2351023"/>
            <a:ext cx="5986780" cy="1590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405" marR="508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Направление пациентов </a:t>
            </a:r>
            <a:r>
              <a:rPr sz="1200" dirty="0">
                <a:latin typeface="Times New Roman"/>
                <a:cs typeface="Times New Roman"/>
              </a:rPr>
              <a:t>с </a:t>
            </a:r>
            <a:r>
              <a:rPr sz="1200" spc="-5" dirty="0">
                <a:latin typeface="Times New Roman"/>
                <a:cs typeface="Times New Roman"/>
              </a:rPr>
              <a:t>заболеваниями </a:t>
            </a:r>
            <a:r>
              <a:rPr sz="1200" dirty="0">
                <a:latin typeface="Times New Roman"/>
                <a:cs typeface="Times New Roman"/>
              </a:rPr>
              <a:t>и/или </a:t>
            </a:r>
            <a:r>
              <a:rPr sz="1200" spc="-5" dirty="0">
                <a:latin typeface="Times New Roman"/>
                <a:cs typeface="Times New Roman"/>
              </a:rPr>
              <a:t>патологическими состояниями сердечно-  </a:t>
            </a:r>
            <a:r>
              <a:rPr sz="1200" spc="-15" dirty="0">
                <a:latin typeface="Times New Roman"/>
                <a:cs typeface="Times New Roman"/>
              </a:rPr>
              <a:t>сосудистой </a:t>
            </a:r>
            <a:r>
              <a:rPr sz="1200" spc="-5" dirty="0">
                <a:latin typeface="Times New Roman"/>
                <a:cs typeface="Times New Roman"/>
              </a:rPr>
              <a:t>системы </a:t>
            </a:r>
            <a:r>
              <a:rPr sz="1200" b="1" dirty="0">
                <a:solidFill>
                  <a:srgbClr val="C00000"/>
                </a:solidFill>
                <a:latin typeface="Times New Roman"/>
                <a:cs typeface="Times New Roman"/>
              </a:rPr>
              <a:t>на </a:t>
            </a:r>
            <a:r>
              <a:rPr sz="1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инструментальное обследование </a:t>
            </a:r>
            <a:r>
              <a:rPr sz="1200" dirty="0">
                <a:latin typeface="Times New Roman"/>
                <a:cs typeface="Times New Roman"/>
              </a:rPr>
              <a:t>в </a:t>
            </a:r>
            <a:r>
              <a:rPr sz="1200" spc="-5" dirty="0">
                <a:latin typeface="Times New Roman"/>
                <a:cs typeface="Times New Roman"/>
              </a:rPr>
              <a:t>соответствии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с</a:t>
            </a:r>
            <a:endParaRPr sz="1200">
              <a:latin typeface="Times New Roman"/>
              <a:cs typeface="Times New Roman"/>
            </a:endParaRPr>
          </a:p>
          <a:p>
            <a:pPr marL="65405" marR="509905">
              <a:lnSpc>
                <a:spcPts val="1400"/>
              </a:lnSpc>
              <a:spcBef>
                <a:spcPts val="80"/>
              </a:spcBef>
            </a:pPr>
            <a:r>
              <a:rPr sz="1200" spc="-10" dirty="0">
                <a:latin typeface="Times New Roman"/>
                <a:cs typeface="Times New Roman"/>
              </a:rPr>
              <a:t>действующими </a:t>
            </a:r>
            <a:r>
              <a:rPr sz="1200" dirty="0">
                <a:latin typeface="Times New Roman"/>
                <a:cs typeface="Times New Roman"/>
              </a:rPr>
              <a:t>клиническими </a:t>
            </a:r>
            <a:r>
              <a:rPr sz="1200" spc="-10" dirty="0">
                <a:latin typeface="Times New Roman"/>
                <a:cs typeface="Times New Roman"/>
              </a:rPr>
              <a:t>рекомендациями (протоколами </a:t>
            </a:r>
            <a:r>
              <a:rPr sz="1200" spc="-5" dirty="0">
                <a:latin typeface="Times New Roman"/>
                <a:cs typeface="Times New Roman"/>
              </a:rPr>
              <a:t>лечения), порядками  оказания </a:t>
            </a:r>
            <a:r>
              <a:rPr sz="1200" spc="-10" dirty="0">
                <a:latin typeface="Times New Roman"/>
                <a:cs typeface="Times New Roman"/>
              </a:rPr>
              <a:t>медицинской </a:t>
            </a:r>
            <a:r>
              <a:rPr sz="1200" spc="-5" dirty="0">
                <a:latin typeface="Times New Roman"/>
                <a:cs typeface="Times New Roman"/>
              </a:rPr>
              <a:t>помощи, стандартами </a:t>
            </a:r>
            <a:r>
              <a:rPr sz="1200" spc="-10" dirty="0">
                <a:latin typeface="Times New Roman"/>
                <a:cs typeface="Times New Roman"/>
              </a:rPr>
              <a:t>медицинской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помощи</a:t>
            </a:r>
            <a:endParaRPr sz="1200">
              <a:latin typeface="Times New Roman"/>
              <a:cs typeface="Times New Roman"/>
            </a:endParaRPr>
          </a:p>
          <a:p>
            <a:pPr marL="12700" marR="349885">
              <a:lnSpc>
                <a:spcPct val="99200"/>
              </a:lnSpc>
              <a:spcBef>
                <a:spcPts val="850"/>
              </a:spcBef>
            </a:pPr>
            <a:r>
              <a:rPr sz="1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Направление пациентов </a:t>
            </a:r>
            <a:r>
              <a:rPr sz="1200" dirty="0">
                <a:latin typeface="Times New Roman"/>
                <a:cs typeface="Times New Roman"/>
              </a:rPr>
              <a:t>с </a:t>
            </a:r>
            <a:r>
              <a:rPr sz="1200" spc="-5" dirty="0">
                <a:latin typeface="Times New Roman"/>
                <a:cs typeface="Times New Roman"/>
              </a:rPr>
              <a:t>заболеваниями </a:t>
            </a:r>
            <a:r>
              <a:rPr sz="1200" spc="-10" dirty="0">
                <a:latin typeface="Times New Roman"/>
                <a:cs typeface="Times New Roman"/>
              </a:rPr>
              <a:t>сердечно-сосудистой </a:t>
            </a:r>
            <a:r>
              <a:rPr sz="1200" spc="-5" dirty="0">
                <a:latin typeface="Times New Roman"/>
                <a:cs typeface="Times New Roman"/>
              </a:rPr>
              <a:t>системы </a:t>
            </a:r>
            <a:r>
              <a:rPr sz="1200" b="1" dirty="0">
                <a:solidFill>
                  <a:srgbClr val="C00000"/>
                </a:solidFill>
                <a:latin typeface="Times New Roman"/>
                <a:cs typeface="Times New Roman"/>
              </a:rPr>
              <a:t>на  </a:t>
            </a:r>
            <a:r>
              <a:rPr sz="12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лабораторное </a:t>
            </a:r>
            <a:r>
              <a:rPr sz="1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обследование </a:t>
            </a:r>
            <a:r>
              <a:rPr sz="1200" dirty="0">
                <a:latin typeface="Times New Roman"/>
                <a:cs typeface="Times New Roman"/>
              </a:rPr>
              <a:t>в </a:t>
            </a:r>
            <a:r>
              <a:rPr sz="1200" spc="-5" dirty="0">
                <a:latin typeface="Times New Roman"/>
                <a:cs typeface="Times New Roman"/>
              </a:rPr>
              <a:t>соответствии </a:t>
            </a:r>
            <a:r>
              <a:rPr sz="1200" dirty="0">
                <a:latin typeface="Times New Roman"/>
                <a:cs typeface="Times New Roman"/>
              </a:rPr>
              <a:t>с </a:t>
            </a:r>
            <a:r>
              <a:rPr sz="1200" spc="-10" dirty="0">
                <a:latin typeface="Times New Roman"/>
                <a:cs typeface="Times New Roman"/>
              </a:rPr>
              <a:t>действующими </a:t>
            </a:r>
            <a:r>
              <a:rPr sz="1200" dirty="0">
                <a:latin typeface="Times New Roman"/>
                <a:cs typeface="Times New Roman"/>
              </a:rPr>
              <a:t>клиническими  </a:t>
            </a:r>
            <a:r>
              <a:rPr sz="1200" spc="-10" dirty="0">
                <a:latin typeface="Times New Roman"/>
                <a:cs typeface="Times New Roman"/>
              </a:rPr>
              <a:t>рекомендациями (протоколами </a:t>
            </a:r>
            <a:r>
              <a:rPr sz="1200" spc="-5" dirty="0">
                <a:latin typeface="Times New Roman"/>
                <a:cs typeface="Times New Roman"/>
              </a:rPr>
              <a:t>лечения), </a:t>
            </a:r>
            <a:r>
              <a:rPr sz="1200" dirty="0">
                <a:latin typeface="Times New Roman"/>
                <a:cs typeface="Times New Roman"/>
              </a:rPr>
              <a:t>по вопросам </a:t>
            </a:r>
            <a:r>
              <a:rPr sz="1200" spc="-5" dirty="0">
                <a:latin typeface="Times New Roman"/>
                <a:cs typeface="Times New Roman"/>
              </a:rPr>
              <a:t>оказания </a:t>
            </a:r>
            <a:r>
              <a:rPr sz="1200" spc="-10" dirty="0">
                <a:latin typeface="Times New Roman"/>
                <a:cs typeface="Times New Roman"/>
              </a:rPr>
              <a:t>медицинской </a:t>
            </a:r>
            <a:r>
              <a:rPr sz="1200" spc="-5" dirty="0">
                <a:latin typeface="Times New Roman"/>
                <a:cs typeface="Times New Roman"/>
              </a:rPr>
              <a:t>помощи,  порядками оказания </a:t>
            </a:r>
            <a:r>
              <a:rPr sz="1200" spc="-10" dirty="0">
                <a:latin typeface="Times New Roman"/>
                <a:cs typeface="Times New Roman"/>
              </a:rPr>
              <a:t>медицинской </a:t>
            </a:r>
            <a:r>
              <a:rPr sz="1200" spc="-5" dirty="0">
                <a:latin typeface="Times New Roman"/>
                <a:cs typeface="Times New Roman"/>
              </a:rPr>
              <a:t>помощи, стандартами </a:t>
            </a:r>
            <a:r>
              <a:rPr sz="1200" spc="-10" dirty="0">
                <a:latin typeface="Times New Roman"/>
                <a:cs typeface="Times New Roman"/>
              </a:rPr>
              <a:t>медицинской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помощи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462" y="4085970"/>
            <a:ext cx="5852795" cy="753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Направление пациентов </a:t>
            </a:r>
            <a:r>
              <a:rPr sz="1200" dirty="0">
                <a:latin typeface="Times New Roman"/>
                <a:cs typeface="Times New Roman"/>
              </a:rPr>
              <a:t>с </a:t>
            </a:r>
            <a:r>
              <a:rPr sz="1200" spc="-5" dirty="0">
                <a:latin typeface="Times New Roman"/>
                <a:cs typeface="Times New Roman"/>
              </a:rPr>
              <a:t>заболеваниям </a:t>
            </a:r>
            <a:r>
              <a:rPr sz="1200" dirty="0">
                <a:latin typeface="Times New Roman"/>
                <a:cs typeface="Times New Roman"/>
              </a:rPr>
              <a:t>и/или </a:t>
            </a:r>
            <a:r>
              <a:rPr sz="1200" spc="-5" dirty="0">
                <a:latin typeface="Times New Roman"/>
                <a:cs typeface="Times New Roman"/>
              </a:rPr>
              <a:t>патологическими состояниями</a:t>
            </a:r>
            <a:r>
              <a:rPr sz="1200" spc="-1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сердечно-</a:t>
            </a:r>
            <a:endParaRPr sz="1200">
              <a:latin typeface="Times New Roman"/>
              <a:cs typeface="Times New Roman"/>
            </a:endParaRPr>
          </a:p>
          <a:p>
            <a:pPr marL="12700" marR="429259" algn="just">
              <a:lnSpc>
                <a:spcPct val="98800"/>
              </a:lnSpc>
              <a:spcBef>
                <a:spcPts val="20"/>
              </a:spcBef>
            </a:pPr>
            <a:r>
              <a:rPr sz="1200" spc="-15" dirty="0">
                <a:latin typeface="Times New Roman"/>
                <a:cs typeface="Times New Roman"/>
              </a:rPr>
              <a:t>сосудистой </a:t>
            </a:r>
            <a:r>
              <a:rPr sz="1200" spc="-5" dirty="0">
                <a:latin typeface="Times New Roman"/>
                <a:cs typeface="Times New Roman"/>
              </a:rPr>
              <a:t>системы </a:t>
            </a:r>
            <a:r>
              <a:rPr sz="1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на </a:t>
            </a:r>
            <a:r>
              <a:rPr sz="12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консультацию </a:t>
            </a:r>
            <a:r>
              <a:rPr sz="1200" b="1" dirty="0">
                <a:solidFill>
                  <a:srgbClr val="C00000"/>
                </a:solidFill>
                <a:latin typeface="Times New Roman"/>
                <a:cs typeface="Times New Roman"/>
              </a:rPr>
              <a:t>к </a:t>
            </a:r>
            <a:r>
              <a:rPr sz="1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врачам-специалистам </a:t>
            </a:r>
            <a:r>
              <a:rPr sz="1200" dirty="0">
                <a:latin typeface="Times New Roman"/>
                <a:cs typeface="Times New Roman"/>
              </a:rPr>
              <a:t>в </a:t>
            </a:r>
            <a:r>
              <a:rPr sz="1200" spc="-5" dirty="0">
                <a:latin typeface="Times New Roman"/>
                <a:cs typeface="Times New Roman"/>
              </a:rPr>
              <a:t>соответствии </a:t>
            </a:r>
            <a:r>
              <a:rPr sz="1200" dirty="0">
                <a:latin typeface="Times New Roman"/>
                <a:cs typeface="Times New Roman"/>
              </a:rPr>
              <a:t>с  </a:t>
            </a:r>
            <a:r>
              <a:rPr sz="1200" spc="-10" dirty="0">
                <a:latin typeface="Times New Roman"/>
                <a:cs typeface="Times New Roman"/>
              </a:rPr>
              <a:t>действующими </a:t>
            </a:r>
            <a:r>
              <a:rPr sz="1200" dirty="0">
                <a:latin typeface="Times New Roman"/>
                <a:cs typeface="Times New Roman"/>
              </a:rPr>
              <a:t>клиническими </a:t>
            </a:r>
            <a:r>
              <a:rPr sz="1200" spc="-10" dirty="0">
                <a:latin typeface="Times New Roman"/>
                <a:cs typeface="Times New Roman"/>
              </a:rPr>
              <a:t>рекомендациями (протоколами </a:t>
            </a:r>
            <a:r>
              <a:rPr sz="1200" spc="-5" dirty="0">
                <a:latin typeface="Times New Roman"/>
                <a:cs typeface="Times New Roman"/>
              </a:rPr>
              <a:t>лечения), порядками  оказания </a:t>
            </a:r>
            <a:r>
              <a:rPr sz="1200" spc="-10" dirty="0">
                <a:latin typeface="Times New Roman"/>
                <a:cs typeface="Times New Roman"/>
              </a:rPr>
              <a:t>медицинской </a:t>
            </a:r>
            <a:r>
              <a:rPr sz="1200" spc="-5" dirty="0">
                <a:latin typeface="Times New Roman"/>
                <a:cs typeface="Times New Roman"/>
              </a:rPr>
              <a:t>помощи, стандартами </a:t>
            </a:r>
            <a:r>
              <a:rPr sz="1200" spc="-10" dirty="0">
                <a:latin typeface="Times New Roman"/>
                <a:cs typeface="Times New Roman"/>
              </a:rPr>
              <a:t>медицинской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помощи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462" y="4963414"/>
            <a:ext cx="5789930" cy="38671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sz="1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Обоснование </a:t>
            </a:r>
            <a:r>
              <a:rPr sz="1200" b="1" dirty="0">
                <a:solidFill>
                  <a:srgbClr val="C00000"/>
                </a:solidFill>
                <a:latin typeface="Times New Roman"/>
                <a:cs typeface="Times New Roman"/>
              </a:rPr>
              <a:t>и </a:t>
            </a:r>
            <a:r>
              <a:rPr sz="1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постановка диагноза </a:t>
            </a:r>
            <a:r>
              <a:rPr sz="1200" dirty="0">
                <a:latin typeface="Times New Roman"/>
                <a:cs typeface="Times New Roman"/>
              </a:rPr>
              <a:t>в </a:t>
            </a:r>
            <a:r>
              <a:rPr sz="1200" spc="-5" dirty="0">
                <a:latin typeface="Times New Roman"/>
                <a:cs typeface="Times New Roman"/>
              </a:rPr>
              <a:t>соответствии </a:t>
            </a:r>
            <a:r>
              <a:rPr sz="1200" dirty="0">
                <a:latin typeface="Times New Roman"/>
                <a:cs typeface="Times New Roman"/>
              </a:rPr>
              <a:t>с </a:t>
            </a:r>
            <a:r>
              <a:rPr sz="1200" spc="-10" dirty="0">
                <a:latin typeface="Times New Roman"/>
                <a:cs typeface="Times New Roman"/>
              </a:rPr>
              <a:t>Международной статистической  </a:t>
            </a:r>
            <a:r>
              <a:rPr sz="1200" spc="-5" dirty="0">
                <a:latin typeface="Times New Roman"/>
                <a:cs typeface="Times New Roman"/>
              </a:rPr>
              <a:t>классификации болезней </a:t>
            </a:r>
            <a:r>
              <a:rPr sz="1200" dirty="0">
                <a:latin typeface="Times New Roman"/>
                <a:cs typeface="Times New Roman"/>
              </a:rPr>
              <a:t>и </a:t>
            </a:r>
            <a:r>
              <a:rPr sz="1200" spc="-5" dirty="0">
                <a:latin typeface="Times New Roman"/>
                <a:cs typeface="Times New Roman"/>
              </a:rPr>
              <a:t>проблем, связанных со здоровьем (далее </a:t>
            </a:r>
            <a:r>
              <a:rPr sz="1200" dirty="0">
                <a:latin typeface="Times New Roman"/>
                <a:cs typeface="Times New Roman"/>
              </a:rPr>
              <a:t>–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МКБ)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462" y="5471261"/>
            <a:ext cx="4820285" cy="387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25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Повторные </a:t>
            </a:r>
            <a:r>
              <a:rPr sz="1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осмотры </a:t>
            </a:r>
            <a:r>
              <a:rPr sz="1200" b="1" dirty="0">
                <a:solidFill>
                  <a:srgbClr val="C00000"/>
                </a:solidFill>
                <a:latin typeface="Times New Roman"/>
                <a:cs typeface="Times New Roman"/>
              </a:rPr>
              <a:t>и </a:t>
            </a:r>
            <a:r>
              <a:rPr sz="1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обследования пациентов </a:t>
            </a:r>
            <a:r>
              <a:rPr sz="1200" dirty="0">
                <a:latin typeface="Times New Roman"/>
                <a:cs typeface="Times New Roman"/>
              </a:rPr>
              <a:t>с </a:t>
            </a:r>
            <a:r>
              <a:rPr sz="1200" spc="-5" dirty="0">
                <a:latin typeface="Times New Roman"/>
                <a:cs typeface="Times New Roman"/>
              </a:rPr>
              <a:t>заболеваниями</a:t>
            </a:r>
            <a:r>
              <a:rPr sz="1200" spc="-1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и/или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ts val="1425"/>
              </a:lnSpc>
            </a:pPr>
            <a:r>
              <a:rPr sz="1200" spc="-5" dirty="0">
                <a:latin typeface="Times New Roman"/>
                <a:cs typeface="Times New Roman"/>
              </a:rPr>
              <a:t>патологическими состояниями </a:t>
            </a:r>
            <a:r>
              <a:rPr sz="1200" spc="-10" dirty="0">
                <a:latin typeface="Times New Roman"/>
                <a:cs typeface="Times New Roman"/>
              </a:rPr>
              <a:t>сердечно-сосудистой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системы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462" y="5974791"/>
            <a:ext cx="38925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Мониторинг безопасности </a:t>
            </a:r>
            <a:r>
              <a:rPr sz="1200" dirty="0">
                <a:latin typeface="Times New Roman"/>
                <a:cs typeface="Times New Roman"/>
              </a:rPr>
              <a:t>диагностических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манипуляций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462" y="6324091"/>
            <a:ext cx="33248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Проведение </a:t>
            </a:r>
            <a:r>
              <a:rPr sz="12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медицинского</a:t>
            </a:r>
            <a:r>
              <a:rPr sz="1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 освидетельствования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386703" y="1339341"/>
            <a:ext cx="5466715" cy="3824604"/>
          </a:xfrm>
          <a:custGeom>
            <a:avLst/>
            <a:gdLst/>
            <a:ahLst/>
            <a:cxnLst/>
            <a:rect l="l" t="t" r="r" b="b"/>
            <a:pathLst>
              <a:path w="5466715" h="3824604">
                <a:moveTo>
                  <a:pt x="0" y="3824097"/>
                </a:moveTo>
                <a:lnTo>
                  <a:pt x="5466714" y="3824097"/>
                </a:lnTo>
                <a:lnTo>
                  <a:pt x="5466714" y="0"/>
                </a:lnTo>
                <a:lnTo>
                  <a:pt x="0" y="0"/>
                </a:lnTo>
                <a:lnTo>
                  <a:pt x="0" y="3824097"/>
                </a:lnTo>
                <a:close/>
              </a:path>
            </a:pathLst>
          </a:custGeom>
          <a:solidFill>
            <a:srgbClr val="F8C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478778" y="1313179"/>
            <a:ext cx="5250180" cy="18694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ts val="1710"/>
              </a:lnSpc>
              <a:spcBef>
                <a:spcPts val="95"/>
              </a:spcBef>
            </a:pPr>
            <a:r>
              <a:rPr sz="16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Пользоваться </a:t>
            </a:r>
            <a:r>
              <a:rPr sz="16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необходимой </a:t>
            </a:r>
            <a:r>
              <a:rPr sz="16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медицинской</a:t>
            </a:r>
            <a:r>
              <a:rPr sz="1600" b="1" spc="6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аппаратурой:</a:t>
            </a:r>
            <a:endParaRPr sz="1600">
              <a:latin typeface="Times New Roman"/>
              <a:cs typeface="Times New Roman"/>
            </a:endParaRPr>
          </a:p>
          <a:p>
            <a:pPr marL="116839" indent="-117475">
              <a:lnSpc>
                <a:spcPts val="1500"/>
              </a:lnSpc>
              <a:buChar char="-"/>
              <a:tabLst>
                <a:tab pos="117475" algn="l"/>
              </a:tabLst>
            </a:pPr>
            <a:r>
              <a:rPr sz="1600" spc="-10" dirty="0">
                <a:latin typeface="Times New Roman"/>
                <a:cs typeface="Times New Roman"/>
              </a:rPr>
              <a:t>электрокардиограф</a:t>
            </a:r>
            <a:endParaRPr sz="1600">
              <a:latin typeface="Times New Roman"/>
              <a:cs typeface="Times New Roman"/>
            </a:endParaRPr>
          </a:p>
          <a:p>
            <a:pPr marL="116839" indent="-117475">
              <a:lnSpc>
                <a:spcPts val="1500"/>
              </a:lnSpc>
              <a:buChar char="-"/>
              <a:tabLst>
                <a:tab pos="117475" algn="l"/>
              </a:tabLst>
            </a:pPr>
            <a:r>
              <a:rPr sz="1600" spc="-15" dirty="0">
                <a:latin typeface="Times New Roman"/>
                <a:cs typeface="Times New Roman"/>
              </a:rPr>
              <a:t>эхокардиограф</a:t>
            </a:r>
            <a:endParaRPr sz="1600">
              <a:latin typeface="Times New Roman"/>
              <a:cs typeface="Times New Roman"/>
            </a:endParaRPr>
          </a:p>
          <a:p>
            <a:pPr marL="116839" indent="-117475">
              <a:lnSpc>
                <a:spcPts val="1500"/>
              </a:lnSpc>
              <a:buChar char="-"/>
              <a:tabLst>
                <a:tab pos="117475" algn="l"/>
              </a:tabLst>
            </a:pPr>
            <a:r>
              <a:rPr sz="1600" spc="-5" dirty="0">
                <a:latin typeface="Times New Roman"/>
                <a:cs typeface="Times New Roman"/>
              </a:rPr>
              <a:t>прибор для </a:t>
            </a:r>
            <a:r>
              <a:rPr sz="1600" spc="-10" dirty="0">
                <a:latin typeface="Times New Roman"/>
                <a:cs typeface="Times New Roman"/>
              </a:rPr>
              <a:t>измерения </a:t>
            </a:r>
            <a:r>
              <a:rPr sz="1600" spc="-5" dirty="0">
                <a:latin typeface="Times New Roman"/>
                <a:cs typeface="Times New Roman"/>
              </a:rPr>
              <a:t>артериального</a:t>
            </a:r>
            <a:r>
              <a:rPr sz="1600" spc="9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давления,</a:t>
            </a:r>
            <a:endParaRPr sz="1600">
              <a:latin typeface="Times New Roman"/>
              <a:cs typeface="Times New Roman"/>
            </a:endParaRPr>
          </a:p>
          <a:p>
            <a:pPr marL="116839" indent="-117475">
              <a:lnSpc>
                <a:spcPts val="1500"/>
              </a:lnSpc>
              <a:buChar char="-"/>
              <a:tabLst>
                <a:tab pos="117475" algn="l"/>
              </a:tabLst>
            </a:pPr>
            <a:r>
              <a:rPr sz="1600" spc="-15" dirty="0">
                <a:latin typeface="Times New Roman"/>
                <a:cs typeface="Times New Roman"/>
              </a:rPr>
              <a:t>аппаратура </a:t>
            </a:r>
            <a:r>
              <a:rPr sz="1600" spc="-5" dirty="0">
                <a:latin typeface="Times New Roman"/>
                <a:cs typeface="Times New Roman"/>
              </a:rPr>
              <a:t>для </a:t>
            </a:r>
            <a:r>
              <a:rPr sz="1600" spc="-20" dirty="0">
                <a:latin typeface="Times New Roman"/>
                <a:cs typeface="Times New Roman"/>
              </a:rPr>
              <a:t>суточного </a:t>
            </a:r>
            <a:r>
              <a:rPr sz="1600" spc="-10" dirty="0">
                <a:latin typeface="Times New Roman"/>
                <a:cs typeface="Times New Roman"/>
              </a:rPr>
              <a:t>мониторирования</a:t>
            </a:r>
            <a:r>
              <a:rPr sz="1600" spc="145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ЭКГ,</a:t>
            </a:r>
            <a:endParaRPr sz="1600">
              <a:latin typeface="Times New Roman"/>
              <a:cs typeface="Times New Roman"/>
            </a:endParaRPr>
          </a:p>
          <a:p>
            <a:pPr marL="116839" indent="-117475">
              <a:lnSpc>
                <a:spcPts val="1500"/>
              </a:lnSpc>
              <a:buChar char="-"/>
              <a:tabLst>
                <a:tab pos="117475" algn="l"/>
              </a:tabLst>
            </a:pPr>
            <a:r>
              <a:rPr sz="1600" spc="-15" dirty="0">
                <a:latin typeface="Times New Roman"/>
                <a:cs typeface="Times New Roman"/>
              </a:rPr>
              <a:t>аппаратура </a:t>
            </a:r>
            <a:r>
              <a:rPr sz="1600" spc="-5" dirty="0">
                <a:latin typeface="Times New Roman"/>
                <a:cs typeface="Times New Roman"/>
              </a:rPr>
              <a:t>для </a:t>
            </a:r>
            <a:r>
              <a:rPr sz="1600" spc="-20" dirty="0">
                <a:latin typeface="Times New Roman"/>
                <a:cs typeface="Times New Roman"/>
              </a:rPr>
              <a:t>суточного </a:t>
            </a:r>
            <a:r>
              <a:rPr sz="1600" spc="-10" dirty="0">
                <a:latin typeface="Times New Roman"/>
                <a:cs typeface="Times New Roman"/>
              </a:rPr>
              <a:t>мониторирования</a:t>
            </a:r>
            <a:r>
              <a:rPr sz="1600" spc="14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АД,</a:t>
            </a:r>
            <a:endParaRPr sz="1600">
              <a:latin typeface="Times New Roman"/>
              <a:cs typeface="Times New Roman"/>
            </a:endParaRPr>
          </a:p>
          <a:p>
            <a:pPr marL="286385" marR="5080" indent="-286385">
              <a:lnSpc>
                <a:spcPct val="78100"/>
              </a:lnSpc>
              <a:spcBef>
                <a:spcPts val="210"/>
              </a:spcBef>
              <a:buChar char="-"/>
              <a:tabLst>
                <a:tab pos="286385" algn="l"/>
                <a:tab pos="287020" algn="l"/>
              </a:tabLst>
            </a:pPr>
            <a:r>
              <a:rPr sz="1600" spc="-15" dirty="0">
                <a:latin typeface="Times New Roman"/>
                <a:cs typeface="Times New Roman"/>
              </a:rPr>
              <a:t>аппаратура </a:t>
            </a:r>
            <a:r>
              <a:rPr sz="1600" spc="-5" dirty="0">
                <a:latin typeface="Times New Roman"/>
                <a:cs typeface="Times New Roman"/>
              </a:rPr>
              <a:t>для </a:t>
            </a:r>
            <a:r>
              <a:rPr sz="1600" spc="-10" dirty="0">
                <a:latin typeface="Times New Roman"/>
                <a:cs typeface="Times New Roman"/>
              </a:rPr>
              <a:t>проведения </a:t>
            </a:r>
            <a:r>
              <a:rPr sz="1600" spc="-5" dirty="0">
                <a:latin typeface="Times New Roman"/>
                <a:cs typeface="Times New Roman"/>
              </a:rPr>
              <a:t>проб с </a:t>
            </a:r>
            <a:r>
              <a:rPr sz="1600" spc="-10" dirty="0">
                <a:latin typeface="Times New Roman"/>
                <a:cs typeface="Times New Roman"/>
              </a:rPr>
              <a:t>физической </a:t>
            </a:r>
            <a:r>
              <a:rPr sz="1600" spc="-20" dirty="0">
                <a:latin typeface="Times New Roman"/>
                <a:cs typeface="Times New Roman"/>
              </a:rPr>
              <a:t>нагрузкой  </a:t>
            </a:r>
            <a:r>
              <a:rPr sz="1600" spc="-10" dirty="0">
                <a:latin typeface="Times New Roman"/>
                <a:cs typeface="Times New Roman"/>
              </a:rPr>
              <a:t>(велоэргометр,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тредмил),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80"/>
              </a:spcBef>
            </a:pPr>
            <a:r>
              <a:rPr sz="16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Владеть</a:t>
            </a:r>
            <a:r>
              <a:rPr sz="16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манипуляциями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478778" y="3104514"/>
            <a:ext cx="4473575" cy="19837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2265" indent="-342265">
              <a:lnSpc>
                <a:spcPts val="1710"/>
              </a:lnSpc>
              <a:spcBef>
                <a:spcPts val="95"/>
              </a:spcBef>
              <a:buFont typeface="Symbol"/>
              <a:buChar char=""/>
              <a:tabLst>
                <a:tab pos="342265" algn="l"/>
                <a:tab pos="342900" algn="l"/>
              </a:tabLst>
            </a:pPr>
            <a:r>
              <a:rPr sz="1600" spc="-10" dirty="0">
                <a:latin typeface="Times New Roman"/>
                <a:cs typeface="Times New Roman"/>
              </a:rPr>
              <a:t>проведение экспресс-методов </a:t>
            </a:r>
            <a:r>
              <a:rPr sz="1600" spc="-5" dirty="0">
                <a:latin typeface="Times New Roman"/>
                <a:cs typeface="Times New Roman"/>
              </a:rPr>
              <a:t>лаб.</a:t>
            </a:r>
            <a:r>
              <a:rPr sz="1600" spc="9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диагностики</a:t>
            </a:r>
            <a:endParaRPr sz="1600">
              <a:latin typeface="Times New Roman"/>
              <a:cs typeface="Times New Roman"/>
            </a:endParaRPr>
          </a:p>
          <a:p>
            <a:pPr marL="391160" indent="-391795">
              <a:lnSpc>
                <a:spcPts val="1500"/>
              </a:lnSpc>
              <a:buFont typeface="Symbol"/>
              <a:buChar char=""/>
              <a:tabLst>
                <a:tab pos="391160" algn="l"/>
                <a:tab pos="391795" algn="l"/>
              </a:tabLst>
            </a:pPr>
            <a:r>
              <a:rPr sz="1600" spc="-5" dirty="0">
                <a:latin typeface="Times New Roman"/>
                <a:cs typeface="Times New Roman"/>
              </a:rPr>
              <a:t>(анализ крови на тропонин и</a:t>
            </a:r>
            <a:r>
              <a:rPr sz="1600" spc="10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тд.)</a:t>
            </a:r>
            <a:endParaRPr sz="1600">
              <a:latin typeface="Times New Roman"/>
              <a:cs typeface="Times New Roman"/>
            </a:endParaRPr>
          </a:p>
          <a:p>
            <a:pPr marL="342265" indent="-342265">
              <a:lnSpc>
                <a:spcPts val="1500"/>
              </a:lnSpc>
              <a:buFont typeface="Symbol"/>
              <a:buChar char=""/>
              <a:tabLst>
                <a:tab pos="342265" algn="l"/>
                <a:tab pos="342900" algn="l"/>
              </a:tabLst>
            </a:pPr>
            <a:r>
              <a:rPr sz="1600" spc="-5" dirty="0">
                <a:latin typeface="Times New Roman"/>
                <a:cs typeface="Times New Roman"/>
              </a:rPr>
              <a:t>регистрация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ЭКГ</a:t>
            </a:r>
            <a:endParaRPr sz="1600">
              <a:latin typeface="Times New Roman"/>
              <a:cs typeface="Times New Roman"/>
            </a:endParaRPr>
          </a:p>
          <a:p>
            <a:pPr marL="342265" indent="-342265">
              <a:lnSpc>
                <a:spcPts val="1500"/>
              </a:lnSpc>
              <a:buFont typeface="Symbol"/>
              <a:buChar char=""/>
              <a:tabLst>
                <a:tab pos="342265" algn="l"/>
                <a:tab pos="342900" algn="l"/>
              </a:tabLst>
            </a:pPr>
            <a:r>
              <a:rPr sz="1600" spc="-10" dirty="0">
                <a:latin typeface="Times New Roman"/>
                <a:cs typeface="Times New Roman"/>
              </a:rPr>
              <a:t>проведение </a:t>
            </a:r>
            <a:r>
              <a:rPr sz="1600" spc="-5" dirty="0">
                <a:latin typeface="Times New Roman"/>
                <a:cs typeface="Times New Roman"/>
              </a:rPr>
              <a:t>ЭКГ с </a:t>
            </a:r>
            <a:r>
              <a:rPr sz="1600" spc="-10" dirty="0">
                <a:latin typeface="Times New Roman"/>
                <a:cs typeface="Times New Roman"/>
              </a:rPr>
              <a:t>физической</a:t>
            </a:r>
            <a:r>
              <a:rPr sz="1600" spc="7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нагрузкой</a:t>
            </a:r>
            <a:endParaRPr sz="1600">
              <a:latin typeface="Times New Roman"/>
              <a:cs typeface="Times New Roman"/>
            </a:endParaRPr>
          </a:p>
          <a:p>
            <a:pPr marL="342265" indent="-342265">
              <a:lnSpc>
                <a:spcPts val="1500"/>
              </a:lnSpc>
              <a:buFont typeface="Symbol"/>
              <a:buChar char=""/>
              <a:tabLst>
                <a:tab pos="342265" algn="l"/>
                <a:tab pos="342900" algn="l"/>
              </a:tabLst>
            </a:pPr>
            <a:r>
              <a:rPr sz="1600" spc="-5" dirty="0">
                <a:latin typeface="Times New Roman"/>
                <a:cs typeface="Times New Roman"/>
              </a:rPr>
              <a:t>установка, </a:t>
            </a:r>
            <a:r>
              <a:rPr sz="1600" spc="-10" dirty="0">
                <a:latin typeface="Times New Roman"/>
                <a:cs typeface="Times New Roman"/>
              </a:rPr>
              <a:t>считывание, </a:t>
            </a:r>
            <a:r>
              <a:rPr sz="1600" spc="-5" dirty="0">
                <a:latin typeface="Times New Roman"/>
                <a:cs typeface="Times New Roman"/>
              </a:rPr>
              <a:t>анализ </a:t>
            </a:r>
            <a:r>
              <a:rPr sz="1600" spc="-10" dirty="0">
                <a:latin typeface="Times New Roman"/>
                <a:cs typeface="Times New Roman"/>
              </a:rPr>
              <a:t>ХМ </a:t>
            </a:r>
            <a:r>
              <a:rPr sz="1600" spc="-5" dirty="0">
                <a:latin typeface="Times New Roman"/>
                <a:cs typeface="Times New Roman"/>
              </a:rPr>
              <a:t>–</a:t>
            </a:r>
            <a:r>
              <a:rPr sz="1600" spc="10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ЭКГ</a:t>
            </a:r>
            <a:endParaRPr sz="1600">
              <a:latin typeface="Times New Roman"/>
              <a:cs typeface="Times New Roman"/>
            </a:endParaRPr>
          </a:p>
          <a:p>
            <a:pPr marL="342265" indent="-342265">
              <a:lnSpc>
                <a:spcPts val="1500"/>
              </a:lnSpc>
              <a:buFont typeface="Symbol"/>
              <a:buChar char=""/>
              <a:tabLst>
                <a:tab pos="342265" algn="l"/>
                <a:tab pos="342900" algn="l"/>
              </a:tabLst>
            </a:pPr>
            <a:r>
              <a:rPr sz="1600" spc="-5" dirty="0">
                <a:latin typeface="Times New Roman"/>
                <a:cs typeface="Times New Roman"/>
              </a:rPr>
              <a:t>установка, </a:t>
            </a:r>
            <a:r>
              <a:rPr sz="1600" spc="-10" dirty="0">
                <a:latin typeface="Times New Roman"/>
                <a:cs typeface="Times New Roman"/>
              </a:rPr>
              <a:t>считывание, </a:t>
            </a:r>
            <a:r>
              <a:rPr sz="1600" spc="-5" dirty="0">
                <a:latin typeface="Times New Roman"/>
                <a:cs typeface="Times New Roman"/>
              </a:rPr>
              <a:t>анализ</a:t>
            </a:r>
            <a:r>
              <a:rPr sz="1600" spc="8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СМАД</a:t>
            </a:r>
            <a:endParaRPr sz="1600">
              <a:latin typeface="Times New Roman"/>
              <a:cs typeface="Times New Roman"/>
            </a:endParaRPr>
          </a:p>
          <a:p>
            <a:pPr marL="342265" indent="-342265">
              <a:lnSpc>
                <a:spcPts val="1500"/>
              </a:lnSpc>
              <a:buFont typeface="Symbol"/>
              <a:buChar char=""/>
              <a:tabLst>
                <a:tab pos="342265" algn="l"/>
                <a:tab pos="342900" algn="l"/>
              </a:tabLst>
            </a:pPr>
            <a:r>
              <a:rPr sz="1600" spc="-5" dirty="0">
                <a:latin typeface="Times New Roman"/>
                <a:cs typeface="Times New Roman"/>
              </a:rPr>
              <a:t>трансторакальная</a:t>
            </a:r>
            <a:r>
              <a:rPr sz="1600" spc="3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эхокардиография,</a:t>
            </a:r>
            <a:endParaRPr sz="1600">
              <a:latin typeface="Times New Roman"/>
              <a:cs typeface="Times New Roman"/>
            </a:endParaRPr>
          </a:p>
          <a:p>
            <a:pPr marL="342265" indent="-342265">
              <a:lnSpc>
                <a:spcPts val="1500"/>
              </a:lnSpc>
              <a:buFont typeface="Symbol"/>
              <a:buChar char=""/>
              <a:tabLst>
                <a:tab pos="342265" algn="l"/>
                <a:tab pos="342900" algn="l"/>
              </a:tabLst>
            </a:pPr>
            <a:r>
              <a:rPr sz="1600" spc="-20" dirty="0">
                <a:latin typeface="Times New Roman"/>
                <a:cs typeface="Times New Roman"/>
              </a:rPr>
              <a:t>УЗ </a:t>
            </a:r>
            <a:r>
              <a:rPr sz="1600" spc="-10" dirty="0">
                <a:latin typeface="Times New Roman"/>
                <a:cs typeface="Times New Roman"/>
              </a:rPr>
              <a:t>исследование</a:t>
            </a:r>
            <a:r>
              <a:rPr sz="1600" spc="5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сосудов</a:t>
            </a:r>
            <a:endParaRPr sz="1600">
              <a:latin typeface="Times New Roman"/>
              <a:cs typeface="Times New Roman"/>
            </a:endParaRPr>
          </a:p>
          <a:p>
            <a:pPr marL="342265" indent="-342265">
              <a:lnSpc>
                <a:spcPts val="1500"/>
              </a:lnSpc>
              <a:buFont typeface="Symbol"/>
              <a:buChar char=""/>
              <a:tabLst>
                <a:tab pos="342265" algn="l"/>
                <a:tab pos="342900" algn="l"/>
              </a:tabLst>
            </a:pPr>
            <a:r>
              <a:rPr sz="1600" spc="-10" dirty="0">
                <a:latin typeface="Times New Roman"/>
                <a:cs typeface="Times New Roman"/>
              </a:rPr>
              <a:t>проведение функциональных</a:t>
            </a:r>
            <a:r>
              <a:rPr sz="1600" spc="6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тестов</a:t>
            </a:r>
            <a:endParaRPr sz="1600">
              <a:latin typeface="Times New Roman"/>
              <a:cs typeface="Times New Roman"/>
            </a:endParaRPr>
          </a:p>
          <a:p>
            <a:pPr marL="302895">
              <a:lnSpc>
                <a:spcPts val="1710"/>
              </a:lnSpc>
            </a:pPr>
            <a:r>
              <a:rPr sz="1600" spc="-5" dirty="0">
                <a:latin typeface="Times New Roman"/>
                <a:cs typeface="Times New Roman"/>
              </a:rPr>
              <a:t>(ВЭП, тредмил – </a:t>
            </a:r>
            <a:r>
              <a:rPr sz="1600" dirty="0">
                <a:latin typeface="Times New Roman"/>
                <a:cs typeface="Times New Roman"/>
              </a:rPr>
              <a:t>тест) </a:t>
            </a:r>
            <a:r>
              <a:rPr sz="1600" spc="-5" dirty="0">
                <a:latin typeface="Times New Roman"/>
                <a:cs typeface="Times New Roman"/>
              </a:rPr>
              <a:t>и анализ</a:t>
            </a:r>
            <a:r>
              <a:rPr sz="1600" spc="13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результатов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648192" y="938276"/>
            <a:ext cx="30378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latin typeface="Times New Roman"/>
                <a:cs typeface="Times New Roman"/>
              </a:rPr>
              <a:t>Необходимые </a:t>
            </a:r>
            <a:r>
              <a:rPr sz="1800" b="1" spc="-10" dirty="0">
                <a:latin typeface="Times New Roman"/>
                <a:cs typeface="Times New Roman"/>
              </a:rPr>
              <a:t>умения… </a:t>
            </a:r>
            <a:r>
              <a:rPr sz="1800" b="1" dirty="0">
                <a:latin typeface="Times New Roman"/>
                <a:cs typeface="Times New Roman"/>
              </a:rPr>
              <a:t>в</a:t>
            </a:r>
            <a:r>
              <a:rPr sz="1800" b="1" spc="-45" dirty="0">
                <a:latin typeface="Times New Roman"/>
                <a:cs typeface="Times New Roman"/>
              </a:rPr>
              <a:t> </a:t>
            </a:r>
            <a:r>
              <a:rPr sz="1800" b="1" spc="-35" dirty="0">
                <a:latin typeface="Times New Roman"/>
                <a:cs typeface="Times New Roman"/>
              </a:rPr>
              <a:t>т.ч.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86703" y="5330190"/>
            <a:ext cx="5466715" cy="1223645"/>
          </a:xfrm>
          <a:prstGeom prst="rect">
            <a:avLst/>
          </a:prstGeom>
          <a:solidFill>
            <a:srgbClr val="F8CAAC"/>
          </a:solidFill>
        </p:spPr>
        <p:txBody>
          <a:bodyPr vert="horz" wrap="square" lIns="0" tIns="20320" rIns="0" bIns="0" rtlCol="0">
            <a:spAutoFit/>
          </a:bodyPr>
          <a:lstStyle/>
          <a:p>
            <a:pPr marL="140335" marR="153670" indent="-48895">
              <a:lnSpc>
                <a:spcPct val="107500"/>
              </a:lnSpc>
              <a:spcBef>
                <a:spcPts val="160"/>
              </a:spcBef>
            </a:pPr>
            <a:r>
              <a:rPr sz="16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Обосновывать </a:t>
            </a:r>
            <a:r>
              <a:rPr sz="16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и </a:t>
            </a:r>
            <a:r>
              <a:rPr sz="16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планировать </a:t>
            </a:r>
            <a:r>
              <a:rPr sz="16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объем инструментального  обследования</a:t>
            </a:r>
            <a:r>
              <a:rPr sz="1600" b="1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пациентов</a:t>
            </a:r>
            <a:endParaRPr sz="1600">
              <a:latin typeface="Times New Roman"/>
              <a:cs typeface="Times New Roman"/>
            </a:endParaRPr>
          </a:p>
          <a:p>
            <a:pPr marL="140335" marR="939165" indent="-48895">
              <a:lnSpc>
                <a:spcPct val="106900"/>
              </a:lnSpc>
              <a:spcBef>
                <a:spcPts val="600"/>
              </a:spcBef>
            </a:pPr>
            <a:r>
              <a:rPr sz="16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Интерпретировать </a:t>
            </a:r>
            <a:r>
              <a:rPr sz="16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и </a:t>
            </a:r>
            <a:r>
              <a:rPr sz="16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анализировать </a:t>
            </a:r>
            <a:r>
              <a:rPr sz="1600" b="1" spc="-25" dirty="0">
                <a:solidFill>
                  <a:srgbClr val="C00000"/>
                </a:solidFill>
                <a:latin typeface="Times New Roman"/>
                <a:cs typeface="Times New Roman"/>
              </a:rPr>
              <a:t>результаты  </a:t>
            </a:r>
            <a:r>
              <a:rPr sz="16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инструментального</a:t>
            </a:r>
            <a:r>
              <a:rPr sz="1600" b="1" spc="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обследования…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34336" y="1178318"/>
            <a:ext cx="9250045" cy="4501515"/>
          </a:xfrm>
          <a:custGeom>
            <a:avLst/>
            <a:gdLst/>
            <a:ahLst/>
            <a:cxnLst/>
            <a:rect l="l" t="t" r="r" b="b"/>
            <a:pathLst>
              <a:path w="9250045" h="4501515">
                <a:moveTo>
                  <a:pt x="0" y="4501388"/>
                </a:moveTo>
                <a:lnTo>
                  <a:pt x="9249537" y="4501388"/>
                </a:lnTo>
                <a:lnTo>
                  <a:pt x="9249537" y="0"/>
                </a:lnTo>
                <a:lnTo>
                  <a:pt x="0" y="0"/>
                </a:lnTo>
                <a:lnTo>
                  <a:pt x="0" y="4501388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650363" y="1160500"/>
            <a:ext cx="8453755" cy="384873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3056255">
              <a:lnSpc>
                <a:spcPct val="100000"/>
              </a:lnSpc>
              <a:spcBef>
                <a:spcPts val="409"/>
              </a:spcBef>
            </a:pPr>
            <a:r>
              <a:rPr sz="3200" spc="-15" dirty="0">
                <a:latin typeface="Times New Roman"/>
                <a:cs typeface="Times New Roman"/>
              </a:rPr>
              <a:t>ПРИКАЗ Минздрава </a:t>
            </a:r>
            <a:r>
              <a:rPr sz="3200" dirty="0">
                <a:latin typeface="Times New Roman"/>
                <a:cs typeface="Times New Roman"/>
              </a:rPr>
              <a:t>России</a:t>
            </a:r>
            <a:r>
              <a:rPr sz="3200" spc="-95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Times New Roman"/>
                <a:cs typeface="Times New Roman"/>
              </a:rPr>
              <a:t>от</a:t>
            </a:r>
            <a:endParaRPr sz="32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310"/>
              </a:spcBef>
            </a:pPr>
            <a:r>
              <a:rPr sz="3200" spc="-15" dirty="0">
                <a:latin typeface="Times New Roman"/>
                <a:cs typeface="Times New Roman"/>
              </a:rPr>
              <a:t>30.11.93 </a:t>
            </a:r>
            <a:r>
              <a:rPr sz="3200" dirty="0">
                <a:latin typeface="Times New Roman"/>
                <a:cs typeface="Times New Roman"/>
              </a:rPr>
              <a:t>№</a:t>
            </a:r>
            <a:r>
              <a:rPr sz="3200" spc="-10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283</a:t>
            </a:r>
            <a:endParaRPr sz="3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4700">
              <a:latin typeface="Times New Roman"/>
              <a:cs typeface="Times New Roman"/>
            </a:endParaRPr>
          </a:p>
          <a:p>
            <a:pPr marL="116205" marR="640715" indent="-5715" algn="ctr">
              <a:lnSpc>
                <a:spcPct val="100000"/>
              </a:lnSpc>
            </a:pPr>
            <a:r>
              <a:rPr sz="3200" b="1" dirty="0">
                <a:latin typeface="Times New Roman"/>
                <a:cs typeface="Times New Roman"/>
              </a:rPr>
              <a:t>О </a:t>
            </a:r>
            <a:r>
              <a:rPr sz="3200" b="1" spc="-15" dirty="0">
                <a:latin typeface="Times New Roman"/>
                <a:cs typeface="Times New Roman"/>
              </a:rPr>
              <a:t>СОВЕРШЕНСТВОВАНИИ </a:t>
            </a:r>
            <a:r>
              <a:rPr sz="3200" b="1" spc="-20" dirty="0">
                <a:latin typeface="Times New Roman"/>
                <a:cs typeface="Times New Roman"/>
              </a:rPr>
              <a:t>СЛУЖБЫ  ФУНКЦИОНАЛЬНОЙ</a:t>
            </a:r>
            <a:r>
              <a:rPr sz="3200" b="1" spc="-75" dirty="0">
                <a:latin typeface="Times New Roman"/>
                <a:cs typeface="Times New Roman"/>
              </a:rPr>
              <a:t> </a:t>
            </a:r>
            <a:r>
              <a:rPr sz="3200" b="1" spc="5" dirty="0">
                <a:latin typeface="Times New Roman"/>
                <a:cs typeface="Times New Roman"/>
              </a:rPr>
              <a:t>ДИАГНОСТИКИ</a:t>
            </a:r>
            <a:endParaRPr sz="3200">
              <a:latin typeface="Times New Roman"/>
              <a:cs typeface="Times New Roman"/>
            </a:endParaRPr>
          </a:p>
          <a:p>
            <a:pPr marL="12065" marR="541020" algn="ctr">
              <a:lnSpc>
                <a:spcPct val="100000"/>
              </a:lnSpc>
              <a:spcBef>
                <a:spcPts val="1000"/>
              </a:spcBef>
            </a:pPr>
            <a:r>
              <a:rPr sz="3200" b="1" dirty="0">
                <a:latin typeface="Times New Roman"/>
                <a:cs typeface="Times New Roman"/>
              </a:rPr>
              <a:t>В УЧРЕЖДЕНИЯХ</a:t>
            </a:r>
            <a:r>
              <a:rPr sz="3200" b="1" spc="-50" dirty="0">
                <a:latin typeface="Times New Roman"/>
                <a:cs typeface="Times New Roman"/>
              </a:rPr>
              <a:t> </a:t>
            </a:r>
            <a:r>
              <a:rPr sz="3200" b="1" spc="-90" dirty="0">
                <a:latin typeface="Times New Roman"/>
                <a:cs typeface="Times New Roman"/>
              </a:rPr>
              <a:t>ЗДРАВООХРАНЕНИЯ  </a:t>
            </a:r>
            <a:r>
              <a:rPr sz="3200" b="1" spc="-5" dirty="0">
                <a:latin typeface="Times New Roman"/>
                <a:cs typeface="Times New Roman"/>
              </a:rPr>
              <a:t>РОССИЙСКОЙ</a:t>
            </a:r>
            <a:r>
              <a:rPr sz="3200" b="1" spc="-65" dirty="0">
                <a:latin typeface="Times New Roman"/>
                <a:cs typeface="Times New Roman"/>
              </a:rPr>
              <a:t> </a:t>
            </a:r>
            <a:r>
              <a:rPr sz="3200" b="1" spc="-45" dirty="0">
                <a:latin typeface="Times New Roman"/>
                <a:cs typeface="Times New Roman"/>
              </a:rPr>
              <a:t>ФЕДЕРАЦИИ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31902" y="787572"/>
            <a:ext cx="6717992" cy="52939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49784" y="1000418"/>
            <a:ext cx="3536272" cy="48572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36919" y="419807"/>
            <a:ext cx="8191658" cy="55619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23133" y="582802"/>
            <a:ext cx="4495800" cy="5410835"/>
          </a:xfrm>
          <a:custGeom>
            <a:avLst/>
            <a:gdLst/>
            <a:ahLst/>
            <a:cxnLst/>
            <a:rect l="l" t="t" r="r" b="b"/>
            <a:pathLst>
              <a:path w="4495800" h="5410835">
                <a:moveTo>
                  <a:pt x="3746500" y="0"/>
                </a:moveTo>
                <a:lnTo>
                  <a:pt x="749300" y="0"/>
                </a:lnTo>
                <a:lnTo>
                  <a:pt x="701919" y="1474"/>
                </a:lnTo>
                <a:lnTo>
                  <a:pt x="655321" y="5839"/>
                </a:lnTo>
                <a:lnTo>
                  <a:pt x="609593" y="13006"/>
                </a:lnTo>
                <a:lnTo>
                  <a:pt x="564822" y="22888"/>
                </a:lnTo>
                <a:lnTo>
                  <a:pt x="521098" y="35397"/>
                </a:lnTo>
                <a:lnTo>
                  <a:pt x="478507" y="50445"/>
                </a:lnTo>
                <a:lnTo>
                  <a:pt x="437137" y="67944"/>
                </a:lnTo>
                <a:lnTo>
                  <a:pt x="397077" y="87807"/>
                </a:lnTo>
                <a:lnTo>
                  <a:pt x="358413" y="109946"/>
                </a:lnTo>
                <a:lnTo>
                  <a:pt x="321235" y="134273"/>
                </a:lnTo>
                <a:lnTo>
                  <a:pt x="285629" y="160700"/>
                </a:lnTo>
                <a:lnTo>
                  <a:pt x="251684" y="189139"/>
                </a:lnTo>
                <a:lnTo>
                  <a:pt x="219487" y="219503"/>
                </a:lnTo>
                <a:lnTo>
                  <a:pt x="189127" y="251704"/>
                </a:lnTo>
                <a:lnTo>
                  <a:pt x="160690" y="285654"/>
                </a:lnTo>
                <a:lnTo>
                  <a:pt x="134266" y="321265"/>
                </a:lnTo>
                <a:lnTo>
                  <a:pt x="109941" y="358449"/>
                </a:lnTo>
                <a:lnTo>
                  <a:pt x="87804" y="397119"/>
                </a:lnTo>
                <a:lnTo>
                  <a:pt x="67942" y="437187"/>
                </a:lnTo>
                <a:lnTo>
                  <a:pt x="50443" y="478565"/>
                </a:lnTo>
                <a:lnTo>
                  <a:pt x="35396" y="521165"/>
                </a:lnTo>
                <a:lnTo>
                  <a:pt x="22887" y="564899"/>
                </a:lnTo>
                <a:lnTo>
                  <a:pt x="13006" y="609681"/>
                </a:lnTo>
                <a:lnTo>
                  <a:pt x="5839" y="655421"/>
                </a:lnTo>
                <a:lnTo>
                  <a:pt x="1474" y="702032"/>
                </a:lnTo>
                <a:lnTo>
                  <a:pt x="0" y="749426"/>
                </a:lnTo>
                <a:lnTo>
                  <a:pt x="0" y="4660900"/>
                </a:lnTo>
                <a:lnTo>
                  <a:pt x="1474" y="4708292"/>
                </a:lnTo>
                <a:lnTo>
                  <a:pt x="5839" y="4754902"/>
                </a:lnTo>
                <a:lnTo>
                  <a:pt x="13006" y="4800640"/>
                </a:lnTo>
                <a:lnTo>
                  <a:pt x="22887" y="4845418"/>
                </a:lnTo>
                <a:lnTo>
                  <a:pt x="35396" y="4889150"/>
                </a:lnTo>
                <a:lnTo>
                  <a:pt x="50443" y="4931748"/>
                </a:lnTo>
                <a:lnTo>
                  <a:pt x="67942" y="4973122"/>
                </a:lnTo>
                <a:lnTo>
                  <a:pt x="87804" y="5013187"/>
                </a:lnTo>
                <a:lnTo>
                  <a:pt x="109941" y="5051854"/>
                </a:lnTo>
                <a:lnTo>
                  <a:pt x="134266" y="5089035"/>
                </a:lnTo>
                <a:lnTo>
                  <a:pt x="160690" y="5124643"/>
                </a:lnTo>
                <a:lnTo>
                  <a:pt x="189127" y="5158589"/>
                </a:lnTo>
                <a:lnTo>
                  <a:pt x="219487" y="5190786"/>
                </a:lnTo>
                <a:lnTo>
                  <a:pt x="251684" y="5221147"/>
                </a:lnTo>
                <a:lnTo>
                  <a:pt x="285629" y="5249583"/>
                </a:lnTo>
                <a:lnTo>
                  <a:pt x="321235" y="5276007"/>
                </a:lnTo>
                <a:lnTo>
                  <a:pt x="358413" y="5300331"/>
                </a:lnTo>
                <a:lnTo>
                  <a:pt x="397077" y="5322467"/>
                </a:lnTo>
                <a:lnTo>
                  <a:pt x="437137" y="5342327"/>
                </a:lnTo>
                <a:lnTo>
                  <a:pt x="478507" y="5359825"/>
                </a:lnTo>
                <a:lnTo>
                  <a:pt x="521098" y="5374871"/>
                </a:lnTo>
                <a:lnTo>
                  <a:pt x="564822" y="5387378"/>
                </a:lnTo>
                <a:lnTo>
                  <a:pt x="609593" y="5397258"/>
                </a:lnTo>
                <a:lnTo>
                  <a:pt x="655321" y="5404425"/>
                </a:lnTo>
                <a:lnTo>
                  <a:pt x="701919" y="5408789"/>
                </a:lnTo>
                <a:lnTo>
                  <a:pt x="749300" y="5410263"/>
                </a:lnTo>
                <a:lnTo>
                  <a:pt x="3746500" y="5410263"/>
                </a:lnTo>
                <a:lnTo>
                  <a:pt x="3793893" y="5408789"/>
                </a:lnTo>
                <a:lnTo>
                  <a:pt x="3840503" y="5404425"/>
                </a:lnTo>
                <a:lnTo>
                  <a:pt x="3886241" y="5397258"/>
                </a:lnTo>
                <a:lnTo>
                  <a:pt x="3931019" y="5387378"/>
                </a:lnTo>
                <a:lnTo>
                  <a:pt x="3974749" y="5374871"/>
                </a:lnTo>
                <a:lnTo>
                  <a:pt x="4017344" y="5359825"/>
                </a:lnTo>
                <a:lnTo>
                  <a:pt x="4058717" y="5342327"/>
                </a:lnTo>
                <a:lnTo>
                  <a:pt x="4098778" y="5322467"/>
                </a:lnTo>
                <a:lnTo>
                  <a:pt x="4137442" y="5300331"/>
                </a:lnTo>
                <a:lnTo>
                  <a:pt x="4174620" y="5276007"/>
                </a:lnTo>
                <a:lnTo>
                  <a:pt x="4210223" y="5249583"/>
                </a:lnTo>
                <a:lnTo>
                  <a:pt x="4244166" y="5221147"/>
                </a:lnTo>
                <a:lnTo>
                  <a:pt x="4276359" y="5190786"/>
                </a:lnTo>
                <a:lnTo>
                  <a:pt x="4306716" y="5158589"/>
                </a:lnTo>
                <a:lnTo>
                  <a:pt x="4335148" y="5124643"/>
                </a:lnTo>
                <a:lnTo>
                  <a:pt x="4361568" y="5089035"/>
                </a:lnTo>
                <a:lnTo>
                  <a:pt x="4385888" y="5051854"/>
                </a:lnTo>
                <a:lnTo>
                  <a:pt x="4408020" y="5013187"/>
                </a:lnTo>
                <a:lnTo>
                  <a:pt x="4427877" y="4973122"/>
                </a:lnTo>
                <a:lnTo>
                  <a:pt x="4445371" y="4931748"/>
                </a:lnTo>
                <a:lnTo>
                  <a:pt x="4460414" y="4889150"/>
                </a:lnTo>
                <a:lnTo>
                  <a:pt x="4472919" y="4845418"/>
                </a:lnTo>
                <a:lnTo>
                  <a:pt x="4482798" y="4800640"/>
                </a:lnTo>
                <a:lnTo>
                  <a:pt x="4489962" y="4754902"/>
                </a:lnTo>
                <a:lnTo>
                  <a:pt x="4494326" y="4708292"/>
                </a:lnTo>
                <a:lnTo>
                  <a:pt x="4495800" y="4660900"/>
                </a:lnTo>
                <a:lnTo>
                  <a:pt x="4495800" y="749426"/>
                </a:lnTo>
                <a:lnTo>
                  <a:pt x="4494326" y="702032"/>
                </a:lnTo>
                <a:lnTo>
                  <a:pt x="4489962" y="655421"/>
                </a:lnTo>
                <a:lnTo>
                  <a:pt x="4482798" y="609681"/>
                </a:lnTo>
                <a:lnTo>
                  <a:pt x="4472919" y="564899"/>
                </a:lnTo>
                <a:lnTo>
                  <a:pt x="4460414" y="521165"/>
                </a:lnTo>
                <a:lnTo>
                  <a:pt x="4445371" y="478565"/>
                </a:lnTo>
                <a:lnTo>
                  <a:pt x="4427877" y="437187"/>
                </a:lnTo>
                <a:lnTo>
                  <a:pt x="4408020" y="397119"/>
                </a:lnTo>
                <a:lnTo>
                  <a:pt x="4385888" y="358449"/>
                </a:lnTo>
                <a:lnTo>
                  <a:pt x="4361568" y="321265"/>
                </a:lnTo>
                <a:lnTo>
                  <a:pt x="4335148" y="285654"/>
                </a:lnTo>
                <a:lnTo>
                  <a:pt x="4306716" y="251704"/>
                </a:lnTo>
                <a:lnTo>
                  <a:pt x="4276359" y="219503"/>
                </a:lnTo>
                <a:lnTo>
                  <a:pt x="4244166" y="189139"/>
                </a:lnTo>
                <a:lnTo>
                  <a:pt x="4210223" y="160700"/>
                </a:lnTo>
                <a:lnTo>
                  <a:pt x="4174620" y="134273"/>
                </a:lnTo>
                <a:lnTo>
                  <a:pt x="4137442" y="109946"/>
                </a:lnTo>
                <a:lnTo>
                  <a:pt x="4098778" y="87807"/>
                </a:lnTo>
                <a:lnTo>
                  <a:pt x="4058717" y="67944"/>
                </a:lnTo>
                <a:lnTo>
                  <a:pt x="4017344" y="50445"/>
                </a:lnTo>
                <a:lnTo>
                  <a:pt x="3974749" y="35397"/>
                </a:lnTo>
                <a:lnTo>
                  <a:pt x="3931019" y="22888"/>
                </a:lnTo>
                <a:lnTo>
                  <a:pt x="3886241" y="13006"/>
                </a:lnTo>
                <a:lnTo>
                  <a:pt x="3840503" y="5839"/>
                </a:lnTo>
                <a:lnTo>
                  <a:pt x="3793893" y="1474"/>
                </a:lnTo>
                <a:lnTo>
                  <a:pt x="3746500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23133" y="582802"/>
            <a:ext cx="4495800" cy="5410835"/>
          </a:xfrm>
          <a:custGeom>
            <a:avLst/>
            <a:gdLst/>
            <a:ahLst/>
            <a:cxnLst/>
            <a:rect l="l" t="t" r="r" b="b"/>
            <a:pathLst>
              <a:path w="4495800" h="5410835">
                <a:moveTo>
                  <a:pt x="0" y="749426"/>
                </a:moveTo>
                <a:lnTo>
                  <a:pt x="1474" y="702032"/>
                </a:lnTo>
                <a:lnTo>
                  <a:pt x="5839" y="655421"/>
                </a:lnTo>
                <a:lnTo>
                  <a:pt x="13006" y="609681"/>
                </a:lnTo>
                <a:lnTo>
                  <a:pt x="22887" y="564899"/>
                </a:lnTo>
                <a:lnTo>
                  <a:pt x="35396" y="521165"/>
                </a:lnTo>
                <a:lnTo>
                  <a:pt x="50443" y="478565"/>
                </a:lnTo>
                <a:lnTo>
                  <a:pt x="67942" y="437187"/>
                </a:lnTo>
                <a:lnTo>
                  <a:pt x="87804" y="397119"/>
                </a:lnTo>
                <a:lnTo>
                  <a:pt x="109941" y="358449"/>
                </a:lnTo>
                <a:lnTo>
                  <a:pt x="134266" y="321265"/>
                </a:lnTo>
                <a:lnTo>
                  <a:pt x="160690" y="285654"/>
                </a:lnTo>
                <a:lnTo>
                  <a:pt x="189127" y="251704"/>
                </a:lnTo>
                <a:lnTo>
                  <a:pt x="219487" y="219503"/>
                </a:lnTo>
                <a:lnTo>
                  <a:pt x="251684" y="189139"/>
                </a:lnTo>
                <a:lnTo>
                  <a:pt x="285629" y="160700"/>
                </a:lnTo>
                <a:lnTo>
                  <a:pt x="321235" y="134273"/>
                </a:lnTo>
                <a:lnTo>
                  <a:pt x="358413" y="109946"/>
                </a:lnTo>
                <a:lnTo>
                  <a:pt x="397077" y="87807"/>
                </a:lnTo>
                <a:lnTo>
                  <a:pt x="437137" y="67944"/>
                </a:lnTo>
                <a:lnTo>
                  <a:pt x="478507" y="50445"/>
                </a:lnTo>
                <a:lnTo>
                  <a:pt x="521098" y="35397"/>
                </a:lnTo>
                <a:lnTo>
                  <a:pt x="564822" y="22888"/>
                </a:lnTo>
                <a:lnTo>
                  <a:pt x="609593" y="13006"/>
                </a:lnTo>
                <a:lnTo>
                  <a:pt x="655321" y="5839"/>
                </a:lnTo>
                <a:lnTo>
                  <a:pt x="701919" y="1474"/>
                </a:lnTo>
                <a:lnTo>
                  <a:pt x="749300" y="0"/>
                </a:lnTo>
                <a:lnTo>
                  <a:pt x="3746500" y="0"/>
                </a:lnTo>
                <a:lnTo>
                  <a:pt x="3793893" y="1474"/>
                </a:lnTo>
                <a:lnTo>
                  <a:pt x="3840503" y="5839"/>
                </a:lnTo>
                <a:lnTo>
                  <a:pt x="3886241" y="13006"/>
                </a:lnTo>
                <a:lnTo>
                  <a:pt x="3931019" y="22888"/>
                </a:lnTo>
                <a:lnTo>
                  <a:pt x="3974749" y="35397"/>
                </a:lnTo>
                <a:lnTo>
                  <a:pt x="4017344" y="50445"/>
                </a:lnTo>
                <a:lnTo>
                  <a:pt x="4058717" y="67944"/>
                </a:lnTo>
                <a:lnTo>
                  <a:pt x="4098778" y="87807"/>
                </a:lnTo>
                <a:lnTo>
                  <a:pt x="4137442" y="109946"/>
                </a:lnTo>
                <a:lnTo>
                  <a:pt x="4174620" y="134273"/>
                </a:lnTo>
                <a:lnTo>
                  <a:pt x="4210223" y="160700"/>
                </a:lnTo>
                <a:lnTo>
                  <a:pt x="4244166" y="189139"/>
                </a:lnTo>
                <a:lnTo>
                  <a:pt x="4276359" y="219503"/>
                </a:lnTo>
                <a:lnTo>
                  <a:pt x="4306716" y="251704"/>
                </a:lnTo>
                <a:lnTo>
                  <a:pt x="4335148" y="285654"/>
                </a:lnTo>
                <a:lnTo>
                  <a:pt x="4361568" y="321265"/>
                </a:lnTo>
                <a:lnTo>
                  <a:pt x="4385888" y="358449"/>
                </a:lnTo>
                <a:lnTo>
                  <a:pt x="4408020" y="397119"/>
                </a:lnTo>
                <a:lnTo>
                  <a:pt x="4427877" y="437187"/>
                </a:lnTo>
                <a:lnTo>
                  <a:pt x="4445371" y="478565"/>
                </a:lnTo>
                <a:lnTo>
                  <a:pt x="4460414" y="521165"/>
                </a:lnTo>
                <a:lnTo>
                  <a:pt x="4472919" y="564899"/>
                </a:lnTo>
                <a:lnTo>
                  <a:pt x="4482798" y="609681"/>
                </a:lnTo>
                <a:lnTo>
                  <a:pt x="4489962" y="655421"/>
                </a:lnTo>
                <a:lnTo>
                  <a:pt x="4494326" y="702032"/>
                </a:lnTo>
                <a:lnTo>
                  <a:pt x="4495800" y="749426"/>
                </a:lnTo>
                <a:lnTo>
                  <a:pt x="4495800" y="4660900"/>
                </a:lnTo>
                <a:lnTo>
                  <a:pt x="4494326" y="4708292"/>
                </a:lnTo>
                <a:lnTo>
                  <a:pt x="4489962" y="4754902"/>
                </a:lnTo>
                <a:lnTo>
                  <a:pt x="4482798" y="4800640"/>
                </a:lnTo>
                <a:lnTo>
                  <a:pt x="4472919" y="4845418"/>
                </a:lnTo>
                <a:lnTo>
                  <a:pt x="4460414" y="4889150"/>
                </a:lnTo>
                <a:lnTo>
                  <a:pt x="4445371" y="4931748"/>
                </a:lnTo>
                <a:lnTo>
                  <a:pt x="4427877" y="4973122"/>
                </a:lnTo>
                <a:lnTo>
                  <a:pt x="4408020" y="5013187"/>
                </a:lnTo>
                <a:lnTo>
                  <a:pt x="4385888" y="5051854"/>
                </a:lnTo>
                <a:lnTo>
                  <a:pt x="4361568" y="5089035"/>
                </a:lnTo>
                <a:lnTo>
                  <a:pt x="4335148" y="5124643"/>
                </a:lnTo>
                <a:lnTo>
                  <a:pt x="4306716" y="5158589"/>
                </a:lnTo>
                <a:lnTo>
                  <a:pt x="4276359" y="5190786"/>
                </a:lnTo>
                <a:lnTo>
                  <a:pt x="4244166" y="5221147"/>
                </a:lnTo>
                <a:lnTo>
                  <a:pt x="4210223" y="5249583"/>
                </a:lnTo>
                <a:lnTo>
                  <a:pt x="4174620" y="5276007"/>
                </a:lnTo>
                <a:lnTo>
                  <a:pt x="4137442" y="5300331"/>
                </a:lnTo>
                <a:lnTo>
                  <a:pt x="4098778" y="5322467"/>
                </a:lnTo>
                <a:lnTo>
                  <a:pt x="4058717" y="5342327"/>
                </a:lnTo>
                <a:lnTo>
                  <a:pt x="4017344" y="5359825"/>
                </a:lnTo>
                <a:lnTo>
                  <a:pt x="3974749" y="5374871"/>
                </a:lnTo>
                <a:lnTo>
                  <a:pt x="3931019" y="5387378"/>
                </a:lnTo>
                <a:lnTo>
                  <a:pt x="3886241" y="5397258"/>
                </a:lnTo>
                <a:lnTo>
                  <a:pt x="3840503" y="5404425"/>
                </a:lnTo>
                <a:lnTo>
                  <a:pt x="3793893" y="5408789"/>
                </a:lnTo>
                <a:lnTo>
                  <a:pt x="3746500" y="5410263"/>
                </a:lnTo>
                <a:lnTo>
                  <a:pt x="749300" y="5410263"/>
                </a:lnTo>
                <a:lnTo>
                  <a:pt x="701919" y="5408789"/>
                </a:lnTo>
                <a:lnTo>
                  <a:pt x="655321" y="5404425"/>
                </a:lnTo>
                <a:lnTo>
                  <a:pt x="609593" y="5397258"/>
                </a:lnTo>
                <a:lnTo>
                  <a:pt x="564822" y="5387378"/>
                </a:lnTo>
                <a:lnTo>
                  <a:pt x="521098" y="5374871"/>
                </a:lnTo>
                <a:lnTo>
                  <a:pt x="478507" y="5359825"/>
                </a:lnTo>
                <a:lnTo>
                  <a:pt x="437137" y="5342327"/>
                </a:lnTo>
                <a:lnTo>
                  <a:pt x="397077" y="5322467"/>
                </a:lnTo>
                <a:lnTo>
                  <a:pt x="358413" y="5300331"/>
                </a:lnTo>
                <a:lnTo>
                  <a:pt x="321235" y="5276007"/>
                </a:lnTo>
                <a:lnTo>
                  <a:pt x="285629" y="5249583"/>
                </a:lnTo>
                <a:lnTo>
                  <a:pt x="251684" y="5221147"/>
                </a:lnTo>
                <a:lnTo>
                  <a:pt x="219487" y="5190786"/>
                </a:lnTo>
                <a:lnTo>
                  <a:pt x="189127" y="5158589"/>
                </a:lnTo>
                <a:lnTo>
                  <a:pt x="160690" y="5124643"/>
                </a:lnTo>
                <a:lnTo>
                  <a:pt x="134266" y="5089035"/>
                </a:lnTo>
                <a:lnTo>
                  <a:pt x="109941" y="5051854"/>
                </a:lnTo>
                <a:lnTo>
                  <a:pt x="87804" y="5013187"/>
                </a:lnTo>
                <a:lnTo>
                  <a:pt x="67942" y="4973122"/>
                </a:lnTo>
                <a:lnTo>
                  <a:pt x="50443" y="4931748"/>
                </a:lnTo>
                <a:lnTo>
                  <a:pt x="35396" y="4889150"/>
                </a:lnTo>
                <a:lnTo>
                  <a:pt x="22887" y="4845418"/>
                </a:lnTo>
                <a:lnTo>
                  <a:pt x="13006" y="4800640"/>
                </a:lnTo>
                <a:lnTo>
                  <a:pt x="5839" y="4754902"/>
                </a:lnTo>
                <a:lnTo>
                  <a:pt x="1474" y="4708292"/>
                </a:lnTo>
                <a:lnTo>
                  <a:pt x="0" y="4660900"/>
                </a:lnTo>
                <a:lnTo>
                  <a:pt x="0" y="749426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02610" y="1562862"/>
            <a:ext cx="3740150" cy="3379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4400" dirty="0">
                <a:solidFill>
                  <a:srgbClr val="FFFFFF"/>
                </a:solidFill>
              </a:rPr>
              <a:t>Правовая</a:t>
            </a:r>
            <a:endParaRPr sz="4400"/>
          </a:p>
          <a:p>
            <a:pPr marL="12065" marR="5080" algn="ctr">
              <a:lnSpc>
                <a:spcPct val="100000"/>
              </a:lnSpc>
            </a:pPr>
            <a:r>
              <a:rPr sz="4400" dirty="0">
                <a:solidFill>
                  <a:srgbClr val="FFFFFF"/>
                </a:solidFill>
              </a:rPr>
              <a:t>ре</a:t>
            </a:r>
            <a:r>
              <a:rPr sz="4400" spc="-170" dirty="0">
                <a:solidFill>
                  <a:srgbClr val="FFFFFF"/>
                </a:solidFill>
              </a:rPr>
              <a:t>г</a:t>
            </a:r>
            <a:r>
              <a:rPr sz="4400" dirty="0">
                <a:solidFill>
                  <a:srgbClr val="FFFFFF"/>
                </a:solidFill>
              </a:rPr>
              <a:t>ламентация  </a:t>
            </a:r>
            <a:r>
              <a:rPr sz="4400" spc="-10" dirty="0">
                <a:solidFill>
                  <a:srgbClr val="FFFFFF"/>
                </a:solidFill>
              </a:rPr>
              <a:t>оказания  </a:t>
            </a:r>
            <a:r>
              <a:rPr sz="4400" spc="-15" dirty="0">
                <a:solidFill>
                  <a:srgbClr val="FFFFFF"/>
                </a:solidFill>
              </a:rPr>
              <a:t>медицинской  </a:t>
            </a:r>
            <a:r>
              <a:rPr sz="4400" spc="-5" dirty="0">
                <a:solidFill>
                  <a:srgbClr val="FFFFFF"/>
                </a:solidFill>
              </a:rPr>
              <a:t>помощи</a:t>
            </a:r>
            <a:endParaRPr sz="4400"/>
          </a:p>
        </p:txBody>
      </p:sp>
      <p:sp>
        <p:nvSpPr>
          <p:cNvPr id="5" name="object 5"/>
          <p:cNvSpPr/>
          <p:nvPr/>
        </p:nvSpPr>
        <p:spPr>
          <a:xfrm>
            <a:off x="7694168" y="685800"/>
            <a:ext cx="3754754" cy="1295400"/>
          </a:xfrm>
          <a:custGeom>
            <a:avLst/>
            <a:gdLst/>
            <a:ahLst/>
            <a:cxnLst/>
            <a:rect l="l" t="t" r="r" b="b"/>
            <a:pathLst>
              <a:path w="3754754" h="1295400">
                <a:moveTo>
                  <a:pt x="647700" y="0"/>
                </a:moveTo>
                <a:lnTo>
                  <a:pt x="0" y="647700"/>
                </a:lnTo>
                <a:lnTo>
                  <a:pt x="647700" y="1295400"/>
                </a:lnTo>
                <a:lnTo>
                  <a:pt x="647700" y="971550"/>
                </a:lnTo>
                <a:lnTo>
                  <a:pt x="3754374" y="971550"/>
                </a:lnTo>
                <a:lnTo>
                  <a:pt x="3754374" y="323850"/>
                </a:lnTo>
                <a:lnTo>
                  <a:pt x="647700" y="323850"/>
                </a:lnTo>
                <a:lnTo>
                  <a:pt x="647700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94168" y="685800"/>
            <a:ext cx="3754754" cy="1295400"/>
          </a:xfrm>
          <a:custGeom>
            <a:avLst/>
            <a:gdLst/>
            <a:ahLst/>
            <a:cxnLst/>
            <a:rect l="l" t="t" r="r" b="b"/>
            <a:pathLst>
              <a:path w="3754754" h="1295400">
                <a:moveTo>
                  <a:pt x="0" y="647700"/>
                </a:moveTo>
                <a:lnTo>
                  <a:pt x="647700" y="0"/>
                </a:lnTo>
                <a:lnTo>
                  <a:pt x="647700" y="323850"/>
                </a:lnTo>
                <a:lnTo>
                  <a:pt x="3754374" y="323850"/>
                </a:lnTo>
                <a:lnTo>
                  <a:pt x="3754374" y="971550"/>
                </a:lnTo>
                <a:lnTo>
                  <a:pt x="647700" y="971550"/>
                </a:lnTo>
                <a:lnTo>
                  <a:pt x="647700" y="1295400"/>
                </a:lnTo>
                <a:lnTo>
                  <a:pt x="0" y="647700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851138" y="1017778"/>
            <a:ext cx="17659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Пор</a:t>
            </a:r>
            <a:r>
              <a:rPr sz="3600" b="1" spc="-15" dirty="0">
                <a:solidFill>
                  <a:srgbClr val="FFFFFF"/>
                </a:solidFill>
                <a:latin typeface="Calibri"/>
                <a:cs typeface="Calibri"/>
              </a:rPr>
              <a:t>я</a:t>
            </a:r>
            <a:r>
              <a:rPr sz="3600" b="1" spc="-35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ок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694168" y="1981200"/>
            <a:ext cx="3754754" cy="1295400"/>
          </a:xfrm>
          <a:custGeom>
            <a:avLst/>
            <a:gdLst/>
            <a:ahLst/>
            <a:cxnLst/>
            <a:rect l="l" t="t" r="r" b="b"/>
            <a:pathLst>
              <a:path w="3754754" h="1295400">
                <a:moveTo>
                  <a:pt x="647700" y="0"/>
                </a:moveTo>
                <a:lnTo>
                  <a:pt x="0" y="647700"/>
                </a:lnTo>
                <a:lnTo>
                  <a:pt x="647700" y="1295400"/>
                </a:lnTo>
                <a:lnTo>
                  <a:pt x="647700" y="971550"/>
                </a:lnTo>
                <a:lnTo>
                  <a:pt x="3754374" y="971550"/>
                </a:lnTo>
                <a:lnTo>
                  <a:pt x="3754374" y="323850"/>
                </a:lnTo>
                <a:lnTo>
                  <a:pt x="647700" y="323850"/>
                </a:lnTo>
                <a:lnTo>
                  <a:pt x="647700" y="0"/>
                </a:lnTo>
                <a:close/>
              </a:path>
            </a:pathLst>
          </a:custGeom>
          <a:solidFill>
            <a:srgbClr val="E36C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694168" y="1981200"/>
            <a:ext cx="3754754" cy="1295400"/>
          </a:xfrm>
          <a:custGeom>
            <a:avLst/>
            <a:gdLst/>
            <a:ahLst/>
            <a:cxnLst/>
            <a:rect l="l" t="t" r="r" b="b"/>
            <a:pathLst>
              <a:path w="3754754" h="1295400">
                <a:moveTo>
                  <a:pt x="0" y="647700"/>
                </a:moveTo>
                <a:lnTo>
                  <a:pt x="647700" y="0"/>
                </a:lnTo>
                <a:lnTo>
                  <a:pt x="647700" y="323850"/>
                </a:lnTo>
                <a:lnTo>
                  <a:pt x="3754374" y="323850"/>
                </a:lnTo>
                <a:lnTo>
                  <a:pt x="3754374" y="971550"/>
                </a:lnTo>
                <a:lnTo>
                  <a:pt x="647700" y="971550"/>
                </a:lnTo>
                <a:lnTo>
                  <a:pt x="647700" y="1295400"/>
                </a:lnTo>
                <a:lnTo>
                  <a:pt x="0" y="647700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814561" y="2313559"/>
            <a:ext cx="18370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FFFFFF"/>
                </a:solidFill>
                <a:latin typeface="Calibri"/>
                <a:cs typeface="Calibri"/>
              </a:rPr>
              <a:t>Стандарт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719568" y="3251200"/>
            <a:ext cx="3852545" cy="1295400"/>
          </a:xfrm>
          <a:custGeom>
            <a:avLst/>
            <a:gdLst/>
            <a:ahLst/>
            <a:cxnLst/>
            <a:rect l="l" t="t" r="r" b="b"/>
            <a:pathLst>
              <a:path w="3852545" h="1295400">
                <a:moveTo>
                  <a:pt x="647700" y="0"/>
                </a:moveTo>
                <a:lnTo>
                  <a:pt x="0" y="647700"/>
                </a:lnTo>
                <a:lnTo>
                  <a:pt x="647700" y="1295400"/>
                </a:lnTo>
                <a:lnTo>
                  <a:pt x="647700" y="971550"/>
                </a:lnTo>
                <a:lnTo>
                  <a:pt x="3852036" y="971550"/>
                </a:lnTo>
                <a:lnTo>
                  <a:pt x="3852036" y="323850"/>
                </a:lnTo>
                <a:lnTo>
                  <a:pt x="647700" y="323850"/>
                </a:lnTo>
                <a:lnTo>
                  <a:pt x="647700" y="0"/>
                </a:lnTo>
                <a:close/>
              </a:path>
            </a:pathLst>
          </a:custGeom>
          <a:solidFill>
            <a:srgbClr val="E36C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719568" y="3251200"/>
            <a:ext cx="3852545" cy="1295400"/>
          </a:xfrm>
          <a:custGeom>
            <a:avLst/>
            <a:gdLst/>
            <a:ahLst/>
            <a:cxnLst/>
            <a:rect l="l" t="t" r="r" b="b"/>
            <a:pathLst>
              <a:path w="3852545" h="1295400">
                <a:moveTo>
                  <a:pt x="0" y="647700"/>
                </a:moveTo>
                <a:lnTo>
                  <a:pt x="647700" y="0"/>
                </a:lnTo>
                <a:lnTo>
                  <a:pt x="647700" y="323850"/>
                </a:lnTo>
                <a:lnTo>
                  <a:pt x="3852036" y="323850"/>
                </a:lnTo>
                <a:lnTo>
                  <a:pt x="3852036" y="971550"/>
                </a:lnTo>
                <a:lnTo>
                  <a:pt x="647700" y="971550"/>
                </a:lnTo>
                <a:lnTo>
                  <a:pt x="647700" y="1295400"/>
                </a:lnTo>
                <a:lnTo>
                  <a:pt x="0" y="647700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848725" y="3583635"/>
            <a:ext cx="1920239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Пр</a:t>
            </a:r>
            <a:r>
              <a:rPr sz="3600" b="1" spc="-25" dirty="0">
                <a:solidFill>
                  <a:srgbClr val="FFFFFF"/>
                </a:solidFill>
                <a:latin typeface="Calibri"/>
                <a:cs typeface="Calibri"/>
              </a:rPr>
              <a:t>от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3600" b="1" spc="-75" dirty="0">
                <a:solidFill>
                  <a:srgbClr val="FFFFFF"/>
                </a:solidFill>
                <a:latin typeface="Calibri"/>
                <a:cs typeface="Calibri"/>
              </a:rPr>
              <a:t>к</a:t>
            </a:r>
            <a:r>
              <a:rPr sz="3600" b="1" spc="-65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719568" y="4521200"/>
            <a:ext cx="3852545" cy="1295400"/>
          </a:xfrm>
          <a:custGeom>
            <a:avLst/>
            <a:gdLst/>
            <a:ahLst/>
            <a:cxnLst/>
            <a:rect l="l" t="t" r="r" b="b"/>
            <a:pathLst>
              <a:path w="3852545" h="1295400">
                <a:moveTo>
                  <a:pt x="647700" y="0"/>
                </a:moveTo>
                <a:lnTo>
                  <a:pt x="0" y="647700"/>
                </a:lnTo>
                <a:lnTo>
                  <a:pt x="647700" y="1295400"/>
                </a:lnTo>
                <a:lnTo>
                  <a:pt x="647700" y="971550"/>
                </a:lnTo>
                <a:lnTo>
                  <a:pt x="3852036" y="971550"/>
                </a:lnTo>
                <a:lnTo>
                  <a:pt x="3852036" y="323850"/>
                </a:lnTo>
                <a:lnTo>
                  <a:pt x="647700" y="323850"/>
                </a:lnTo>
                <a:lnTo>
                  <a:pt x="647700" y="0"/>
                </a:lnTo>
                <a:close/>
              </a:path>
            </a:pathLst>
          </a:custGeom>
          <a:solidFill>
            <a:srgbClr val="E36C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719568" y="4521200"/>
            <a:ext cx="3852545" cy="1295400"/>
          </a:xfrm>
          <a:custGeom>
            <a:avLst/>
            <a:gdLst/>
            <a:ahLst/>
            <a:cxnLst/>
            <a:rect l="l" t="t" r="r" b="b"/>
            <a:pathLst>
              <a:path w="3852545" h="1295400">
                <a:moveTo>
                  <a:pt x="0" y="647700"/>
                </a:moveTo>
                <a:lnTo>
                  <a:pt x="647700" y="0"/>
                </a:lnTo>
                <a:lnTo>
                  <a:pt x="647700" y="323850"/>
                </a:lnTo>
                <a:lnTo>
                  <a:pt x="3852036" y="323850"/>
                </a:lnTo>
                <a:lnTo>
                  <a:pt x="3852036" y="971550"/>
                </a:lnTo>
                <a:lnTo>
                  <a:pt x="647700" y="971550"/>
                </a:lnTo>
                <a:lnTo>
                  <a:pt x="647700" y="1295400"/>
                </a:lnTo>
                <a:lnTo>
                  <a:pt x="0" y="647700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296782" y="4854066"/>
            <a:ext cx="30232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35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3600" b="1" spc="-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3600" b="1" spc="-70" dirty="0">
                <a:solidFill>
                  <a:srgbClr val="FFFFFF"/>
                </a:solidFill>
                <a:latin typeface="Calibri"/>
                <a:cs typeface="Calibri"/>
              </a:rPr>
              <a:t>к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омендации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19616" y="178435"/>
            <a:ext cx="2510663" cy="1638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6166" y="1659254"/>
            <a:ext cx="11685270" cy="3539490"/>
          </a:xfrm>
          <a:custGeom>
            <a:avLst/>
            <a:gdLst/>
            <a:ahLst/>
            <a:cxnLst/>
            <a:rect l="l" t="t" r="r" b="b"/>
            <a:pathLst>
              <a:path w="11685270" h="3539490">
                <a:moveTo>
                  <a:pt x="0" y="3539490"/>
                </a:moveTo>
                <a:lnTo>
                  <a:pt x="11685270" y="3539490"/>
                </a:lnTo>
                <a:lnTo>
                  <a:pt x="11685270" y="0"/>
                </a:lnTo>
                <a:lnTo>
                  <a:pt x="0" y="0"/>
                </a:lnTo>
                <a:lnTo>
                  <a:pt x="0" y="353949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10590" y="506095"/>
            <a:ext cx="11472545" cy="467804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59055" marR="1289050">
              <a:lnSpc>
                <a:spcPts val="2590"/>
              </a:lnSpc>
              <a:spcBef>
                <a:spcPts val="425"/>
              </a:spcBef>
            </a:pPr>
            <a:r>
              <a:rPr sz="2400" b="1" spc="-10" dirty="0">
                <a:solidFill>
                  <a:srgbClr val="005EA4"/>
                </a:solidFill>
                <a:latin typeface="Calibri"/>
                <a:cs typeface="Calibri"/>
              </a:rPr>
              <a:t>Федеральный закон </a:t>
            </a:r>
            <a:r>
              <a:rPr sz="2400" b="1" dirty="0">
                <a:solidFill>
                  <a:srgbClr val="005EA4"/>
                </a:solidFill>
                <a:latin typeface="Calibri"/>
                <a:cs typeface="Calibri"/>
              </a:rPr>
              <a:t>от </a:t>
            </a:r>
            <a:r>
              <a:rPr sz="2400" b="1" spc="-5" dirty="0">
                <a:solidFill>
                  <a:srgbClr val="005EA4"/>
                </a:solidFill>
                <a:latin typeface="Calibri"/>
                <a:cs typeface="Calibri"/>
              </a:rPr>
              <a:t>21.11.2011 </a:t>
            </a:r>
            <a:r>
              <a:rPr sz="2400" b="1" dirty="0">
                <a:solidFill>
                  <a:srgbClr val="005EA4"/>
                </a:solidFill>
                <a:latin typeface="Calibri"/>
                <a:cs typeface="Calibri"/>
              </a:rPr>
              <a:t>N </a:t>
            </a:r>
            <a:r>
              <a:rPr sz="2400" b="1" spc="-10" dirty="0">
                <a:solidFill>
                  <a:srgbClr val="005EA4"/>
                </a:solidFill>
                <a:latin typeface="Calibri"/>
                <a:cs typeface="Calibri"/>
              </a:rPr>
              <a:t>323-ФЗ (ред. </a:t>
            </a:r>
            <a:r>
              <a:rPr sz="2400" b="1" dirty="0">
                <a:solidFill>
                  <a:srgbClr val="005EA4"/>
                </a:solidFill>
                <a:latin typeface="Calibri"/>
                <a:cs typeface="Calibri"/>
              </a:rPr>
              <a:t>от </a:t>
            </a:r>
            <a:r>
              <a:rPr sz="2400" b="1" spc="-5" dirty="0">
                <a:solidFill>
                  <a:srgbClr val="005EA4"/>
                </a:solidFill>
                <a:latin typeface="Calibri"/>
                <a:cs typeface="Calibri"/>
              </a:rPr>
              <a:t>06.03.2019) </a:t>
            </a:r>
            <a:r>
              <a:rPr sz="2400" b="1" dirty="0">
                <a:solidFill>
                  <a:srgbClr val="005EA4"/>
                </a:solidFill>
                <a:latin typeface="Calibri"/>
                <a:cs typeface="Calibri"/>
              </a:rPr>
              <a:t>"Об </a:t>
            </a:r>
            <a:r>
              <a:rPr sz="2400" b="1" spc="-5" dirty="0">
                <a:solidFill>
                  <a:srgbClr val="005EA4"/>
                </a:solidFill>
                <a:latin typeface="Calibri"/>
                <a:cs typeface="Calibri"/>
              </a:rPr>
              <a:t>основах  </a:t>
            </a:r>
            <a:r>
              <a:rPr sz="2400" b="1" spc="-10" dirty="0">
                <a:solidFill>
                  <a:srgbClr val="005EA4"/>
                </a:solidFill>
                <a:latin typeface="Calibri"/>
                <a:cs typeface="Calibri"/>
              </a:rPr>
              <a:t>охраны здоровья </a:t>
            </a:r>
            <a:r>
              <a:rPr sz="2400" b="1" spc="-5" dirty="0">
                <a:solidFill>
                  <a:srgbClr val="005EA4"/>
                </a:solidFill>
                <a:latin typeface="Calibri"/>
                <a:cs typeface="Calibri"/>
              </a:rPr>
              <a:t>граждан </a:t>
            </a:r>
            <a:r>
              <a:rPr sz="2400" b="1" dirty="0">
                <a:solidFill>
                  <a:srgbClr val="005EA4"/>
                </a:solidFill>
                <a:latin typeface="Calibri"/>
                <a:cs typeface="Calibri"/>
              </a:rPr>
              <a:t>в </a:t>
            </a:r>
            <a:r>
              <a:rPr sz="2400" b="1" spc="-10" dirty="0">
                <a:solidFill>
                  <a:srgbClr val="005EA4"/>
                </a:solidFill>
                <a:latin typeface="Calibri"/>
                <a:cs typeface="Calibri"/>
              </a:rPr>
              <a:t>Российской</a:t>
            </a:r>
            <a:r>
              <a:rPr sz="2400" b="1" spc="-30" dirty="0">
                <a:solidFill>
                  <a:srgbClr val="005EA4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5EA4"/>
                </a:solidFill>
                <a:latin typeface="Calibri"/>
                <a:cs typeface="Calibri"/>
              </a:rPr>
              <a:t>Федерации"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800" b="1" spc="-10" dirty="0">
                <a:solidFill>
                  <a:srgbClr val="C00000"/>
                </a:solidFill>
                <a:latin typeface="Arial"/>
                <a:cs typeface="Arial"/>
              </a:rPr>
              <a:t>Статья </a:t>
            </a:r>
            <a:r>
              <a:rPr sz="2800" b="1" spc="-5" dirty="0">
                <a:solidFill>
                  <a:srgbClr val="C00000"/>
                </a:solidFill>
                <a:latin typeface="Arial"/>
                <a:cs typeface="Arial"/>
              </a:rPr>
              <a:t>40. Медицинская реабилитация и </a:t>
            </a:r>
            <a:r>
              <a:rPr sz="2800" b="1" spc="-10" dirty="0">
                <a:solidFill>
                  <a:srgbClr val="C00000"/>
                </a:solidFill>
                <a:latin typeface="Arial"/>
                <a:cs typeface="Arial"/>
              </a:rPr>
              <a:t>санаторно-курортное</a:t>
            </a:r>
            <a:r>
              <a:rPr sz="2800" b="1" spc="24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C00000"/>
                </a:solidFill>
                <a:latin typeface="Arial"/>
                <a:cs typeface="Arial"/>
              </a:rPr>
              <a:t>л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85"/>
              </a:spcBef>
            </a:pPr>
            <a:r>
              <a:rPr sz="3200" spc="-5" dirty="0">
                <a:latin typeface="Arial"/>
                <a:cs typeface="Arial"/>
              </a:rPr>
              <a:t>5. Порядок </a:t>
            </a:r>
            <a:r>
              <a:rPr sz="3200" spc="-15" dirty="0">
                <a:latin typeface="Arial"/>
                <a:cs typeface="Arial"/>
              </a:rPr>
              <a:t>организации </a:t>
            </a:r>
            <a:r>
              <a:rPr sz="3200" spc="-5" dirty="0">
                <a:latin typeface="Arial"/>
                <a:cs typeface="Arial"/>
              </a:rPr>
              <a:t>медицинской</a:t>
            </a:r>
            <a:r>
              <a:rPr sz="3200" spc="-70" dirty="0">
                <a:latin typeface="Arial"/>
                <a:cs typeface="Arial"/>
              </a:rPr>
              <a:t> </a:t>
            </a:r>
            <a:r>
              <a:rPr sz="3200" spc="-10" dirty="0">
                <a:latin typeface="Arial"/>
                <a:cs typeface="Arial"/>
              </a:rPr>
              <a:t>реабилитации</a:t>
            </a:r>
            <a:endParaRPr sz="3200">
              <a:latin typeface="Arial"/>
              <a:cs typeface="Arial"/>
            </a:endParaRPr>
          </a:p>
          <a:p>
            <a:pPr marL="123825" marR="647700">
              <a:lnSpc>
                <a:spcPct val="100000"/>
              </a:lnSpc>
            </a:pPr>
            <a:r>
              <a:rPr sz="3200" dirty="0">
                <a:latin typeface="Arial"/>
                <a:cs typeface="Arial"/>
              </a:rPr>
              <a:t>и </a:t>
            </a:r>
            <a:r>
              <a:rPr sz="3200" spc="-20" dirty="0">
                <a:latin typeface="Arial"/>
                <a:cs typeface="Arial"/>
              </a:rPr>
              <a:t>санаторно-курортного </a:t>
            </a:r>
            <a:r>
              <a:rPr sz="3200" spc="-15" dirty="0">
                <a:latin typeface="Arial"/>
                <a:cs typeface="Arial"/>
              </a:rPr>
              <a:t>лечения, </a:t>
            </a:r>
            <a:r>
              <a:rPr sz="3200" spc="-20" dirty="0">
                <a:latin typeface="Arial"/>
                <a:cs typeface="Arial"/>
              </a:rPr>
              <a:t>перечень </a:t>
            </a:r>
            <a:r>
              <a:rPr sz="3200" spc="-10" dirty="0">
                <a:latin typeface="Arial"/>
                <a:cs typeface="Arial"/>
              </a:rPr>
              <a:t>медицинских  </a:t>
            </a:r>
            <a:r>
              <a:rPr sz="3200" dirty="0">
                <a:latin typeface="Arial"/>
                <a:cs typeface="Arial"/>
              </a:rPr>
              <a:t>показаний и </a:t>
            </a:r>
            <a:r>
              <a:rPr sz="3200" spc="-10" dirty="0">
                <a:latin typeface="Arial"/>
                <a:cs typeface="Arial"/>
              </a:rPr>
              <a:t>противопоказаний </a:t>
            </a:r>
            <a:r>
              <a:rPr sz="3200" dirty="0">
                <a:latin typeface="Arial"/>
                <a:cs typeface="Arial"/>
              </a:rPr>
              <a:t>для </a:t>
            </a:r>
            <a:r>
              <a:rPr sz="3200" spc="-10" dirty="0">
                <a:latin typeface="Arial"/>
                <a:cs typeface="Arial"/>
              </a:rPr>
              <a:t>медицинской  реабилитации </a:t>
            </a:r>
            <a:r>
              <a:rPr sz="3200" dirty="0">
                <a:latin typeface="Arial"/>
                <a:cs typeface="Arial"/>
              </a:rPr>
              <a:t>и </a:t>
            </a:r>
            <a:r>
              <a:rPr sz="3200" spc="-20" dirty="0">
                <a:latin typeface="Arial"/>
                <a:cs typeface="Arial"/>
              </a:rPr>
              <a:t>санаторно-курортного</a:t>
            </a:r>
            <a:r>
              <a:rPr sz="3200" spc="-60" dirty="0">
                <a:latin typeface="Arial"/>
                <a:cs typeface="Arial"/>
              </a:rPr>
              <a:t> </a:t>
            </a:r>
            <a:r>
              <a:rPr sz="3200" spc="-20" dirty="0">
                <a:latin typeface="Arial"/>
                <a:cs typeface="Arial"/>
              </a:rPr>
              <a:t>лечения</a:t>
            </a:r>
            <a:endParaRPr sz="3200">
              <a:latin typeface="Arial"/>
              <a:cs typeface="Arial"/>
            </a:endParaRPr>
          </a:p>
          <a:p>
            <a:pPr marL="123825" marR="2437765">
              <a:lnSpc>
                <a:spcPct val="100000"/>
              </a:lnSpc>
              <a:spcBef>
                <a:spcPts val="5"/>
              </a:spcBef>
            </a:pPr>
            <a:r>
              <a:rPr sz="3200" spc="-15" dirty="0">
                <a:latin typeface="Arial"/>
                <a:cs typeface="Arial"/>
              </a:rPr>
              <a:t>утверждаются уполномоченным </a:t>
            </a:r>
            <a:r>
              <a:rPr sz="3200" spc="-10" dirty="0">
                <a:latin typeface="Arial"/>
                <a:cs typeface="Arial"/>
              </a:rPr>
              <a:t>федеральным  </a:t>
            </a:r>
            <a:r>
              <a:rPr sz="3200" spc="-20" dirty="0">
                <a:latin typeface="Arial"/>
                <a:cs typeface="Arial"/>
              </a:rPr>
              <a:t>органом исполнительной</a:t>
            </a:r>
            <a:r>
              <a:rPr sz="3200" spc="-55" dirty="0">
                <a:latin typeface="Arial"/>
                <a:cs typeface="Arial"/>
              </a:rPr>
              <a:t> </a:t>
            </a:r>
            <a:r>
              <a:rPr sz="3200" spc="-15" dirty="0">
                <a:latin typeface="Arial"/>
                <a:cs typeface="Arial"/>
              </a:rPr>
              <a:t>власти.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2925" y="187540"/>
            <a:ext cx="11106150" cy="1016000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38100" rIns="0" bIns="0" rtlCol="0">
            <a:spAutoFit/>
          </a:bodyPr>
          <a:lstStyle/>
          <a:p>
            <a:pPr marL="91440" marR="84455">
              <a:lnSpc>
                <a:spcPct val="100000"/>
              </a:lnSpc>
              <a:spcBef>
                <a:spcPts val="300"/>
              </a:spcBef>
              <a:tabLst>
                <a:tab pos="696595" algn="l"/>
                <a:tab pos="1207135" algn="l"/>
                <a:tab pos="2317750" algn="l"/>
                <a:tab pos="2868295" algn="l"/>
                <a:tab pos="4291965" algn="l"/>
                <a:tab pos="5884545" algn="l"/>
                <a:tab pos="6268720" algn="l"/>
                <a:tab pos="7397750" algn="l"/>
                <a:tab pos="7910195" algn="l"/>
                <a:tab pos="8514080" algn="l"/>
                <a:tab pos="9216390" algn="l"/>
              </a:tabLst>
            </a:pPr>
            <a:r>
              <a:rPr sz="2000" b="1" spc="5" dirty="0">
                <a:solidFill>
                  <a:srgbClr val="4D4D4D"/>
                </a:solidFill>
                <a:latin typeface="Arial"/>
                <a:cs typeface="Arial"/>
              </a:rPr>
              <a:t>Ф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З	№	4</a:t>
            </a:r>
            <a:r>
              <a:rPr sz="2000" b="1" spc="-10" dirty="0">
                <a:solidFill>
                  <a:srgbClr val="4D4D4D"/>
                </a:solidFill>
                <a:latin typeface="Arial"/>
                <a:cs typeface="Arial"/>
              </a:rPr>
              <a:t>8</a:t>
            </a:r>
            <a:r>
              <a:rPr sz="2000" b="1" spc="-15" dirty="0">
                <a:solidFill>
                  <a:srgbClr val="4D4D4D"/>
                </a:solidFill>
                <a:latin typeface="Arial"/>
                <a:cs typeface="Arial"/>
              </a:rPr>
              <a:t>9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-</a:t>
            </a:r>
            <a:r>
              <a:rPr sz="2000" b="1" spc="-10" dirty="0">
                <a:solidFill>
                  <a:srgbClr val="4D4D4D"/>
                </a:solidFill>
                <a:latin typeface="Arial"/>
                <a:cs typeface="Arial"/>
              </a:rPr>
              <a:t>Ф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З	</a:t>
            </a:r>
            <a:r>
              <a:rPr sz="2000" b="1" spc="-10" dirty="0">
                <a:solidFill>
                  <a:srgbClr val="4D4D4D"/>
                </a:solidFill>
                <a:latin typeface="Arial"/>
                <a:cs typeface="Arial"/>
              </a:rPr>
              <a:t>“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О	в</a:t>
            </a:r>
            <a:r>
              <a:rPr sz="2000" b="1" spc="-10" dirty="0">
                <a:solidFill>
                  <a:srgbClr val="4D4D4D"/>
                </a:solidFill>
                <a:latin typeface="Arial"/>
                <a:cs typeface="Arial"/>
              </a:rPr>
              <a:t>н</a:t>
            </a:r>
            <a:r>
              <a:rPr sz="2000" b="1" spc="-25" dirty="0">
                <a:solidFill>
                  <a:srgbClr val="4D4D4D"/>
                </a:solidFill>
                <a:latin typeface="Arial"/>
                <a:cs typeface="Arial"/>
              </a:rPr>
              <a:t>е</a:t>
            </a:r>
            <a:r>
              <a:rPr sz="2000" b="1" spc="-5" dirty="0">
                <a:solidFill>
                  <a:srgbClr val="4D4D4D"/>
                </a:solidFill>
                <a:latin typeface="Arial"/>
                <a:cs typeface="Arial"/>
              </a:rPr>
              <a:t>се</a:t>
            </a:r>
            <a:r>
              <a:rPr sz="2000" b="1" spc="-10" dirty="0">
                <a:solidFill>
                  <a:srgbClr val="4D4D4D"/>
                </a:solidFill>
                <a:latin typeface="Arial"/>
                <a:cs typeface="Arial"/>
              </a:rPr>
              <a:t>ни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и	и</a:t>
            </a:r>
            <a:r>
              <a:rPr sz="2000" b="1" spc="-60" dirty="0">
                <a:solidFill>
                  <a:srgbClr val="4D4D4D"/>
                </a:solidFill>
                <a:latin typeface="Arial"/>
                <a:cs typeface="Arial"/>
              </a:rPr>
              <a:t>з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ме</a:t>
            </a:r>
            <a:r>
              <a:rPr sz="2000" b="1" spc="-10" dirty="0">
                <a:solidFill>
                  <a:srgbClr val="4D4D4D"/>
                </a:solidFill>
                <a:latin typeface="Arial"/>
                <a:cs typeface="Arial"/>
              </a:rPr>
              <a:t>н</a:t>
            </a:r>
            <a:r>
              <a:rPr sz="2000" b="1" spc="-5" dirty="0">
                <a:solidFill>
                  <a:srgbClr val="4D4D4D"/>
                </a:solidFill>
                <a:latin typeface="Arial"/>
                <a:cs typeface="Arial"/>
              </a:rPr>
              <a:t>е</a:t>
            </a:r>
            <a:r>
              <a:rPr sz="2000" b="1" spc="-10" dirty="0">
                <a:solidFill>
                  <a:srgbClr val="4D4D4D"/>
                </a:solidFill>
                <a:latin typeface="Arial"/>
                <a:cs typeface="Arial"/>
              </a:rPr>
              <a:t>н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ий	в	</a:t>
            </a:r>
            <a:r>
              <a:rPr sz="2000" b="1" spc="-5" dirty="0">
                <a:solidFill>
                  <a:srgbClr val="4D4D4D"/>
                </a:solidFill>
                <a:latin typeface="Arial"/>
                <a:cs typeface="Arial"/>
              </a:rPr>
              <a:t>с</a:t>
            </a:r>
            <a:r>
              <a:rPr sz="2000" b="1" spc="-35" dirty="0">
                <a:solidFill>
                  <a:srgbClr val="4D4D4D"/>
                </a:solidFill>
                <a:latin typeface="Arial"/>
                <a:cs typeface="Arial"/>
              </a:rPr>
              <a:t>т</a:t>
            </a:r>
            <a:r>
              <a:rPr sz="2000" b="1" spc="10" dirty="0">
                <a:solidFill>
                  <a:srgbClr val="4D4D4D"/>
                </a:solidFill>
                <a:latin typeface="Arial"/>
                <a:cs typeface="Arial"/>
              </a:rPr>
              <a:t>а</a:t>
            </a:r>
            <a:r>
              <a:rPr sz="2000" b="1" spc="-35" dirty="0">
                <a:solidFill>
                  <a:srgbClr val="4D4D4D"/>
                </a:solidFill>
                <a:latin typeface="Arial"/>
                <a:cs typeface="Arial"/>
              </a:rPr>
              <a:t>т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ью	40	</a:t>
            </a:r>
            <a:r>
              <a:rPr sz="2000" b="1" spc="-10" dirty="0">
                <a:solidFill>
                  <a:srgbClr val="4D4D4D"/>
                </a:solidFill>
                <a:latin typeface="Arial"/>
                <a:cs typeface="Arial"/>
              </a:rPr>
              <a:t>Ф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З	</a:t>
            </a:r>
            <a:r>
              <a:rPr sz="2000" b="1" spc="-5" dirty="0">
                <a:solidFill>
                  <a:srgbClr val="4D4D4D"/>
                </a:solidFill>
                <a:latin typeface="Arial"/>
                <a:cs typeface="Arial"/>
              </a:rPr>
              <a:t>"О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б	о</a:t>
            </a:r>
            <a:r>
              <a:rPr sz="2000" b="1" spc="-30" dirty="0">
                <a:solidFill>
                  <a:srgbClr val="4D4D4D"/>
                </a:solidFill>
                <a:latin typeface="Arial"/>
                <a:cs typeface="Arial"/>
              </a:rPr>
              <a:t>б</a:t>
            </a:r>
            <a:r>
              <a:rPr sz="2000" b="1" spc="-5" dirty="0">
                <a:solidFill>
                  <a:srgbClr val="4D4D4D"/>
                </a:solidFill>
                <a:latin typeface="Arial"/>
                <a:cs typeface="Arial"/>
              </a:rPr>
              <a:t>я</a:t>
            </a:r>
            <a:r>
              <a:rPr sz="2000" b="1" spc="-30" dirty="0">
                <a:solidFill>
                  <a:srgbClr val="4D4D4D"/>
                </a:solidFill>
                <a:latin typeface="Arial"/>
                <a:cs typeface="Arial"/>
              </a:rPr>
              <a:t>з</a:t>
            </a:r>
            <a:r>
              <a:rPr sz="2000" b="1" spc="-5" dirty="0">
                <a:solidFill>
                  <a:srgbClr val="4D4D4D"/>
                </a:solidFill>
                <a:latin typeface="Arial"/>
                <a:cs typeface="Arial"/>
              </a:rPr>
              <a:t>а</a:t>
            </a:r>
            <a:r>
              <a:rPr sz="2000" b="1" spc="-35" dirty="0">
                <a:solidFill>
                  <a:srgbClr val="4D4D4D"/>
                </a:solidFill>
                <a:latin typeface="Arial"/>
                <a:cs typeface="Arial"/>
              </a:rPr>
              <a:t>т</a:t>
            </a:r>
            <a:r>
              <a:rPr sz="2000" b="1" spc="-5" dirty="0">
                <a:solidFill>
                  <a:srgbClr val="4D4D4D"/>
                </a:solidFill>
                <a:latin typeface="Arial"/>
                <a:cs typeface="Arial"/>
              </a:rPr>
              <a:t>ель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н</a:t>
            </a:r>
            <a:r>
              <a:rPr sz="2000" b="1" spc="-25" dirty="0">
                <a:solidFill>
                  <a:srgbClr val="4D4D4D"/>
                </a:solidFill>
                <a:latin typeface="Arial"/>
                <a:cs typeface="Arial"/>
              </a:rPr>
              <a:t>о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м  </a:t>
            </a:r>
            <a:r>
              <a:rPr sz="2000" b="1" spc="-5" dirty="0">
                <a:solidFill>
                  <a:srgbClr val="4D4D4D"/>
                </a:solidFill>
                <a:latin typeface="Arial"/>
                <a:cs typeface="Arial"/>
              </a:rPr>
              <a:t>медицинском </a:t>
            </a:r>
            <a:r>
              <a:rPr sz="2000" b="1" spc="-10" dirty="0">
                <a:solidFill>
                  <a:srgbClr val="4D4D4D"/>
                </a:solidFill>
                <a:latin typeface="Arial"/>
                <a:cs typeface="Arial"/>
              </a:rPr>
              <a:t>страховании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в </a:t>
            </a:r>
            <a:r>
              <a:rPr sz="2000" b="1" spc="-10" dirty="0">
                <a:solidFill>
                  <a:srgbClr val="4D4D4D"/>
                </a:solidFill>
                <a:latin typeface="Arial"/>
                <a:cs typeface="Arial"/>
              </a:rPr>
              <a:t>РФ"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и </a:t>
            </a:r>
            <a:r>
              <a:rPr sz="2000" b="1" spc="5" dirty="0">
                <a:solidFill>
                  <a:srgbClr val="4D4D4D"/>
                </a:solidFill>
                <a:latin typeface="Arial"/>
                <a:cs typeface="Arial"/>
              </a:rPr>
              <a:t>ФЗ </a:t>
            </a:r>
            <a:r>
              <a:rPr sz="2000" b="1" spc="-5" dirty="0">
                <a:solidFill>
                  <a:srgbClr val="4D4D4D"/>
                </a:solidFill>
                <a:latin typeface="Arial"/>
                <a:cs typeface="Arial"/>
              </a:rPr>
              <a:t>"Об </a:t>
            </a:r>
            <a:r>
              <a:rPr sz="2000" b="1" spc="-10" dirty="0">
                <a:solidFill>
                  <a:srgbClr val="4D4D4D"/>
                </a:solidFill>
                <a:latin typeface="Arial"/>
                <a:cs typeface="Arial"/>
              </a:rPr>
              <a:t>основах охраны </a:t>
            </a:r>
            <a:r>
              <a:rPr sz="2000" b="1" spc="-5" dirty="0">
                <a:solidFill>
                  <a:srgbClr val="4D4D4D"/>
                </a:solidFill>
                <a:latin typeface="Arial"/>
                <a:cs typeface="Arial"/>
              </a:rPr>
              <a:t>здоровья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граждан в</a:t>
            </a:r>
            <a:r>
              <a:rPr sz="2000" b="1" spc="-16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4D4D4D"/>
                </a:solidFill>
                <a:latin typeface="Arial"/>
                <a:cs typeface="Arial"/>
              </a:rPr>
              <a:t>РФ«</a:t>
            </a:r>
            <a:endParaRPr sz="2000">
              <a:latin typeface="Arial"/>
              <a:cs typeface="Arial"/>
            </a:endParaRPr>
          </a:p>
          <a:p>
            <a:pPr marL="717550">
              <a:lnSpc>
                <a:spcPts val="2340"/>
              </a:lnSpc>
            </a:pP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по </a:t>
            </a:r>
            <a:r>
              <a:rPr sz="2000" b="1" spc="-5" dirty="0">
                <a:solidFill>
                  <a:srgbClr val="4D4D4D"/>
                </a:solidFill>
                <a:latin typeface="Arial"/>
                <a:cs typeface="Arial"/>
              </a:rPr>
              <a:t>вопросам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клинических </a:t>
            </a:r>
            <a:r>
              <a:rPr sz="2000" b="1" spc="-5" dirty="0">
                <a:solidFill>
                  <a:srgbClr val="4D4D4D"/>
                </a:solidFill>
                <a:latin typeface="Arial"/>
                <a:cs typeface="Arial"/>
              </a:rPr>
              <a:t>рекомендаций”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25 </a:t>
            </a:r>
            <a:r>
              <a:rPr sz="2000" b="1" spc="-5" dirty="0">
                <a:solidFill>
                  <a:srgbClr val="4D4D4D"/>
                </a:solidFill>
                <a:latin typeface="Arial"/>
                <a:cs typeface="Arial"/>
              </a:rPr>
              <a:t>декабря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2018</a:t>
            </a:r>
            <a:r>
              <a:rPr sz="2000" b="1" spc="-16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spc="-100" dirty="0">
                <a:solidFill>
                  <a:srgbClr val="4D4D4D"/>
                </a:solidFill>
                <a:latin typeface="Arial"/>
                <a:cs typeface="Arial"/>
              </a:rPr>
              <a:t>г.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67080" y="1865020"/>
            <a:ext cx="11106150" cy="4215765"/>
          </a:xfrm>
          <a:custGeom>
            <a:avLst/>
            <a:gdLst/>
            <a:ahLst/>
            <a:cxnLst/>
            <a:rect l="l" t="t" r="r" b="b"/>
            <a:pathLst>
              <a:path w="11106150" h="4215765">
                <a:moveTo>
                  <a:pt x="0" y="4215765"/>
                </a:moveTo>
                <a:lnTo>
                  <a:pt x="11106150" y="4215765"/>
                </a:lnTo>
                <a:lnTo>
                  <a:pt x="11106150" y="0"/>
                </a:lnTo>
                <a:lnTo>
                  <a:pt x="0" y="0"/>
                </a:lnTo>
                <a:lnTo>
                  <a:pt x="0" y="4215765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46023" y="1210201"/>
            <a:ext cx="10948670" cy="4775835"/>
          </a:xfrm>
          <a:prstGeom prst="rect">
            <a:avLst/>
          </a:prstGeom>
        </p:spPr>
        <p:txBody>
          <a:bodyPr vert="horz" wrap="square" lIns="0" tIns="150495" rIns="0" bIns="0" rtlCol="0">
            <a:spAutoFit/>
          </a:bodyPr>
          <a:lstStyle/>
          <a:p>
            <a:pPr marL="350520">
              <a:lnSpc>
                <a:spcPct val="100000"/>
              </a:lnSpc>
              <a:spcBef>
                <a:spcPts val="1185"/>
              </a:spcBef>
            </a:pPr>
            <a:r>
              <a:rPr sz="2400" b="1" dirty="0">
                <a:solidFill>
                  <a:srgbClr val="843B0C"/>
                </a:solidFill>
                <a:latin typeface="Arial"/>
                <a:cs typeface="Arial"/>
              </a:rPr>
              <a:t>ФЗ </a:t>
            </a:r>
            <a:r>
              <a:rPr sz="2400" b="1" spc="-5" dirty="0">
                <a:solidFill>
                  <a:srgbClr val="843B0C"/>
                </a:solidFill>
                <a:latin typeface="Arial"/>
                <a:cs typeface="Arial"/>
              </a:rPr>
              <a:t>323 </a:t>
            </a:r>
            <a:r>
              <a:rPr sz="2400" b="1" spc="-10" dirty="0">
                <a:solidFill>
                  <a:srgbClr val="843B0C"/>
                </a:solidFill>
                <a:latin typeface="Arial"/>
                <a:cs typeface="Arial"/>
              </a:rPr>
              <a:t>Статья </a:t>
            </a:r>
            <a:r>
              <a:rPr sz="2400" b="1" spc="-5" dirty="0">
                <a:solidFill>
                  <a:srgbClr val="843B0C"/>
                </a:solidFill>
                <a:latin typeface="Arial"/>
                <a:cs typeface="Arial"/>
              </a:rPr>
              <a:t>37. </a:t>
            </a:r>
            <a:r>
              <a:rPr sz="2400" b="1" spc="-10" dirty="0">
                <a:solidFill>
                  <a:srgbClr val="843B0C"/>
                </a:solidFill>
                <a:latin typeface="Arial"/>
                <a:cs typeface="Arial"/>
              </a:rPr>
              <a:t>Организация оказания </a:t>
            </a:r>
            <a:r>
              <a:rPr sz="2400" b="1" spc="-5" dirty="0">
                <a:solidFill>
                  <a:srgbClr val="843B0C"/>
                </a:solidFill>
                <a:latin typeface="Arial"/>
                <a:cs typeface="Arial"/>
              </a:rPr>
              <a:t>медицинской</a:t>
            </a:r>
            <a:r>
              <a:rPr sz="2400" b="1" spc="80" dirty="0">
                <a:solidFill>
                  <a:srgbClr val="843B0C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843B0C"/>
                </a:solidFill>
                <a:latin typeface="Arial"/>
                <a:cs typeface="Arial"/>
              </a:rPr>
              <a:t>помощи</a:t>
            </a:r>
            <a:endParaRPr sz="24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1270"/>
              </a:spcBef>
              <a:tabLst>
                <a:tab pos="2616835" algn="l"/>
                <a:tab pos="4020820" algn="l"/>
                <a:tab pos="5022215" algn="l"/>
                <a:tab pos="5514340" algn="l"/>
                <a:tab pos="7769859" algn="l"/>
                <a:tab pos="8555355" algn="l"/>
                <a:tab pos="10765155" algn="l"/>
              </a:tabLst>
            </a:pPr>
            <a:r>
              <a:rPr sz="2800" spc="-10" dirty="0">
                <a:latin typeface="Calibri"/>
                <a:cs typeface="Calibri"/>
              </a:rPr>
              <a:t>1</a:t>
            </a:r>
            <a:r>
              <a:rPr sz="2800" spc="-5" dirty="0">
                <a:latin typeface="Calibri"/>
                <a:cs typeface="Calibri"/>
              </a:rPr>
              <a:t>.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М</a:t>
            </a:r>
            <a:r>
              <a:rPr sz="2800" spc="-50" dirty="0">
                <a:latin typeface="Calibri"/>
                <a:cs typeface="Calibri"/>
              </a:rPr>
              <a:t>е</a:t>
            </a:r>
            <a:r>
              <a:rPr sz="2800" spc="-10" dirty="0">
                <a:latin typeface="Calibri"/>
                <a:cs typeface="Calibri"/>
              </a:rPr>
              <a:t>диц</a:t>
            </a:r>
            <a:r>
              <a:rPr sz="2800" spc="-20" dirty="0">
                <a:latin typeface="Calibri"/>
                <a:cs typeface="Calibri"/>
              </a:rPr>
              <a:t>и</a:t>
            </a:r>
            <a:r>
              <a:rPr sz="2800" spc="5" dirty="0">
                <a:latin typeface="Calibri"/>
                <a:cs typeface="Calibri"/>
              </a:rPr>
              <a:t>н</a:t>
            </a:r>
            <a:r>
              <a:rPr sz="2800" spc="-5" dirty="0">
                <a:latin typeface="Calibri"/>
                <a:cs typeface="Calibri"/>
              </a:rPr>
              <a:t>с</a:t>
            </a:r>
            <a:r>
              <a:rPr sz="2800" spc="-40" dirty="0">
                <a:latin typeface="Calibri"/>
                <a:cs typeface="Calibri"/>
              </a:rPr>
              <a:t>к</a:t>
            </a:r>
            <a:r>
              <a:rPr sz="2800" spc="-5" dirty="0">
                <a:latin typeface="Calibri"/>
                <a:cs typeface="Calibri"/>
              </a:rPr>
              <a:t>ая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помощь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(МП</a:t>
            </a:r>
            <a:r>
              <a:rPr sz="2800" spc="5" dirty="0">
                <a:latin typeface="Calibri"/>
                <a:cs typeface="Calibri"/>
              </a:rPr>
              <a:t>)</a:t>
            </a:r>
            <a:r>
              <a:rPr sz="2800" spc="-5" dirty="0">
                <a:latin typeface="Calibri"/>
                <a:cs typeface="Calibri"/>
              </a:rPr>
              <a:t>,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за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исключ</a:t>
            </a:r>
            <a:r>
              <a:rPr sz="2800" spc="-15" dirty="0">
                <a:latin typeface="Calibri"/>
                <a:cs typeface="Calibri"/>
              </a:rPr>
              <a:t>е</a:t>
            </a:r>
            <a:r>
              <a:rPr sz="2800" spc="-5" dirty="0">
                <a:latin typeface="Calibri"/>
                <a:cs typeface="Calibri"/>
              </a:rPr>
              <a:t>ни</a:t>
            </a:r>
            <a:r>
              <a:rPr sz="2800" spc="-20" dirty="0">
                <a:latin typeface="Calibri"/>
                <a:cs typeface="Calibri"/>
              </a:rPr>
              <a:t>е</a:t>
            </a:r>
            <a:r>
              <a:rPr sz="2800" spc="-5" dirty="0">
                <a:latin typeface="Calibri"/>
                <a:cs typeface="Calibri"/>
              </a:rPr>
              <a:t>м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МП,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о</a:t>
            </a:r>
            <a:r>
              <a:rPr sz="2800" spc="-45" dirty="0">
                <a:latin typeface="Calibri"/>
                <a:cs typeface="Calibri"/>
              </a:rPr>
              <a:t>к</a:t>
            </a:r>
            <a:r>
              <a:rPr sz="2800" spc="-5" dirty="0">
                <a:latin typeface="Calibri"/>
                <a:cs typeface="Calibri"/>
              </a:rPr>
              <a:t>азыва</a:t>
            </a:r>
            <a:r>
              <a:rPr sz="2800" spc="-20" dirty="0">
                <a:latin typeface="Calibri"/>
                <a:cs typeface="Calibri"/>
              </a:rPr>
              <a:t>е</a:t>
            </a:r>
            <a:r>
              <a:rPr sz="2800" spc="-10" dirty="0">
                <a:latin typeface="Calibri"/>
                <a:cs typeface="Calibri"/>
              </a:rPr>
              <a:t>мо</a:t>
            </a:r>
            <a:r>
              <a:rPr sz="2800" spc="-5" dirty="0">
                <a:latin typeface="Calibri"/>
                <a:cs typeface="Calibri"/>
              </a:rPr>
              <a:t>й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в  </a:t>
            </a:r>
            <a:r>
              <a:rPr sz="2800" spc="-15" dirty="0">
                <a:latin typeface="Calibri"/>
                <a:cs typeface="Calibri"/>
              </a:rPr>
              <a:t>рамках </a:t>
            </a:r>
            <a:r>
              <a:rPr sz="2800" spc="-10" dirty="0">
                <a:latin typeface="Calibri"/>
                <a:cs typeface="Calibri"/>
              </a:rPr>
              <a:t>клинической </a:t>
            </a:r>
            <a:r>
              <a:rPr sz="2800" spc="-5" dirty="0">
                <a:latin typeface="Calibri"/>
                <a:cs typeface="Calibri"/>
              </a:rPr>
              <a:t>апробации, </a:t>
            </a:r>
            <a:r>
              <a:rPr sz="2800" spc="-10" dirty="0">
                <a:latin typeface="Calibri"/>
                <a:cs typeface="Calibri"/>
              </a:rPr>
              <a:t>организуется </a:t>
            </a:r>
            <a:r>
              <a:rPr sz="2800" spc="-5" dirty="0">
                <a:latin typeface="Calibri"/>
                <a:cs typeface="Calibri"/>
              </a:rPr>
              <a:t>и</a:t>
            </a:r>
            <a:r>
              <a:rPr sz="2800" spc="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оказывается:</a:t>
            </a:r>
            <a:endParaRPr sz="2800">
              <a:latin typeface="Calibri"/>
              <a:cs typeface="Calibri"/>
            </a:endParaRPr>
          </a:p>
          <a:p>
            <a:pPr marL="3491865">
              <a:lnSpc>
                <a:spcPts val="2935"/>
              </a:lnSpc>
              <a:spcBef>
                <a:spcPts val="455"/>
              </a:spcBef>
            </a:pPr>
            <a:r>
              <a:rPr sz="2800" b="1" spc="-5" dirty="0">
                <a:solidFill>
                  <a:srgbClr val="C00000"/>
                </a:solidFill>
                <a:latin typeface="Calibri"/>
                <a:cs typeface="Calibri"/>
              </a:rPr>
              <a:t>в </a:t>
            </a:r>
            <a:r>
              <a:rPr sz="2800" b="1" spc="-10" dirty="0">
                <a:solidFill>
                  <a:srgbClr val="C00000"/>
                </a:solidFill>
                <a:latin typeface="Calibri"/>
                <a:cs typeface="Calibri"/>
              </a:rPr>
              <a:t>соответствии </a:t>
            </a:r>
            <a:r>
              <a:rPr sz="2800" b="1" spc="-5" dirty="0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sz="2800" b="1" spc="6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C00000"/>
                </a:solidFill>
                <a:latin typeface="Calibri"/>
                <a:cs typeface="Calibri"/>
              </a:rPr>
              <a:t>:</a:t>
            </a:r>
            <a:endParaRPr sz="2800">
              <a:latin typeface="Calibri"/>
              <a:cs typeface="Calibri"/>
            </a:endParaRPr>
          </a:p>
          <a:p>
            <a:pPr marL="1693545">
              <a:lnSpc>
                <a:spcPts val="2875"/>
              </a:lnSpc>
              <a:tabLst>
                <a:tab pos="2040889" algn="l"/>
                <a:tab pos="3522345" algn="l"/>
              </a:tabLst>
            </a:pPr>
            <a:r>
              <a:rPr sz="1800" b="1" spc="-5" dirty="0">
                <a:latin typeface="Wingdings 2"/>
                <a:cs typeface="Wingdings 2"/>
              </a:rPr>
              <a:t></a:t>
            </a:r>
            <a:r>
              <a:rPr sz="1800" spc="-5" dirty="0"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2E5496"/>
                </a:solidFill>
                <a:latin typeface="Calibri"/>
                <a:cs typeface="Calibri"/>
              </a:rPr>
              <a:t>-видами	</a:t>
            </a:r>
            <a:r>
              <a:rPr sz="2800" b="1" spc="-10" dirty="0">
                <a:solidFill>
                  <a:srgbClr val="2E5496"/>
                </a:solidFill>
                <a:latin typeface="Calibri"/>
                <a:cs typeface="Calibri"/>
              </a:rPr>
              <a:t>МП,</a:t>
            </a:r>
            <a:endParaRPr sz="2800">
              <a:latin typeface="Calibri"/>
              <a:cs typeface="Calibri"/>
            </a:endParaRPr>
          </a:p>
          <a:p>
            <a:pPr marL="1693545">
              <a:lnSpc>
                <a:spcPts val="3300"/>
              </a:lnSpc>
              <a:tabLst>
                <a:tab pos="2040889" algn="l"/>
              </a:tabLst>
            </a:pPr>
            <a:r>
              <a:rPr sz="1800" b="1" spc="-5" dirty="0">
                <a:latin typeface="Wingdings 2"/>
                <a:cs typeface="Wingdings 2"/>
              </a:rPr>
              <a:t></a:t>
            </a:r>
            <a:r>
              <a:rPr sz="1800" spc="-5" dirty="0">
                <a:latin typeface="Times New Roman"/>
                <a:cs typeface="Times New Roman"/>
              </a:rPr>
              <a:t>	</a:t>
            </a:r>
            <a:r>
              <a:rPr sz="2800" b="1" spc="-10" dirty="0">
                <a:solidFill>
                  <a:srgbClr val="2E5496"/>
                </a:solidFill>
                <a:latin typeface="Calibri"/>
                <a:cs typeface="Calibri"/>
              </a:rPr>
              <a:t>-порядками оказания МП, обязательными</a:t>
            </a:r>
            <a:r>
              <a:rPr sz="2800" b="1" spc="175" dirty="0">
                <a:solidFill>
                  <a:srgbClr val="2E5496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2E5496"/>
                </a:solidFill>
                <a:latin typeface="Calibri"/>
                <a:cs typeface="Calibri"/>
              </a:rPr>
              <a:t>для</a:t>
            </a:r>
            <a:endParaRPr sz="2800">
              <a:latin typeface="Calibri"/>
              <a:cs typeface="Calibri"/>
            </a:endParaRPr>
          </a:p>
          <a:p>
            <a:pPr marL="1792605">
              <a:lnSpc>
                <a:spcPct val="100000"/>
              </a:lnSpc>
            </a:pPr>
            <a:r>
              <a:rPr sz="2800" b="1" spc="-10" dirty="0">
                <a:solidFill>
                  <a:srgbClr val="2E5496"/>
                </a:solidFill>
                <a:latin typeface="Calibri"/>
                <a:cs typeface="Calibri"/>
              </a:rPr>
              <a:t>исполнения </a:t>
            </a:r>
            <a:r>
              <a:rPr sz="2800" b="1" spc="-5" dirty="0">
                <a:solidFill>
                  <a:srgbClr val="2E5496"/>
                </a:solidFill>
                <a:latin typeface="Calibri"/>
                <a:cs typeface="Calibri"/>
              </a:rPr>
              <a:t>на </a:t>
            </a:r>
            <a:r>
              <a:rPr sz="2800" b="1" spc="-10" dirty="0">
                <a:solidFill>
                  <a:srgbClr val="2E5496"/>
                </a:solidFill>
                <a:latin typeface="Calibri"/>
                <a:cs typeface="Calibri"/>
              </a:rPr>
              <a:t>территории </a:t>
            </a:r>
            <a:r>
              <a:rPr sz="2800" b="1" spc="-5" dirty="0">
                <a:solidFill>
                  <a:srgbClr val="2E5496"/>
                </a:solidFill>
                <a:latin typeface="Calibri"/>
                <a:cs typeface="Calibri"/>
              </a:rPr>
              <a:t>РФ </a:t>
            </a:r>
            <a:r>
              <a:rPr sz="2800" b="1" spc="-10" dirty="0">
                <a:solidFill>
                  <a:srgbClr val="2E5496"/>
                </a:solidFill>
                <a:latin typeface="Calibri"/>
                <a:cs typeface="Calibri"/>
              </a:rPr>
              <a:t>всеми </a:t>
            </a:r>
            <a:r>
              <a:rPr sz="2800" b="1" spc="-20" dirty="0">
                <a:solidFill>
                  <a:srgbClr val="2E5496"/>
                </a:solidFill>
                <a:latin typeface="Calibri"/>
                <a:cs typeface="Calibri"/>
              </a:rPr>
              <a:t>мед.</a:t>
            </a:r>
            <a:r>
              <a:rPr sz="2800" b="1" spc="110" dirty="0">
                <a:solidFill>
                  <a:srgbClr val="2E5496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2E5496"/>
                </a:solidFill>
                <a:latin typeface="Calibri"/>
                <a:cs typeface="Calibri"/>
              </a:rPr>
              <a:t>организациями</a:t>
            </a:r>
            <a:endParaRPr sz="2800">
              <a:latin typeface="Calibri"/>
              <a:cs typeface="Calibri"/>
            </a:endParaRPr>
          </a:p>
          <a:p>
            <a:pPr marL="3491865">
              <a:lnSpc>
                <a:spcPts val="2930"/>
              </a:lnSpc>
              <a:spcBef>
                <a:spcPts val="455"/>
              </a:spcBef>
            </a:pPr>
            <a:r>
              <a:rPr sz="2800" b="1" spc="-5" dirty="0">
                <a:solidFill>
                  <a:srgbClr val="C00000"/>
                </a:solidFill>
                <a:latin typeface="Calibri"/>
                <a:cs typeface="Calibri"/>
              </a:rPr>
              <a:t>на</a:t>
            </a:r>
            <a:r>
              <a:rPr sz="2800" b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C00000"/>
                </a:solidFill>
                <a:latin typeface="Calibri"/>
                <a:cs typeface="Calibri"/>
              </a:rPr>
              <a:t>основе</a:t>
            </a:r>
            <a:r>
              <a:rPr sz="2800" spc="-5" dirty="0">
                <a:latin typeface="Calibri"/>
                <a:cs typeface="Calibri"/>
              </a:rPr>
              <a:t>;</a:t>
            </a:r>
            <a:endParaRPr sz="2800">
              <a:latin typeface="Calibri"/>
              <a:cs typeface="Calibri"/>
            </a:endParaRPr>
          </a:p>
          <a:p>
            <a:pPr marL="1711325">
              <a:lnSpc>
                <a:spcPts val="2930"/>
              </a:lnSpc>
              <a:tabLst>
                <a:tab pos="6587490" algn="l"/>
              </a:tabLst>
            </a:pPr>
            <a:r>
              <a:rPr sz="2800" b="1" spc="-5" dirty="0">
                <a:solidFill>
                  <a:srgbClr val="2E5496"/>
                </a:solidFill>
                <a:latin typeface="Calibri"/>
                <a:cs typeface="Calibri"/>
              </a:rPr>
              <a:t>-клинических</a:t>
            </a:r>
            <a:r>
              <a:rPr sz="2800" b="1" spc="60" dirty="0">
                <a:solidFill>
                  <a:srgbClr val="2E549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2E5496"/>
                </a:solidFill>
                <a:latin typeface="Calibri"/>
                <a:cs typeface="Calibri"/>
              </a:rPr>
              <a:t>рекомендаций</a:t>
            </a:r>
            <a:r>
              <a:rPr sz="2800" b="1" spc="50" dirty="0">
                <a:solidFill>
                  <a:srgbClr val="2E5496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2E5496"/>
                </a:solidFill>
                <a:latin typeface="Calibri"/>
                <a:cs typeface="Calibri"/>
              </a:rPr>
              <a:t>(	с 1 </a:t>
            </a:r>
            <a:r>
              <a:rPr sz="2800" b="1" spc="-10" dirty="0">
                <a:solidFill>
                  <a:srgbClr val="2E5496"/>
                </a:solidFill>
                <a:latin typeface="Calibri"/>
                <a:cs typeface="Calibri"/>
              </a:rPr>
              <a:t>января 2022</a:t>
            </a:r>
            <a:r>
              <a:rPr sz="2800" b="1" spc="95" dirty="0">
                <a:solidFill>
                  <a:srgbClr val="2E5496"/>
                </a:solidFill>
                <a:latin typeface="Calibri"/>
                <a:cs typeface="Calibri"/>
              </a:rPr>
              <a:t> </a:t>
            </a:r>
            <a:r>
              <a:rPr sz="2800" b="1" spc="-45" dirty="0">
                <a:solidFill>
                  <a:srgbClr val="2E5496"/>
                </a:solidFill>
                <a:latin typeface="Calibri"/>
                <a:cs typeface="Calibri"/>
              </a:rPr>
              <a:t>г.)</a:t>
            </a:r>
            <a:endParaRPr sz="2800">
              <a:latin typeface="Calibri"/>
              <a:cs typeface="Calibri"/>
            </a:endParaRPr>
          </a:p>
          <a:p>
            <a:pPr marL="3491865">
              <a:lnSpc>
                <a:spcPts val="2930"/>
              </a:lnSpc>
              <a:spcBef>
                <a:spcPts val="350"/>
              </a:spcBef>
            </a:pPr>
            <a:r>
              <a:rPr sz="2800" b="1" spc="-5" dirty="0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sz="2800" b="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C00000"/>
                </a:solidFill>
                <a:latin typeface="Calibri"/>
                <a:cs typeface="Calibri"/>
              </a:rPr>
              <a:t>учетом</a:t>
            </a:r>
            <a:endParaRPr sz="2800">
              <a:latin typeface="Calibri"/>
              <a:cs typeface="Calibri"/>
            </a:endParaRPr>
          </a:p>
          <a:p>
            <a:pPr marL="1809114">
              <a:lnSpc>
                <a:spcPts val="2930"/>
              </a:lnSpc>
            </a:pPr>
            <a:r>
              <a:rPr sz="2000" b="1" spc="-5" dirty="0">
                <a:latin typeface="Wingdings 2"/>
                <a:cs typeface="Wingdings 2"/>
              </a:rPr>
              <a:t></a:t>
            </a:r>
            <a:r>
              <a:rPr sz="2800" b="1" spc="-5" dirty="0">
                <a:solidFill>
                  <a:srgbClr val="2E5496"/>
                </a:solidFill>
                <a:latin typeface="Calibri"/>
                <a:cs typeface="Calibri"/>
              </a:rPr>
              <a:t>-стандартов </a:t>
            </a:r>
            <a:r>
              <a:rPr sz="2800" b="1" spc="-15" dirty="0">
                <a:solidFill>
                  <a:srgbClr val="2E5496"/>
                </a:solidFill>
                <a:latin typeface="Calibri"/>
                <a:cs typeface="Calibri"/>
              </a:rPr>
              <a:t>медицинской</a:t>
            </a:r>
            <a:r>
              <a:rPr sz="2800" b="1" spc="45" dirty="0">
                <a:solidFill>
                  <a:srgbClr val="2E549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2E5496"/>
                </a:solidFill>
                <a:latin typeface="Calibri"/>
                <a:cs typeface="Calibri"/>
              </a:rPr>
              <a:t>помощи,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3021" y="6322567"/>
            <a:ext cx="1139634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Arial"/>
                <a:cs typeface="Arial"/>
              </a:rPr>
              <a:t>Обозначение: </a:t>
            </a:r>
            <a:r>
              <a:rPr sz="1800" b="1" dirty="0">
                <a:latin typeface="Wingdings 2"/>
                <a:cs typeface="Wingdings 2"/>
              </a:rPr>
              <a:t></a:t>
            </a:r>
            <a:r>
              <a:rPr sz="1800" b="1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Arial"/>
                <a:cs typeface="Arial"/>
              </a:rPr>
              <a:t>- </a:t>
            </a:r>
            <a:r>
              <a:rPr sz="1800" b="1" spc="-15" dirty="0">
                <a:latin typeface="Arial"/>
                <a:cs typeface="Arial"/>
              </a:rPr>
              <a:t>утверждается уполномоченным </a:t>
            </a:r>
            <a:r>
              <a:rPr sz="1800" b="1" spc="-10" dirty="0">
                <a:latin typeface="Arial"/>
                <a:cs typeface="Arial"/>
              </a:rPr>
              <a:t>федеральным </a:t>
            </a:r>
            <a:r>
              <a:rPr sz="1800" b="1" spc="-5" dirty="0">
                <a:latin typeface="Arial"/>
                <a:cs typeface="Arial"/>
              </a:rPr>
              <a:t>органом </a:t>
            </a:r>
            <a:r>
              <a:rPr sz="1800" b="1" spc="-10" dirty="0">
                <a:latin typeface="Arial"/>
                <a:cs typeface="Arial"/>
              </a:rPr>
              <a:t>исполнительной</a:t>
            </a:r>
            <a:r>
              <a:rPr sz="1800" b="1" spc="340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власти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65">
              <a:lnSpc>
                <a:spcPct val="100000"/>
              </a:lnSpc>
              <a:spcBef>
                <a:spcPts val="100"/>
              </a:spcBef>
              <a:tabLst>
                <a:tab pos="2098040" algn="l"/>
                <a:tab pos="4022090" algn="l"/>
                <a:tab pos="6487795" algn="l"/>
              </a:tabLst>
            </a:pPr>
            <a:r>
              <a:rPr dirty="0"/>
              <a:t>Лог</a:t>
            </a:r>
            <a:r>
              <a:rPr spc="5" dirty="0"/>
              <a:t>и</a:t>
            </a:r>
            <a:r>
              <a:rPr spc="-5" dirty="0"/>
              <a:t>сти</a:t>
            </a:r>
            <a:r>
              <a:rPr spc="-35" dirty="0"/>
              <a:t>к</a:t>
            </a:r>
            <a:r>
              <a:rPr dirty="0"/>
              <a:t>а	</a:t>
            </a:r>
            <a:r>
              <a:rPr spc="-5" dirty="0"/>
              <a:t>со</a:t>
            </a:r>
            <a:r>
              <a:rPr spc="-15" dirty="0"/>
              <a:t>з</a:t>
            </a:r>
            <a:r>
              <a:rPr spc="-5" dirty="0"/>
              <a:t>дани</a:t>
            </a:r>
            <a:r>
              <a:rPr dirty="0"/>
              <a:t>я	клинических	ре</a:t>
            </a:r>
            <a:r>
              <a:rPr spc="-70" dirty="0"/>
              <a:t>к</a:t>
            </a:r>
            <a:r>
              <a:rPr dirty="0"/>
              <a:t>омендаций</a:t>
            </a:r>
          </a:p>
        </p:txBody>
      </p:sp>
      <p:sp>
        <p:nvSpPr>
          <p:cNvPr id="3" name="object 3"/>
          <p:cNvSpPr/>
          <p:nvPr/>
        </p:nvSpPr>
        <p:spPr>
          <a:xfrm>
            <a:off x="3833495" y="987171"/>
            <a:ext cx="3597910" cy="1494790"/>
          </a:xfrm>
          <a:custGeom>
            <a:avLst/>
            <a:gdLst/>
            <a:ahLst/>
            <a:cxnLst/>
            <a:rect l="l" t="t" r="r" b="b"/>
            <a:pathLst>
              <a:path w="3597909" h="1494789">
                <a:moveTo>
                  <a:pt x="0" y="1494663"/>
                </a:moveTo>
                <a:lnTo>
                  <a:pt x="3597783" y="1494663"/>
                </a:lnTo>
                <a:lnTo>
                  <a:pt x="3597783" y="0"/>
                </a:lnTo>
                <a:lnTo>
                  <a:pt x="0" y="0"/>
                </a:lnTo>
                <a:lnTo>
                  <a:pt x="0" y="1494663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33495" y="987171"/>
            <a:ext cx="3597910" cy="1494790"/>
          </a:xfrm>
          <a:custGeom>
            <a:avLst/>
            <a:gdLst/>
            <a:ahLst/>
            <a:cxnLst/>
            <a:rect l="l" t="t" r="r" b="b"/>
            <a:pathLst>
              <a:path w="3597909" h="1494789">
                <a:moveTo>
                  <a:pt x="0" y="1494663"/>
                </a:moveTo>
                <a:lnTo>
                  <a:pt x="3597783" y="1494663"/>
                </a:lnTo>
                <a:lnTo>
                  <a:pt x="3597783" y="0"/>
                </a:lnTo>
                <a:lnTo>
                  <a:pt x="0" y="0"/>
                </a:lnTo>
                <a:lnTo>
                  <a:pt x="0" y="1494663"/>
                </a:lnTo>
                <a:close/>
              </a:path>
            </a:pathLst>
          </a:custGeom>
          <a:ln w="12700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839845" y="1153795"/>
            <a:ext cx="358521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3520" marR="215900" indent="252729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Федеральный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орган 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исполнительной</a:t>
            </a:r>
            <a:r>
              <a:rPr sz="2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власти</a:t>
            </a:r>
            <a:endParaRPr sz="24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</a:pP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МЗ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 РФ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9747" y="4169371"/>
            <a:ext cx="2879725" cy="1719580"/>
          </a:xfrm>
          <a:custGeom>
            <a:avLst/>
            <a:gdLst/>
            <a:ahLst/>
            <a:cxnLst/>
            <a:rect l="l" t="t" r="r" b="b"/>
            <a:pathLst>
              <a:path w="2879725" h="1719579">
                <a:moveTo>
                  <a:pt x="0" y="1719072"/>
                </a:moveTo>
                <a:lnTo>
                  <a:pt x="2879217" y="1719072"/>
                </a:lnTo>
                <a:lnTo>
                  <a:pt x="2879217" y="0"/>
                </a:lnTo>
                <a:lnTo>
                  <a:pt x="0" y="0"/>
                </a:lnTo>
                <a:lnTo>
                  <a:pt x="0" y="1719072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9747" y="4169371"/>
            <a:ext cx="2879725" cy="1719580"/>
          </a:xfrm>
          <a:custGeom>
            <a:avLst/>
            <a:gdLst/>
            <a:ahLst/>
            <a:cxnLst/>
            <a:rect l="l" t="t" r="r" b="b"/>
            <a:pathLst>
              <a:path w="2879725" h="1719579">
                <a:moveTo>
                  <a:pt x="0" y="1719072"/>
                </a:moveTo>
                <a:lnTo>
                  <a:pt x="2879217" y="1719072"/>
                </a:lnTo>
                <a:lnTo>
                  <a:pt x="2879217" y="0"/>
                </a:lnTo>
                <a:lnTo>
                  <a:pt x="0" y="0"/>
                </a:lnTo>
                <a:lnTo>
                  <a:pt x="0" y="1719072"/>
                </a:lnTo>
                <a:close/>
              </a:path>
            </a:pathLst>
          </a:custGeom>
          <a:ln w="12700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31088" y="4448936"/>
            <a:ext cx="265811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Профессиональные 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некоммерческие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организации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985504" y="4115536"/>
            <a:ext cx="3060065" cy="1617980"/>
          </a:xfrm>
          <a:prstGeom prst="rect">
            <a:avLst/>
          </a:prstGeom>
          <a:solidFill>
            <a:srgbClr val="4471C4"/>
          </a:solidFill>
          <a:ln w="12700">
            <a:solidFill>
              <a:srgbClr val="2E528F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323850" marR="314325" algn="ctr">
              <a:lnSpc>
                <a:spcPct val="100000"/>
              </a:lnSpc>
              <a:spcBef>
                <a:spcPts val="24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учно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-практиче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к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ий 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совет</a:t>
            </a:r>
            <a:endParaRPr sz="2000">
              <a:latin typeface="Calibri"/>
              <a:cs typeface="Calibri"/>
            </a:endParaRPr>
          </a:p>
          <a:p>
            <a:pPr marL="214629" marR="205104" algn="ctr">
              <a:lnSpc>
                <a:spcPct val="100000"/>
              </a:lnSpc>
              <a:spcBef>
                <a:spcPts val="5"/>
              </a:spcBef>
            </a:pP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представители</a:t>
            </a:r>
            <a:r>
              <a:rPr sz="2000" b="1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научных  образовательных</a:t>
            </a:r>
            <a:r>
              <a:rPr sz="20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endParaRPr sz="2000">
              <a:latin typeface="Calibri"/>
              <a:cs typeface="Calibri"/>
            </a:endParaRPr>
          </a:p>
          <a:p>
            <a:pPr marL="1905" algn="ctr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лечебных</a:t>
            </a:r>
            <a:r>
              <a:rPr sz="2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организаций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400803" y="4921872"/>
            <a:ext cx="3203575" cy="1617980"/>
          </a:xfrm>
          <a:custGeom>
            <a:avLst/>
            <a:gdLst/>
            <a:ahLst/>
            <a:cxnLst/>
            <a:rect l="l" t="t" r="r" b="b"/>
            <a:pathLst>
              <a:path w="3203575" h="1617979">
                <a:moveTo>
                  <a:pt x="0" y="1617726"/>
                </a:moveTo>
                <a:lnTo>
                  <a:pt x="3203067" y="1617726"/>
                </a:lnTo>
                <a:lnTo>
                  <a:pt x="3203067" y="0"/>
                </a:lnTo>
                <a:lnTo>
                  <a:pt x="0" y="0"/>
                </a:lnTo>
                <a:lnTo>
                  <a:pt x="0" y="1617726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400803" y="4921872"/>
            <a:ext cx="3203575" cy="1617980"/>
          </a:xfrm>
          <a:prstGeom prst="rect">
            <a:avLst/>
          </a:prstGeom>
          <a:ln w="12700">
            <a:solidFill>
              <a:srgbClr val="2E528F"/>
            </a:solidFill>
          </a:ln>
        </p:spPr>
        <p:txBody>
          <a:bodyPr vert="horz" wrap="square" lIns="0" tIns="18415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450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Клинические</a:t>
            </a:r>
            <a:endParaRPr sz="2000">
              <a:latin typeface="Calibri"/>
              <a:cs typeface="Calibri"/>
            </a:endParaRPr>
          </a:p>
          <a:p>
            <a:pPr marL="104139" marR="96520" algn="ctr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рекомедации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2000" b="1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протоколы 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по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единой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структуре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(одно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на</a:t>
            </a:r>
            <a:r>
              <a:rPr sz="20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заболевание)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3597" y="1391615"/>
            <a:ext cx="1976755" cy="1174115"/>
          </a:xfrm>
          <a:prstGeom prst="rect">
            <a:avLst/>
          </a:prstGeom>
          <a:solidFill>
            <a:srgbClr val="4471C4"/>
          </a:solidFill>
          <a:ln w="12700">
            <a:solidFill>
              <a:srgbClr val="2E528F"/>
            </a:solidFill>
          </a:ln>
        </p:spPr>
        <p:txBody>
          <a:bodyPr vert="horz" wrap="square" lIns="0" tIns="2019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90"/>
              </a:spcBef>
            </a:pP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Перечень</a:t>
            </a:r>
            <a:endParaRPr sz="24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</a:pP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заболеваний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620136" y="1864232"/>
            <a:ext cx="1213485" cy="228600"/>
          </a:xfrm>
          <a:custGeom>
            <a:avLst/>
            <a:gdLst/>
            <a:ahLst/>
            <a:cxnLst/>
            <a:rect l="l" t="t" r="r" b="b"/>
            <a:pathLst>
              <a:path w="1213485" h="228600">
                <a:moveTo>
                  <a:pt x="228600" y="0"/>
                </a:moveTo>
                <a:lnTo>
                  <a:pt x="0" y="114300"/>
                </a:lnTo>
                <a:lnTo>
                  <a:pt x="228600" y="228600"/>
                </a:lnTo>
                <a:lnTo>
                  <a:pt x="228600" y="152400"/>
                </a:lnTo>
                <a:lnTo>
                  <a:pt x="190500" y="152400"/>
                </a:lnTo>
                <a:lnTo>
                  <a:pt x="190500" y="76200"/>
                </a:lnTo>
                <a:lnTo>
                  <a:pt x="228600" y="76200"/>
                </a:lnTo>
                <a:lnTo>
                  <a:pt x="228600" y="0"/>
                </a:lnTo>
                <a:close/>
              </a:path>
              <a:path w="1213485" h="228600">
                <a:moveTo>
                  <a:pt x="228600" y="76200"/>
                </a:moveTo>
                <a:lnTo>
                  <a:pt x="190500" y="76200"/>
                </a:lnTo>
                <a:lnTo>
                  <a:pt x="190500" y="152400"/>
                </a:lnTo>
                <a:lnTo>
                  <a:pt x="228600" y="152400"/>
                </a:lnTo>
                <a:lnTo>
                  <a:pt x="228600" y="76200"/>
                </a:lnTo>
                <a:close/>
              </a:path>
              <a:path w="1213485" h="228600">
                <a:moveTo>
                  <a:pt x="1213358" y="76200"/>
                </a:moveTo>
                <a:lnTo>
                  <a:pt x="228600" y="76200"/>
                </a:lnTo>
                <a:lnTo>
                  <a:pt x="228600" y="152400"/>
                </a:lnTo>
                <a:lnTo>
                  <a:pt x="1213358" y="152400"/>
                </a:lnTo>
                <a:lnTo>
                  <a:pt x="1213358" y="7620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08963" y="2565526"/>
            <a:ext cx="228600" cy="1604010"/>
          </a:xfrm>
          <a:custGeom>
            <a:avLst/>
            <a:gdLst/>
            <a:ahLst/>
            <a:cxnLst/>
            <a:rect l="l" t="t" r="r" b="b"/>
            <a:pathLst>
              <a:path w="228600" h="1604010">
                <a:moveTo>
                  <a:pt x="76200" y="1375283"/>
                </a:moveTo>
                <a:lnTo>
                  <a:pt x="0" y="1375283"/>
                </a:lnTo>
                <a:lnTo>
                  <a:pt x="114300" y="1603883"/>
                </a:lnTo>
                <a:lnTo>
                  <a:pt x="209550" y="1413383"/>
                </a:lnTo>
                <a:lnTo>
                  <a:pt x="76200" y="1413383"/>
                </a:lnTo>
                <a:lnTo>
                  <a:pt x="76200" y="1375283"/>
                </a:lnTo>
                <a:close/>
              </a:path>
              <a:path w="228600" h="1604010">
                <a:moveTo>
                  <a:pt x="152400" y="0"/>
                </a:moveTo>
                <a:lnTo>
                  <a:pt x="76200" y="0"/>
                </a:lnTo>
                <a:lnTo>
                  <a:pt x="76200" y="1413383"/>
                </a:lnTo>
                <a:lnTo>
                  <a:pt x="152400" y="1413383"/>
                </a:lnTo>
                <a:lnTo>
                  <a:pt x="152400" y="0"/>
                </a:lnTo>
                <a:close/>
              </a:path>
              <a:path w="228600" h="1604010">
                <a:moveTo>
                  <a:pt x="228600" y="1375283"/>
                </a:moveTo>
                <a:lnTo>
                  <a:pt x="152400" y="1375283"/>
                </a:lnTo>
                <a:lnTo>
                  <a:pt x="152400" y="1413383"/>
                </a:lnTo>
                <a:lnTo>
                  <a:pt x="209550" y="1413383"/>
                </a:lnTo>
                <a:lnTo>
                  <a:pt x="228600" y="1375283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36214" y="5541517"/>
            <a:ext cx="1226185" cy="228600"/>
          </a:xfrm>
          <a:custGeom>
            <a:avLst/>
            <a:gdLst/>
            <a:ahLst/>
            <a:cxnLst/>
            <a:rect l="l" t="t" r="r" b="b"/>
            <a:pathLst>
              <a:path w="1226185" h="228600">
                <a:moveTo>
                  <a:pt x="997076" y="0"/>
                </a:moveTo>
                <a:lnTo>
                  <a:pt x="997076" y="228599"/>
                </a:lnTo>
                <a:lnTo>
                  <a:pt x="1149477" y="152399"/>
                </a:lnTo>
                <a:lnTo>
                  <a:pt x="1035176" y="152399"/>
                </a:lnTo>
                <a:lnTo>
                  <a:pt x="1035176" y="76199"/>
                </a:lnTo>
                <a:lnTo>
                  <a:pt x="1149477" y="76199"/>
                </a:lnTo>
                <a:lnTo>
                  <a:pt x="997076" y="0"/>
                </a:lnTo>
                <a:close/>
              </a:path>
              <a:path w="1226185" h="228600">
                <a:moveTo>
                  <a:pt x="997076" y="76199"/>
                </a:moveTo>
                <a:lnTo>
                  <a:pt x="0" y="76199"/>
                </a:lnTo>
                <a:lnTo>
                  <a:pt x="0" y="152399"/>
                </a:lnTo>
                <a:lnTo>
                  <a:pt x="997076" y="152399"/>
                </a:lnTo>
                <a:lnTo>
                  <a:pt x="997076" y="76199"/>
                </a:lnTo>
                <a:close/>
              </a:path>
              <a:path w="1226185" h="228600">
                <a:moveTo>
                  <a:pt x="1149477" y="76199"/>
                </a:moveTo>
                <a:lnTo>
                  <a:pt x="1035176" y="76199"/>
                </a:lnTo>
                <a:lnTo>
                  <a:pt x="1035176" y="152399"/>
                </a:lnTo>
                <a:lnTo>
                  <a:pt x="1149477" y="152399"/>
                </a:lnTo>
                <a:lnTo>
                  <a:pt x="1225677" y="114299"/>
                </a:lnTo>
                <a:lnTo>
                  <a:pt x="1149477" y="76199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666481" y="5327650"/>
            <a:ext cx="1319530" cy="228600"/>
          </a:xfrm>
          <a:custGeom>
            <a:avLst/>
            <a:gdLst/>
            <a:ahLst/>
            <a:cxnLst/>
            <a:rect l="l" t="t" r="r" b="b"/>
            <a:pathLst>
              <a:path w="1319529" h="228600">
                <a:moveTo>
                  <a:pt x="1245520" y="75565"/>
                </a:moveTo>
                <a:lnTo>
                  <a:pt x="1127887" y="75565"/>
                </a:lnTo>
                <a:lnTo>
                  <a:pt x="1129029" y="151765"/>
                </a:lnTo>
                <a:lnTo>
                  <a:pt x="1090887" y="152297"/>
                </a:lnTo>
                <a:lnTo>
                  <a:pt x="1091946" y="228472"/>
                </a:lnTo>
                <a:lnTo>
                  <a:pt x="1319022" y="110997"/>
                </a:lnTo>
                <a:lnTo>
                  <a:pt x="1245520" y="75565"/>
                </a:lnTo>
                <a:close/>
              </a:path>
              <a:path w="1319529" h="228600">
                <a:moveTo>
                  <a:pt x="1089828" y="76096"/>
                </a:moveTo>
                <a:lnTo>
                  <a:pt x="0" y="91312"/>
                </a:lnTo>
                <a:lnTo>
                  <a:pt x="1143" y="167512"/>
                </a:lnTo>
                <a:lnTo>
                  <a:pt x="1090887" y="152297"/>
                </a:lnTo>
                <a:lnTo>
                  <a:pt x="1089828" y="76096"/>
                </a:lnTo>
                <a:close/>
              </a:path>
              <a:path w="1319529" h="228600">
                <a:moveTo>
                  <a:pt x="1127887" y="75565"/>
                </a:moveTo>
                <a:lnTo>
                  <a:pt x="1089828" y="76096"/>
                </a:lnTo>
                <a:lnTo>
                  <a:pt x="1090887" y="152297"/>
                </a:lnTo>
                <a:lnTo>
                  <a:pt x="1129029" y="151765"/>
                </a:lnTo>
                <a:lnTo>
                  <a:pt x="1127887" y="75565"/>
                </a:lnTo>
                <a:close/>
              </a:path>
              <a:path w="1319529" h="228600">
                <a:moveTo>
                  <a:pt x="1088771" y="0"/>
                </a:moveTo>
                <a:lnTo>
                  <a:pt x="1089828" y="76096"/>
                </a:lnTo>
                <a:lnTo>
                  <a:pt x="1127887" y="75565"/>
                </a:lnTo>
                <a:lnTo>
                  <a:pt x="1245520" y="75565"/>
                </a:lnTo>
                <a:lnTo>
                  <a:pt x="108877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986532" y="2361692"/>
            <a:ext cx="867410" cy="228600"/>
          </a:xfrm>
          <a:custGeom>
            <a:avLst/>
            <a:gdLst/>
            <a:ahLst/>
            <a:cxnLst/>
            <a:rect l="l" t="t" r="r" b="b"/>
            <a:pathLst>
              <a:path w="867410" h="228600">
                <a:moveTo>
                  <a:pt x="799374" y="74675"/>
                </a:moveTo>
                <a:lnTo>
                  <a:pt x="675640" y="74675"/>
                </a:lnTo>
                <a:lnTo>
                  <a:pt x="678560" y="150749"/>
                </a:lnTo>
                <a:lnTo>
                  <a:pt x="640417" y="152189"/>
                </a:lnTo>
                <a:lnTo>
                  <a:pt x="643255" y="228346"/>
                </a:lnTo>
                <a:lnTo>
                  <a:pt x="867409" y="105537"/>
                </a:lnTo>
                <a:lnTo>
                  <a:pt x="799374" y="74675"/>
                </a:lnTo>
                <a:close/>
              </a:path>
              <a:path w="867410" h="228600">
                <a:moveTo>
                  <a:pt x="637582" y="76106"/>
                </a:moveTo>
                <a:lnTo>
                  <a:pt x="0" y="100075"/>
                </a:lnTo>
                <a:lnTo>
                  <a:pt x="2793" y="176275"/>
                </a:lnTo>
                <a:lnTo>
                  <a:pt x="640417" y="152189"/>
                </a:lnTo>
                <a:lnTo>
                  <a:pt x="637582" y="76106"/>
                </a:lnTo>
                <a:close/>
              </a:path>
              <a:path w="867410" h="228600">
                <a:moveTo>
                  <a:pt x="675640" y="74675"/>
                </a:moveTo>
                <a:lnTo>
                  <a:pt x="637582" y="76106"/>
                </a:lnTo>
                <a:lnTo>
                  <a:pt x="640417" y="152189"/>
                </a:lnTo>
                <a:lnTo>
                  <a:pt x="678560" y="150749"/>
                </a:lnTo>
                <a:lnTo>
                  <a:pt x="675640" y="74675"/>
                </a:lnTo>
                <a:close/>
              </a:path>
              <a:path w="867410" h="228600">
                <a:moveTo>
                  <a:pt x="634745" y="0"/>
                </a:moveTo>
                <a:lnTo>
                  <a:pt x="637582" y="76106"/>
                </a:lnTo>
                <a:lnTo>
                  <a:pt x="675640" y="74675"/>
                </a:lnTo>
                <a:lnTo>
                  <a:pt x="799374" y="74675"/>
                </a:lnTo>
                <a:lnTo>
                  <a:pt x="634745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719195" y="2351277"/>
            <a:ext cx="5274310" cy="228600"/>
          </a:xfrm>
          <a:custGeom>
            <a:avLst/>
            <a:gdLst/>
            <a:ahLst/>
            <a:cxnLst/>
            <a:rect l="l" t="t" r="r" b="b"/>
            <a:pathLst>
              <a:path w="5274309" h="228600">
                <a:moveTo>
                  <a:pt x="5198546" y="75946"/>
                </a:moveTo>
                <a:lnTo>
                  <a:pt x="5083175" y="75946"/>
                </a:lnTo>
                <a:lnTo>
                  <a:pt x="5083556" y="152146"/>
                </a:lnTo>
                <a:lnTo>
                  <a:pt x="5045455" y="152336"/>
                </a:lnTo>
                <a:lnTo>
                  <a:pt x="5045836" y="228600"/>
                </a:lnTo>
                <a:lnTo>
                  <a:pt x="5273929" y="113157"/>
                </a:lnTo>
                <a:lnTo>
                  <a:pt x="5198546" y="75946"/>
                </a:lnTo>
                <a:close/>
              </a:path>
              <a:path w="5274309" h="228600">
                <a:moveTo>
                  <a:pt x="5045074" y="76136"/>
                </a:moveTo>
                <a:lnTo>
                  <a:pt x="0" y="101346"/>
                </a:lnTo>
                <a:lnTo>
                  <a:pt x="380" y="177546"/>
                </a:lnTo>
                <a:lnTo>
                  <a:pt x="5045455" y="152336"/>
                </a:lnTo>
                <a:lnTo>
                  <a:pt x="5045074" y="76136"/>
                </a:lnTo>
                <a:close/>
              </a:path>
              <a:path w="5274309" h="228600">
                <a:moveTo>
                  <a:pt x="5083175" y="75946"/>
                </a:moveTo>
                <a:lnTo>
                  <a:pt x="5045074" y="76136"/>
                </a:lnTo>
                <a:lnTo>
                  <a:pt x="5045455" y="152336"/>
                </a:lnTo>
                <a:lnTo>
                  <a:pt x="5083556" y="152146"/>
                </a:lnTo>
                <a:lnTo>
                  <a:pt x="5083175" y="75946"/>
                </a:lnTo>
                <a:close/>
              </a:path>
              <a:path w="5274309" h="228600">
                <a:moveTo>
                  <a:pt x="5044694" y="0"/>
                </a:moveTo>
                <a:lnTo>
                  <a:pt x="5045074" y="76136"/>
                </a:lnTo>
                <a:lnTo>
                  <a:pt x="5198546" y="75946"/>
                </a:lnTo>
                <a:lnTo>
                  <a:pt x="504469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28950" y="1475232"/>
            <a:ext cx="494030" cy="429895"/>
          </a:xfrm>
          <a:custGeom>
            <a:avLst/>
            <a:gdLst/>
            <a:ahLst/>
            <a:cxnLst/>
            <a:rect l="l" t="t" r="r" b="b"/>
            <a:pathLst>
              <a:path w="494029" h="429894">
                <a:moveTo>
                  <a:pt x="246887" y="0"/>
                </a:moveTo>
                <a:lnTo>
                  <a:pt x="197118" y="4368"/>
                </a:lnTo>
                <a:lnTo>
                  <a:pt x="150768" y="16894"/>
                </a:lnTo>
                <a:lnTo>
                  <a:pt x="108830" y="36714"/>
                </a:lnTo>
                <a:lnTo>
                  <a:pt x="72294" y="62960"/>
                </a:lnTo>
                <a:lnTo>
                  <a:pt x="42152" y="94766"/>
                </a:lnTo>
                <a:lnTo>
                  <a:pt x="19395" y="131266"/>
                </a:lnTo>
                <a:lnTo>
                  <a:pt x="5014" y="171594"/>
                </a:lnTo>
                <a:lnTo>
                  <a:pt x="0" y="214883"/>
                </a:lnTo>
                <a:lnTo>
                  <a:pt x="5014" y="258210"/>
                </a:lnTo>
                <a:lnTo>
                  <a:pt x="19395" y="298555"/>
                </a:lnTo>
                <a:lnTo>
                  <a:pt x="42152" y="335057"/>
                </a:lnTo>
                <a:lnTo>
                  <a:pt x="72294" y="366855"/>
                </a:lnTo>
                <a:lnTo>
                  <a:pt x="108830" y="393087"/>
                </a:lnTo>
                <a:lnTo>
                  <a:pt x="150768" y="412890"/>
                </a:lnTo>
                <a:lnTo>
                  <a:pt x="197118" y="425405"/>
                </a:lnTo>
                <a:lnTo>
                  <a:pt x="246887" y="429767"/>
                </a:lnTo>
                <a:lnTo>
                  <a:pt x="296657" y="425405"/>
                </a:lnTo>
                <a:lnTo>
                  <a:pt x="343007" y="412890"/>
                </a:lnTo>
                <a:lnTo>
                  <a:pt x="384945" y="393087"/>
                </a:lnTo>
                <a:lnTo>
                  <a:pt x="421481" y="366855"/>
                </a:lnTo>
                <a:lnTo>
                  <a:pt x="451623" y="335057"/>
                </a:lnTo>
                <a:lnTo>
                  <a:pt x="474380" y="298555"/>
                </a:lnTo>
                <a:lnTo>
                  <a:pt x="488761" y="258210"/>
                </a:lnTo>
                <a:lnTo>
                  <a:pt x="493775" y="214883"/>
                </a:lnTo>
                <a:lnTo>
                  <a:pt x="488761" y="171594"/>
                </a:lnTo>
                <a:lnTo>
                  <a:pt x="474380" y="131266"/>
                </a:lnTo>
                <a:lnTo>
                  <a:pt x="451623" y="94766"/>
                </a:lnTo>
                <a:lnTo>
                  <a:pt x="421481" y="62960"/>
                </a:lnTo>
                <a:lnTo>
                  <a:pt x="384945" y="36714"/>
                </a:lnTo>
                <a:lnTo>
                  <a:pt x="343007" y="16894"/>
                </a:lnTo>
                <a:lnTo>
                  <a:pt x="296657" y="4368"/>
                </a:lnTo>
                <a:lnTo>
                  <a:pt x="24688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28950" y="1475232"/>
            <a:ext cx="494030" cy="429895"/>
          </a:xfrm>
          <a:custGeom>
            <a:avLst/>
            <a:gdLst/>
            <a:ahLst/>
            <a:cxnLst/>
            <a:rect l="l" t="t" r="r" b="b"/>
            <a:pathLst>
              <a:path w="494029" h="429894">
                <a:moveTo>
                  <a:pt x="0" y="214883"/>
                </a:moveTo>
                <a:lnTo>
                  <a:pt x="5014" y="171594"/>
                </a:lnTo>
                <a:lnTo>
                  <a:pt x="19395" y="131266"/>
                </a:lnTo>
                <a:lnTo>
                  <a:pt x="42152" y="94766"/>
                </a:lnTo>
                <a:lnTo>
                  <a:pt x="72294" y="62960"/>
                </a:lnTo>
                <a:lnTo>
                  <a:pt x="108830" y="36714"/>
                </a:lnTo>
                <a:lnTo>
                  <a:pt x="150768" y="16894"/>
                </a:lnTo>
                <a:lnTo>
                  <a:pt x="197118" y="4368"/>
                </a:lnTo>
                <a:lnTo>
                  <a:pt x="246887" y="0"/>
                </a:lnTo>
                <a:lnTo>
                  <a:pt x="296657" y="4368"/>
                </a:lnTo>
                <a:lnTo>
                  <a:pt x="343007" y="16894"/>
                </a:lnTo>
                <a:lnTo>
                  <a:pt x="384945" y="36714"/>
                </a:lnTo>
                <a:lnTo>
                  <a:pt x="421481" y="62960"/>
                </a:lnTo>
                <a:lnTo>
                  <a:pt x="451623" y="94766"/>
                </a:lnTo>
                <a:lnTo>
                  <a:pt x="474380" y="131266"/>
                </a:lnTo>
                <a:lnTo>
                  <a:pt x="488761" y="171594"/>
                </a:lnTo>
                <a:lnTo>
                  <a:pt x="493775" y="214883"/>
                </a:lnTo>
                <a:lnTo>
                  <a:pt x="488761" y="258210"/>
                </a:lnTo>
                <a:lnTo>
                  <a:pt x="474380" y="298555"/>
                </a:lnTo>
                <a:lnTo>
                  <a:pt x="451623" y="335057"/>
                </a:lnTo>
                <a:lnTo>
                  <a:pt x="421481" y="366855"/>
                </a:lnTo>
                <a:lnTo>
                  <a:pt x="384945" y="393087"/>
                </a:lnTo>
                <a:lnTo>
                  <a:pt x="343007" y="412890"/>
                </a:lnTo>
                <a:lnTo>
                  <a:pt x="296657" y="425405"/>
                </a:lnTo>
                <a:lnTo>
                  <a:pt x="246887" y="429767"/>
                </a:lnTo>
                <a:lnTo>
                  <a:pt x="197118" y="425405"/>
                </a:lnTo>
                <a:lnTo>
                  <a:pt x="150768" y="412890"/>
                </a:lnTo>
                <a:lnTo>
                  <a:pt x="108830" y="393087"/>
                </a:lnTo>
                <a:lnTo>
                  <a:pt x="72294" y="366855"/>
                </a:lnTo>
                <a:lnTo>
                  <a:pt x="42152" y="335057"/>
                </a:lnTo>
                <a:lnTo>
                  <a:pt x="19395" y="298555"/>
                </a:lnTo>
                <a:lnTo>
                  <a:pt x="5014" y="258210"/>
                </a:lnTo>
                <a:lnTo>
                  <a:pt x="0" y="214883"/>
                </a:lnTo>
                <a:close/>
              </a:path>
            </a:pathLst>
          </a:custGeom>
          <a:ln w="12700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197732" y="1508506"/>
            <a:ext cx="15494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847723" y="3144647"/>
            <a:ext cx="494030" cy="429895"/>
          </a:xfrm>
          <a:custGeom>
            <a:avLst/>
            <a:gdLst/>
            <a:ahLst/>
            <a:cxnLst/>
            <a:rect l="l" t="t" r="r" b="b"/>
            <a:pathLst>
              <a:path w="494030" h="429895">
                <a:moveTo>
                  <a:pt x="246887" y="0"/>
                </a:moveTo>
                <a:lnTo>
                  <a:pt x="197118" y="4362"/>
                </a:lnTo>
                <a:lnTo>
                  <a:pt x="150768" y="16877"/>
                </a:lnTo>
                <a:lnTo>
                  <a:pt x="108830" y="36680"/>
                </a:lnTo>
                <a:lnTo>
                  <a:pt x="72294" y="62912"/>
                </a:lnTo>
                <a:lnTo>
                  <a:pt x="42152" y="94710"/>
                </a:lnTo>
                <a:lnTo>
                  <a:pt x="19395" y="131212"/>
                </a:lnTo>
                <a:lnTo>
                  <a:pt x="5014" y="171557"/>
                </a:lnTo>
                <a:lnTo>
                  <a:pt x="0" y="214883"/>
                </a:lnTo>
                <a:lnTo>
                  <a:pt x="5014" y="258173"/>
                </a:lnTo>
                <a:lnTo>
                  <a:pt x="19395" y="298501"/>
                </a:lnTo>
                <a:lnTo>
                  <a:pt x="42152" y="335001"/>
                </a:lnTo>
                <a:lnTo>
                  <a:pt x="72294" y="366807"/>
                </a:lnTo>
                <a:lnTo>
                  <a:pt x="108830" y="393053"/>
                </a:lnTo>
                <a:lnTo>
                  <a:pt x="150768" y="412873"/>
                </a:lnTo>
                <a:lnTo>
                  <a:pt x="197118" y="425399"/>
                </a:lnTo>
                <a:lnTo>
                  <a:pt x="246887" y="429767"/>
                </a:lnTo>
                <a:lnTo>
                  <a:pt x="296657" y="425399"/>
                </a:lnTo>
                <a:lnTo>
                  <a:pt x="343007" y="412873"/>
                </a:lnTo>
                <a:lnTo>
                  <a:pt x="384945" y="393053"/>
                </a:lnTo>
                <a:lnTo>
                  <a:pt x="421481" y="366807"/>
                </a:lnTo>
                <a:lnTo>
                  <a:pt x="451623" y="335001"/>
                </a:lnTo>
                <a:lnTo>
                  <a:pt x="474380" y="298501"/>
                </a:lnTo>
                <a:lnTo>
                  <a:pt x="488761" y="258173"/>
                </a:lnTo>
                <a:lnTo>
                  <a:pt x="493775" y="214883"/>
                </a:lnTo>
                <a:lnTo>
                  <a:pt x="488761" y="171557"/>
                </a:lnTo>
                <a:lnTo>
                  <a:pt x="474380" y="131212"/>
                </a:lnTo>
                <a:lnTo>
                  <a:pt x="451623" y="94710"/>
                </a:lnTo>
                <a:lnTo>
                  <a:pt x="421481" y="62912"/>
                </a:lnTo>
                <a:lnTo>
                  <a:pt x="384945" y="36680"/>
                </a:lnTo>
                <a:lnTo>
                  <a:pt x="343007" y="16877"/>
                </a:lnTo>
                <a:lnTo>
                  <a:pt x="296657" y="4362"/>
                </a:lnTo>
                <a:lnTo>
                  <a:pt x="24688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47723" y="3144647"/>
            <a:ext cx="494030" cy="429895"/>
          </a:xfrm>
          <a:custGeom>
            <a:avLst/>
            <a:gdLst/>
            <a:ahLst/>
            <a:cxnLst/>
            <a:rect l="l" t="t" r="r" b="b"/>
            <a:pathLst>
              <a:path w="494030" h="429895">
                <a:moveTo>
                  <a:pt x="0" y="214883"/>
                </a:moveTo>
                <a:lnTo>
                  <a:pt x="5014" y="171557"/>
                </a:lnTo>
                <a:lnTo>
                  <a:pt x="19395" y="131212"/>
                </a:lnTo>
                <a:lnTo>
                  <a:pt x="42152" y="94710"/>
                </a:lnTo>
                <a:lnTo>
                  <a:pt x="72294" y="62912"/>
                </a:lnTo>
                <a:lnTo>
                  <a:pt x="108830" y="36680"/>
                </a:lnTo>
                <a:lnTo>
                  <a:pt x="150768" y="16877"/>
                </a:lnTo>
                <a:lnTo>
                  <a:pt x="197118" y="4362"/>
                </a:lnTo>
                <a:lnTo>
                  <a:pt x="246887" y="0"/>
                </a:lnTo>
                <a:lnTo>
                  <a:pt x="296657" y="4362"/>
                </a:lnTo>
                <a:lnTo>
                  <a:pt x="343007" y="16877"/>
                </a:lnTo>
                <a:lnTo>
                  <a:pt x="384945" y="36680"/>
                </a:lnTo>
                <a:lnTo>
                  <a:pt x="421481" y="62912"/>
                </a:lnTo>
                <a:lnTo>
                  <a:pt x="451623" y="94710"/>
                </a:lnTo>
                <a:lnTo>
                  <a:pt x="474380" y="131212"/>
                </a:lnTo>
                <a:lnTo>
                  <a:pt x="488761" y="171557"/>
                </a:lnTo>
                <a:lnTo>
                  <a:pt x="493775" y="214883"/>
                </a:lnTo>
                <a:lnTo>
                  <a:pt x="488761" y="258173"/>
                </a:lnTo>
                <a:lnTo>
                  <a:pt x="474380" y="298501"/>
                </a:lnTo>
                <a:lnTo>
                  <a:pt x="451623" y="335001"/>
                </a:lnTo>
                <a:lnTo>
                  <a:pt x="421481" y="366807"/>
                </a:lnTo>
                <a:lnTo>
                  <a:pt x="384945" y="393053"/>
                </a:lnTo>
                <a:lnTo>
                  <a:pt x="343007" y="412873"/>
                </a:lnTo>
                <a:lnTo>
                  <a:pt x="296657" y="425399"/>
                </a:lnTo>
                <a:lnTo>
                  <a:pt x="246887" y="429767"/>
                </a:lnTo>
                <a:lnTo>
                  <a:pt x="197118" y="425399"/>
                </a:lnTo>
                <a:lnTo>
                  <a:pt x="150768" y="412873"/>
                </a:lnTo>
                <a:lnTo>
                  <a:pt x="108830" y="393053"/>
                </a:lnTo>
                <a:lnTo>
                  <a:pt x="72294" y="366807"/>
                </a:lnTo>
                <a:lnTo>
                  <a:pt x="42152" y="335001"/>
                </a:lnTo>
                <a:lnTo>
                  <a:pt x="19395" y="298501"/>
                </a:lnTo>
                <a:lnTo>
                  <a:pt x="5014" y="258173"/>
                </a:lnTo>
                <a:lnTo>
                  <a:pt x="0" y="214883"/>
                </a:lnTo>
                <a:close/>
              </a:path>
            </a:pathLst>
          </a:custGeom>
          <a:ln w="12700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2016379" y="3178251"/>
            <a:ext cx="15494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635247" y="5730697"/>
            <a:ext cx="479425" cy="392430"/>
          </a:xfrm>
          <a:custGeom>
            <a:avLst/>
            <a:gdLst/>
            <a:ahLst/>
            <a:cxnLst/>
            <a:rect l="l" t="t" r="r" b="b"/>
            <a:pathLst>
              <a:path w="479425" h="392429">
                <a:moveTo>
                  <a:pt x="239649" y="0"/>
                </a:moveTo>
                <a:lnTo>
                  <a:pt x="184706" y="5175"/>
                </a:lnTo>
                <a:lnTo>
                  <a:pt x="134266" y="19917"/>
                </a:lnTo>
                <a:lnTo>
                  <a:pt x="89769" y="43049"/>
                </a:lnTo>
                <a:lnTo>
                  <a:pt x="52654" y="73396"/>
                </a:lnTo>
                <a:lnTo>
                  <a:pt x="24361" y="109780"/>
                </a:lnTo>
                <a:lnTo>
                  <a:pt x="6330" y="151027"/>
                </a:lnTo>
                <a:lnTo>
                  <a:pt x="0" y="195961"/>
                </a:lnTo>
                <a:lnTo>
                  <a:pt x="6330" y="240889"/>
                </a:lnTo>
                <a:lnTo>
                  <a:pt x="24361" y="282132"/>
                </a:lnTo>
                <a:lnTo>
                  <a:pt x="52654" y="318515"/>
                </a:lnTo>
                <a:lnTo>
                  <a:pt x="89769" y="348860"/>
                </a:lnTo>
                <a:lnTo>
                  <a:pt x="134266" y="371992"/>
                </a:lnTo>
                <a:lnTo>
                  <a:pt x="184706" y="386734"/>
                </a:lnTo>
                <a:lnTo>
                  <a:pt x="239649" y="391909"/>
                </a:lnTo>
                <a:lnTo>
                  <a:pt x="294584" y="386734"/>
                </a:lnTo>
                <a:lnTo>
                  <a:pt x="345006" y="371992"/>
                </a:lnTo>
                <a:lnTo>
                  <a:pt x="389478" y="348860"/>
                </a:lnTo>
                <a:lnTo>
                  <a:pt x="426566" y="318515"/>
                </a:lnTo>
                <a:lnTo>
                  <a:pt x="454834" y="282132"/>
                </a:lnTo>
                <a:lnTo>
                  <a:pt x="472847" y="240889"/>
                </a:lnTo>
                <a:lnTo>
                  <a:pt x="479171" y="195961"/>
                </a:lnTo>
                <a:lnTo>
                  <a:pt x="472847" y="151027"/>
                </a:lnTo>
                <a:lnTo>
                  <a:pt x="454834" y="109780"/>
                </a:lnTo>
                <a:lnTo>
                  <a:pt x="426566" y="73396"/>
                </a:lnTo>
                <a:lnTo>
                  <a:pt x="389478" y="43049"/>
                </a:lnTo>
                <a:lnTo>
                  <a:pt x="345006" y="19917"/>
                </a:lnTo>
                <a:lnTo>
                  <a:pt x="294584" y="5175"/>
                </a:lnTo>
                <a:lnTo>
                  <a:pt x="23964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635247" y="5730697"/>
            <a:ext cx="479425" cy="392430"/>
          </a:xfrm>
          <a:custGeom>
            <a:avLst/>
            <a:gdLst/>
            <a:ahLst/>
            <a:cxnLst/>
            <a:rect l="l" t="t" r="r" b="b"/>
            <a:pathLst>
              <a:path w="479425" h="392429">
                <a:moveTo>
                  <a:pt x="0" y="195961"/>
                </a:moveTo>
                <a:lnTo>
                  <a:pt x="6330" y="151027"/>
                </a:lnTo>
                <a:lnTo>
                  <a:pt x="24361" y="109780"/>
                </a:lnTo>
                <a:lnTo>
                  <a:pt x="52654" y="73396"/>
                </a:lnTo>
                <a:lnTo>
                  <a:pt x="89769" y="43049"/>
                </a:lnTo>
                <a:lnTo>
                  <a:pt x="134266" y="19917"/>
                </a:lnTo>
                <a:lnTo>
                  <a:pt x="184706" y="5175"/>
                </a:lnTo>
                <a:lnTo>
                  <a:pt x="239649" y="0"/>
                </a:lnTo>
                <a:lnTo>
                  <a:pt x="294584" y="5175"/>
                </a:lnTo>
                <a:lnTo>
                  <a:pt x="345006" y="19917"/>
                </a:lnTo>
                <a:lnTo>
                  <a:pt x="389478" y="43049"/>
                </a:lnTo>
                <a:lnTo>
                  <a:pt x="426566" y="73396"/>
                </a:lnTo>
                <a:lnTo>
                  <a:pt x="454834" y="109780"/>
                </a:lnTo>
                <a:lnTo>
                  <a:pt x="472847" y="151027"/>
                </a:lnTo>
                <a:lnTo>
                  <a:pt x="479171" y="195961"/>
                </a:lnTo>
                <a:lnTo>
                  <a:pt x="472847" y="240889"/>
                </a:lnTo>
                <a:lnTo>
                  <a:pt x="454834" y="282132"/>
                </a:lnTo>
                <a:lnTo>
                  <a:pt x="426566" y="318515"/>
                </a:lnTo>
                <a:lnTo>
                  <a:pt x="389478" y="348860"/>
                </a:lnTo>
                <a:lnTo>
                  <a:pt x="345006" y="371992"/>
                </a:lnTo>
                <a:lnTo>
                  <a:pt x="294584" y="386734"/>
                </a:lnTo>
                <a:lnTo>
                  <a:pt x="239649" y="391909"/>
                </a:lnTo>
                <a:lnTo>
                  <a:pt x="184706" y="386734"/>
                </a:lnTo>
                <a:lnTo>
                  <a:pt x="134266" y="371992"/>
                </a:lnTo>
                <a:lnTo>
                  <a:pt x="89769" y="348860"/>
                </a:lnTo>
                <a:lnTo>
                  <a:pt x="52654" y="318515"/>
                </a:lnTo>
                <a:lnTo>
                  <a:pt x="24361" y="282132"/>
                </a:lnTo>
                <a:lnTo>
                  <a:pt x="6330" y="240889"/>
                </a:lnTo>
                <a:lnTo>
                  <a:pt x="0" y="195961"/>
                </a:lnTo>
                <a:close/>
              </a:path>
            </a:pathLst>
          </a:custGeom>
          <a:ln w="12699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3797046" y="5746191"/>
            <a:ext cx="15494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964043" y="5673572"/>
            <a:ext cx="494030" cy="429895"/>
          </a:xfrm>
          <a:custGeom>
            <a:avLst/>
            <a:gdLst/>
            <a:ahLst/>
            <a:cxnLst/>
            <a:rect l="l" t="t" r="r" b="b"/>
            <a:pathLst>
              <a:path w="494029" h="429895">
                <a:moveTo>
                  <a:pt x="246887" y="0"/>
                </a:moveTo>
                <a:lnTo>
                  <a:pt x="197118" y="4365"/>
                </a:lnTo>
                <a:lnTo>
                  <a:pt x="150768" y="16885"/>
                </a:lnTo>
                <a:lnTo>
                  <a:pt x="108830" y="36696"/>
                </a:lnTo>
                <a:lnTo>
                  <a:pt x="72294" y="62934"/>
                </a:lnTo>
                <a:lnTo>
                  <a:pt x="42152" y="94735"/>
                </a:lnTo>
                <a:lnTo>
                  <a:pt x="19395" y="131234"/>
                </a:lnTo>
                <a:lnTo>
                  <a:pt x="5014" y="171567"/>
                </a:lnTo>
                <a:lnTo>
                  <a:pt x="0" y="214871"/>
                </a:lnTo>
                <a:lnTo>
                  <a:pt x="5014" y="258174"/>
                </a:lnTo>
                <a:lnTo>
                  <a:pt x="19395" y="298508"/>
                </a:lnTo>
                <a:lnTo>
                  <a:pt x="42152" y="335007"/>
                </a:lnTo>
                <a:lnTo>
                  <a:pt x="72294" y="366807"/>
                </a:lnTo>
                <a:lnTo>
                  <a:pt x="108830" y="393045"/>
                </a:lnTo>
                <a:lnTo>
                  <a:pt x="150768" y="412856"/>
                </a:lnTo>
                <a:lnTo>
                  <a:pt x="197118" y="425377"/>
                </a:lnTo>
                <a:lnTo>
                  <a:pt x="246887" y="429742"/>
                </a:lnTo>
                <a:lnTo>
                  <a:pt x="296657" y="425377"/>
                </a:lnTo>
                <a:lnTo>
                  <a:pt x="343007" y="412856"/>
                </a:lnTo>
                <a:lnTo>
                  <a:pt x="384945" y="393045"/>
                </a:lnTo>
                <a:lnTo>
                  <a:pt x="421481" y="366807"/>
                </a:lnTo>
                <a:lnTo>
                  <a:pt x="451623" y="335007"/>
                </a:lnTo>
                <a:lnTo>
                  <a:pt x="474380" y="298508"/>
                </a:lnTo>
                <a:lnTo>
                  <a:pt x="488761" y="258174"/>
                </a:lnTo>
                <a:lnTo>
                  <a:pt x="493775" y="214871"/>
                </a:lnTo>
                <a:lnTo>
                  <a:pt x="488761" y="171567"/>
                </a:lnTo>
                <a:lnTo>
                  <a:pt x="474380" y="131234"/>
                </a:lnTo>
                <a:lnTo>
                  <a:pt x="451623" y="94735"/>
                </a:lnTo>
                <a:lnTo>
                  <a:pt x="421481" y="62934"/>
                </a:lnTo>
                <a:lnTo>
                  <a:pt x="384945" y="36696"/>
                </a:lnTo>
                <a:lnTo>
                  <a:pt x="343007" y="16885"/>
                </a:lnTo>
                <a:lnTo>
                  <a:pt x="296657" y="4365"/>
                </a:lnTo>
                <a:lnTo>
                  <a:pt x="24688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964043" y="5673572"/>
            <a:ext cx="494030" cy="429895"/>
          </a:xfrm>
          <a:custGeom>
            <a:avLst/>
            <a:gdLst/>
            <a:ahLst/>
            <a:cxnLst/>
            <a:rect l="l" t="t" r="r" b="b"/>
            <a:pathLst>
              <a:path w="494029" h="429895">
                <a:moveTo>
                  <a:pt x="0" y="214871"/>
                </a:moveTo>
                <a:lnTo>
                  <a:pt x="5014" y="171567"/>
                </a:lnTo>
                <a:lnTo>
                  <a:pt x="19395" y="131234"/>
                </a:lnTo>
                <a:lnTo>
                  <a:pt x="42152" y="94735"/>
                </a:lnTo>
                <a:lnTo>
                  <a:pt x="72294" y="62934"/>
                </a:lnTo>
                <a:lnTo>
                  <a:pt x="108830" y="36696"/>
                </a:lnTo>
                <a:lnTo>
                  <a:pt x="150768" y="16885"/>
                </a:lnTo>
                <a:lnTo>
                  <a:pt x="197118" y="4365"/>
                </a:lnTo>
                <a:lnTo>
                  <a:pt x="246887" y="0"/>
                </a:lnTo>
                <a:lnTo>
                  <a:pt x="296657" y="4365"/>
                </a:lnTo>
                <a:lnTo>
                  <a:pt x="343007" y="16885"/>
                </a:lnTo>
                <a:lnTo>
                  <a:pt x="384945" y="36696"/>
                </a:lnTo>
                <a:lnTo>
                  <a:pt x="421481" y="62934"/>
                </a:lnTo>
                <a:lnTo>
                  <a:pt x="451623" y="94735"/>
                </a:lnTo>
                <a:lnTo>
                  <a:pt x="474380" y="131234"/>
                </a:lnTo>
                <a:lnTo>
                  <a:pt x="488761" y="171567"/>
                </a:lnTo>
                <a:lnTo>
                  <a:pt x="493775" y="214871"/>
                </a:lnTo>
                <a:lnTo>
                  <a:pt x="488761" y="258174"/>
                </a:lnTo>
                <a:lnTo>
                  <a:pt x="474380" y="298508"/>
                </a:lnTo>
                <a:lnTo>
                  <a:pt x="451623" y="335007"/>
                </a:lnTo>
                <a:lnTo>
                  <a:pt x="421481" y="366807"/>
                </a:lnTo>
                <a:lnTo>
                  <a:pt x="384945" y="393045"/>
                </a:lnTo>
                <a:lnTo>
                  <a:pt x="343007" y="412856"/>
                </a:lnTo>
                <a:lnTo>
                  <a:pt x="296657" y="425377"/>
                </a:lnTo>
                <a:lnTo>
                  <a:pt x="246887" y="429742"/>
                </a:lnTo>
                <a:lnTo>
                  <a:pt x="197118" y="425377"/>
                </a:lnTo>
                <a:lnTo>
                  <a:pt x="150768" y="412856"/>
                </a:lnTo>
                <a:lnTo>
                  <a:pt x="108830" y="393045"/>
                </a:lnTo>
                <a:lnTo>
                  <a:pt x="72294" y="366807"/>
                </a:lnTo>
                <a:lnTo>
                  <a:pt x="42152" y="335007"/>
                </a:lnTo>
                <a:lnTo>
                  <a:pt x="19395" y="298508"/>
                </a:lnTo>
                <a:lnTo>
                  <a:pt x="5014" y="258174"/>
                </a:lnTo>
                <a:lnTo>
                  <a:pt x="0" y="214871"/>
                </a:lnTo>
                <a:close/>
              </a:path>
            </a:pathLst>
          </a:custGeom>
          <a:ln w="12700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8133333" y="5707786"/>
            <a:ext cx="15494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200269" y="3977640"/>
            <a:ext cx="494030" cy="429895"/>
          </a:xfrm>
          <a:custGeom>
            <a:avLst/>
            <a:gdLst/>
            <a:ahLst/>
            <a:cxnLst/>
            <a:rect l="l" t="t" r="r" b="b"/>
            <a:pathLst>
              <a:path w="494029" h="429895">
                <a:moveTo>
                  <a:pt x="246887" y="0"/>
                </a:moveTo>
                <a:lnTo>
                  <a:pt x="197118" y="4362"/>
                </a:lnTo>
                <a:lnTo>
                  <a:pt x="150768" y="16877"/>
                </a:lnTo>
                <a:lnTo>
                  <a:pt x="108830" y="36680"/>
                </a:lnTo>
                <a:lnTo>
                  <a:pt x="72294" y="62912"/>
                </a:lnTo>
                <a:lnTo>
                  <a:pt x="42152" y="94710"/>
                </a:lnTo>
                <a:lnTo>
                  <a:pt x="19395" y="131212"/>
                </a:lnTo>
                <a:lnTo>
                  <a:pt x="5014" y="171557"/>
                </a:lnTo>
                <a:lnTo>
                  <a:pt x="0" y="214884"/>
                </a:lnTo>
                <a:lnTo>
                  <a:pt x="5014" y="258173"/>
                </a:lnTo>
                <a:lnTo>
                  <a:pt x="19395" y="298501"/>
                </a:lnTo>
                <a:lnTo>
                  <a:pt x="42152" y="335001"/>
                </a:lnTo>
                <a:lnTo>
                  <a:pt x="72294" y="366807"/>
                </a:lnTo>
                <a:lnTo>
                  <a:pt x="108830" y="393053"/>
                </a:lnTo>
                <a:lnTo>
                  <a:pt x="150768" y="412873"/>
                </a:lnTo>
                <a:lnTo>
                  <a:pt x="197118" y="425399"/>
                </a:lnTo>
                <a:lnTo>
                  <a:pt x="246887" y="429768"/>
                </a:lnTo>
                <a:lnTo>
                  <a:pt x="296657" y="425399"/>
                </a:lnTo>
                <a:lnTo>
                  <a:pt x="343007" y="412873"/>
                </a:lnTo>
                <a:lnTo>
                  <a:pt x="384945" y="393053"/>
                </a:lnTo>
                <a:lnTo>
                  <a:pt x="421481" y="366807"/>
                </a:lnTo>
                <a:lnTo>
                  <a:pt x="451623" y="335001"/>
                </a:lnTo>
                <a:lnTo>
                  <a:pt x="474380" y="298501"/>
                </a:lnTo>
                <a:lnTo>
                  <a:pt x="488761" y="258173"/>
                </a:lnTo>
                <a:lnTo>
                  <a:pt x="493775" y="214884"/>
                </a:lnTo>
                <a:lnTo>
                  <a:pt x="488761" y="171557"/>
                </a:lnTo>
                <a:lnTo>
                  <a:pt x="474380" y="131212"/>
                </a:lnTo>
                <a:lnTo>
                  <a:pt x="451623" y="94710"/>
                </a:lnTo>
                <a:lnTo>
                  <a:pt x="421481" y="62912"/>
                </a:lnTo>
                <a:lnTo>
                  <a:pt x="384945" y="36680"/>
                </a:lnTo>
                <a:lnTo>
                  <a:pt x="343007" y="16877"/>
                </a:lnTo>
                <a:lnTo>
                  <a:pt x="296657" y="4362"/>
                </a:lnTo>
                <a:lnTo>
                  <a:pt x="24688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200269" y="3977640"/>
            <a:ext cx="494030" cy="429895"/>
          </a:xfrm>
          <a:custGeom>
            <a:avLst/>
            <a:gdLst/>
            <a:ahLst/>
            <a:cxnLst/>
            <a:rect l="l" t="t" r="r" b="b"/>
            <a:pathLst>
              <a:path w="494029" h="429895">
                <a:moveTo>
                  <a:pt x="0" y="214884"/>
                </a:moveTo>
                <a:lnTo>
                  <a:pt x="5014" y="171557"/>
                </a:lnTo>
                <a:lnTo>
                  <a:pt x="19395" y="131212"/>
                </a:lnTo>
                <a:lnTo>
                  <a:pt x="42152" y="94710"/>
                </a:lnTo>
                <a:lnTo>
                  <a:pt x="72294" y="62912"/>
                </a:lnTo>
                <a:lnTo>
                  <a:pt x="108830" y="36680"/>
                </a:lnTo>
                <a:lnTo>
                  <a:pt x="150768" y="16877"/>
                </a:lnTo>
                <a:lnTo>
                  <a:pt x="197118" y="4362"/>
                </a:lnTo>
                <a:lnTo>
                  <a:pt x="246887" y="0"/>
                </a:lnTo>
                <a:lnTo>
                  <a:pt x="296657" y="4362"/>
                </a:lnTo>
                <a:lnTo>
                  <a:pt x="343007" y="16877"/>
                </a:lnTo>
                <a:lnTo>
                  <a:pt x="384945" y="36680"/>
                </a:lnTo>
                <a:lnTo>
                  <a:pt x="421481" y="62912"/>
                </a:lnTo>
                <a:lnTo>
                  <a:pt x="451623" y="94710"/>
                </a:lnTo>
                <a:lnTo>
                  <a:pt x="474380" y="131212"/>
                </a:lnTo>
                <a:lnTo>
                  <a:pt x="488761" y="171557"/>
                </a:lnTo>
                <a:lnTo>
                  <a:pt x="493775" y="214884"/>
                </a:lnTo>
                <a:lnTo>
                  <a:pt x="488761" y="258173"/>
                </a:lnTo>
                <a:lnTo>
                  <a:pt x="474380" y="298501"/>
                </a:lnTo>
                <a:lnTo>
                  <a:pt x="451623" y="335001"/>
                </a:lnTo>
                <a:lnTo>
                  <a:pt x="421481" y="366807"/>
                </a:lnTo>
                <a:lnTo>
                  <a:pt x="384945" y="393053"/>
                </a:lnTo>
                <a:lnTo>
                  <a:pt x="343007" y="412873"/>
                </a:lnTo>
                <a:lnTo>
                  <a:pt x="296657" y="425399"/>
                </a:lnTo>
                <a:lnTo>
                  <a:pt x="246887" y="429768"/>
                </a:lnTo>
                <a:lnTo>
                  <a:pt x="197118" y="425399"/>
                </a:lnTo>
                <a:lnTo>
                  <a:pt x="150768" y="412873"/>
                </a:lnTo>
                <a:lnTo>
                  <a:pt x="108830" y="393053"/>
                </a:lnTo>
                <a:lnTo>
                  <a:pt x="72294" y="366807"/>
                </a:lnTo>
                <a:lnTo>
                  <a:pt x="42152" y="335001"/>
                </a:lnTo>
                <a:lnTo>
                  <a:pt x="19395" y="298501"/>
                </a:lnTo>
                <a:lnTo>
                  <a:pt x="5014" y="258173"/>
                </a:lnTo>
                <a:lnTo>
                  <a:pt x="0" y="214884"/>
                </a:lnTo>
                <a:close/>
              </a:path>
            </a:pathLst>
          </a:custGeom>
          <a:ln w="12700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5369433" y="4011548"/>
            <a:ext cx="15494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126867" y="3229864"/>
            <a:ext cx="575945" cy="447675"/>
          </a:xfrm>
          <a:custGeom>
            <a:avLst/>
            <a:gdLst/>
            <a:ahLst/>
            <a:cxnLst/>
            <a:rect l="l" t="t" r="r" b="b"/>
            <a:pathLst>
              <a:path w="575945" h="447675">
                <a:moveTo>
                  <a:pt x="287908" y="0"/>
                </a:moveTo>
                <a:lnTo>
                  <a:pt x="236157" y="3605"/>
                </a:lnTo>
                <a:lnTo>
                  <a:pt x="187449" y="14001"/>
                </a:lnTo>
                <a:lnTo>
                  <a:pt x="142597" y="30555"/>
                </a:lnTo>
                <a:lnTo>
                  <a:pt x="102414" y="52634"/>
                </a:lnTo>
                <a:lnTo>
                  <a:pt x="67713" y="79605"/>
                </a:lnTo>
                <a:lnTo>
                  <a:pt x="39308" y="110838"/>
                </a:lnTo>
                <a:lnTo>
                  <a:pt x="18012" y="145698"/>
                </a:lnTo>
                <a:lnTo>
                  <a:pt x="4638" y="183554"/>
                </a:lnTo>
                <a:lnTo>
                  <a:pt x="0" y="223774"/>
                </a:lnTo>
                <a:lnTo>
                  <a:pt x="4638" y="263993"/>
                </a:lnTo>
                <a:lnTo>
                  <a:pt x="18012" y="301849"/>
                </a:lnTo>
                <a:lnTo>
                  <a:pt x="39308" y="336709"/>
                </a:lnTo>
                <a:lnTo>
                  <a:pt x="67713" y="367942"/>
                </a:lnTo>
                <a:lnTo>
                  <a:pt x="102414" y="394913"/>
                </a:lnTo>
                <a:lnTo>
                  <a:pt x="142597" y="416992"/>
                </a:lnTo>
                <a:lnTo>
                  <a:pt x="187449" y="433546"/>
                </a:lnTo>
                <a:lnTo>
                  <a:pt x="236157" y="443942"/>
                </a:lnTo>
                <a:lnTo>
                  <a:pt x="287908" y="447548"/>
                </a:lnTo>
                <a:lnTo>
                  <a:pt x="339622" y="443942"/>
                </a:lnTo>
                <a:lnTo>
                  <a:pt x="388301" y="433546"/>
                </a:lnTo>
                <a:lnTo>
                  <a:pt x="433131" y="416992"/>
                </a:lnTo>
                <a:lnTo>
                  <a:pt x="473298" y="394913"/>
                </a:lnTo>
                <a:lnTo>
                  <a:pt x="507988" y="367942"/>
                </a:lnTo>
                <a:lnTo>
                  <a:pt x="536386" y="336709"/>
                </a:lnTo>
                <a:lnTo>
                  <a:pt x="557679" y="301849"/>
                </a:lnTo>
                <a:lnTo>
                  <a:pt x="571052" y="263993"/>
                </a:lnTo>
                <a:lnTo>
                  <a:pt x="575691" y="223774"/>
                </a:lnTo>
                <a:lnTo>
                  <a:pt x="571052" y="183554"/>
                </a:lnTo>
                <a:lnTo>
                  <a:pt x="557679" y="145698"/>
                </a:lnTo>
                <a:lnTo>
                  <a:pt x="536386" y="110838"/>
                </a:lnTo>
                <a:lnTo>
                  <a:pt x="507988" y="79605"/>
                </a:lnTo>
                <a:lnTo>
                  <a:pt x="473298" y="52634"/>
                </a:lnTo>
                <a:lnTo>
                  <a:pt x="433131" y="30555"/>
                </a:lnTo>
                <a:lnTo>
                  <a:pt x="388301" y="14001"/>
                </a:lnTo>
                <a:lnTo>
                  <a:pt x="339622" y="3605"/>
                </a:lnTo>
                <a:lnTo>
                  <a:pt x="287908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126867" y="3229864"/>
            <a:ext cx="575945" cy="447675"/>
          </a:xfrm>
          <a:custGeom>
            <a:avLst/>
            <a:gdLst/>
            <a:ahLst/>
            <a:cxnLst/>
            <a:rect l="l" t="t" r="r" b="b"/>
            <a:pathLst>
              <a:path w="575945" h="447675">
                <a:moveTo>
                  <a:pt x="0" y="223774"/>
                </a:moveTo>
                <a:lnTo>
                  <a:pt x="4638" y="183554"/>
                </a:lnTo>
                <a:lnTo>
                  <a:pt x="18012" y="145698"/>
                </a:lnTo>
                <a:lnTo>
                  <a:pt x="39308" y="110838"/>
                </a:lnTo>
                <a:lnTo>
                  <a:pt x="67713" y="79605"/>
                </a:lnTo>
                <a:lnTo>
                  <a:pt x="102414" y="52634"/>
                </a:lnTo>
                <a:lnTo>
                  <a:pt x="142597" y="30555"/>
                </a:lnTo>
                <a:lnTo>
                  <a:pt x="187449" y="14001"/>
                </a:lnTo>
                <a:lnTo>
                  <a:pt x="236157" y="3605"/>
                </a:lnTo>
                <a:lnTo>
                  <a:pt x="287908" y="0"/>
                </a:lnTo>
                <a:lnTo>
                  <a:pt x="339622" y="3605"/>
                </a:lnTo>
                <a:lnTo>
                  <a:pt x="388301" y="14001"/>
                </a:lnTo>
                <a:lnTo>
                  <a:pt x="433131" y="30555"/>
                </a:lnTo>
                <a:lnTo>
                  <a:pt x="473298" y="52634"/>
                </a:lnTo>
                <a:lnTo>
                  <a:pt x="507988" y="79605"/>
                </a:lnTo>
                <a:lnTo>
                  <a:pt x="536386" y="110838"/>
                </a:lnTo>
                <a:lnTo>
                  <a:pt x="557679" y="145698"/>
                </a:lnTo>
                <a:lnTo>
                  <a:pt x="571052" y="183554"/>
                </a:lnTo>
                <a:lnTo>
                  <a:pt x="575691" y="223774"/>
                </a:lnTo>
                <a:lnTo>
                  <a:pt x="571052" y="263993"/>
                </a:lnTo>
                <a:lnTo>
                  <a:pt x="557679" y="301849"/>
                </a:lnTo>
                <a:lnTo>
                  <a:pt x="536386" y="336709"/>
                </a:lnTo>
                <a:lnTo>
                  <a:pt x="507988" y="367942"/>
                </a:lnTo>
                <a:lnTo>
                  <a:pt x="473298" y="394913"/>
                </a:lnTo>
                <a:lnTo>
                  <a:pt x="433131" y="416992"/>
                </a:lnTo>
                <a:lnTo>
                  <a:pt x="388301" y="433546"/>
                </a:lnTo>
                <a:lnTo>
                  <a:pt x="339622" y="443942"/>
                </a:lnTo>
                <a:lnTo>
                  <a:pt x="287908" y="447548"/>
                </a:lnTo>
                <a:lnTo>
                  <a:pt x="236157" y="443942"/>
                </a:lnTo>
                <a:lnTo>
                  <a:pt x="187449" y="433546"/>
                </a:lnTo>
                <a:lnTo>
                  <a:pt x="142597" y="416992"/>
                </a:lnTo>
                <a:lnTo>
                  <a:pt x="102414" y="394913"/>
                </a:lnTo>
                <a:lnTo>
                  <a:pt x="67713" y="367942"/>
                </a:lnTo>
                <a:lnTo>
                  <a:pt x="39308" y="336709"/>
                </a:lnTo>
                <a:lnTo>
                  <a:pt x="18012" y="301849"/>
                </a:lnTo>
                <a:lnTo>
                  <a:pt x="4638" y="263993"/>
                </a:lnTo>
                <a:lnTo>
                  <a:pt x="0" y="223774"/>
                </a:lnTo>
                <a:close/>
              </a:path>
            </a:pathLst>
          </a:custGeom>
          <a:ln w="12700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3337686" y="3272104"/>
            <a:ext cx="15494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832470" y="1831339"/>
            <a:ext cx="494030" cy="429895"/>
          </a:xfrm>
          <a:custGeom>
            <a:avLst/>
            <a:gdLst/>
            <a:ahLst/>
            <a:cxnLst/>
            <a:rect l="l" t="t" r="r" b="b"/>
            <a:pathLst>
              <a:path w="494029" h="429894">
                <a:moveTo>
                  <a:pt x="246887" y="0"/>
                </a:moveTo>
                <a:lnTo>
                  <a:pt x="197118" y="4362"/>
                </a:lnTo>
                <a:lnTo>
                  <a:pt x="150768" y="16877"/>
                </a:lnTo>
                <a:lnTo>
                  <a:pt x="108830" y="36680"/>
                </a:lnTo>
                <a:lnTo>
                  <a:pt x="72294" y="62912"/>
                </a:lnTo>
                <a:lnTo>
                  <a:pt x="42152" y="94710"/>
                </a:lnTo>
                <a:lnTo>
                  <a:pt x="19395" y="131212"/>
                </a:lnTo>
                <a:lnTo>
                  <a:pt x="5014" y="171557"/>
                </a:lnTo>
                <a:lnTo>
                  <a:pt x="0" y="214884"/>
                </a:lnTo>
                <a:lnTo>
                  <a:pt x="5014" y="258173"/>
                </a:lnTo>
                <a:lnTo>
                  <a:pt x="19395" y="298501"/>
                </a:lnTo>
                <a:lnTo>
                  <a:pt x="42152" y="335001"/>
                </a:lnTo>
                <a:lnTo>
                  <a:pt x="72294" y="366807"/>
                </a:lnTo>
                <a:lnTo>
                  <a:pt x="108830" y="393053"/>
                </a:lnTo>
                <a:lnTo>
                  <a:pt x="150768" y="412873"/>
                </a:lnTo>
                <a:lnTo>
                  <a:pt x="197118" y="425399"/>
                </a:lnTo>
                <a:lnTo>
                  <a:pt x="246887" y="429768"/>
                </a:lnTo>
                <a:lnTo>
                  <a:pt x="296657" y="425399"/>
                </a:lnTo>
                <a:lnTo>
                  <a:pt x="343007" y="412873"/>
                </a:lnTo>
                <a:lnTo>
                  <a:pt x="384945" y="393053"/>
                </a:lnTo>
                <a:lnTo>
                  <a:pt x="421481" y="366807"/>
                </a:lnTo>
                <a:lnTo>
                  <a:pt x="451623" y="335001"/>
                </a:lnTo>
                <a:lnTo>
                  <a:pt x="474380" y="298501"/>
                </a:lnTo>
                <a:lnTo>
                  <a:pt x="488761" y="258173"/>
                </a:lnTo>
                <a:lnTo>
                  <a:pt x="493775" y="214884"/>
                </a:lnTo>
                <a:lnTo>
                  <a:pt x="488761" y="171557"/>
                </a:lnTo>
                <a:lnTo>
                  <a:pt x="474380" y="131212"/>
                </a:lnTo>
                <a:lnTo>
                  <a:pt x="451623" y="94710"/>
                </a:lnTo>
                <a:lnTo>
                  <a:pt x="421481" y="62912"/>
                </a:lnTo>
                <a:lnTo>
                  <a:pt x="384945" y="36680"/>
                </a:lnTo>
                <a:lnTo>
                  <a:pt x="343007" y="16877"/>
                </a:lnTo>
                <a:lnTo>
                  <a:pt x="296657" y="4362"/>
                </a:lnTo>
                <a:lnTo>
                  <a:pt x="24688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832470" y="1831339"/>
            <a:ext cx="494030" cy="429895"/>
          </a:xfrm>
          <a:custGeom>
            <a:avLst/>
            <a:gdLst/>
            <a:ahLst/>
            <a:cxnLst/>
            <a:rect l="l" t="t" r="r" b="b"/>
            <a:pathLst>
              <a:path w="494029" h="429894">
                <a:moveTo>
                  <a:pt x="0" y="214884"/>
                </a:moveTo>
                <a:lnTo>
                  <a:pt x="5014" y="171557"/>
                </a:lnTo>
                <a:lnTo>
                  <a:pt x="19395" y="131212"/>
                </a:lnTo>
                <a:lnTo>
                  <a:pt x="42152" y="94710"/>
                </a:lnTo>
                <a:lnTo>
                  <a:pt x="72294" y="62912"/>
                </a:lnTo>
                <a:lnTo>
                  <a:pt x="108830" y="36680"/>
                </a:lnTo>
                <a:lnTo>
                  <a:pt x="150768" y="16877"/>
                </a:lnTo>
                <a:lnTo>
                  <a:pt x="197118" y="4362"/>
                </a:lnTo>
                <a:lnTo>
                  <a:pt x="246887" y="0"/>
                </a:lnTo>
                <a:lnTo>
                  <a:pt x="296657" y="4362"/>
                </a:lnTo>
                <a:lnTo>
                  <a:pt x="343007" y="16877"/>
                </a:lnTo>
                <a:lnTo>
                  <a:pt x="384945" y="36680"/>
                </a:lnTo>
                <a:lnTo>
                  <a:pt x="421481" y="62912"/>
                </a:lnTo>
                <a:lnTo>
                  <a:pt x="451623" y="94710"/>
                </a:lnTo>
                <a:lnTo>
                  <a:pt x="474380" y="131212"/>
                </a:lnTo>
                <a:lnTo>
                  <a:pt x="488761" y="171557"/>
                </a:lnTo>
                <a:lnTo>
                  <a:pt x="493775" y="214884"/>
                </a:lnTo>
                <a:lnTo>
                  <a:pt x="488761" y="258173"/>
                </a:lnTo>
                <a:lnTo>
                  <a:pt x="474380" y="298501"/>
                </a:lnTo>
                <a:lnTo>
                  <a:pt x="451623" y="335001"/>
                </a:lnTo>
                <a:lnTo>
                  <a:pt x="421481" y="366807"/>
                </a:lnTo>
                <a:lnTo>
                  <a:pt x="384945" y="393053"/>
                </a:lnTo>
                <a:lnTo>
                  <a:pt x="343007" y="412873"/>
                </a:lnTo>
                <a:lnTo>
                  <a:pt x="296657" y="425399"/>
                </a:lnTo>
                <a:lnTo>
                  <a:pt x="246887" y="429768"/>
                </a:lnTo>
                <a:lnTo>
                  <a:pt x="197118" y="425399"/>
                </a:lnTo>
                <a:lnTo>
                  <a:pt x="150768" y="412873"/>
                </a:lnTo>
                <a:lnTo>
                  <a:pt x="108830" y="393053"/>
                </a:lnTo>
                <a:lnTo>
                  <a:pt x="72294" y="366807"/>
                </a:lnTo>
                <a:lnTo>
                  <a:pt x="42152" y="335001"/>
                </a:lnTo>
                <a:lnTo>
                  <a:pt x="19395" y="298501"/>
                </a:lnTo>
                <a:lnTo>
                  <a:pt x="5014" y="258173"/>
                </a:lnTo>
                <a:lnTo>
                  <a:pt x="0" y="214884"/>
                </a:lnTo>
                <a:close/>
              </a:path>
            </a:pathLst>
          </a:custGeom>
          <a:ln w="12699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8001761" y="1864868"/>
            <a:ext cx="15494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027426" y="4361688"/>
            <a:ext cx="5965825" cy="228600"/>
          </a:xfrm>
          <a:custGeom>
            <a:avLst/>
            <a:gdLst/>
            <a:ahLst/>
            <a:cxnLst/>
            <a:rect l="l" t="t" r="r" b="b"/>
            <a:pathLst>
              <a:path w="5965825" h="228600">
                <a:moveTo>
                  <a:pt x="228600" y="0"/>
                </a:moveTo>
                <a:lnTo>
                  <a:pt x="0" y="114300"/>
                </a:lnTo>
                <a:lnTo>
                  <a:pt x="228600" y="228600"/>
                </a:lnTo>
                <a:lnTo>
                  <a:pt x="228600" y="152400"/>
                </a:lnTo>
                <a:lnTo>
                  <a:pt x="190500" y="152400"/>
                </a:lnTo>
                <a:lnTo>
                  <a:pt x="190500" y="76200"/>
                </a:lnTo>
                <a:lnTo>
                  <a:pt x="228600" y="76200"/>
                </a:lnTo>
                <a:lnTo>
                  <a:pt x="228600" y="0"/>
                </a:lnTo>
                <a:close/>
              </a:path>
              <a:path w="5965825" h="228600">
                <a:moveTo>
                  <a:pt x="228600" y="76200"/>
                </a:moveTo>
                <a:lnTo>
                  <a:pt x="190500" y="76200"/>
                </a:lnTo>
                <a:lnTo>
                  <a:pt x="190500" y="152400"/>
                </a:lnTo>
                <a:lnTo>
                  <a:pt x="228600" y="152400"/>
                </a:lnTo>
                <a:lnTo>
                  <a:pt x="228600" y="76200"/>
                </a:lnTo>
                <a:close/>
              </a:path>
              <a:path w="5965825" h="228600">
                <a:moveTo>
                  <a:pt x="5965698" y="76200"/>
                </a:moveTo>
                <a:lnTo>
                  <a:pt x="228600" y="76200"/>
                </a:lnTo>
                <a:lnTo>
                  <a:pt x="228600" y="152400"/>
                </a:lnTo>
                <a:lnTo>
                  <a:pt x="5965698" y="152400"/>
                </a:lnTo>
                <a:lnTo>
                  <a:pt x="5965698" y="7620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7683500" y="5088382"/>
            <a:ext cx="11258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одобрение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585464" y="4056633"/>
            <a:ext cx="13557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утверждение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027426" y="2499867"/>
            <a:ext cx="0" cy="1976120"/>
          </a:xfrm>
          <a:custGeom>
            <a:avLst/>
            <a:gdLst/>
            <a:ahLst/>
            <a:cxnLst/>
            <a:rect l="l" t="t" r="r" b="b"/>
            <a:pathLst>
              <a:path h="1976120">
                <a:moveTo>
                  <a:pt x="0" y="1976120"/>
                </a:moveTo>
                <a:lnTo>
                  <a:pt x="0" y="0"/>
                </a:lnTo>
              </a:path>
            </a:pathLst>
          </a:custGeom>
          <a:ln w="762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8993123" y="1732026"/>
            <a:ext cx="2565400" cy="1294130"/>
          </a:xfrm>
          <a:prstGeom prst="rect">
            <a:avLst/>
          </a:prstGeom>
          <a:solidFill>
            <a:srgbClr val="4471C4"/>
          </a:solidFill>
        </p:spPr>
        <p:txBody>
          <a:bodyPr vert="horz" wrap="square" lIns="0" tIns="12700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000"/>
              </a:spcBef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размещение</a:t>
            </a:r>
            <a:r>
              <a:rPr sz="18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на</a:t>
            </a:r>
            <a:endParaRPr sz="1800">
              <a:latin typeface="Arial"/>
              <a:cs typeface="Arial"/>
            </a:endParaRPr>
          </a:p>
          <a:p>
            <a:pPr marL="92075" marR="149225">
              <a:lnSpc>
                <a:spcPct val="150000"/>
              </a:lnSpc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официальном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сайте 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в 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сети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"Интернет".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9C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03451" y="765048"/>
            <a:ext cx="8714105" cy="4364355"/>
          </a:xfrm>
          <a:custGeom>
            <a:avLst/>
            <a:gdLst/>
            <a:ahLst/>
            <a:cxnLst/>
            <a:rect l="l" t="t" r="r" b="b"/>
            <a:pathLst>
              <a:path w="8714105" h="4364355">
                <a:moveTo>
                  <a:pt x="0" y="4364101"/>
                </a:moveTo>
                <a:lnTo>
                  <a:pt x="8713724" y="4364101"/>
                </a:lnTo>
                <a:lnTo>
                  <a:pt x="8713724" y="0"/>
                </a:lnTo>
                <a:lnTo>
                  <a:pt x="0" y="0"/>
                </a:lnTo>
                <a:lnTo>
                  <a:pt x="0" y="4364101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782317" y="812037"/>
            <a:ext cx="23012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Arial"/>
                <a:cs typeface="Arial"/>
              </a:rPr>
              <a:t>ФЗ </a:t>
            </a:r>
            <a:r>
              <a:rPr sz="2800" spc="-5" dirty="0">
                <a:latin typeface="Arial"/>
                <a:cs typeface="Arial"/>
              </a:rPr>
              <a:t>323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spc="-40" dirty="0">
                <a:latin typeface="Arial"/>
                <a:cs typeface="Arial"/>
              </a:rPr>
              <a:t>(2011)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750055" y="1429638"/>
            <a:ext cx="388874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0" dirty="0">
                <a:solidFill>
                  <a:srgbClr val="000000"/>
                </a:solidFill>
                <a:latin typeface="Arial"/>
                <a:cs typeface="Arial"/>
              </a:rPr>
              <a:t>Медицинская</a:t>
            </a:r>
            <a:r>
              <a:rPr b="0" spc="-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0" spc="-15" dirty="0">
                <a:solidFill>
                  <a:srgbClr val="000000"/>
                </a:solidFill>
                <a:latin typeface="Arial"/>
                <a:cs typeface="Arial"/>
              </a:rPr>
              <a:t>услуга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782191" y="2092579"/>
            <a:ext cx="8372475" cy="29406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Arial"/>
                <a:cs typeface="Arial"/>
              </a:rPr>
              <a:t>медицинское </a:t>
            </a:r>
            <a:r>
              <a:rPr sz="3200" spc="-25" dirty="0">
                <a:latin typeface="Arial"/>
                <a:cs typeface="Arial"/>
              </a:rPr>
              <a:t>вмешательство </a:t>
            </a:r>
            <a:r>
              <a:rPr sz="3200" dirty="0">
                <a:latin typeface="Arial"/>
                <a:cs typeface="Arial"/>
              </a:rPr>
              <a:t>или </a:t>
            </a:r>
            <a:r>
              <a:rPr sz="3200" spc="5" dirty="0">
                <a:latin typeface="Arial"/>
                <a:cs typeface="Arial"/>
              </a:rPr>
              <a:t>комплекс  </a:t>
            </a:r>
            <a:r>
              <a:rPr sz="3200" spc="-10" dirty="0">
                <a:latin typeface="Arial"/>
                <a:cs typeface="Arial"/>
              </a:rPr>
              <a:t>медицинских </a:t>
            </a:r>
            <a:r>
              <a:rPr sz="3200" spc="-25" dirty="0">
                <a:latin typeface="Arial"/>
                <a:cs typeface="Arial"/>
              </a:rPr>
              <a:t>вмешательств, </a:t>
            </a:r>
            <a:r>
              <a:rPr sz="3200" spc="-10" dirty="0">
                <a:latin typeface="Arial"/>
                <a:cs typeface="Arial"/>
              </a:rPr>
              <a:t>направленных  </a:t>
            </a:r>
            <a:r>
              <a:rPr sz="3200" spc="-5" dirty="0">
                <a:latin typeface="Arial"/>
                <a:cs typeface="Arial"/>
              </a:rPr>
              <a:t>на </a:t>
            </a:r>
            <a:r>
              <a:rPr sz="3200" spc="-20" dirty="0">
                <a:latin typeface="Arial"/>
                <a:cs typeface="Arial"/>
              </a:rPr>
              <a:t>профилактику,</a:t>
            </a:r>
            <a:r>
              <a:rPr sz="3200" u="heavy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3200" b="1"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диагностику</a:t>
            </a:r>
            <a:r>
              <a:rPr sz="3200" b="1" spc="-1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и </a:t>
            </a:r>
            <a:r>
              <a:rPr sz="3200" spc="-20" dirty="0">
                <a:latin typeface="Arial"/>
                <a:cs typeface="Arial"/>
              </a:rPr>
              <a:t>лечение  </a:t>
            </a:r>
            <a:r>
              <a:rPr sz="3200" spc="-15" dirty="0">
                <a:latin typeface="Arial"/>
                <a:cs typeface="Arial"/>
              </a:rPr>
              <a:t>заболеваний, </a:t>
            </a:r>
            <a:r>
              <a:rPr sz="3200" spc="-5" dirty="0">
                <a:latin typeface="Arial"/>
                <a:cs typeface="Arial"/>
              </a:rPr>
              <a:t>медицинскую</a:t>
            </a: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3200"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реабилитации</a:t>
            </a:r>
            <a:r>
              <a:rPr sz="3200" spc="-8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и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ts val="3790"/>
              </a:lnSpc>
              <a:spcBef>
                <a:spcPts val="5"/>
              </a:spcBef>
            </a:pPr>
            <a:r>
              <a:rPr sz="3200" u="heavy" spc="-80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b="1" u="heavy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имеющих </a:t>
            </a:r>
            <a:r>
              <a:rPr sz="3200" b="1" u="heavy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самостоятельное</a:t>
            </a:r>
            <a:r>
              <a:rPr sz="3200" b="1" u="heavy" spc="-13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 </a:t>
            </a:r>
            <a:r>
              <a:rPr sz="3200" b="1" u="heavy" spc="-1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законченное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ts val="3790"/>
              </a:lnSpc>
            </a:pPr>
            <a:r>
              <a:rPr sz="3200" u="heavy" spc="-80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b="1" u="heavy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значение</a:t>
            </a:r>
            <a:r>
              <a:rPr sz="3200" u="heavy" spc="-15" dirty="0"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;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0591" y="606170"/>
            <a:ext cx="1977008" cy="19292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41332" y="509397"/>
            <a:ext cx="2809367" cy="20937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91994" y="1863725"/>
            <a:ext cx="6263640" cy="817244"/>
          </a:xfrm>
          <a:custGeom>
            <a:avLst/>
            <a:gdLst/>
            <a:ahLst/>
            <a:cxnLst/>
            <a:rect l="l" t="t" r="r" b="b"/>
            <a:pathLst>
              <a:path w="6263640" h="817244">
                <a:moveTo>
                  <a:pt x="5836158" y="0"/>
                </a:moveTo>
                <a:lnTo>
                  <a:pt x="5836158" y="74802"/>
                </a:lnTo>
                <a:lnTo>
                  <a:pt x="0" y="74802"/>
                </a:lnTo>
                <a:lnTo>
                  <a:pt x="0" y="742188"/>
                </a:lnTo>
                <a:lnTo>
                  <a:pt x="5836158" y="742188"/>
                </a:lnTo>
                <a:lnTo>
                  <a:pt x="5836158" y="816863"/>
                </a:lnTo>
                <a:lnTo>
                  <a:pt x="6263258" y="408432"/>
                </a:lnTo>
                <a:lnTo>
                  <a:pt x="5836158" y="0"/>
                </a:lnTo>
                <a:close/>
              </a:path>
            </a:pathLst>
          </a:custGeom>
          <a:solidFill>
            <a:srgbClr val="2D75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91994" y="1863725"/>
            <a:ext cx="6263640" cy="817244"/>
          </a:xfrm>
          <a:custGeom>
            <a:avLst/>
            <a:gdLst/>
            <a:ahLst/>
            <a:cxnLst/>
            <a:rect l="l" t="t" r="r" b="b"/>
            <a:pathLst>
              <a:path w="6263640" h="817244">
                <a:moveTo>
                  <a:pt x="0" y="74802"/>
                </a:moveTo>
                <a:lnTo>
                  <a:pt x="5836158" y="74802"/>
                </a:lnTo>
                <a:lnTo>
                  <a:pt x="5836158" y="0"/>
                </a:lnTo>
                <a:lnTo>
                  <a:pt x="6263258" y="408432"/>
                </a:lnTo>
                <a:lnTo>
                  <a:pt x="5836158" y="816863"/>
                </a:lnTo>
                <a:lnTo>
                  <a:pt x="5836158" y="742188"/>
                </a:lnTo>
                <a:lnTo>
                  <a:pt x="0" y="742188"/>
                </a:lnTo>
                <a:lnTo>
                  <a:pt x="0" y="74802"/>
                </a:lnTo>
                <a:close/>
              </a:path>
            </a:pathLst>
          </a:custGeom>
          <a:ln w="12700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623185" y="54102"/>
            <a:ext cx="5999480" cy="2421890"/>
          </a:xfrm>
          <a:prstGeom prst="rect">
            <a:avLst/>
          </a:prstGeom>
        </p:spPr>
        <p:txBody>
          <a:bodyPr vert="horz" wrap="square" lIns="0" tIns="120650" rIns="0" bIns="0" rtlCol="0">
            <a:spAutoFit/>
          </a:bodyPr>
          <a:lstStyle/>
          <a:p>
            <a:pPr marL="140335" marR="5080">
              <a:lnSpc>
                <a:spcPct val="74500"/>
              </a:lnSpc>
              <a:spcBef>
                <a:spcPts val="950"/>
              </a:spcBef>
              <a:tabLst>
                <a:tab pos="2691765" algn="l"/>
              </a:tabLst>
            </a:pPr>
            <a:r>
              <a:rPr sz="2800" b="1" spc="-15" dirty="0">
                <a:solidFill>
                  <a:srgbClr val="C00000"/>
                </a:solidFill>
                <a:latin typeface="Calibri"/>
                <a:cs typeface="Calibri"/>
              </a:rPr>
              <a:t>Совет </a:t>
            </a:r>
            <a:r>
              <a:rPr sz="2800" b="1" spc="-5" dirty="0">
                <a:solidFill>
                  <a:srgbClr val="C00000"/>
                </a:solidFill>
                <a:latin typeface="Calibri"/>
                <a:cs typeface="Calibri"/>
              </a:rPr>
              <a:t>по </a:t>
            </a:r>
            <a:r>
              <a:rPr sz="2800" b="1" spc="-15" dirty="0">
                <a:solidFill>
                  <a:srgbClr val="C00000"/>
                </a:solidFill>
                <a:latin typeface="Calibri"/>
                <a:cs typeface="Calibri"/>
              </a:rPr>
              <a:t>стратегическому </a:t>
            </a:r>
            <a:r>
              <a:rPr sz="2800" b="1" spc="-5" dirty="0">
                <a:solidFill>
                  <a:srgbClr val="C00000"/>
                </a:solidFill>
                <a:latin typeface="Calibri"/>
                <a:cs typeface="Calibri"/>
              </a:rPr>
              <a:t>развитию </a:t>
            </a:r>
            <a:r>
              <a:rPr sz="2800" b="1" spc="-5" dirty="0">
                <a:latin typeface="Calibri"/>
                <a:cs typeface="Calibri"/>
              </a:rPr>
              <a:t>и  </a:t>
            </a:r>
            <a:r>
              <a:rPr sz="2800" b="1" spc="-10" dirty="0">
                <a:latin typeface="Calibri"/>
                <a:cs typeface="Calibri"/>
              </a:rPr>
              <a:t>приоритетным	проектам </a:t>
            </a:r>
            <a:r>
              <a:rPr sz="2800" b="1" spc="-35" dirty="0">
                <a:latin typeface="Calibri"/>
                <a:cs typeface="Calibri"/>
              </a:rPr>
              <a:t>под  </a:t>
            </a:r>
            <a:r>
              <a:rPr sz="2800" b="1" spc="-15" dirty="0">
                <a:latin typeface="Calibri"/>
                <a:cs typeface="Calibri"/>
              </a:rPr>
              <a:t>председательством</a:t>
            </a:r>
            <a:r>
              <a:rPr sz="2800" b="1" spc="1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Президента</a:t>
            </a:r>
            <a:endParaRPr sz="2800">
              <a:latin typeface="Calibri"/>
              <a:cs typeface="Calibri"/>
            </a:endParaRPr>
          </a:p>
          <a:p>
            <a:pPr marL="140335">
              <a:lnSpc>
                <a:spcPts val="2070"/>
              </a:lnSpc>
            </a:pPr>
            <a:r>
              <a:rPr sz="2800" b="1" spc="-15" dirty="0">
                <a:latin typeface="Calibri"/>
                <a:cs typeface="Calibri"/>
              </a:rPr>
              <a:t>Российской Федерации</a:t>
            </a:r>
            <a:r>
              <a:rPr sz="2800" b="1" spc="25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Владимира</a:t>
            </a:r>
            <a:endParaRPr sz="2800">
              <a:latin typeface="Calibri"/>
              <a:cs typeface="Calibri"/>
            </a:endParaRPr>
          </a:p>
          <a:p>
            <a:pPr marL="140335">
              <a:lnSpc>
                <a:spcPts val="2935"/>
              </a:lnSpc>
            </a:pPr>
            <a:r>
              <a:rPr sz="2800" b="1" spc="-5" dirty="0">
                <a:latin typeface="Calibri"/>
                <a:cs typeface="Calibri"/>
              </a:rPr>
              <a:t>Путина</a:t>
            </a:r>
            <a:r>
              <a:rPr sz="2800" b="1" dirty="0"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C00000"/>
                </a:solidFill>
                <a:latin typeface="Calibri"/>
                <a:cs typeface="Calibri"/>
              </a:rPr>
              <a:t>21.03.2017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40"/>
              </a:spcBef>
              <a:tabLst>
                <a:tab pos="5167630" algn="l"/>
              </a:tabLst>
            </a:pP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Здравоохранение</a:t>
            </a:r>
            <a:r>
              <a:rPr sz="280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РФ</a:t>
            </a:r>
            <a:r>
              <a:rPr sz="28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Calibri"/>
                <a:cs typeface="Calibri"/>
              </a:rPr>
              <a:t>переходит	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на: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549" y="2712973"/>
            <a:ext cx="8873490" cy="1833880"/>
          </a:xfrm>
          <a:prstGeom prst="rect">
            <a:avLst/>
          </a:prstGeom>
          <a:solidFill>
            <a:srgbClr val="2D75B6"/>
          </a:solidFill>
          <a:ln w="12700">
            <a:solidFill>
              <a:srgbClr val="41709C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77825" indent="-287020">
              <a:lnSpc>
                <a:spcPts val="3754"/>
              </a:lnSpc>
              <a:buChar char="-"/>
              <a:tabLst>
                <a:tab pos="378460" algn="l"/>
              </a:tabLst>
            </a:pPr>
            <a:r>
              <a:rPr sz="3600" spc="-5" dirty="0">
                <a:solidFill>
                  <a:srgbClr val="FFFFFF"/>
                </a:solidFill>
                <a:latin typeface="Calibri"/>
                <a:cs typeface="Calibri"/>
              </a:rPr>
              <a:t>профессиональные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 стандарты</a:t>
            </a:r>
            <a:endParaRPr sz="3600">
              <a:latin typeface="Calibri"/>
              <a:cs typeface="Calibri"/>
            </a:endParaRPr>
          </a:p>
          <a:p>
            <a:pPr marL="377825" indent="-287020">
              <a:lnSpc>
                <a:spcPct val="100000"/>
              </a:lnSpc>
              <a:buChar char="-"/>
              <a:tabLst>
                <a:tab pos="378460" algn="l"/>
              </a:tabLst>
            </a:pPr>
            <a:r>
              <a:rPr sz="3600" spc="-5" dirty="0">
                <a:solidFill>
                  <a:srgbClr val="FFFFFF"/>
                </a:solidFill>
                <a:latin typeface="Calibri"/>
                <a:cs typeface="Calibri"/>
              </a:rPr>
              <a:t>клинические </a:t>
            </a:r>
            <a:r>
              <a:rPr sz="3600" spc="-20" dirty="0">
                <a:solidFill>
                  <a:srgbClr val="FFFFFF"/>
                </a:solidFill>
                <a:latin typeface="Calibri"/>
                <a:cs typeface="Calibri"/>
              </a:rPr>
              <a:t>руководства</a:t>
            </a:r>
            <a:r>
              <a:rPr sz="3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Calibri"/>
                <a:cs typeface="Calibri"/>
              </a:rPr>
              <a:t>(рекомендации)</a:t>
            </a:r>
            <a:endParaRPr sz="3600">
              <a:latin typeface="Calibri"/>
              <a:cs typeface="Calibri"/>
            </a:endParaRPr>
          </a:p>
          <a:p>
            <a:pPr marL="377825" indent="-287020">
              <a:lnSpc>
                <a:spcPct val="100000"/>
              </a:lnSpc>
              <a:buChar char="-"/>
              <a:tabLst>
                <a:tab pos="378460" algn="l"/>
              </a:tabLst>
            </a:pPr>
            <a:r>
              <a:rPr sz="3600" spc="-15" dirty="0">
                <a:solidFill>
                  <a:srgbClr val="FFFFFF"/>
                </a:solidFill>
                <a:latin typeface="Calibri"/>
                <a:cs typeface="Calibri"/>
              </a:rPr>
              <a:t>единые </a:t>
            </a:r>
            <a:r>
              <a:rPr sz="3600" spc="-5" dirty="0">
                <a:solidFill>
                  <a:srgbClr val="FFFFFF"/>
                </a:solidFill>
                <a:latin typeface="Calibri"/>
                <a:cs typeface="Calibri"/>
              </a:rPr>
              <a:t>требования 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к </a:t>
            </a:r>
            <a:r>
              <a:rPr sz="3600" spc="-5" dirty="0">
                <a:solidFill>
                  <a:srgbClr val="FFFFFF"/>
                </a:solidFill>
                <a:latin typeface="Calibri"/>
                <a:cs typeface="Calibri"/>
              </a:rPr>
              <a:t>качеству</a:t>
            </a:r>
            <a:r>
              <a:rPr sz="3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МП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166352" y="2526131"/>
            <a:ext cx="2809875" cy="4124325"/>
          </a:xfrm>
          <a:custGeom>
            <a:avLst/>
            <a:gdLst/>
            <a:ahLst/>
            <a:cxnLst/>
            <a:rect l="l" t="t" r="r" b="b"/>
            <a:pathLst>
              <a:path w="2809875" h="4124325">
                <a:moveTo>
                  <a:pt x="0" y="4124071"/>
                </a:moveTo>
                <a:lnTo>
                  <a:pt x="2809367" y="4124071"/>
                </a:lnTo>
                <a:lnTo>
                  <a:pt x="2809367" y="0"/>
                </a:lnTo>
                <a:lnTo>
                  <a:pt x="0" y="0"/>
                </a:lnTo>
                <a:lnTo>
                  <a:pt x="0" y="4124071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66352" y="2526131"/>
            <a:ext cx="2809875" cy="4124325"/>
          </a:xfrm>
          <a:custGeom>
            <a:avLst/>
            <a:gdLst/>
            <a:ahLst/>
            <a:cxnLst/>
            <a:rect l="l" t="t" r="r" b="b"/>
            <a:pathLst>
              <a:path w="2809875" h="4124325">
                <a:moveTo>
                  <a:pt x="0" y="4124071"/>
                </a:moveTo>
                <a:lnTo>
                  <a:pt x="2809367" y="4124071"/>
                </a:lnTo>
                <a:lnTo>
                  <a:pt x="2809367" y="0"/>
                </a:lnTo>
                <a:lnTo>
                  <a:pt x="0" y="0"/>
                </a:lnTo>
                <a:lnTo>
                  <a:pt x="0" y="4124071"/>
                </a:lnTo>
                <a:close/>
              </a:path>
            </a:pathLst>
          </a:custGeom>
          <a:ln w="12700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245092" y="2846273"/>
            <a:ext cx="2621280" cy="34397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335" marR="40640">
              <a:lnSpc>
                <a:spcPct val="100000"/>
              </a:lnSpc>
              <a:spcBef>
                <a:spcPts val="95"/>
              </a:spcBef>
              <a:tabLst>
                <a:tab pos="1132840" algn="l"/>
              </a:tabLst>
            </a:pP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ну</a:t>
            </a:r>
            <a:r>
              <a:rPr sz="2800" spc="-45" dirty="0">
                <a:solidFill>
                  <a:srgbClr val="FFFFFF"/>
                </a:solidFill>
                <a:latin typeface="Calibri"/>
                <a:cs typeface="Calibri"/>
              </a:rPr>
              <a:t>ж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ен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2800" spc="-15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2800" spc="-15" dirty="0">
                <a:solidFill>
                  <a:srgbClr val="FFFFFF"/>
                </a:solidFill>
                <a:latin typeface="Calibri"/>
                <a:cs typeface="Calibri"/>
              </a:rPr>
              <a:t>з</a:t>
            </a:r>
            <a:r>
              <a:rPr sz="2800" spc="-100" dirty="0">
                <a:solidFill>
                  <a:srgbClr val="FFFFFF"/>
                </a:solidFill>
                <a:latin typeface="Calibri"/>
                <a:cs typeface="Calibri"/>
              </a:rPr>
              <a:t>у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sz="2800" spc="-125" dirty="0">
                <a:solidFill>
                  <a:srgbClr val="FFFFFF"/>
                </a:solidFill>
                <a:latin typeface="Calibri"/>
                <a:cs typeface="Calibri"/>
              </a:rPr>
              <a:t>ь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т  по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FFFFFF"/>
                </a:solidFill>
                <a:latin typeface="Calibri"/>
                <a:cs typeface="Calibri"/>
              </a:rPr>
              <a:t>каждому</a:t>
            </a:r>
            <a:endParaRPr sz="2800">
              <a:latin typeface="Calibri"/>
              <a:cs typeface="Calibri"/>
            </a:endParaRPr>
          </a:p>
          <a:p>
            <a:pPr marL="13335" marR="63500">
              <a:lnSpc>
                <a:spcPct val="100000"/>
              </a:lnSpc>
            </a:pP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направлению  (неформальный,  </a:t>
            </a:r>
            <a:r>
              <a:rPr sz="2800" spc="-15" dirty="0">
                <a:solidFill>
                  <a:srgbClr val="FFFFFF"/>
                </a:solidFill>
                <a:latin typeface="Calibri"/>
                <a:cs typeface="Calibri"/>
              </a:rPr>
              <a:t>поступательный,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456815" algn="l"/>
              </a:tabLst>
            </a:pPr>
            <a:r>
              <a:rPr sz="2800" u="heavy" spc="-69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со</a:t>
            </a:r>
            <a:r>
              <a:rPr sz="2800" u="heavy" spc="-1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г</a:t>
            </a:r>
            <a:r>
              <a:rPr sz="2800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ла</a:t>
            </a:r>
            <a:r>
              <a:rPr sz="28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с</a:t>
            </a:r>
            <a:r>
              <a:rPr sz="2800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ов</a:t>
            </a:r>
            <a:r>
              <a:rPr sz="28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а</a:t>
            </a:r>
            <a:r>
              <a:rPr sz="28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нный</a:t>
            </a:r>
            <a:r>
              <a:rPr sz="28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	с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800" u="heavy" spc="-7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экономическим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800" u="heavy" spc="-69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u="heavy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блоком)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129648" y="2547747"/>
            <a:ext cx="2809875" cy="302260"/>
          </a:xfrm>
          <a:custGeom>
            <a:avLst/>
            <a:gdLst/>
            <a:ahLst/>
            <a:cxnLst/>
            <a:rect l="l" t="t" r="r" b="b"/>
            <a:pathLst>
              <a:path w="2809875" h="302260">
                <a:moveTo>
                  <a:pt x="2809494" y="0"/>
                </a:moveTo>
                <a:lnTo>
                  <a:pt x="0" y="0"/>
                </a:lnTo>
                <a:lnTo>
                  <a:pt x="1404747" y="301751"/>
                </a:lnTo>
                <a:lnTo>
                  <a:pt x="2809494" y="0"/>
                </a:lnTo>
                <a:close/>
              </a:path>
            </a:pathLst>
          </a:custGeom>
          <a:solidFill>
            <a:srgbClr val="1F38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129648" y="2547747"/>
            <a:ext cx="2809875" cy="302260"/>
          </a:xfrm>
          <a:custGeom>
            <a:avLst/>
            <a:gdLst/>
            <a:ahLst/>
            <a:cxnLst/>
            <a:rect l="l" t="t" r="r" b="b"/>
            <a:pathLst>
              <a:path w="2809875" h="302260">
                <a:moveTo>
                  <a:pt x="0" y="0"/>
                </a:moveTo>
                <a:lnTo>
                  <a:pt x="1404747" y="301751"/>
                </a:lnTo>
                <a:lnTo>
                  <a:pt x="2809494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8739" y="4750689"/>
            <a:ext cx="8576945" cy="2211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5" dirty="0">
                <a:solidFill>
                  <a:srgbClr val="444444"/>
                </a:solidFill>
                <a:latin typeface="Arial"/>
                <a:cs typeface="Arial"/>
              </a:rPr>
              <a:t>До </a:t>
            </a:r>
            <a:r>
              <a:rPr sz="2400" dirty="0">
                <a:solidFill>
                  <a:srgbClr val="444444"/>
                </a:solidFill>
                <a:latin typeface="Arial"/>
                <a:cs typeface="Arial"/>
              </a:rPr>
              <a:t>конца </a:t>
            </a:r>
            <a:r>
              <a:rPr sz="2400" spc="-5" dirty="0">
                <a:solidFill>
                  <a:srgbClr val="444444"/>
                </a:solidFill>
                <a:latin typeface="Arial"/>
                <a:cs typeface="Arial"/>
              </a:rPr>
              <a:t>2018 </a:t>
            </a:r>
            <a:r>
              <a:rPr sz="2400" spc="-30" dirty="0">
                <a:solidFill>
                  <a:srgbClr val="444444"/>
                </a:solidFill>
                <a:latin typeface="Arial"/>
                <a:cs typeface="Arial"/>
              </a:rPr>
              <a:t>года </a:t>
            </a:r>
            <a:r>
              <a:rPr sz="2400" b="1" spc="-10" dirty="0">
                <a:solidFill>
                  <a:srgbClr val="C00000"/>
                </a:solidFill>
                <a:latin typeface="Arial"/>
                <a:cs typeface="Arial"/>
              </a:rPr>
              <a:t>клинические рекомендации</a:t>
            </a:r>
            <a:r>
              <a:rPr sz="2400" b="1" spc="7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C00000"/>
                </a:solidFill>
                <a:latin typeface="Arial"/>
                <a:cs typeface="Arial"/>
              </a:rPr>
              <a:t>будут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внедрены </a:t>
            </a:r>
            <a:r>
              <a:rPr sz="2400" b="1" spc="-25" dirty="0">
                <a:solidFill>
                  <a:srgbClr val="C00000"/>
                </a:solidFill>
                <a:latin typeface="Arial"/>
                <a:cs typeface="Arial"/>
              </a:rPr>
              <a:t>во </a:t>
            </a:r>
            <a:r>
              <a:rPr sz="2400" b="1" spc="-30" dirty="0">
                <a:solidFill>
                  <a:srgbClr val="C00000"/>
                </a:solidFill>
                <a:latin typeface="Arial"/>
                <a:cs typeface="Arial"/>
              </a:rPr>
              <a:t>всех 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регионах </a:t>
            </a:r>
            <a:r>
              <a:rPr sz="2400" b="1" spc="-10" dirty="0">
                <a:solidFill>
                  <a:srgbClr val="C00000"/>
                </a:solidFill>
                <a:latin typeface="Arial"/>
                <a:cs typeface="Arial"/>
              </a:rPr>
              <a:t>страны</a:t>
            </a:r>
            <a:r>
              <a:rPr sz="2400" spc="-10" dirty="0">
                <a:solidFill>
                  <a:srgbClr val="444444"/>
                </a:solidFill>
                <a:latin typeface="Arial"/>
                <a:cs typeface="Arial"/>
              </a:rPr>
              <a:t>. </a:t>
            </a:r>
            <a:r>
              <a:rPr sz="2400" spc="-5" dirty="0">
                <a:solidFill>
                  <a:srgbClr val="444444"/>
                </a:solidFill>
                <a:latin typeface="Arial"/>
                <a:cs typeface="Arial"/>
              </a:rPr>
              <a:t>На </a:t>
            </a:r>
            <a:r>
              <a:rPr sz="2400" spc="-30" dirty="0">
                <a:solidFill>
                  <a:srgbClr val="444444"/>
                </a:solidFill>
                <a:latin typeface="Arial"/>
                <a:cs typeface="Arial"/>
              </a:rPr>
              <a:t>базе </a:t>
            </a:r>
            <a:r>
              <a:rPr sz="2400" dirty="0">
                <a:solidFill>
                  <a:srgbClr val="444444"/>
                </a:solidFill>
                <a:latin typeface="Arial"/>
                <a:cs typeface="Arial"/>
              </a:rPr>
              <a:t>клинических  </a:t>
            </a:r>
            <a:r>
              <a:rPr sz="2400" spc="-5" dirty="0">
                <a:solidFill>
                  <a:srgbClr val="444444"/>
                </a:solidFill>
                <a:latin typeface="Arial"/>
                <a:cs typeface="Arial"/>
              </a:rPr>
              <a:t>рекомендаций </a:t>
            </a:r>
            <a:r>
              <a:rPr sz="2400" spc="-15" dirty="0">
                <a:solidFill>
                  <a:srgbClr val="444444"/>
                </a:solidFill>
                <a:latin typeface="Arial"/>
                <a:cs typeface="Arial"/>
              </a:rPr>
              <a:t>разработаны </a:t>
            </a:r>
            <a:r>
              <a:rPr sz="2400" spc="-5" dirty="0">
                <a:solidFill>
                  <a:srgbClr val="444444"/>
                </a:solidFill>
                <a:latin typeface="Arial"/>
                <a:cs typeface="Arial"/>
              </a:rPr>
              <a:t>критерии </a:t>
            </a:r>
            <a:r>
              <a:rPr sz="2400" spc="-10" dirty="0">
                <a:solidFill>
                  <a:srgbClr val="444444"/>
                </a:solidFill>
                <a:latin typeface="Arial"/>
                <a:cs typeface="Arial"/>
              </a:rPr>
              <a:t>оценки</a:t>
            </a:r>
            <a:r>
              <a:rPr sz="24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44444"/>
                </a:solidFill>
                <a:latin typeface="Arial"/>
                <a:cs typeface="Arial"/>
              </a:rPr>
              <a:t>качества</a:t>
            </a:r>
            <a:endParaRPr sz="2400">
              <a:latin typeface="Arial"/>
              <a:cs typeface="Arial"/>
            </a:endParaRPr>
          </a:p>
          <a:p>
            <a:pPr marL="12700" marR="189230">
              <a:lnSpc>
                <a:spcPct val="100000"/>
              </a:lnSpc>
            </a:pPr>
            <a:r>
              <a:rPr sz="2400" spc="-5" dirty="0">
                <a:solidFill>
                  <a:srgbClr val="444444"/>
                </a:solidFill>
                <a:latin typeface="Arial"/>
                <a:cs typeface="Arial"/>
              </a:rPr>
              <a:t>медицинской помощи, закрепляемые нормативно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. </a:t>
            </a: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С </a:t>
            </a:r>
            <a:r>
              <a:rPr sz="2400" b="1" spc="-20" dirty="0">
                <a:solidFill>
                  <a:srgbClr val="C00000"/>
                </a:solidFill>
                <a:latin typeface="Arial"/>
                <a:cs typeface="Arial"/>
              </a:rPr>
              <a:t>июля  </a:t>
            </a:r>
            <a:r>
              <a:rPr sz="2400" b="1" spc="-15" dirty="0">
                <a:solidFill>
                  <a:srgbClr val="C00000"/>
                </a:solidFill>
                <a:latin typeface="Arial"/>
                <a:cs typeface="Arial"/>
              </a:rPr>
              <a:t>текущего </a:t>
            </a:r>
            <a:r>
              <a:rPr sz="2400" b="1" spc="-20" dirty="0">
                <a:solidFill>
                  <a:srgbClr val="C00000"/>
                </a:solidFill>
                <a:latin typeface="Arial"/>
                <a:cs typeface="Arial"/>
              </a:rPr>
              <a:t>года </a:t>
            </a:r>
            <a:r>
              <a:rPr sz="2400" b="1" spc="-25" dirty="0">
                <a:solidFill>
                  <a:srgbClr val="C00000"/>
                </a:solidFill>
                <a:latin typeface="Arial"/>
                <a:cs typeface="Arial"/>
              </a:rPr>
              <a:t>все </a:t>
            </a:r>
            <a:r>
              <a:rPr sz="2400" b="1" spc="-15" dirty="0">
                <a:solidFill>
                  <a:srgbClr val="C00000"/>
                </a:solidFill>
                <a:latin typeface="Arial"/>
                <a:cs typeface="Arial"/>
              </a:rPr>
              <a:t>экспертные</a:t>
            </a:r>
            <a:r>
              <a:rPr sz="2400" b="1" spc="1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C00000"/>
                </a:solidFill>
                <a:latin typeface="Arial"/>
                <a:cs typeface="Arial"/>
              </a:rPr>
              <a:t>контрольные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810"/>
              </a:lnSpc>
            </a:pP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мероприятия </a:t>
            </a:r>
            <a:r>
              <a:rPr sz="2400" b="1" spc="-20" dirty="0">
                <a:solidFill>
                  <a:srgbClr val="C00000"/>
                </a:solidFill>
                <a:latin typeface="Arial"/>
                <a:cs typeface="Arial"/>
              </a:rPr>
              <a:t>будут </a:t>
            </a:r>
            <a:r>
              <a:rPr sz="2400" b="1" spc="-10" dirty="0">
                <a:solidFill>
                  <a:srgbClr val="C00000"/>
                </a:solidFill>
                <a:latin typeface="Arial"/>
                <a:cs typeface="Arial"/>
              </a:rPr>
              <a:t>проводиться </a:t>
            </a: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с их</a:t>
            </a:r>
            <a:r>
              <a:rPr sz="2400" b="1" spc="8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Arial"/>
                <a:cs typeface="Arial"/>
              </a:rPr>
              <a:t>применением.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95500" y="2071751"/>
            <a:ext cx="7644130" cy="1446530"/>
          </a:xfrm>
          <a:custGeom>
            <a:avLst/>
            <a:gdLst/>
            <a:ahLst/>
            <a:cxnLst/>
            <a:rect l="l" t="t" r="r" b="b"/>
            <a:pathLst>
              <a:path w="7644130" h="1446529">
                <a:moveTo>
                  <a:pt x="0" y="1446149"/>
                </a:moveTo>
                <a:lnTo>
                  <a:pt x="7643876" y="1446149"/>
                </a:lnTo>
                <a:lnTo>
                  <a:pt x="7643876" y="0"/>
                </a:lnTo>
                <a:lnTo>
                  <a:pt x="0" y="0"/>
                </a:lnTo>
                <a:lnTo>
                  <a:pt x="0" y="1446149"/>
                </a:lnTo>
                <a:close/>
              </a:path>
            </a:pathLst>
          </a:custGeom>
          <a:solidFill>
            <a:srgbClr val="E6D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74494" y="2090166"/>
            <a:ext cx="7417434" cy="1367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88035" marR="5080" indent="-775970">
              <a:lnSpc>
                <a:spcPct val="100000"/>
              </a:lnSpc>
              <a:spcBef>
                <a:spcPts val="105"/>
              </a:spcBef>
            </a:pPr>
            <a:r>
              <a:rPr sz="4400" b="0" spc="-15" dirty="0">
                <a:solidFill>
                  <a:srgbClr val="000000"/>
                </a:solidFill>
                <a:latin typeface="Arial"/>
                <a:cs typeface="Arial"/>
              </a:rPr>
              <a:t>Контроль </a:t>
            </a:r>
            <a:r>
              <a:rPr sz="4400" b="0" spc="-5" dirty="0">
                <a:solidFill>
                  <a:srgbClr val="000000"/>
                </a:solidFill>
                <a:latin typeface="Arial"/>
                <a:cs typeface="Arial"/>
              </a:rPr>
              <a:t>качества</a:t>
            </a:r>
            <a:r>
              <a:rPr sz="4400" b="0" spc="-9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400" b="0" dirty="0">
                <a:solidFill>
                  <a:srgbClr val="000000"/>
                </a:solidFill>
                <a:latin typeface="Arial"/>
                <a:cs typeface="Arial"/>
              </a:rPr>
              <a:t>оказания  </a:t>
            </a:r>
            <a:r>
              <a:rPr sz="4400" b="0" spc="-10" dirty="0">
                <a:solidFill>
                  <a:srgbClr val="000000"/>
                </a:solidFill>
                <a:latin typeface="Arial"/>
                <a:cs typeface="Arial"/>
              </a:rPr>
              <a:t>медицинской</a:t>
            </a:r>
            <a:r>
              <a:rPr sz="4400" b="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400" b="0" dirty="0">
                <a:solidFill>
                  <a:srgbClr val="000000"/>
                </a:solidFill>
                <a:latin typeface="Arial"/>
                <a:cs typeface="Arial"/>
              </a:rPr>
              <a:t>помощи</a:t>
            </a:r>
            <a:endParaRPr sz="4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34453" y="488607"/>
            <a:ext cx="10323195" cy="95440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175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50"/>
              </a:spcBef>
              <a:tabLst>
                <a:tab pos="1651635" algn="l"/>
                <a:tab pos="7274559" algn="l"/>
              </a:tabLst>
            </a:pPr>
            <a:r>
              <a:rPr sz="2800" spc="-45" dirty="0">
                <a:solidFill>
                  <a:srgbClr val="17375E"/>
                </a:solidFill>
                <a:latin typeface="Calibri"/>
                <a:cs typeface="Calibri"/>
              </a:rPr>
              <a:t>Ст.</a:t>
            </a:r>
            <a:r>
              <a:rPr sz="2800" spc="-5" dirty="0">
                <a:solidFill>
                  <a:srgbClr val="17375E"/>
                </a:solidFill>
                <a:latin typeface="Calibri"/>
                <a:cs typeface="Calibri"/>
              </a:rPr>
              <a:t> 2.	Основные </a:t>
            </a:r>
            <a:r>
              <a:rPr sz="2800" spc="-10" dirty="0">
                <a:solidFill>
                  <a:srgbClr val="17375E"/>
                </a:solidFill>
                <a:latin typeface="Calibri"/>
                <a:cs typeface="Calibri"/>
              </a:rPr>
              <a:t>понятия,</a:t>
            </a:r>
            <a:r>
              <a:rPr sz="2800" spc="65" dirty="0">
                <a:solidFill>
                  <a:srgbClr val="17375E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17375E"/>
                </a:solidFill>
                <a:latin typeface="Calibri"/>
                <a:cs typeface="Calibri"/>
              </a:rPr>
              <a:t>используемые</a:t>
            </a:r>
            <a:r>
              <a:rPr sz="2800" spc="15" dirty="0">
                <a:solidFill>
                  <a:srgbClr val="17375E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17375E"/>
                </a:solidFill>
                <a:latin typeface="Calibri"/>
                <a:cs typeface="Calibri"/>
              </a:rPr>
              <a:t>в	</a:t>
            </a:r>
            <a:r>
              <a:rPr sz="2800" spc="-5" dirty="0">
                <a:solidFill>
                  <a:srgbClr val="17375E"/>
                </a:solidFill>
                <a:latin typeface="Verdana"/>
                <a:cs typeface="Verdana"/>
              </a:rPr>
              <a:t>ФЗ</a:t>
            </a:r>
            <a:r>
              <a:rPr sz="2800" spc="-10" dirty="0">
                <a:solidFill>
                  <a:srgbClr val="17375E"/>
                </a:solidFill>
                <a:latin typeface="Verdana"/>
                <a:cs typeface="Verdana"/>
              </a:rPr>
              <a:t> </a:t>
            </a:r>
            <a:r>
              <a:rPr sz="2800" spc="-5" dirty="0">
                <a:solidFill>
                  <a:srgbClr val="17375E"/>
                </a:solidFill>
                <a:latin typeface="Verdana"/>
                <a:cs typeface="Verdana"/>
              </a:rPr>
              <a:t>323</a:t>
            </a:r>
            <a:endParaRPr sz="2800">
              <a:latin typeface="Verdana"/>
              <a:cs typeface="Verdana"/>
            </a:endParaRPr>
          </a:p>
          <a:p>
            <a:pPr marL="1092835">
              <a:lnSpc>
                <a:spcPct val="100000"/>
              </a:lnSpc>
            </a:pPr>
            <a:r>
              <a:rPr sz="2800" spc="-5" dirty="0">
                <a:solidFill>
                  <a:srgbClr val="17375E"/>
                </a:solidFill>
                <a:latin typeface="Verdana"/>
                <a:cs typeface="Verdana"/>
              </a:rPr>
              <a:t>"Об </a:t>
            </a:r>
            <a:r>
              <a:rPr sz="2800" spc="-10" dirty="0">
                <a:solidFill>
                  <a:srgbClr val="17375E"/>
                </a:solidFill>
                <a:latin typeface="Verdana"/>
                <a:cs typeface="Verdana"/>
              </a:rPr>
              <a:t>основах охраны здоровья граждан </a:t>
            </a:r>
            <a:r>
              <a:rPr sz="2800" spc="-5" dirty="0">
                <a:solidFill>
                  <a:srgbClr val="17375E"/>
                </a:solidFill>
                <a:latin typeface="Verdana"/>
                <a:cs typeface="Verdana"/>
              </a:rPr>
              <a:t>в</a:t>
            </a:r>
            <a:r>
              <a:rPr sz="2800" spc="220" dirty="0">
                <a:solidFill>
                  <a:srgbClr val="17375E"/>
                </a:solidFill>
                <a:latin typeface="Verdana"/>
                <a:cs typeface="Verdana"/>
              </a:rPr>
              <a:t> </a:t>
            </a:r>
            <a:r>
              <a:rPr sz="2800" spc="-5" dirty="0">
                <a:solidFill>
                  <a:srgbClr val="17375E"/>
                </a:solidFill>
                <a:latin typeface="Verdana"/>
                <a:cs typeface="Verdana"/>
              </a:rPr>
              <a:t>РФ"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96313" y="1940090"/>
            <a:ext cx="7771130" cy="4032250"/>
          </a:xfrm>
          <a:custGeom>
            <a:avLst/>
            <a:gdLst/>
            <a:ahLst/>
            <a:cxnLst/>
            <a:rect l="l" t="t" r="r" b="b"/>
            <a:pathLst>
              <a:path w="7771130" h="4032250">
                <a:moveTo>
                  <a:pt x="0" y="4032250"/>
                </a:moveTo>
                <a:lnTo>
                  <a:pt x="7770875" y="4032250"/>
                </a:lnTo>
                <a:lnTo>
                  <a:pt x="7770875" y="0"/>
                </a:lnTo>
                <a:lnTo>
                  <a:pt x="0" y="0"/>
                </a:lnTo>
                <a:lnTo>
                  <a:pt x="0" y="403225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75052" y="1967306"/>
            <a:ext cx="7445375" cy="39287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484505" algn="just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solidFill>
                  <a:srgbClr val="C00000"/>
                </a:solidFill>
                <a:latin typeface="Calibri"/>
                <a:cs typeface="Calibri"/>
              </a:rPr>
              <a:t>Качество </a:t>
            </a:r>
            <a:r>
              <a:rPr sz="3200" b="1" spc="-15" dirty="0">
                <a:solidFill>
                  <a:srgbClr val="C00000"/>
                </a:solidFill>
                <a:latin typeface="Calibri"/>
                <a:cs typeface="Calibri"/>
              </a:rPr>
              <a:t>медицинской </a:t>
            </a:r>
            <a:r>
              <a:rPr sz="3200" b="1" spc="-5" dirty="0">
                <a:solidFill>
                  <a:srgbClr val="C00000"/>
                </a:solidFill>
                <a:latin typeface="Calibri"/>
                <a:cs typeface="Calibri"/>
              </a:rPr>
              <a:t>помощи </a:t>
            </a:r>
            <a:r>
              <a:rPr sz="3200" spc="-5" dirty="0">
                <a:latin typeface="Calibri"/>
                <a:cs typeface="Calibri"/>
              </a:rPr>
              <a:t>(МП) </a:t>
            </a:r>
            <a:r>
              <a:rPr sz="3200" dirty="0">
                <a:latin typeface="Calibri"/>
                <a:cs typeface="Calibri"/>
              </a:rPr>
              <a:t>–  совокупность </a:t>
            </a:r>
            <a:r>
              <a:rPr sz="3200" spc="-5" dirty="0">
                <a:latin typeface="Calibri"/>
                <a:cs typeface="Calibri"/>
              </a:rPr>
              <a:t>характеристик,</a:t>
            </a:r>
            <a:r>
              <a:rPr sz="3200" spc="-7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отражающих</a:t>
            </a:r>
            <a:endParaRPr sz="3200">
              <a:latin typeface="Calibri"/>
              <a:cs typeface="Calibri"/>
            </a:endParaRPr>
          </a:p>
          <a:p>
            <a:pPr marL="12700" marR="184150" indent="-635" algn="just">
              <a:lnSpc>
                <a:spcPct val="100000"/>
              </a:lnSpc>
            </a:pPr>
            <a:r>
              <a:rPr sz="3200" u="heavy" spc="-80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b="1" u="heavy" spc="-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libri"/>
                <a:cs typeface="Calibri"/>
              </a:rPr>
              <a:t>своевременность</a:t>
            </a:r>
            <a:r>
              <a:rPr sz="3200" b="1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оказания </a:t>
            </a:r>
            <a:r>
              <a:rPr sz="3200" spc="-15" dirty="0">
                <a:latin typeface="Calibri"/>
                <a:cs typeface="Calibri"/>
              </a:rPr>
              <a:t>медицинской  </a:t>
            </a:r>
            <a:r>
              <a:rPr sz="3200" dirty="0">
                <a:latin typeface="Calibri"/>
                <a:cs typeface="Calibri"/>
              </a:rPr>
              <a:t>помощи,</a:t>
            </a:r>
            <a:r>
              <a:rPr sz="3200" u="heavy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libri"/>
                <a:cs typeface="Calibri"/>
              </a:rPr>
              <a:t> </a:t>
            </a:r>
            <a:r>
              <a:rPr sz="3200" b="1" u="heavy" spc="-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libri"/>
                <a:cs typeface="Calibri"/>
              </a:rPr>
              <a:t>правильность </a:t>
            </a:r>
            <a:r>
              <a:rPr sz="3200" b="1" u="heavy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libri"/>
                <a:cs typeface="Calibri"/>
              </a:rPr>
              <a:t>выбора </a:t>
            </a:r>
            <a:r>
              <a:rPr sz="3200" b="1" u="heavy" spc="-2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libri"/>
                <a:cs typeface="Calibri"/>
              </a:rPr>
              <a:t>методов </a:t>
            </a:r>
            <a:r>
              <a:rPr sz="3200" b="1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профилактики, </a:t>
            </a:r>
            <a:r>
              <a:rPr sz="3200" spc="-5" dirty="0">
                <a:latin typeface="Calibri"/>
                <a:cs typeface="Calibri"/>
              </a:rPr>
              <a:t>диагностики,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лечения</a:t>
            </a:r>
            <a:endParaRPr sz="3200">
              <a:latin typeface="Calibri"/>
              <a:cs typeface="Calibri"/>
            </a:endParaRPr>
          </a:p>
          <a:p>
            <a:pPr marL="12700" marR="206375">
              <a:lnSpc>
                <a:spcPct val="100000"/>
              </a:lnSpc>
              <a:tabLst>
                <a:tab pos="414020" algn="l"/>
                <a:tab pos="1570355" algn="l"/>
                <a:tab pos="3910965" algn="l"/>
                <a:tab pos="5524500" algn="l"/>
              </a:tabLst>
            </a:pPr>
            <a:r>
              <a:rPr sz="3200" dirty="0">
                <a:latin typeface="Calibri"/>
                <a:cs typeface="Calibri"/>
              </a:rPr>
              <a:t>и	</a:t>
            </a:r>
            <a:r>
              <a:rPr sz="3200" spc="-5" dirty="0">
                <a:latin typeface="Calibri"/>
                <a:cs typeface="Calibri"/>
              </a:rPr>
              <a:t>реабилитации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при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оказании	</a:t>
            </a:r>
            <a:r>
              <a:rPr sz="3200" dirty="0">
                <a:latin typeface="Calibri"/>
                <a:cs typeface="Calibri"/>
              </a:rPr>
              <a:t>МП ,  </a:t>
            </a:r>
            <a:r>
              <a:rPr sz="3200" b="1" spc="-5" dirty="0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sz="3200" b="1" spc="-25" dirty="0">
                <a:solidFill>
                  <a:srgbClr val="C00000"/>
                </a:solidFill>
                <a:latin typeface="Calibri"/>
                <a:cs typeface="Calibri"/>
              </a:rPr>
              <a:t>т</a:t>
            </a:r>
            <a:r>
              <a:rPr sz="3200" b="1" spc="-5" dirty="0">
                <a:solidFill>
                  <a:srgbClr val="C00000"/>
                </a:solidFill>
                <a:latin typeface="Calibri"/>
                <a:cs typeface="Calibri"/>
              </a:rPr>
              <a:t>епен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ь	</a:t>
            </a:r>
            <a:r>
              <a:rPr sz="3200" b="1" spc="-50" dirty="0">
                <a:solidFill>
                  <a:srgbClr val="C00000"/>
                </a:solidFill>
                <a:latin typeface="Calibri"/>
                <a:cs typeface="Calibri"/>
              </a:rPr>
              <a:t>д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ост</a:t>
            </a:r>
            <a:r>
              <a:rPr sz="3200" b="1" spc="5" dirty="0">
                <a:solidFill>
                  <a:srgbClr val="C00000"/>
                </a:solidFill>
                <a:latin typeface="Calibri"/>
                <a:cs typeface="Calibri"/>
              </a:rPr>
              <a:t>и</a:t>
            </a:r>
            <a:r>
              <a:rPr sz="3200" b="1" spc="-45" dirty="0">
                <a:solidFill>
                  <a:srgbClr val="C00000"/>
                </a:solidFill>
                <a:latin typeface="Calibri"/>
                <a:cs typeface="Calibri"/>
              </a:rPr>
              <a:t>ж</a:t>
            </a:r>
            <a:r>
              <a:rPr sz="3200" b="1" spc="-5" dirty="0">
                <a:solidFill>
                  <a:srgbClr val="C00000"/>
                </a:solidFill>
                <a:latin typeface="Calibri"/>
                <a:cs typeface="Calibri"/>
              </a:rPr>
              <a:t>ени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я	запланирова</a:t>
            </a:r>
            <a:r>
              <a:rPr sz="3200" b="1" spc="10" dirty="0">
                <a:solidFill>
                  <a:srgbClr val="C00000"/>
                </a:solidFill>
                <a:latin typeface="Calibri"/>
                <a:cs typeface="Calibri"/>
              </a:rPr>
              <a:t>н</a:t>
            </a:r>
            <a:r>
              <a:rPr sz="3200" b="1" spc="-5" dirty="0">
                <a:solidFill>
                  <a:srgbClr val="C00000"/>
                </a:solidFill>
                <a:latin typeface="Calibri"/>
                <a:cs typeface="Calibri"/>
              </a:rPr>
              <a:t>н</a:t>
            </a:r>
            <a:r>
              <a:rPr sz="3200" b="1" spc="5" dirty="0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sz="3200" b="1" spc="-25" dirty="0">
                <a:solidFill>
                  <a:srgbClr val="C00000"/>
                </a:solidFill>
                <a:latin typeface="Calibri"/>
                <a:cs typeface="Calibri"/>
              </a:rPr>
              <a:t>г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о  </a:t>
            </a:r>
            <a:r>
              <a:rPr sz="3200" b="1" spc="-25" dirty="0">
                <a:solidFill>
                  <a:srgbClr val="C00000"/>
                </a:solidFill>
                <a:latin typeface="Calibri"/>
                <a:cs typeface="Calibri"/>
              </a:rPr>
              <a:t>результата.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14270" y="4976621"/>
            <a:ext cx="7429500" cy="1071880"/>
          </a:xfrm>
          <a:custGeom>
            <a:avLst/>
            <a:gdLst/>
            <a:ahLst/>
            <a:cxnLst/>
            <a:rect l="l" t="t" r="r" b="b"/>
            <a:pathLst>
              <a:path w="7429500" h="1071879">
                <a:moveTo>
                  <a:pt x="0" y="178561"/>
                </a:moveTo>
                <a:lnTo>
                  <a:pt x="6382" y="131071"/>
                </a:lnTo>
                <a:lnTo>
                  <a:pt x="24393" y="88410"/>
                </a:lnTo>
                <a:lnTo>
                  <a:pt x="52324" y="52276"/>
                </a:lnTo>
                <a:lnTo>
                  <a:pt x="88467" y="24365"/>
                </a:lnTo>
                <a:lnTo>
                  <a:pt x="131115" y="6374"/>
                </a:lnTo>
                <a:lnTo>
                  <a:pt x="178562" y="0"/>
                </a:lnTo>
                <a:lnTo>
                  <a:pt x="7250937" y="0"/>
                </a:lnTo>
                <a:lnTo>
                  <a:pt x="7298384" y="6374"/>
                </a:lnTo>
                <a:lnTo>
                  <a:pt x="7341032" y="24365"/>
                </a:lnTo>
                <a:lnTo>
                  <a:pt x="7377176" y="52276"/>
                </a:lnTo>
                <a:lnTo>
                  <a:pt x="7405106" y="88410"/>
                </a:lnTo>
                <a:lnTo>
                  <a:pt x="7423117" y="131071"/>
                </a:lnTo>
                <a:lnTo>
                  <a:pt x="7429500" y="178561"/>
                </a:lnTo>
                <a:lnTo>
                  <a:pt x="7429500" y="892911"/>
                </a:lnTo>
                <a:lnTo>
                  <a:pt x="7423117" y="940386"/>
                </a:lnTo>
                <a:lnTo>
                  <a:pt x="7405106" y="983046"/>
                </a:lnTo>
                <a:lnTo>
                  <a:pt x="7377176" y="1019190"/>
                </a:lnTo>
                <a:lnTo>
                  <a:pt x="7341032" y="1047115"/>
                </a:lnTo>
                <a:lnTo>
                  <a:pt x="7298384" y="1065119"/>
                </a:lnTo>
                <a:lnTo>
                  <a:pt x="7250937" y="1071498"/>
                </a:lnTo>
                <a:lnTo>
                  <a:pt x="178562" y="1071498"/>
                </a:lnTo>
                <a:lnTo>
                  <a:pt x="131115" y="1065119"/>
                </a:lnTo>
                <a:lnTo>
                  <a:pt x="88467" y="1047115"/>
                </a:lnTo>
                <a:lnTo>
                  <a:pt x="52323" y="1019190"/>
                </a:lnTo>
                <a:lnTo>
                  <a:pt x="24393" y="983046"/>
                </a:lnTo>
                <a:lnTo>
                  <a:pt x="6382" y="940386"/>
                </a:lnTo>
                <a:lnTo>
                  <a:pt x="0" y="892911"/>
                </a:lnTo>
                <a:lnTo>
                  <a:pt x="0" y="178561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57476" y="214375"/>
            <a:ext cx="8368030" cy="977900"/>
          </a:xfrm>
          <a:prstGeom prst="rect">
            <a:avLst/>
          </a:prstGeom>
          <a:solidFill>
            <a:srgbClr val="DCE6F1"/>
          </a:solidFill>
        </p:spPr>
        <p:txBody>
          <a:bodyPr vert="horz" wrap="square" lIns="0" tIns="45720" rIns="0" bIns="0" rtlCol="0">
            <a:spAutoFit/>
          </a:bodyPr>
          <a:lstStyle/>
          <a:p>
            <a:pPr marL="107314" marR="803275" indent="-50800">
              <a:lnSpc>
                <a:spcPct val="100000"/>
              </a:lnSpc>
              <a:spcBef>
                <a:spcPts val="360"/>
              </a:spcBef>
            </a:pP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"</a:t>
            </a:r>
            <a:r>
              <a:rPr sz="1800" spc="-5" dirty="0">
                <a:solidFill>
                  <a:srgbClr val="001F5F"/>
                </a:solidFill>
                <a:latin typeface="Calibri"/>
                <a:cs typeface="Calibri"/>
              </a:rPr>
              <a:t>Об утверждении Порядка организации </a:t>
            </a:r>
            <a:r>
              <a:rPr sz="1800" dirty="0">
                <a:solidFill>
                  <a:srgbClr val="001F5F"/>
                </a:solidFill>
                <a:latin typeface="Calibri"/>
                <a:cs typeface="Calibri"/>
              </a:rPr>
              <a:t>и </a:t>
            </a:r>
            <a:r>
              <a:rPr sz="1800" spc="-5" dirty="0">
                <a:solidFill>
                  <a:srgbClr val="001F5F"/>
                </a:solidFill>
                <a:latin typeface="Calibri"/>
                <a:cs typeface="Calibri"/>
              </a:rPr>
              <a:t>проведения </a:t>
            </a:r>
            <a:r>
              <a:rPr sz="1800" spc="-10" dirty="0">
                <a:solidFill>
                  <a:srgbClr val="001F5F"/>
                </a:solidFill>
                <a:latin typeface="Calibri"/>
                <a:cs typeface="Calibri"/>
              </a:rPr>
              <a:t>контроля объемов,  сроков, </a:t>
            </a:r>
            <a:r>
              <a:rPr sz="1800" spc="-5" dirty="0">
                <a:solidFill>
                  <a:srgbClr val="001F5F"/>
                </a:solidFill>
                <a:latin typeface="Calibri"/>
                <a:cs typeface="Calibri"/>
              </a:rPr>
              <a:t>качества </a:t>
            </a:r>
            <a:r>
              <a:rPr sz="1800" dirty="0">
                <a:solidFill>
                  <a:srgbClr val="001F5F"/>
                </a:solidFill>
                <a:latin typeface="Calibri"/>
                <a:cs typeface="Calibri"/>
              </a:rPr>
              <a:t>и </a:t>
            </a:r>
            <a:r>
              <a:rPr sz="1800" spc="-10" dirty="0">
                <a:solidFill>
                  <a:srgbClr val="001F5F"/>
                </a:solidFill>
                <a:latin typeface="Calibri"/>
                <a:cs typeface="Calibri"/>
              </a:rPr>
              <a:t>условий </a:t>
            </a:r>
            <a:r>
              <a:rPr sz="1800" spc="-5" dirty="0">
                <a:solidFill>
                  <a:srgbClr val="001F5F"/>
                </a:solidFill>
                <a:latin typeface="Calibri"/>
                <a:cs typeface="Calibri"/>
              </a:rPr>
              <a:t>предоставления </a:t>
            </a:r>
            <a:r>
              <a:rPr sz="1800" spc="-10" dirty="0">
                <a:solidFill>
                  <a:srgbClr val="001F5F"/>
                </a:solidFill>
                <a:latin typeface="Calibri"/>
                <a:cs typeface="Calibri"/>
              </a:rPr>
              <a:t>медицинской </a:t>
            </a:r>
            <a:r>
              <a:rPr sz="1800" spc="-5" dirty="0">
                <a:solidFill>
                  <a:srgbClr val="001F5F"/>
                </a:solidFill>
                <a:latin typeface="Calibri"/>
                <a:cs typeface="Calibri"/>
              </a:rPr>
              <a:t>помощи </a:t>
            </a:r>
            <a:r>
              <a:rPr sz="1800" dirty="0">
                <a:solidFill>
                  <a:srgbClr val="001F5F"/>
                </a:solidFill>
                <a:latin typeface="Calibri"/>
                <a:cs typeface="Calibri"/>
              </a:rPr>
              <a:t>по</a:t>
            </a:r>
            <a:r>
              <a:rPr sz="1800" spc="10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Calibri"/>
                <a:cs typeface="Calibri"/>
              </a:rPr>
              <a:t>ОМС»</a:t>
            </a:r>
            <a:endParaRPr sz="1800">
              <a:latin typeface="Calibri"/>
              <a:cs typeface="Calibri"/>
            </a:endParaRPr>
          </a:p>
          <a:p>
            <a:pPr marL="894080">
              <a:lnSpc>
                <a:spcPct val="100000"/>
              </a:lnSpc>
              <a:spcBef>
                <a:spcPts val="409"/>
              </a:spcBef>
            </a:pPr>
            <a:r>
              <a:rPr sz="1400" b="1" spc="-5" dirty="0">
                <a:solidFill>
                  <a:srgbClr val="001F5F"/>
                </a:solidFill>
                <a:latin typeface="Calibri"/>
                <a:cs typeface="Calibri"/>
              </a:rPr>
              <a:t>(Приказ </a:t>
            </a:r>
            <a:r>
              <a:rPr sz="1400" b="1" spc="-10" dirty="0">
                <a:solidFill>
                  <a:srgbClr val="001F5F"/>
                </a:solidFill>
                <a:latin typeface="Calibri"/>
                <a:cs typeface="Calibri"/>
              </a:rPr>
              <a:t>Федерального </a:t>
            </a:r>
            <a:r>
              <a:rPr sz="1400" b="1" spc="-5" dirty="0">
                <a:solidFill>
                  <a:srgbClr val="001F5F"/>
                </a:solidFill>
                <a:latin typeface="Calibri"/>
                <a:cs typeface="Calibri"/>
              </a:rPr>
              <a:t>фонда ОМС </a:t>
            </a:r>
            <a:r>
              <a:rPr sz="1400" b="1" dirty="0">
                <a:solidFill>
                  <a:srgbClr val="001F5F"/>
                </a:solidFill>
                <a:latin typeface="Calibri"/>
                <a:cs typeface="Calibri"/>
              </a:rPr>
              <a:t>от 1 </a:t>
            </a:r>
            <a:r>
              <a:rPr sz="1400" b="1" spc="-5" dirty="0">
                <a:solidFill>
                  <a:srgbClr val="001F5F"/>
                </a:solidFill>
                <a:latin typeface="Calibri"/>
                <a:cs typeface="Calibri"/>
              </a:rPr>
              <a:t>декабря 2010 </a:t>
            </a:r>
            <a:r>
              <a:rPr sz="1400" b="1" spc="-35" dirty="0">
                <a:solidFill>
                  <a:srgbClr val="001F5F"/>
                </a:solidFill>
                <a:latin typeface="Calibri"/>
                <a:cs typeface="Calibri"/>
              </a:rPr>
              <a:t>г. </a:t>
            </a:r>
            <a:r>
              <a:rPr sz="1400" b="1" dirty="0">
                <a:solidFill>
                  <a:srgbClr val="001F5F"/>
                </a:solidFill>
                <a:latin typeface="Calibri"/>
                <a:cs typeface="Calibri"/>
              </a:rPr>
              <a:t>N </a:t>
            </a:r>
            <a:r>
              <a:rPr sz="1400" b="1" spc="-5" dirty="0">
                <a:solidFill>
                  <a:srgbClr val="001F5F"/>
                </a:solidFill>
                <a:latin typeface="Calibri"/>
                <a:cs typeface="Calibri"/>
              </a:rPr>
              <a:t>230</a:t>
            </a:r>
            <a:r>
              <a:rPr sz="1400" b="1" spc="-8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b="1" spc="-30" dirty="0">
                <a:solidFill>
                  <a:srgbClr val="001F5F"/>
                </a:solidFill>
                <a:latin typeface="Calibri"/>
                <a:cs typeface="Calibri"/>
              </a:rPr>
              <a:t>г.)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38500" y="1571561"/>
            <a:ext cx="7358380" cy="4929505"/>
          </a:xfrm>
          <a:custGeom>
            <a:avLst/>
            <a:gdLst/>
            <a:ahLst/>
            <a:cxnLst/>
            <a:rect l="l" t="t" r="r" b="b"/>
            <a:pathLst>
              <a:path w="7358380" h="4929505">
                <a:moveTo>
                  <a:pt x="0" y="4929251"/>
                </a:moveTo>
                <a:lnTo>
                  <a:pt x="7358126" y="4929251"/>
                </a:lnTo>
                <a:lnTo>
                  <a:pt x="7358126" y="0"/>
                </a:lnTo>
                <a:lnTo>
                  <a:pt x="0" y="0"/>
                </a:lnTo>
                <a:lnTo>
                  <a:pt x="0" y="4929251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38500" y="1571561"/>
            <a:ext cx="7358380" cy="4929505"/>
          </a:xfrm>
          <a:custGeom>
            <a:avLst/>
            <a:gdLst/>
            <a:ahLst/>
            <a:cxnLst/>
            <a:rect l="l" t="t" r="r" b="b"/>
            <a:pathLst>
              <a:path w="7358380" h="4929505">
                <a:moveTo>
                  <a:pt x="0" y="4929251"/>
                </a:moveTo>
                <a:lnTo>
                  <a:pt x="7358126" y="4929251"/>
                </a:lnTo>
                <a:lnTo>
                  <a:pt x="7358126" y="0"/>
                </a:lnTo>
                <a:lnTo>
                  <a:pt x="0" y="0"/>
                </a:lnTo>
                <a:lnTo>
                  <a:pt x="0" y="4929251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317494" y="1329294"/>
            <a:ext cx="6464935" cy="494919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62865">
              <a:lnSpc>
                <a:spcPct val="100000"/>
              </a:lnSpc>
              <a:spcBef>
                <a:spcPts val="1300"/>
              </a:spcBef>
              <a:tabLst>
                <a:tab pos="433070" algn="l"/>
              </a:tabLst>
            </a:pPr>
            <a:r>
              <a:rPr sz="2400" b="1" spc="-120" dirty="0">
                <a:solidFill>
                  <a:srgbClr val="FFC000"/>
                </a:solidFill>
                <a:latin typeface="Calibri"/>
                <a:cs typeface="Calibri"/>
              </a:rPr>
              <a:t>V.	</a:t>
            </a:r>
            <a:r>
              <a:rPr sz="2400" b="1" spc="-5" dirty="0">
                <a:solidFill>
                  <a:srgbClr val="FFC000"/>
                </a:solidFill>
                <a:latin typeface="Calibri"/>
                <a:cs typeface="Calibri"/>
              </a:rPr>
              <a:t>Экспертиза </a:t>
            </a:r>
            <a:r>
              <a:rPr sz="2400" b="1" spc="-10" dirty="0">
                <a:solidFill>
                  <a:srgbClr val="FFC000"/>
                </a:solidFill>
                <a:latin typeface="Calibri"/>
                <a:cs typeface="Calibri"/>
              </a:rPr>
              <a:t>качества медицинской</a:t>
            </a:r>
            <a:r>
              <a:rPr sz="2400" b="1" spc="-30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C000"/>
                </a:solidFill>
                <a:latin typeface="Calibri"/>
                <a:cs typeface="Calibri"/>
              </a:rPr>
              <a:t>помощи</a:t>
            </a:r>
            <a:endParaRPr sz="24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1200"/>
              </a:spcBef>
              <a:buAutoNum type="arabicPeriod" startAt="20"/>
              <a:tabLst>
                <a:tab pos="532130" algn="l"/>
                <a:tab pos="532765" algn="l"/>
                <a:tab pos="762635" algn="l"/>
              </a:tabLst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-	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оценка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правильности выбора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медицинской  технологии, </a:t>
            </a:r>
            <a:r>
              <a:rPr sz="2400" b="1" spc="-5" dirty="0">
                <a:solidFill>
                  <a:srgbClr val="FFFF00"/>
                </a:solidFill>
                <a:latin typeface="Calibri"/>
                <a:cs typeface="Calibri"/>
              </a:rPr>
              <a:t>степени</a:t>
            </a:r>
            <a:r>
              <a:rPr sz="2400" b="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00"/>
                </a:solidFill>
                <a:latin typeface="Calibri"/>
                <a:cs typeface="Calibri"/>
              </a:rPr>
              <a:t>достижения</a:t>
            </a:r>
            <a:endParaRPr sz="2400">
              <a:latin typeface="Calibri"/>
              <a:cs typeface="Calibri"/>
            </a:endParaRPr>
          </a:p>
          <a:p>
            <a:pPr marL="355600" marR="41910">
              <a:lnSpc>
                <a:spcPct val="100000"/>
              </a:lnSpc>
              <a:spcBef>
                <a:spcPts val="5"/>
              </a:spcBef>
              <a:tabLst>
                <a:tab pos="3207385" algn="l"/>
              </a:tabLst>
            </a:pPr>
            <a:r>
              <a:rPr sz="2400" b="1" spc="-5" dirty="0">
                <a:solidFill>
                  <a:srgbClr val="FFFF00"/>
                </a:solidFill>
                <a:latin typeface="Calibri"/>
                <a:cs typeface="Calibri"/>
              </a:rPr>
              <a:t>запланированного </a:t>
            </a:r>
            <a:r>
              <a:rPr sz="2400" b="1" spc="-20" dirty="0">
                <a:solidFill>
                  <a:srgbClr val="FFFF00"/>
                </a:solidFill>
                <a:latin typeface="Calibri"/>
                <a:cs typeface="Calibri"/>
              </a:rPr>
              <a:t>результата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и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установление 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причинно-следственных связей выявленных 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дефектов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24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оказании	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МП.</a:t>
            </a:r>
            <a:endParaRPr sz="2400">
              <a:latin typeface="Calibri"/>
              <a:cs typeface="Calibri"/>
            </a:endParaRPr>
          </a:p>
          <a:p>
            <a:pPr marL="355600" marR="233679" indent="-342900">
              <a:lnSpc>
                <a:spcPct val="100000"/>
              </a:lnSpc>
              <a:spcBef>
                <a:spcPts val="1800"/>
              </a:spcBef>
              <a:buAutoNum type="arabicPeriod" startAt="21"/>
              <a:tabLst>
                <a:tab pos="464184" algn="l"/>
                <a:tab pos="5772785" algn="l"/>
              </a:tabLst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-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проводится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путем проверки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соответствия 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пр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оста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ленно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й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застр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х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ованно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м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у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ли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ц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у	МП</a:t>
            </a:r>
            <a:endParaRPr sz="2400">
              <a:latin typeface="Calibri"/>
              <a:cs typeface="Calibri"/>
            </a:endParaRPr>
          </a:p>
          <a:p>
            <a:pPr marL="489584" marR="8255">
              <a:lnSpc>
                <a:spcPct val="100000"/>
              </a:lnSpc>
              <a:tabLst>
                <a:tab pos="4639310" algn="l"/>
                <a:tab pos="5611495" algn="l"/>
              </a:tabLst>
            </a:pP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договору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на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оказание</a:t>
            </a:r>
            <a:r>
              <a:rPr sz="24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24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оплату	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МП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по	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ОМС,  </a:t>
            </a:r>
            <a:r>
              <a:rPr sz="2400" b="1" spc="-10" dirty="0">
                <a:solidFill>
                  <a:srgbClr val="FFFF00"/>
                </a:solidFill>
                <a:latin typeface="Calibri"/>
                <a:cs typeface="Calibri"/>
              </a:rPr>
              <a:t>порядкам </a:t>
            </a:r>
            <a:r>
              <a:rPr sz="2400" b="1" spc="-5" dirty="0">
                <a:solidFill>
                  <a:srgbClr val="FFFF00"/>
                </a:solidFill>
                <a:latin typeface="Calibri"/>
                <a:cs typeface="Calibri"/>
              </a:rPr>
              <a:t>оказания </a:t>
            </a:r>
            <a:r>
              <a:rPr sz="2400" b="1" spc="-10" dirty="0">
                <a:solidFill>
                  <a:srgbClr val="FFFF00"/>
                </a:solidFill>
                <a:latin typeface="Calibri"/>
                <a:cs typeface="Calibri"/>
              </a:rPr>
              <a:t>медицинской </a:t>
            </a:r>
            <a:r>
              <a:rPr sz="2400" b="1" dirty="0">
                <a:solidFill>
                  <a:srgbClr val="FFFF00"/>
                </a:solidFill>
                <a:latin typeface="Calibri"/>
                <a:cs typeface="Calibri"/>
              </a:rPr>
              <a:t>помощи и  </a:t>
            </a:r>
            <a:r>
              <a:rPr sz="2400" b="1" spc="-5" dirty="0">
                <a:solidFill>
                  <a:srgbClr val="FFFF00"/>
                </a:solidFill>
                <a:latin typeface="Calibri"/>
                <a:cs typeface="Calibri"/>
              </a:rPr>
              <a:t>стандартам </a:t>
            </a:r>
            <a:r>
              <a:rPr sz="2400" b="1" spc="-10" dirty="0">
                <a:solidFill>
                  <a:srgbClr val="FFFF00"/>
                </a:solidFill>
                <a:latin typeface="Calibri"/>
                <a:cs typeface="Calibri"/>
              </a:rPr>
              <a:t>медицинской</a:t>
            </a:r>
            <a:r>
              <a:rPr sz="2400" b="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00"/>
                </a:solidFill>
                <a:latin typeface="Calibri"/>
                <a:cs typeface="Calibri"/>
              </a:rPr>
              <a:t>помощи,</a:t>
            </a:r>
            <a:endParaRPr sz="2400">
              <a:latin typeface="Calibri"/>
              <a:cs typeface="Calibri"/>
            </a:endParaRPr>
          </a:p>
          <a:p>
            <a:pPr marL="489584">
              <a:lnSpc>
                <a:spcPct val="100000"/>
              </a:lnSpc>
              <a:spcBef>
                <a:spcPts val="5"/>
              </a:spcBef>
            </a:pPr>
            <a:r>
              <a:rPr sz="2400" b="1" spc="-5" dirty="0">
                <a:solidFill>
                  <a:srgbClr val="FFFF00"/>
                </a:solidFill>
                <a:latin typeface="Calibri"/>
                <a:cs typeface="Calibri"/>
              </a:rPr>
              <a:t>сложившейся </a:t>
            </a:r>
            <a:r>
              <a:rPr sz="2400" b="1" spc="-10" dirty="0">
                <a:solidFill>
                  <a:srgbClr val="FFFF00"/>
                </a:solidFill>
                <a:latin typeface="Calibri"/>
                <a:cs typeface="Calibri"/>
              </a:rPr>
              <a:t>клинической практике.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59150" y="2421001"/>
            <a:ext cx="6553200" cy="792480"/>
          </a:xfrm>
          <a:custGeom>
            <a:avLst/>
            <a:gdLst/>
            <a:ahLst/>
            <a:cxnLst/>
            <a:rect l="l" t="t" r="r" b="b"/>
            <a:pathLst>
              <a:path w="6553200" h="792480">
                <a:moveTo>
                  <a:pt x="0" y="395986"/>
                </a:moveTo>
                <a:lnTo>
                  <a:pt x="14570" y="358396"/>
                </a:lnTo>
                <a:lnTo>
                  <a:pt x="44120" y="330847"/>
                </a:lnTo>
                <a:lnTo>
                  <a:pt x="89014" y="303924"/>
                </a:lnTo>
                <a:lnTo>
                  <a:pt x="127195" y="286356"/>
                </a:lnTo>
                <a:lnTo>
                  <a:pt x="171785" y="269116"/>
                </a:lnTo>
                <a:lnTo>
                  <a:pt x="222620" y="252223"/>
                </a:lnTo>
                <a:lnTo>
                  <a:pt x="279536" y="235699"/>
                </a:lnTo>
                <a:lnTo>
                  <a:pt x="342368" y="219561"/>
                </a:lnTo>
                <a:lnTo>
                  <a:pt x="410952" y="203831"/>
                </a:lnTo>
                <a:lnTo>
                  <a:pt x="485124" y="188528"/>
                </a:lnTo>
                <a:lnTo>
                  <a:pt x="524254" y="181043"/>
                </a:lnTo>
                <a:lnTo>
                  <a:pt x="564720" y="173672"/>
                </a:lnTo>
                <a:lnTo>
                  <a:pt x="606500" y="166418"/>
                </a:lnTo>
                <a:lnTo>
                  <a:pt x="649575" y="159283"/>
                </a:lnTo>
                <a:lnTo>
                  <a:pt x="693924" y="152270"/>
                </a:lnTo>
                <a:lnTo>
                  <a:pt x="739525" y="145381"/>
                </a:lnTo>
                <a:lnTo>
                  <a:pt x="786360" y="138618"/>
                </a:lnTo>
                <a:lnTo>
                  <a:pt x="834406" y="131985"/>
                </a:lnTo>
                <a:lnTo>
                  <a:pt x="883644" y="125483"/>
                </a:lnTo>
                <a:lnTo>
                  <a:pt x="934054" y="119115"/>
                </a:lnTo>
                <a:lnTo>
                  <a:pt x="985613" y="112884"/>
                </a:lnTo>
                <a:lnTo>
                  <a:pt x="1038303" y="106792"/>
                </a:lnTo>
                <a:lnTo>
                  <a:pt x="1092102" y="100841"/>
                </a:lnTo>
                <a:lnTo>
                  <a:pt x="1146991" y="95035"/>
                </a:lnTo>
                <a:lnTo>
                  <a:pt x="1202947" y="89374"/>
                </a:lnTo>
                <a:lnTo>
                  <a:pt x="1259952" y="83863"/>
                </a:lnTo>
                <a:lnTo>
                  <a:pt x="1317983" y="78504"/>
                </a:lnTo>
                <a:lnTo>
                  <a:pt x="1377022" y="73298"/>
                </a:lnTo>
                <a:lnTo>
                  <a:pt x="1437047" y="68249"/>
                </a:lnTo>
                <a:lnTo>
                  <a:pt x="1498037" y="63358"/>
                </a:lnTo>
                <a:lnTo>
                  <a:pt x="1559973" y="58629"/>
                </a:lnTo>
                <a:lnTo>
                  <a:pt x="1622834" y="54064"/>
                </a:lnTo>
                <a:lnTo>
                  <a:pt x="1686598" y="49665"/>
                </a:lnTo>
                <a:lnTo>
                  <a:pt x="1751246" y="45435"/>
                </a:lnTo>
                <a:lnTo>
                  <a:pt x="1816758" y="41376"/>
                </a:lnTo>
                <a:lnTo>
                  <a:pt x="1883111" y="37491"/>
                </a:lnTo>
                <a:lnTo>
                  <a:pt x="1950287" y="33783"/>
                </a:lnTo>
                <a:lnTo>
                  <a:pt x="2018264" y="30253"/>
                </a:lnTo>
                <a:lnTo>
                  <a:pt x="2087022" y="26904"/>
                </a:lnTo>
                <a:lnTo>
                  <a:pt x="2156541" y="23739"/>
                </a:lnTo>
                <a:lnTo>
                  <a:pt x="2226799" y="20761"/>
                </a:lnTo>
                <a:lnTo>
                  <a:pt x="2297777" y="17971"/>
                </a:lnTo>
                <a:lnTo>
                  <a:pt x="2369453" y="15372"/>
                </a:lnTo>
                <a:lnTo>
                  <a:pt x="2441808" y="12966"/>
                </a:lnTo>
                <a:lnTo>
                  <a:pt x="2514820" y="10757"/>
                </a:lnTo>
                <a:lnTo>
                  <a:pt x="2588470" y="8747"/>
                </a:lnTo>
                <a:lnTo>
                  <a:pt x="2662736" y="6937"/>
                </a:lnTo>
                <a:lnTo>
                  <a:pt x="2737598" y="5332"/>
                </a:lnTo>
                <a:lnTo>
                  <a:pt x="2813036" y="3932"/>
                </a:lnTo>
                <a:lnTo>
                  <a:pt x="2889029" y="2741"/>
                </a:lnTo>
                <a:lnTo>
                  <a:pt x="2965556" y="1760"/>
                </a:lnTo>
                <a:lnTo>
                  <a:pt x="3042597" y="994"/>
                </a:lnTo>
                <a:lnTo>
                  <a:pt x="3120132" y="443"/>
                </a:lnTo>
                <a:lnTo>
                  <a:pt x="3198140" y="111"/>
                </a:lnTo>
                <a:lnTo>
                  <a:pt x="3276600" y="0"/>
                </a:lnTo>
                <a:lnTo>
                  <a:pt x="3355059" y="111"/>
                </a:lnTo>
                <a:lnTo>
                  <a:pt x="3433067" y="443"/>
                </a:lnTo>
                <a:lnTo>
                  <a:pt x="3510602" y="994"/>
                </a:lnTo>
                <a:lnTo>
                  <a:pt x="3587643" y="1760"/>
                </a:lnTo>
                <a:lnTo>
                  <a:pt x="3664170" y="2741"/>
                </a:lnTo>
                <a:lnTo>
                  <a:pt x="3740163" y="3932"/>
                </a:lnTo>
                <a:lnTo>
                  <a:pt x="3815601" y="5332"/>
                </a:lnTo>
                <a:lnTo>
                  <a:pt x="3890463" y="6937"/>
                </a:lnTo>
                <a:lnTo>
                  <a:pt x="3964729" y="8747"/>
                </a:lnTo>
                <a:lnTo>
                  <a:pt x="4038379" y="10757"/>
                </a:lnTo>
                <a:lnTo>
                  <a:pt x="4111391" y="12966"/>
                </a:lnTo>
                <a:lnTo>
                  <a:pt x="4183746" y="15372"/>
                </a:lnTo>
                <a:lnTo>
                  <a:pt x="4255422" y="17971"/>
                </a:lnTo>
                <a:lnTo>
                  <a:pt x="4326400" y="20761"/>
                </a:lnTo>
                <a:lnTo>
                  <a:pt x="4396658" y="23739"/>
                </a:lnTo>
                <a:lnTo>
                  <a:pt x="4466177" y="26904"/>
                </a:lnTo>
                <a:lnTo>
                  <a:pt x="4534935" y="30253"/>
                </a:lnTo>
                <a:lnTo>
                  <a:pt x="4602912" y="33783"/>
                </a:lnTo>
                <a:lnTo>
                  <a:pt x="4670088" y="37491"/>
                </a:lnTo>
                <a:lnTo>
                  <a:pt x="4736441" y="41376"/>
                </a:lnTo>
                <a:lnTo>
                  <a:pt x="4801953" y="45435"/>
                </a:lnTo>
                <a:lnTo>
                  <a:pt x="4866601" y="49665"/>
                </a:lnTo>
                <a:lnTo>
                  <a:pt x="4930365" y="54064"/>
                </a:lnTo>
                <a:lnTo>
                  <a:pt x="4993226" y="58629"/>
                </a:lnTo>
                <a:lnTo>
                  <a:pt x="5055162" y="63358"/>
                </a:lnTo>
                <a:lnTo>
                  <a:pt x="5116152" y="68249"/>
                </a:lnTo>
                <a:lnTo>
                  <a:pt x="5176177" y="73298"/>
                </a:lnTo>
                <a:lnTo>
                  <a:pt x="5235216" y="78504"/>
                </a:lnTo>
                <a:lnTo>
                  <a:pt x="5293247" y="83863"/>
                </a:lnTo>
                <a:lnTo>
                  <a:pt x="5350252" y="89374"/>
                </a:lnTo>
                <a:lnTo>
                  <a:pt x="5406208" y="95035"/>
                </a:lnTo>
                <a:lnTo>
                  <a:pt x="5461097" y="100841"/>
                </a:lnTo>
                <a:lnTo>
                  <a:pt x="5514896" y="106792"/>
                </a:lnTo>
                <a:lnTo>
                  <a:pt x="5567586" y="112884"/>
                </a:lnTo>
                <a:lnTo>
                  <a:pt x="5619145" y="119115"/>
                </a:lnTo>
                <a:lnTo>
                  <a:pt x="5669555" y="125483"/>
                </a:lnTo>
                <a:lnTo>
                  <a:pt x="5718793" y="131985"/>
                </a:lnTo>
                <a:lnTo>
                  <a:pt x="5766839" y="138618"/>
                </a:lnTo>
                <a:lnTo>
                  <a:pt x="5813674" y="145381"/>
                </a:lnTo>
                <a:lnTo>
                  <a:pt x="5859275" y="152270"/>
                </a:lnTo>
                <a:lnTo>
                  <a:pt x="5903624" y="159283"/>
                </a:lnTo>
                <a:lnTo>
                  <a:pt x="5946699" y="166418"/>
                </a:lnTo>
                <a:lnTo>
                  <a:pt x="5988479" y="173672"/>
                </a:lnTo>
                <a:lnTo>
                  <a:pt x="6028945" y="181043"/>
                </a:lnTo>
                <a:lnTo>
                  <a:pt x="6068075" y="188528"/>
                </a:lnTo>
                <a:lnTo>
                  <a:pt x="6105849" y="196125"/>
                </a:lnTo>
                <a:lnTo>
                  <a:pt x="6177248" y="211644"/>
                </a:lnTo>
                <a:lnTo>
                  <a:pt x="6242977" y="227580"/>
                </a:lnTo>
                <a:lnTo>
                  <a:pt x="6302871" y="243914"/>
                </a:lnTo>
                <a:lnTo>
                  <a:pt x="6356767" y="260625"/>
                </a:lnTo>
                <a:lnTo>
                  <a:pt x="6404500" y="277694"/>
                </a:lnTo>
                <a:lnTo>
                  <a:pt x="6445906" y="295100"/>
                </a:lnTo>
                <a:lnTo>
                  <a:pt x="6480820" y="312824"/>
                </a:lnTo>
                <a:lnTo>
                  <a:pt x="6520661" y="339963"/>
                </a:lnTo>
                <a:lnTo>
                  <a:pt x="6549529" y="377076"/>
                </a:lnTo>
                <a:lnTo>
                  <a:pt x="6553200" y="395986"/>
                </a:lnTo>
                <a:lnTo>
                  <a:pt x="6552279" y="405473"/>
                </a:lnTo>
                <a:lnTo>
                  <a:pt x="6549529" y="414905"/>
                </a:lnTo>
                <a:lnTo>
                  <a:pt x="6520661" y="452038"/>
                </a:lnTo>
                <a:lnTo>
                  <a:pt x="6480820" y="479190"/>
                </a:lnTo>
                <a:lnTo>
                  <a:pt x="6445906" y="496923"/>
                </a:lnTo>
                <a:lnTo>
                  <a:pt x="6404500" y="514337"/>
                </a:lnTo>
                <a:lnTo>
                  <a:pt x="6356767" y="531412"/>
                </a:lnTo>
                <a:lnTo>
                  <a:pt x="6302871" y="548130"/>
                </a:lnTo>
                <a:lnTo>
                  <a:pt x="6242977" y="564469"/>
                </a:lnTo>
                <a:lnTo>
                  <a:pt x="6177248" y="580411"/>
                </a:lnTo>
                <a:lnTo>
                  <a:pt x="6105849" y="595935"/>
                </a:lnTo>
                <a:lnTo>
                  <a:pt x="6068075" y="603535"/>
                </a:lnTo>
                <a:lnTo>
                  <a:pt x="6028945" y="611022"/>
                </a:lnTo>
                <a:lnTo>
                  <a:pt x="5988479" y="618395"/>
                </a:lnTo>
                <a:lnTo>
                  <a:pt x="5946699" y="625651"/>
                </a:lnTo>
                <a:lnTo>
                  <a:pt x="5903624" y="632788"/>
                </a:lnTo>
                <a:lnTo>
                  <a:pt x="5859275" y="639803"/>
                </a:lnTo>
                <a:lnTo>
                  <a:pt x="5813674" y="646694"/>
                </a:lnTo>
                <a:lnTo>
                  <a:pt x="5766839" y="653459"/>
                </a:lnTo>
                <a:lnTo>
                  <a:pt x="5718793" y="660094"/>
                </a:lnTo>
                <a:lnTo>
                  <a:pt x="5669555" y="666597"/>
                </a:lnTo>
                <a:lnTo>
                  <a:pt x="5619145" y="672966"/>
                </a:lnTo>
                <a:lnTo>
                  <a:pt x="5567586" y="679199"/>
                </a:lnTo>
                <a:lnTo>
                  <a:pt x="5514896" y="685292"/>
                </a:lnTo>
                <a:lnTo>
                  <a:pt x="5461097" y="691244"/>
                </a:lnTo>
                <a:lnTo>
                  <a:pt x="5406208" y="697052"/>
                </a:lnTo>
                <a:lnTo>
                  <a:pt x="5350252" y="702713"/>
                </a:lnTo>
                <a:lnTo>
                  <a:pt x="5293247" y="708225"/>
                </a:lnTo>
                <a:lnTo>
                  <a:pt x="5235216" y="713586"/>
                </a:lnTo>
                <a:lnTo>
                  <a:pt x="5176177" y="718793"/>
                </a:lnTo>
                <a:lnTo>
                  <a:pt x="5116152" y="723843"/>
                </a:lnTo>
                <a:lnTo>
                  <a:pt x="5055162" y="728734"/>
                </a:lnTo>
                <a:lnTo>
                  <a:pt x="4993226" y="733464"/>
                </a:lnTo>
                <a:lnTo>
                  <a:pt x="4930365" y="738029"/>
                </a:lnTo>
                <a:lnTo>
                  <a:pt x="4866601" y="742429"/>
                </a:lnTo>
                <a:lnTo>
                  <a:pt x="4801953" y="746659"/>
                </a:lnTo>
                <a:lnTo>
                  <a:pt x="4736441" y="750719"/>
                </a:lnTo>
                <a:lnTo>
                  <a:pt x="4670088" y="754604"/>
                </a:lnTo>
                <a:lnTo>
                  <a:pt x="4602912" y="758313"/>
                </a:lnTo>
                <a:lnTo>
                  <a:pt x="4534935" y="761843"/>
                </a:lnTo>
                <a:lnTo>
                  <a:pt x="4466177" y="765192"/>
                </a:lnTo>
                <a:lnTo>
                  <a:pt x="4396658" y="768357"/>
                </a:lnTo>
                <a:lnTo>
                  <a:pt x="4326400" y="771336"/>
                </a:lnTo>
                <a:lnTo>
                  <a:pt x="4255422" y="774127"/>
                </a:lnTo>
                <a:lnTo>
                  <a:pt x="4183746" y="776726"/>
                </a:lnTo>
                <a:lnTo>
                  <a:pt x="4111391" y="779131"/>
                </a:lnTo>
                <a:lnTo>
                  <a:pt x="4038379" y="781340"/>
                </a:lnTo>
                <a:lnTo>
                  <a:pt x="3964729" y="783351"/>
                </a:lnTo>
                <a:lnTo>
                  <a:pt x="3890463" y="785160"/>
                </a:lnTo>
                <a:lnTo>
                  <a:pt x="3815601" y="786766"/>
                </a:lnTo>
                <a:lnTo>
                  <a:pt x="3740163" y="788166"/>
                </a:lnTo>
                <a:lnTo>
                  <a:pt x="3664170" y="789357"/>
                </a:lnTo>
                <a:lnTo>
                  <a:pt x="3587643" y="790338"/>
                </a:lnTo>
                <a:lnTo>
                  <a:pt x="3510602" y="791104"/>
                </a:lnTo>
                <a:lnTo>
                  <a:pt x="3433067" y="791655"/>
                </a:lnTo>
                <a:lnTo>
                  <a:pt x="3355059" y="791987"/>
                </a:lnTo>
                <a:lnTo>
                  <a:pt x="3276600" y="792099"/>
                </a:lnTo>
                <a:lnTo>
                  <a:pt x="3198140" y="791987"/>
                </a:lnTo>
                <a:lnTo>
                  <a:pt x="3120132" y="791655"/>
                </a:lnTo>
                <a:lnTo>
                  <a:pt x="3042597" y="791104"/>
                </a:lnTo>
                <a:lnTo>
                  <a:pt x="2965556" y="790338"/>
                </a:lnTo>
                <a:lnTo>
                  <a:pt x="2889029" y="789357"/>
                </a:lnTo>
                <a:lnTo>
                  <a:pt x="2813036" y="788166"/>
                </a:lnTo>
                <a:lnTo>
                  <a:pt x="2737598" y="786766"/>
                </a:lnTo>
                <a:lnTo>
                  <a:pt x="2662736" y="785160"/>
                </a:lnTo>
                <a:lnTo>
                  <a:pt x="2588470" y="783351"/>
                </a:lnTo>
                <a:lnTo>
                  <a:pt x="2514820" y="781340"/>
                </a:lnTo>
                <a:lnTo>
                  <a:pt x="2441808" y="779131"/>
                </a:lnTo>
                <a:lnTo>
                  <a:pt x="2369453" y="776726"/>
                </a:lnTo>
                <a:lnTo>
                  <a:pt x="2297777" y="774127"/>
                </a:lnTo>
                <a:lnTo>
                  <a:pt x="2226799" y="771336"/>
                </a:lnTo>
                <a:lnTo>
                  <a:pt x="2156541" y="768357"/>
                </a:lnTo>
                <a:lnTo>
                  <a:pt x="2087022" y="765192"/>
                </a:lnTo>
                <a:lnTo>
                  <a:pt x="2018264" y="761843"/>
                </a:lnTo>
                <a:lnTo>
                  <a:pt x="1950287" y="758313"/>
                </a:lnTo>
                <a:lnTo>
                  <a:pt x="1883111" y="754604"/>
                </a:lnTo>
                <a:lnTo>
                  <a:pt x="1816758" y="750719"/>
                </a:lnTo>
                <a:lnTo>
                  <a:pt x="1751246" y="746659"/>
                </a:lnTo>
                <a:lnTo>
                  <a:pt x="1686598" y="742429"/>
                </a:lnTo>
                <a:lnTo>
                  <a:pt x="1622834" y="738029"/>
                </a:lnTo>
                <a:lnTo>
                  <a:pt x="1559973" y="733464"/>
                </a:lnTo>
                <a:lnTo>
                  <a:pt x="1498037" y="728734"/>
                </a:lnTo>
                <a:lnTo>
                  <a:pt x="1437047" y="723843"/>
                </a:lnTo>
                <a:lnTo>
                  <a:pt x="1377022" y="718793"/>
                </a:lnTo>
                <a:lnTo>
                  <a:pt x="1317983" y="713586"/>
                </a:lnTo>
                <a:lnTo>
                  <a:pt x="1259952" y="708225"/>
                </a:lnTo>
                <a:lnTo>
                  <a:pt x="1202947" y="702713"/>
                </a:lnTo>
                <a:lnTo>
                  <a:pt x="1146991" y="697052"/>
                </a:lnTo>
                <a:lnTo>
                  <a:pt x="1092102" y="691244"/>
                </a:lnTo>
                <a:lnTo>
                  <a:pt x="1038303" y="685292"/>
                </a:lnTo>
                <a:lnTo>
                  <a:pt x="985613" y="679199"/>
                </a:lnTo>
                <a:lnTo>
                  <a:pt x="934054" y="672966"/>
                </a:lnTo>
                <a:lnTo>
                  <a:pt x="883644" y="666597"/>
                </a:lnTo>
                <a:lnTo>
                  <a:pt x="834406" y="660094"/>
                </a:lnTo>
                <a:lnTo>
                  <a:pt x="786360" y="653459"/>
                </a:lnTo>
                <a:lnTo>
                  <a:pt x="739525" y="646694"/>
                </a:lnTo>
                <a:lnTo>
                  <a:pt x="693924" y="639803"/>
                </a:lnTo>
                <a:lnTo>
                  <a:pt x="649575" y="632788"/>
                </a:lnTo>
                <a:lnTo>
                  <a:pt x="606500" y="625651"/>
                </a:lnTo>
                <a:lnTo>
                  <a:pt x="564720" y="618395"/>
                </a:lnTo>
                <a:lnTo>
                  <a:pt x="524254" y="611022"/>
                </a:lnTo>
                <a:lnTo>
                  <a:pt x="485124" y="603535"/>
                </a:lnTo>
                <a:lnTo>
                  <a:pt x="447350" y="595935"/>
                </a:lnTo>
                <a:lnTo>
                  <a:pt x="375951" y="580411"/>
                </a:lnTo>
                <a:lnTo>
                  <a:pt x="310222" y="564469"/>
                </a:lnTo>
                <a:lnTo>
                  <a:pt x="250328" y="548130"/>
                </a:lnTo>
                <a:lnTo>
                  <a:pt x="196432" y="531412"/>
                </a:lnTo>
                <a:lnTo>
                  <a:pt x="148699" y="514337"/>
                </a:lnTo>
                <a:lnTo>
                  <a:pt x="107293" y="496923"/>
                </a:lnTo>
                <a:lnTo>
                  <a:pt x="72379" y="479190"/>
                </a:lnTo>
                <a:lnTo>
                  <a:pt x="32538" y="452038"/>
                </a:lnTo>
                <a:lnTo>
                  <a:pt x="3670" y="414905"/>
                </a:lnTo>
                <a:lnTo>
                  <a:pt x="0" y="395986"/>
                </a:lnTo>
                <a:close/>
              </a:path>
            </a:pathLst>
          </a:custGeom>
          <a:ln w="3492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75050" y="5229225"/>
            <a:ext cx="6266180" cy="1079500"/>
          </a:xfrm>
          <a:custGeom>
            <a:avLst/>
            <a:gdLst/>
            <a:ahLst/>
            <a:cxnLst/>
            <a:rect l="l" t="t" r="r" b="b"/>
            <a:pathLst>
              <a:path w="6266180" h="1079500">
                <a:moveTo>
                  <a:pt x="0" y="179959"/>
                </a:moveTo>
                <a:lnTo>
                  <a:pt x="6424" y="132100"/>
                </a:lnTo>
                <a:lnTo>
                  <a:pt x="24558" y="89106"/>
                </a:lnTo>
                <a:lnTo>
                  <a:pt x="52689" y="52689"/>
                </a:lnTo>
                <a:lnTo>
                  <a:pt x="89106" y="24558"/>
                </a:lnTo>
                <a:lnTo>
                  <a:pt x="132100" y="6424"/>
                </a:lnTo>
                <a:lnTo>
                  <a:pt x="179959" y="0"/>
                </a:lnTo>
                <a:lnTo>
                  <a:pt x="6085967" y="0"/>
                </a:lnTo>
                <a:lnTo>
                  <a:pt x="6133781" y="6424"/>
                </a:lnTo>
                <a:lnTo>
                  <a:pt x="6176762" y="24558"/>
                </a:lnTo>
                <a:lnTo>
                  <a:pt x="6213189" y="52689"/>
                </a:lnTo>
                <a:lnTo>
                  <a:pt x="6241339" y="89106"/>
                </a:lnTo>
                <a:lnTo>
                  <a:pt x="6259492" y="132100"/>
                </a:lnTo>
                <a:lnTo>
                  <a:pt x="6265926" y="179959"/>
                </a:lnTo>
                <a:lnTo>
                  <a:pt x="6265926" y="899579"/>
                </a:lnTo>
                <a:lnTo>
                  <a:pt x="6259492" y="947408"/>
                </a:lnTo>
                <a:lnTo>
                  <a:pt x="6241339" y="990387"/>
                </a:lnTo>
                <a:lnTo>
                  <a:pt x="6213189" y="1026801"/>
                </a:lnTo>
                <a:lnTo>
                  <a:pt x="6176762" y="1054934"/>
                </a:lnTo>
                <a:lnTo>
                  <a:pt x="6133781" y="1073072"/>
                </a:lnTo>
                <a:lnTo>
                  <a:pt x="6085967" y="1079500"/>
                </a:lnTo>
                <a:lnTo>
                  <a:pt x="179959" y="1079500"/>
                </a:lnTo>
                <a:lnTo>
                  <a:pt x="132100" y="1073072"/>
                </a:lnTo>
                <a:lnTo>
                  <a:pt x="89106" y="1054934"/>
                </a:lnTo>
                <a:lnTo>
                  <a:pt x="52689" y="1026801"/>
                </a:lnTo>
                <a:lnTo>
                  <a:pt x="24558" y="990387"/>
                </a:lnTo>
                <a:lnTo>
                  <a:pt x="6424" y="947408"/>
                </a:lnTo>
                <a:lnTo>
                  <a:pt x="0" y="899579"/>
                </a:lnTo>
                <a:lnTo>
                  <a:pt x="0" y="179959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53411" y="242315"/>
            <a:ext cx="7446264" cy="5882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77795" y="268224"/>
            <a:ext cx="7447788" cy="5882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67001" y="257238"/>
            <a:ext cx="7444105" cy="584835"/>
          </a:xfrm>
          <a:custGeom>
            <a:avLst/>
            <a:gdLst/>
            <a:ahLst/>
            <a:cxnLst/>
            <a:rect l="l" t="t" r="r" b="b"/>
            <a:pathLst>
              <a:path w="7444105" h="584835">
                <a:moveTo>
                  <a:pt x="0" y="584771"/>
                </a:moveTo>
                <a:lnTo>
                  <a:pt x="7444105" y="584771"/>
                </a:lnTo>
                <a:lnTo>
                  <a:pt x="7444105" y="0"/>
                </a:lnTo>
                <a:lnTo>
                  <a:pt x="0" y="0"/>
                </a:lnTo>
                <a:lnTo>
                  <a:pt x="0" y="584771"/>
                </a:lnTo>
                <a:close/>
              </a:path>
            </a:pathLst>
          </a:custGeom>
          <a:solidFill>
            <a:srgbClr val="CCEB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67001" y="264413"/>
            <a:ext cx="744410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00"/>
              </a:spcBef>
            </a:pPr>
            <a:r>
              <a:rPr b="0" spc="-15" dirty="0">
                <a:solidFill>
                  <a:srgbClr val="000000"/>
                </a:solidFill>
                <a:latin typeface="Calibri"/>
                <a:cs typeface="Calibri"/>
              </a:rPr>
              <a:t>Контроль </a:t>
            </a:r>
            <a:r>
              <a:rPr b="0" spc="-5" dirty="0">
                <a:solidFill>
                  <a:srgbClr val="000000"/>
                </a:solidFill>
                <a:latin typeface="Calibri"/>
                <a:cs typeface="Calibri"/>
              </a:rPr>
              <a:t>качества </a:t>
            </a:r>
            <a:r>
              <a:rPr b="0" spc="-15" dirty="0">
                <a:solidFill>
                  <a:srgbClr val="000000"/>
                </a:solidFill>
                <a:latin typeface="Calibri"/>
                <a:cs typeface="Calibri"/>
              </a:rPr>
              <a:t>медицинской</a:t>
            </a:r>
            <a:r>
              <a:rPr b="0" spc="-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помощи</a:t>
            </a: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1966912" y="1111313"/>
          <a:ext cx="8479155" cy="56724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62275"/>
                <a:gridCol w="5473700"/>
              </a:tblGrid>
              <a:tr h="576326">
                <a:tc>
                  <a:txBody>
                    <a:bodyPr/>
                    <a:lstStyle/>
                    <a:p>
                      <a:pPr marL="91440">
                        <a:lnSpc>
                          <a:spcPts val="2975"/>
                        </a:lnSpc>
                      </a:pPr>
                      <a:r>
                        <a:rPr sz="2800" spc="-10" dirty="0">
                          <a:latin typeface="Arial"/>
                          <a:cs typeface="Arial"/>
                        </a:rPr>
                        <a:t>Субъекты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ts val="2975"/>
                        </a:lnSpc>
                      </a:pPr>
                      <a:r>
                        <a:rPr sz="2800" spc="-20" dirty="0">
                          <a:latin typeface="Arial"/>
                          <a:cs typeface="Arial"/>
                        </a:rPr>
                        <a:t>Показатели </a:t>
                      </a:r>
                      <a:r>
                        <a:rPr sz="2800" spc="-10" dirty="0">
                          <a:latin typeface="Arial"/>
                          <a:cs typeface="Arial"/>
                        </a:rPr>
                        <a:t>качества</a:t>
                      </a:r>
                      <a:r>
                        <a:rPr sz="28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800" spc="-5" dirty="0">
                          <a:latin typeface="Arial"/>
                          <a:cs typeface="Arial"/>
                        </a:rPr>
                        <a:t>МП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</a:tr>
              <a:tr h="809625">
                <a:tc>
                  <a:txBody>
                    <a:bodyPr/>
                    <a:lstStyle/>
                    <a:p>
                      <a:pPr marL="91440">
                        <a:lnSpc>
                          <a:spcPts val="2975"/>
                        </a:lnSpc>
                      </a:pPr>
                      <a:r>
                        <a:rPr sz="2800" spc="-20" dirty="0">
                          <a:latin typeface="Arial"/>
                          <a:cs typeface="Arial"/>
                        </a:rPr>
                        <a:t>РФ, </a:t>
                      </a:r>
                      <a:r>
                        <a:rPr sz="2800" spc="-10" dirty="0">
                          <a:latin typeface="Arial"/>
                          <a:cs typeface="Arial"/>
                        </a:rPr>
                        <a:t>Субъект</a:t>
                      </a:r>
                      <a:r>
                        <a:rPr sz="28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800" spc="-25" dirty="0">
                          <a:latin typeface="Arial"/>
                          <a:cs typeface="Arial"/>
                        </a:rPr>
                        <a:t>РФ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655320">
                        <a:lnSpc>
                          <a:spcPts val="2300"/>
                        </a:lnSpc>
                        <a:spcBef>
                          <a:spcPts val="285"/>
                        </a:spcBef>
                      </a:pPr>
                      <a:r>
                        <a:rPr sz="2400" spc="-10" dirty="0">
                          <a:latin typeface="Arial"/>
                          <a:cs typeface="Arial"/>
                        </a:rPr>
                        <a:t>Заболеваемость,инвалидизация, 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смертность,</a:t>
                      </a:r>
                      <a:r>
                        <a:rPr sz="2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мед.статистика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98702">
                <a:tc>
                  <a:txBody>
                    <a:bodyPr/>
                    <a:lstStyle/>
                    <a:p>
                      <a:pPr marL="91440" marR="1102360">
                        <a:lnSpc>
                          <a:spcPts val="2690"/>
                        </a:lnSpc>
                        <a:spcBef>
                          <a:spcPts val="265"/>
                        </a:spcBef>
                      </a:pPr>
                      <a:r>
                        <a:rPr sz="2800" spc="-5" dirty="0">
                          <a:latin typeface="Arial"/>
                          <a:cs typeface="Arial"/>
                        </a:rPr>
                        <a:t>Стр</a:t>
                      </a:r>
                      <a:r>
                        <a:rPr sz="2800" spc="5" dirty="0">
                          <a:latin typeface="Arial"/>
                          <a:cs typeface="Arial"/>
                        </a:rPr>
                        <a:t>а</a:t>
                      </a:r>
                      <a:r>
                        <a:rPr sz="2800" spc="-35" dirty="0">
                          <a:latin typeface="Arial"/>
                          <a:cs typeface="Arial"/>
                        </a:rPr>
                        <a:t>х</a:t>
                      </a:r>
                      <a:r>
                        <a:rPr sz="2800" spc="-5" dirty="0">
                          <a:latin typeface="Arial"/>
                          <a:cs typeface="Arial"/>
                        </a:rPr>
                        <a:t>о</a:t>
                      </a:r>
                      <a:r>
                        <a:rPr sz="2800" spc="-3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2800" spc="-5" dirty="0">
                          <a:latin typeface="Arial"/>
                          <a:cs typeface="Arial"/>
                        </a:rPr>
                        <a:t>ая  компания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3365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ts val="2975"/>
                        </a:lnSpc>
                        <a:tabLst>
                          <a:tab pos="481965" algn="l"/>
                        </a:tabLst>
                      </a:pPr>
                      <a:r>
                        <a:rPr sz="2800" spc="-5" dirty="0">
                          <a:latin typeface="Arial"/>
                          <a:cs typeface="Arial"/>
                        </a:rPr>
                        <a:t>+	</a:t>
                      </a:r>
                      <a:r>
                        <a:rPr sz="2400" spc="-15" dirty="0">
                          <a:latin typeface="Arial"/>
                          <a:cs typeface="Arial"/>
                        </a:rPr>
                        <a:t>соответствие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МЭС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059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5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2800" spc="-5" dirty="0">
                          <a:latin typeface="Arial"/>
                          <a:cs typeface="Arial"/>
                        </a:rPr>
                        <a:t>Пациент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ts val="2215"/>
                        </a:lnSpc>
                      </a:pPr>
                      <a:r>
                        <a:rPr sz="2400" spc="-15" dirty="0">
                          <a:latin typeface="Arial"/>
                          <a:cs typeface="Arial"/>
                        </a:rPr>
                        <a:t>Исчезновение</a:t>
                      </a:r>
                      <a:r>
                        <a:rPr sz="24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симптомов</a:t>
                      </a:r>
                      <a:endParaRPr sz="2400">
                        <a:latin typeface="Arial"/>
                        <a:cs typeface="Arial"/>
                      </a:endParaRPr>
                    </a:p>
                    <a:p>
                      <a:pPr marL="92075">
                        <a:lnSpc>
                          <a:spcPts val="2595"/>
                        </a:lnSpc>
                      </a:pPr>
                      <a:r>
                        <a:rPr sz="2400" spc="-10" dirty="0">
                          <a:latin typeface="Arial"/>
                          <a:cs typeface="Arial"/>
                        </a:rPr>
                        <a:t>Восстановление</a:t>
                      </a:r>
                      <a:r>
                        <a:rPr sz="2400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функций</a:t>
                      </a:r>
                      <a:endParaRPr sz="2400">
                        <a:latin typeface="Arial"/>
                        <a:cs typeface="Arial"/>
                      </a:endParaRPr>
                    </a:p>
                    <a:p>
                      <a:pPr marL="92075">
                        <a:lnSpc>
                          <a:spcPts val="2735"/>
                        </a:lnSpc>
                      </a:pPr>
                      <a:r>
                        <a:rPr sz="2400" spc="-10" dirty="0">
                          <a:latin typeface="Arial"/>
                          <a:cs typeface="Arial"/>
                        </a:rPr>
                        <a:t>Качество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жизни, </a:t>
                      </a:r>
                      <a:r>
                        <a:rPr sz="2400" spc="-20" dirty="0">
                          <a:latin typeface="Arial"/>
                          <a:cs typeface="Arial"/>
                        </a:rPr>
                        <a:t>отс.</a:t>
                      </a:r>
                      <a:r>
                        <a:rPr sz="24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осложнений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528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1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2775"/>
                        </a:spcBef>
                      </a:pPr>
                      <a:r>
                        <a:rPr sz="2800" spc="-20" dirty="0">
                          <a:latin typeface="Arial"/>
                          <a:cs typeface="Arial"/>
                        </a:rPr>
                        <a:t>Врач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ts val="2450"/>
                        </a:lnSpc>
                      </a:pPr>
                      <a:r>
                        <a:rPr sz="2400" spc="-10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Восстановление</a:t>
                      </a:r>
                      <a:r>
                        <a:rPr sz="2400" spc="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функций,</a:t>
                      </a:r>
                      <a:endParaRPr sz="2400">
                        <a:latin typeface="Arial"/>
                        <a:cs typeface="Arial"/>
                      </a:endParaRPr>
                    </a:p>
                    <a:p>
                      <a:pPr marL="92075">
                        <a:lnSpc>
                          <a:spcPts val="2780"/>
                        </a:lnSpc>
                      </a:pPr>
                      <a:r>
                        <a:rPr sz="2400" spc="-5" dirty="0">
                          <a:solidFill>
                            <a:srgbClr val="CC0000"/>
                          </a:solidFill>
                          <a:latin typeface="Arial"/>
                          <a:cs typeface="Arial"/>
                        </a:rPr>
                        <a:t>достижение </a:t>
                      </a:r>
                      <a:r>
                        <a:rPr sz="2400" spc="-20" dirty="0">
                          <a:solidFill>
                            <a:srgbClr val="CC0000"/>
                          </a:solidFill>
                          <a:latin typeface="Arial"/>
                          <a:cs typeface="Arial"/>
                        </a:rPr>
                        <a:t>целевых</a:t>
                      </a:r>
                      <a:r>
                        <a:rPr sz="2400" spc="-55" dirty="0">
                          <a:solidFill>
                            <a:srgbClr val="CC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10" dirty="0">
                          <a:solidFill>
                            <a:srgbClr val="CC0000"/>
                          </a:solidFill>
                          <a:latin typeface="Arial"/>
                          <a:cs typeface="Arial"/>
                        </a:rPr>
                        <a:t>уровней</a:t>
                      </a:r>
                      <a:endParaRPr sz="2400">
                        <a:latin typeface="Arial"/>
                        <a:cs typeface="Arial"/>
                      </a:endParaRPr>
                    </a:p>
                    <a:p>
                      <a:pPr marL="92075">
                        <a:lnSpc>
                          <a:spcPts val="2780"/>
                        </a:lnSpc>
                      </a:pPr>
                      <a:r>
                        <a:rPr sz="2400" spc="-20" dirty="0">
                          <a:solidFill>
                            <a:srgbClr val="CC0000"/>
                          </a:solidFill>
                          <a:latin typeface="Arial"/>
                          <a:cs typeface="Arial"/>
                        </a:rPr>
                        <a:t>лечебного</a:t>
                      </a:r>
                      <a:r>
                        <a:rPr sz="2400" spc="-10" dirty="0">
                          <a:solidFill>
                            <a:srgbClr val="CC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15" dirty="0">
                          <a:solidFill>
                            <a:srgbClr val="CC0000"/>
                          </a:solidFill>
                          <a:latin typeface="Arial"/>
                          <a:cs typeface="Arial"/>
                        </a:rPr>
                        <a:t>воздействия</a:t>
                      </a:r>
                      <a:endParaRPr sz="2400">
                        <a:latin typeface="Arial"/>
                        <a:cs typeface="Arial"/>
                      </a:endParaRPr>
                    </a:p>
                    <a:p>
                      <a:pPr marL="92075" marR="700405">
                        <a:lnSpc>
                          <a:spcPts val="2880"/>
                        </a:lnSpc>
                        <a:spcBef>
                          <a:spcPts val="40"/>
                        </a:spcBef>
                        <a:tabLst>
                          <a:tab pos="862965" algn="l"/>
                        </a:tabLst>
                      </a:pPr>
                      <a:r>
                        <a:rPr sz="2400" spc="15" dirty="0">
                          <a:solidFill>
                            <a:srgbClr val="CC0000"/>
                          </a:solidFill>
                          <a:latin typeface="Arial"/>
                          <a:cs typeface="Arial"/>
                        </a:rPr>
                        <a:t>(АД,	</a:t>
                      </a:r>
                      <a:r>
                        <a:rPr sz="2400" spc="-15" dirty="0">
                          <a:solidFill>
                            <a:srgbClr val="CC0000"/>
                          </a:solidFill>
                          <a:latin typeface="Arial"/>
                          <a:cs typeface="Arial"/>
                        </a:rPr>
                        <a:t>холестерин, </a:t>
                      </a:r>
                      <a:r>
                        <a:rPr sz="2400" spc="-10" dirty="0">
                          <a:solidFill>
                            <a:srgbClr val="CC0000"/>
                          </a:solidFill>
                          <a:latin typeface="Arial"/>
                          <a:cs typeface="Arial"/>
                        </a:rPr>
                        <a:t>сахар </a:t>
                      </a:r>
                      <a:r>
                        <a:rPr sz="2400" dirty="0">
                          <a:solidFill>
                            <a:srgbClr val="CC0000"/>
                          </a:solidFill>
                          <a:latin typeface="Arial"/>
                          <a:cs typeface="Arial"/>
                        </a:rPr>
                        <a:t>крови…)  </a:t>
                      </a:r>
                      <a:r>
                        <a:rPr sz="2400" spc="-20" dirty="0">
                          <a:latin typeface="Arial"/>
                          <a:cs typeface="Arial"/>
                        </a:rPr>
                        <a:t>Соответствие </a:t>
                      </a:r>
                      <a:r>
                        <a:rPr sz="2400" spc="-15" dirty="0">
                          <a:latin typeface="Arial"/>
                          <a:cs typeface="Arial"/>
                        </a:rPr>
                        <a:t>стандартам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 МП</a:t>
                      </a:r>
                      <a:endParaRPr sz="2400">
                        <a:latin typeface="Arial"/>
                        <a:cs typeface="Arial"/>
                      </a:endParaRPr>
                    </a:p>
                    <a:p>
                      <a:pPr marL="92075">
                        <a:lnSpc>
                          <a:spcPts val="2500"/>
                        </a:lnSpc>
                      </a:pPr>
                      <a:r>
                        <a:rPr sz="2400" spc="-10" dirty="0">
                          <a:latin typeface="Arial"/>
                          <a:cs typeface="Arial"/>
                        </a:rPr>
                        <a:t>Предотвращение: смерти,</a:t>
                      </a:r>
                      <a:r>
                        <a:rPr sz="2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ИМ,</a:t>
                      </a:r>
                      <a:endParaRPr sz="2400">
                        <a:latin typeface="Arial"/>
                        <a:cs typeface="Arial"/>
                      </a:endParaRPr>
                    </a:p>
                    <a:p>
                      <a:pPr marL="92075">
                        <a:lnSpc>
                          <a:spcPts val="2590"/>
                        </a:lnSpc>
                      </a:pPr>
                      <a:r>
                        <a:rPr sz="2400" spc="-35" dirty="0">
                          <a:latin typeface="Arial"/>
                          <a:cs typeface="Arial"/>
                        </a:rPr>
                        <a:t>инсульта,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СН…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4595876" y="3643376"/>
            <a:ext cx="285750" cy="2143125"/>
          </a:xfrm>
          <a:custGeom>
            <a:avLst/>
            <a:gdLst/>
            <a:ahLst/>
            <a:cxnLst/>
            <a:rect l="l" t="t" r="r" b="b"/>
            <a:pathLst>
              <a:path w="285750" h="2143125">
                <a:moveTo>
                  <a:pt x="285750" y="2143061"/>
                </a:moveTo>
                <a:lnTo>
                  <a:pt x="230100" y="2134508"/>
                </a:lnTo>
                <a:lnTo>
                  <a:pt x="184689" y="2111181"/>
                </a:lnTo>
                <a:lnTo>
                  <a:pt x="154090" y="2076581"/>
                </a:lnTo>
                <a:lnTo>
                  <a:pt x="142875" y="2034209"/>
                </a:lnTo>
                <a:lnTo>
                  <a:pt x="142875" y="1334262"/>
                </a:lnTo>
                <a:lnTo>
                  <a:pt x="131641" y="1291913"/>
                </a:lnTo>
                <a:lnTo>
                  <a:pt x="101012" y="1257315"/>
                </a:lnTo>
                <a:lnTo>
                  <a:pt x="55596" y="1233981"/>
                </a:lnTo>
                <a:lnTo>
                  <a:pt x="0" y="1225423"/>
                </a:lnTo>
                <a:lnTo>
                  <a:pt x="55596" y="1216882"/>
                </a:lnTo>
                <a:lnTo>
                  <a:pt x="101012" y="1193577"/>
                </a:lnTo>
                <a:lnTo>
                  <a:pt x="131641" y="1158986"/>
                </a:lnTo>
                <a:lnTo>
                  <a:pt x="142875" y="1116584"/>
                </a:lnTo>
                <a:lnTo>
                  <a:pt x="142875" y="108838"/>
                </a:lnTo>
                <a:lnTo>
                  <a:pt x="154090" y="66436"/>
                </a:lnTo>
                <a:lnTo>
                  <a:pt x="184689" y="31845"/>
                </a:lnTo>
                <a:lnTo>
                  <a:pt x="230100" y="8540"/>
                </a:lnTo>
                <a:lnTo>
                  <a:pt x="285750" y="0"/>
                </a:lnTo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99816" y="4174235"/>
            <a:ext cx="1860804" cy="11384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754" y="913741"/>
            <a:ext cx="5567045" cy="31971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68558" y="994410"/>
            <a:ext cx="6092123" cy="32315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36615" y="975360"/>
            <a:ext cx="6143625" cy="3269615"/>
          </a:xfrm>
          <a:custGeom>
            <a:avLst/>
            <a:gdLst/>
            <a:ahLst/>
            <a:cxnLst/>
            <a:rect l="l" t="t" r="r" b="b"/>
            <a:pathLst>
              <a:path w="6143625" h="3269615">
                <a:moveTo>
                  <a:pt x="0" y="3269615"/>
                </a:moveTo>
                <a:lnTo>
                  <a:pt x="6143117" y="3269615"/>
                </a:lnTo>
                <a:lnTo>
                  <a:pt x="6143117" y="0"/>
                </a:lnTo>
                <a:lnTo>
                  <a:pt x="0" y="0"/>
                </a:lnTo>
                <a:lnTo>
                  <a:pt x="0" y="3269615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657977" y="2005545"/>
            <a:ext cx="298030" cy="3043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94982" y="4113276"/>
            <a:ext cx="304330" cy="2980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948052" y="180289"/>
            <a:ext cx="860679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0" spc="-5" dirty="0">
                <a:solidFill>
                  <a:srgbClr val="000000"/>
                </a:solidFill>
                <a:latin typeface="Calibri"/>
                <a:cs typeface="Calibri"/>
              </a:rPr>
              <a:t>Критерии оценки качества </a:t>
            </a:r>
            <a:r>
              <a:rPr b="0" spc="-10" dirty="0">
                <a:solidFill>
                  <a:srgbClr val="000000"/>
                </a:solidFill>
                <a:latin typeface="Calibri"/>
                <a:cs typeface="Calibri"/>
              </a:rPr>
              <a:t>медицинской</a:t>
            </a:r>
            <a:r>
              <a:rPr b="0" spc="-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помощи</a:t>
            </a:r>
          </a:p>
        </p:txBody>
      </p:sp>
      <p:sp>
        <p:nvSpPr>
          <p:cNvPr id="8" name="object 8"/>
          <p:cNvSpPr/>
          <p:nvPr/>
        </p:nvSpPr>
        <p:spPr>
          <a:xfrm>
            <a:off x="6483730" y="2291588"/>
            <a:ext cx="5215890" cy="1168400"/>
          </a:xfrm>
          <a:custGeom>
            <a:avLst/>
            <a:gdLst/>
            <a:ahLst/>
            <a:cxnLst/>
            <a:rect l="l" t="t" r="r" b="b"/>
            <a:pathLst>
              <a:path w="5215890" h="1168400">
                <a:moveTo>
                  <a:pt x="5020691" y="0"/>
                </a:moveTo>
                <a:lnTo>
                  <a:pt x="194691" y="0"/>
                </a:lnTo>
                <a:lnTo>
                  <a:pt x="150036" y="5139"/>
                </a:lnTo>
                <a:lnTo>
                  <a:pt x="109051" y="19780"/>
                </a:lnTo>
                <a:lnTo>
                  <a:pt x="72903" y="42757"/>
                </a:lnTo>
                <a:lnTo>
                  <a:pt x="42757" y="72903"/>
                </a:lnTo>
                <a:lnTo>
                  <a:pt x="19780" y="109051"/>
                </a:lnTo>
                <a:lnTo>
                  <a:pt x="5139" y="150036"/>
                </a:lnTo>
                <a:lnTo>
                  <a:pt x="0" y="194690"/>
                </a:lnTo>
                <a:lnTo>
                  <a:pt x="0" y="973582"/>
                </a:lnTo>
                <a:lnTo>
                  <a:pt x="5139" y="1018243"/>
                </a:lnTo>
                <a:lnTo>
                  <a:pt x="19780" y="1059246"/>
                </a:lnTo>
                <a:lnTo>
                  <a:pt x="42757" y="1095419"/>
                </a:lnTo>
                <a:lnTo>
                  <a:pt x="72903" y="1125592"/>
                </a:lnTo>
                <a:lnTo>
                  <a:pt x="109051" y="1148593"/>
                </a:lnTo>
                <a:lnTo>
                  <a:pt x="150036" y="1163253"/>
                </a:lnTo>
                <a:lnTo>
                  <a:pt x="194691" y="1168400"/>
                </a:lnTo>
                <a:lnTo>
                  <a:pt x="5020691" y="1168400"/>
                </a:lnTo>
                <a:lnTo>
                  <a:pt x="5065345" y="1163253"/>
                </a:lnTo>
                <a:lnTo>
                  <a:pt x="5106330" y="1148593"/>
                </a:lnTo>
                <a:lnTo>
                  <a:pt x="5142478" y="1125592"/>
                </a:lnTo>
                <a:lnTo>
                  <a:pt x="5172624" y="1095419"/>
                </a:lnTo>
                <a:lnTo>
                  <a:pt x="5195601" y="1059246"/>
                </a:lnTo>
                <a:lnTo>
                  <a:pt x="5210242" y="1018243"/>
                </a:lnTo>
                <a:lnTo>
                  <a:pt x="5215382" y="973582"/>
                </a:lnTo>
                <a:lnTo>
                  <a:pt x="5215382" y="194690"/>
                </a:lnTo>
                <a:lnTo>
                  <a:pt x="5210242" y="150036"/>
                </a:lnTo>
                <a:lnTo>
                  <a:pt x="5195601" y="109051"/>
                </a:lnTo>
                <a:lnTo>
                  <a:pt x="5172624" y="72903"/>
                </a:lnTo>
                <a:lnTo>
                  <a:pt x="5142478" y="42757"/>
                </a:lnTo>
                <a:lnTo>
                  <a:pt x="5106330" y="19780"/>
                </a:lnTo>
                <a:lnTo>
                  <a:pt x="5065345" y="5139"/>
                </a:lnTo>
                <a:lnTo>
                  <a:pt x="5020691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83730" y="2291588"/>
            <a:ext cx="5215890" cy="1168400"/>
          </a:xfrm>
          <a:custGeom>
            <a:avLst/>
            <a:gdLst/>
            <a:ahLst/>
            <a:cxnLst/>
            <a:rect l="l" t="t" r="r" b="b"/>
            <a:pathLst>
              <a:path w="5215890" h="1168400">
                <a:moveTo>
                  <a:pt x="0" y="194690"/>
                </a:moveTo>
                <a:lnTo>
                  <a:pt x="5139" y="150036"/>
                </a:lnTo>
                <a:lnTo>
                  <a:pt x="19780" y="109051"/>
                </a:lnTo>
                <a:lnTo>
                  <a:pt x="42757" y="72903"/>
                </a:lnTo>
                <a:lnTo>
                  <a:pt x="72903" y="42757"/>
                </a:lnTo>
                <a:lnTo>
                  <a:pt x="109051" y="19780"/>
                </a:lnTo>
                <a:lnTo>
                  <a:pt x="150036" y="5139"/>
                </a:lnTo>
                <a:lnTo>
                  <a:pt x="194691" y="0"/>
                </a:lnTo>
                <a:lnTo>
                  <a:pt x="5020691" y="0"/>
                </a:lnTo>
                <a:lnTo>
                  <a:pt x="5065345" y="5139"/>
                </a:lnTo>
                <a:lnTo>
                  <a:pt x="5106330" y="19780"/>
                </a:lnTo>
                <a:lnTo>
                  <a:pt x="5142478" y="42757"/>
                </a:lnTo>
                <a:lnTo>
                  <a:pt x="5172624" y="72903"/>
                </a:lnTo>
                <a:lnTo>
                  <a:pt x="5195601" y="109051"/>
                </a:lnTo>
                <a:lnTo>
                  <a:pt x="5210242" y="150036"/>
                </a:lnTo>
                <a:lnTo>
                  <a:pt x="5215382" y="194690"/>
                </a:lnTo>
                <a:lnTo>
                  <a:pt x="5215382" y="973582"/>
                </a:lnTo>
                <a:lnTo>
                  <a:pt x="5210242" y="1018243"/>
                </a:lnTo>
                <a:lnTo>
                  <a:pt x="5195601" y="1059246"/>
                </a:lnTo>
                <a:lnTo>
                  <a:pt x="5172624" y="1095419"/>
                </a:lnTo>
                <a:lnTo>
                  <a:pt x="5142478" y="1125592"/>
                </a:lnTo>
                <a:lnTo>
                  <a:pt x="5106330" y="1148593"/>
                </a:lnTo>
                <a:lnTo>
                  <a:pt x="5065345" y="1163253"/>
                </a:lnTo>
                <a:lnTo>
                  <a:pt x="5020691" y="1168400"/>
                </a:lnTo>
                <a:lnTo>
                  <a:pt x="194691" y="1168400"/>
                </a:lnTo>
                <a:lnTo>
                  <a:pt x="150036" y="1163253"/>
                </a:lnTo>
                <a:lnTo>
                  <a:pt x="109051" y="1148593"/>
                </a:lnTo>
                <a:lnTo>
                  <a:pt x="72903" y="1125592"/>
                </a:lnTo>
                <a:lnTo>
                  <a:pt x="42757" y="1095419"/>
                </a:lnTo>
                <a:lnTo>
                  <a:pt x="19780" y="1059246"/>
                </a:lnTo>
                <a:lnTo>
                  <a:pt x="5139" y="1018243"/>
                </a:lnTo>
                <a:lnTo>
                  <a:pt x="0" y="973582"/>
                </a:lnTo>
                <a:lnTo>
                  <a:pt x="0" y="194690"/>
                </a:lnTo>
                <a:close/>
              </a:path>
            </a:pathLst>
          </a:custGeom>
          <a:ln w="12700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090029" y="2574163"/>
            <a:ext cx="40011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70660" marR="5080" indent="-1458595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Степень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достижения запланированного  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разультата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5524" y="2611627"/>
            <a:ext cx="5215890" cy="1168400"/>
          </a:xfrm>
          <a:custGeom>
            <a:avLst/>
            <a:gdLst/>
            <a:ahLst/>
            <a:cxnLst/>
            <a:rect l="l" t="t" r="r" b="b"/>
            <a:pathLst>
              <a:path w="5215890" h="1168400">
                <a:moveTo>
                  <a:pt x="5020691" y="0"/>
                </a:moveTo>
                <a:lnTo>
                  <a:pt x="194741" y="0"/>
                </a:lnTo>
                <a:lnTo>
                  <a:pt x="150088" y="5146"/>
                </a:lnTo>
                <a:lnTo>
                  <a:pt x="109097" y="19806"/>
                </a:lnTo>
                <a:lnTo>
                  <a:pt x="72939" y="42807"/>
                </a:lnTo>
                <a:lnTo>
                  <a:pt x="42781" y="72980"/>
                </a:lnTo>
                <a:lnTo>
                  <a:pt x="19793" y="109153"/>
                </a:lnTo>
                <a:lnTo>
                  <a:pt x="5143" y="150156"/>
                </a:lnTo>
                <a:lnTo>
                  <a:pt x="0" y="194818"/>
                </a:lnTo>
                <a:lnTo>
                  <a:pt x="0" y="973709"/>
                </a:lnTo>
                <a:lnTo>
                  <a:pt x="5143" y="1018363"/>
                </a:lnTo>
                <a:lnTo>
                  <a:pt x="19793" y="1059348"/>
                </a:lnTo>
                <a:lnTo>
                  <a:pt x="42781" y="1095496"/>
                </a:lnTo>
                <a:lnTo>
                  <a:pt x="72939" y="1125642"/>
                </a:lnTo>
                <a:lnTo>
                  <a:pt x="109097" y="1148619"/>
                </a:lnTo>
                <a:lnTo>
                  <a:pt x="150088" y="1163260"/>
                </a:lnTo>
                <a:lnTo>
                  <a:pt x="194741" y="1168400"/>
                </a:lnTo>
                <a:lnTo>
                  <a:pt x="5020691" y="1168400"/>
                </a:lnTo>
                <a:lnTo>
                  <a:pt x="5065352" y="1163260"/>
                </a:lnTo>
                <a:lnTo>
                  <a:pt x="5106355" y="1148619"/>
                </a:lnTo>
                <a:lnTo>
                  <a:pt x="5142528" y="1125642"/>
                </a:lnTo>
                <a:lnTo>
                  <a:pt x="5172701" y="1095496"/>
                </a:lnTo>
                <a:lnTo>
                  <a:pt x="5195702" y="1059348"/>
                </a:lnTo>
                <a:lnTo>
                  <a:pt x="5210362" y="1018363"/>
                </a:lnTo>
                <a:lnTo>
                  <a:pt x="5215509" y="973709"/>
                </a:lnTo>
                <a:lnTo>
                  <a:pt x="5215509" y="194818"/>
                </a:lnTo>
                <a:lnTo>
                  <a:pt x="5210362" y="150156"/>
                </a:lnTo>
                <a:lnTo>
                  <a:pt x="5195702" y="109153"/>
                </a:lnTo>
                <a:lnTo>
                  <a:pt x="5172701" y="72980"/>
                </a:lnTo>
                <a:lnTo>
                  <a:pt x="5142528" y="42807"/>
                </a:lnTo>
                <a:lnTo>
                  <a:pt x="5106355" y="19806"/>
                </a:lnTo>
                <a:lnTo>
                  <a:pt x="5065352" y="5146"/>
                </a:lnTo>
                <a:lnTo>
                  <a:pt x="5020691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5524" y="2611627"/>
            <a:ext cx="5215890" cy="1168400"/>
          </a:xfrm>
          <a:custGeom>
            <a:avLst/>
            <a:gdLst/>
            <a:ahLst/>
            <a:cxnLst/>
            <a:rect l="l" t="t" r="r" b="b"/>
            <a:pathLst>
              <a:path w="5215890" h="1168400">
                <a:moveTo>
                  <a:pt x="0" y="194818"/>
                </a:moveTo>
                <a:lnTo>
                  <a:pt x="5143" y="150156"/>
                </a:lnTo>
                <a:lnTo>
                  <a:pt x="19793" y="109153"/>
                </a:lnTo>
                <a:lnTo>
                  <a:pt x="42781" y="72980"/>
                </a:lnTo>
                <a:lnTo>
                  <a:pt x="72939" y="42807"/>
                </a:lnTo>
                <a:lnTo>
                  <a:pt x="109097" y="19806"/>
                </a:lnTo>
                <a:lnTo>
                  <a:pt x="150088" y="5146"/>
                </a:lnTo>
                <a:lnTo>
                  <a:pt x="194741" y="0"/>
                </a:lnTo>
                <a:lnTo>
                  <a:pt x="5020691" y="0"/>
                </a:lnTo>
                <a:lnTo>
                  <a:pt x="5065352" y="5146"/>
                </a:lnTo>
                <a:lnTo>
                  <a:pt x="5106355" y="19806"/>
                </a:lnTo>
                <a:lnTo>
                  <a:pt x="5142528" y="42807"/>
                </a:lnTo>
                <a:lnTo>
                  <a:pt x="5172701" y="72980"/>
                </a:lnTo>
                <a:lnTo>
                  <a:pt x="5195702" y="109153"/>
                </a:lnTo>
                <a:lnTo>
                  <a:pt x="5210362" y="150156"/>
                </a:lnTo>
                <a:lnTo>
                  <a:pt x="5215509" y="194818"/>
                </a:lnTo>
                <a:lnTo>
                  <a:pt x="5215509" y="973709"/>
                </a:lnTo>
                <a:lnTo>
                  <a:pt x="5210362" y="1018363"/>
                </a:lnTo>
                <a:lnTo>
                  <a:pt x="5195702" y="1059348"/>
                </a:lnTo>
                <a:lnTo>
                  <a:pt x="5172701" y="1095496"/>
                </a:lnTo>
                <a:lnTo>
                  <a:pt x="5142528" y="1125642"/>
                </a:lnTo>
                <a:lnTo>
                  <a:pt x="5106355" y="1148619"/>
                </a:lnTo>
                <a:lnTo>
                  <a:pt x="5065352" y="1163260"/>
                </a:lnTo>
                <a:lnTo>
                  <a:pt x="5020691" y="1168400"/>
                </a:lnTo>
                <a:lnTo>
                  <a:pt x="194741" y="1168400"/>
                </a:lnTo>
                <a:lnTo>
                  <a:pt x="150088" y="1163260"/>
                </a:lnTo>
                <a:lnTo>
                  <a:pt x="109097" y="1148619"/>
                </a:lnTo>
                <a:lnTo>
                  <a:pt x="72939" y="1125642"/>
                </a:lnTo>
                <a:lnTo>
                  <a:pt x="42781" y="1095496"/>
                </a:lnTo>
                <a:lnTo>
                  <a:pt x="19793" y="1059348"/>
                </a:lnTo>
                <a:lnTo>
                  <a:pt x="5143" y="1018363"/>
                </a:lnTo>
                <a:lnTo>
                  <a:pt x="0" y="973709"/>
                </a:lnTo>
                <a:lnTo>
                  <a:pt x="0" y="194818"/>
                </a:lnTo>
                <a:close/>
              </a:path>
            </a:pathLst>
          </a:custGeom>
          <a:ln w="12700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0704" y="887602"/>
            <a:ext cx="5605145" cy="3242310"/>
          </a:xfrm>
          <a:prstGeom prst="rect">
            <a:avLst/>
          </a:prstGeom>
          <a:ln w="38100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410"/>
              </a:spcBef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Отсутствие прогнозируемых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осложнений</a:t>
            </a:r>
            <a:r>
              <a:rPr sz="1800" b="1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от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проводимой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терапии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8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обследования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137824" y="4532406"/>
            <a:ext cx="5230580" cy="22994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949315" y="4447666"/>
            <a:ext cx="5425440" cy="2410460"/>
          </a:xfrm>
          <a:custGeom>
            <a:avLst/>
            <a:gdLst/>
            <a:ahLst/>
            <a:cxnLst/>
            <a:rect l="l" t="t" r="r" b="b"/>
            <a:pathLst>
              <a:path w="5425440" h="2410459">
                <a:moveTo>
                  <a:pt x="5425440" y="2410332"/>
                </a:moveTo>
                <a:lnTo>
                  <a:pt x="5425440" y="0"/>
                </a:lnTo>
                <a:lnTo>
                  <a:pt x="0" y="0"/>
                </a:lnTo>
                <a:lnTo>
                  <a:pt x="0" y="2410332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15721" y="5071871"/>
            <a:ext cx="5215890" cy="1168400"/>
          </a:xfrm>
          <a:custGeom>
            <a:avLst/>
            <a:gdLst/>
            <a:ahLst/>
            <a:cxnLst/>
            <a:rect l="l" t="t" r="r" b="b"/>
            <a:pathLst>
              <a:path w="5215890" h="1168400">
                <a:moveTo>
                  <a:pt x="5020792" y="0"/>
                </a:moveTo>
                <a:lnTo>
                  <a:pt x="194741" y="0"/>
                </a:lnTo>
                <a:lnTo>
                  <a:pt x="150088" y="5139"/>
                </a:lnTo>
                <a:lnTo>
                  <a:pt x="109097" y="19780"/>
                </a:lnTo>
                <a:lnTo>
                  <a:pt x="72939" y="42757"/>
                </a:lnTo>
                <a:lnTo>
                  <a:pt x="42781" y="72903"/>
                </a:lnTo>
                <a:lnTo>
                  <a:pt x="19793" y="109051"/>
                </a:lnTo>
                <a:lnTo>
                  <a:pt x="5143" y="150036"/>
                </a:lnTo>
                <a:lnTo>
                  <a:pt x="0" y="194690"/>
                </a:lnTo>
                <a:lnTo>
                  <a:pt x="0" y="973620"/>
                </a:lnTo>
                <a:lnTo>
                  <a:pt x="5143" y="1018273"/>
                </a:lnTo>
                <a:lnTo>
                  <a:pt x="19793" y="1059264"/>
                </a:lnTo>
                <a:lnTo>
                  <a:pt x="42781" y="1095422"/>
                </a:lnTo>
                <a:lnTo>
                  <a:pt x="72939" y="1125580"/>
                </a:lnTo>
                <a:lnTo>
                  <a:pt x="109097" y="1148568"/>
                </a:lnTo>
                <a:lnTo>
                  <a:pt x="150088" y="1163218"/>
                </a:lnTo>
                <a:lnTo>
                  <a:pt x="194741" y="1168361"/>
                </a:lnTo>
                <a:lnTo>
                  <a:pt x="5020792" y="1168361"/>
                </a:lnTo>
                <a:lnTo>
                  <a:pt x="5065407" y="1163218"/>
                </a:lnTo>
                <a:lnTo>
                  <a:pt x="5106376" y="1148568"/>
                </a:lnTo>
                <a:lnTo>
                  <a:pt x="5142527" y="1125580"/>
                </a:lnTo>
                <a:lnTo>
                  <a:pt x="5172686" y="1095422"/>
                </a:lnTo>
                <a:lnTo>
                  <a:pt x="5195680" y="1059264"/>
                </a:lnTo>
                <a:lnTo>
                  <a:pt x="5210337" y="1018273"/>
                </a:lnTo>
                <a:lnTo>
                  <a:pt x="5215483" y="973620"/>
                </a:lnTo>
                <a:lnTo>
                  <a:pt x="5215483" y="194690"/>
                </a:lnTo>
                <a:lnTo>
                  <a:pt x="5210337" y="150036"/>
                </a:lnTo>
                <a:lnTo>
                  <a:pt x="5195680" y="109051"/>
                </a:lnTo>
                <a:lnTo>
                  <a:pt x="5172686" y="72903"/>
                </a:lnTo>
                <a:lnTo>
                  <a:pt x="5142527" y="42757"/>
                </a:lnTo>
                <a:lnTo>
                  <a:pt x="5106376" y="19780"/>
                </a:lnTo>
                <a:lnTo>
                  <a:pt x="5065407" y="5139"/>
                </a:lnTo>
                <a:lnTo>
                  <a:pt x="5020792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15721" y="5071871"/>
            <a:ext cx="5215890" cy="1168400"/>
          </a:xfrm>
          <a:custGeom>
            <a:avLst/>
            <a:gdLst/>
            <a:ahLst/>
            <a:cxnLst/>
            <a:rect l="l" t="t" r="r" b="b"/>
            <a:pathLst>
              <a:path w="5215890" h="1168400">
                <a:moveTo>
                  <a:pt x="0" y="194690"/>
                </a:moveTo>
                <a:lnTo>
                  <a:pt x="5143" y="150036"/>
                </a:lnTo>
                <a:lnTo>
                  <a:pt x="19793" y="109051"/>
                </a:lnTo>
                <a:lnTo>
                  <a:pt x="42781" y="72903"/>
                </a:lnTo>
                <a:lnTo>
                  <a:pt x="72939" y="42757"/>
                </a:lnTo>
                <a:lnTo>
                  <a:pt x="109097" y="19780"/>
                </a:lnTo>
                <a:lnTo>
                  <a:pt x="150088" y="5139"/>
                </a:lnTo>
                <a:lnTo>
                  <a:pt x="194741" y="0"/>
                </a:lnTo>
                <a:lnTo>
                  <a:pt x="5020792" y="0"/>
                </a:lnTo>
                <a:lnTo>
                  <a:pt x="5065407" y="5139"/>
                </a:lnTo>
                <a:lnTo>
                  <a:pt x="5106376" y="19780"/>
                </a:lnTo>
                <a:lnTo>
                  <a:pt x="5142527" y="42757"/>
                </a:lnTo>
                <a:lnTo>
                  <a:pt x="5172686" y="72903"/>
                </a:lnTo>
                <a:lnTo>
                  <a:pt x="5195680" y="109051"/>
                </a:lnTo>
                <a:lnTo>
                  <a:pt x="5210337" y="150036"/>
                </a:lnTo>
                <a:lnTo>
                  <a:pt x="5215483" y="194690"/>
                </a:lnTo>
                <a:lnTo>
                  <a:pt x="5215483" y="973620"/>
                </a:lnTo>
                <a:lnTo>
                  <a:pt x="5210337" y="1018273"/>
                </a:lnTo>
                <a:lnTo>
                  <a:pt x="5195680" y="1059264"/>
                </a:lnTo>
                <a:lnTo>
                  <a:pt x="5172686" y="1095422"/>
                </a:lnTo>
                <a:lnTo>
                  <a:pt x="5142527" y="1125580"/>
                </a:lnTo>
                <a:lnTo>
                  <a:pt x="5106376" y="1148568"/>
                </a:lnTo>
                <a:lnTo>
                  <a:pt x="5065407" y="1163218"/>
                </a:lnTo>
                <a:lnTo>
                  <a:pt x="5020792" y="1168361"/>
                </a:lnTo>
                <a:lnTo>
                  <a:pt x="194741" y="1168361"/>
                </a:lnTo>
                <a:lnTo>
                  <a:pt x="150088" y="1163218"/>
                </a:lnTo>
                <a:lnTo>
                  <a:pt x="109097" y="1148568"/>
                </a:lnTo>
                <a:lnTo>
                  <a:pt x="72939" y="1125580"/>
                </a:lnTo>
                <a:lnTo>
                  <a:pt x="42781" y="1095422"/>
                </a:lnTo>
                <a:lnTo>
                  <a:pt x="19793" y="1059264"/>
                </a:lnTo>
                <a:lnTo>
                  <a:pt x="5143" y="1018273"/>
                </a:lnTo>
                <a:lnTo>
                  <a:pt x="0" y="973620"/>
                </a:lnTo>
                <a:lnTo>
                  <a:pt x="0" y="194690"/>
                </a:lnTo>
                <a:close/>
              </a:path>
            </a:pathLst>
          </a:custGeom>
          <a:ln w="12700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689354" y="5355132"/>
            <a:ext cx="30670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7094" marR="5080" indent="-87503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Критерии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качества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по</a:t>
            </a:r>
            <a:r>
              <a:rPr sz="1800" b="1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группам  заболеваний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0208" y="112521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79266" y="1297432"/>
            <a:ext cx="3896994" cy="3682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324607" y="298462"/>
            <a:ext cx="5400675" cy="813435"/>
          </a:xfrm>
          <a:prstGeom prst="rect">
            <a:avLst/>
          </a:prstGeom>
          <a:solidFill>
            <a:srgbClr val="4F6128"/>
          </a:solidFill>
        </p:spPr>
        <p:txBody>
          <a:bodyPr vert="horz" wrap="square" lIns="0" tIns="1651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30"/>
              </a:spcBef>
            </a:pPr>
            <a:r>
              <a:rPr sz="2400" b="1" spc="-20" dirty="0">
                <a:solidFill>
                  <a:srgbClr val="FFFF00"/>
                </a:solidFill>
                <a:latin typeface="Arial"/>
                <a:cs typeface="Arial"/>
              </a:rPr>
              <a:t>Ответственное </a:t>
            </a:r>
            <a:r>
              <a:rPr sz="2400" b="1" spc="-10" dirty="0">
                <a:solidFill>
                  <a:srgbClr val="FFFF00"/>
                </a:solidFill>
                <a:latin typeface="Arial"/>
                <a:cs typeface="Arial"/>
              </a:rPr>
              <a:t>участие </a:t>
            </a: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в</a:t>
            </a:r>
            <a:r>
              <a:rPr sz="2400" b="1" spc="8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FFFF00"/>
                </a:solidFill>
                <a:latin typeface="Arial"/>
                <a:cs typeface="Arial"/>
              </a:rPr>
              <a:t>лечении</a:t>
            </a:r>
            <a:endParaRPr sz="2400">
              <a:latin typeface="Arial"/>
              <a:cs typeface="Arial"/>
            </a:endParaRPr>
          </a:p>
          <a:p>
            <a:pPr marL="259079">
              <a:lnSpc>
                <a:spcPct val="100000"/>
              </a:lnSpc>
              <a:spcBef>
                <a:spcPts val="25"/>
              </a:spcBef>
            </a:pPr>
            <a:r>
              <a:rPr sz="2400" b="1" spc="-5" dirty="0">
                <a:solidFill>
                  <a:srgbClr val="FFFF00"/>
                </a:solidFill>
                <a:latin typeface="Arial"/>
                <a:cs typeface="Arial"/>
              </a:rPr>
              <a:t>(responsible</a:t>
            </a:r>
            <a:r>
              <a:rPr sz="2400" b="1" spc="-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00"/>
                </a:solidFill>
                <a:latin typeface="Arial"/>
                <a:cs typeface="Arial"/>
              </a:rPr>
              <a:t>partner-medication)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88581" y="1434871"/>
            <a:ext cx="893864" cy="5776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49110" y="5322328"/>
            <a:ext cx="11694160" cy="1386205"/>
          </a:xfrm>
          <a:prstGeom prst="rect">
            <a:avLst/>
          </a:prstGeom>
          <a:ln w="38100">
            <a:solidFill>
              <a:srgbClr val="000000"/>
            </a:solidFill>
          </a:ln>
        </p:spPr>
        <p:txBody>
          <a:bodyPr vert="horz" wrap="square" lIns="0" tIns="11430" rIns="0" bIns="0" rtlCol="0">
            <a:spAutoFit/>
          </a:bodyPr>
          <a:lstStyle/>
          <a:p>
            <a:pPr marL="90805" marR="325755">
              <a:lnSpc>
                <a:spcPct val="101099"/>
              </a:lnSpc>
              <a:spcBef>
                <a:spcPts val="90"/>
              </a:spcBef>
              <a:tabLst>
                <a:tab pos="4748530" algn="l"/>
                <a:tab pos="5789930" algn="l"/>
              </a:tabLst>
            </a:pPr>
            <a:r>
              <a:rPr sz="2800" spc="-5" dirty="0">
                <a:latin typeface="Arial"/>
                <a:cs typeface="Arial"/>
              </a:rPr>
              <a:t>Лечение и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реабилитация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и	должны проводиться в </a:t>
            </a:r>
            <a:r>
              <a:rPr sz="2800" dirty="0">
                <a:latin typeface="Arial"/>
                <a:cs typeface="Arial"/>
              </a:rPr>
              <a:t>соответствии </a:t>
            </a:r>
            <a:r>
              <a:rPr sz="2800" spc="-5" dirty="0">
                <a:latin typeface="Arial"/>
                <a:cs typeface="Arial"/>
              </a:rPr>
              <a:t>с  методическими</a:t>
            </a:r>
            <a:r>
              <a:rPr sz="2800" spc="7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рекомендациями	на </a:t>
            </a:r>
            <a:r>
              <a:rPr sz="2800" dirty="0">
                <a:latin typeface="Arial"/>
                <a:cs typeface="Arial"/>
              </a:rPr>
              <a:t>основе организации  </a:t>
            </a:r>
            <a:r>
              <a:rPr sz="2800" spc="-5" dirty="0">
                <a:latin typeface="Arial"/>
                <a:cs typeface="Arial"/>
              </a:rPr>
              <a:t>ответственного </a:t>
            </a:r>
            <a:r>
              <a:rPr sz="2800" dirty="0">
                <a:latin typeface="Arial"/>
                <a:cs typeface="Arial"/>
              </a:rPr>
              <a:t>партнерства </a:t>
            </a:r>
            <a:r>
              <a:rPr sz="2800" spc="-5" dirty="0">
                <a:latin typeface="Arial"/>
                <a:cs typeface="Arial"/>
              </a:rPr>
              <a:t>между медицинскими работниками и</a:t>
            </a:r>
            <a:r>
              <a:rPr sz="2800" spc="114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и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7397" y="278371"/>
            <a:ext cx="10628883" cy="60156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5800" y="5343525"/>
            <a:ext cx="11506200" cy="151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38883" y="4649723"/>
            <a:ext cx="8708136" cy="5760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983994" y="4314901"/>
            <a:ext cx="8301990" cy="14497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4E3A2F"/>
                </a:solidFill>
                <a:latin typeface="Franklin Gothic Medium"/>
                <a:cs typeface="Franklin Gothic Medium"/>
              </a:rPr>
              <a:t>СИСТЕМА </a:t>
            </a:r>
            <a:r>
              <a:rPr sz="3200" spc="-5" dirty="0">
                <a:solidFill>
                  <a:srgbClr val="4E3A2F"/>
                </a:solidFill>
                <a:latin typeface="Franklin Gothic Medium"/>
                <a:cs typeface="Franklin Gothic Medium"/>
              </a:rPr>
              <a:t>ПОДДЕРЖКИ ПРИНЯТИЯ</a:t>
            </a:r>
            <a:r>
              <a:rPr sz="3200" spc="-100" dirty="0">
                <a:solidFill>
                  <a:srgbClr val="4E3A2F"/>
                </a:solidFill>
                <a:latin typeface="Franklin Gothic Medium"/>
                <a:cs typeface="Franklin Gothic Medium"/>
              </a:rPr>
              <a:t> </a:t>
            </a:r>
            <a:r>
              <a:rPr sz="3200" dirty="0">
                <a:solidFill>
                  <a:srgbClr val="4E3A2F"/>
                </a:solidFill>
                <a:latin typeface="Franklin Gothic Medium"/>
                <a:cs typeface="Franklin Gothic Medium"/>
              </a:rPr>
              <a:t>РЕШЕНИЙ</a:t>
            </a:r>
            <a:endParaRPr sz="32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</a:pPr>
            <a:endParaRPr sz="3900">
              <a:latin typeface="Times New Roman"/>
              <a:cs typeface="Times New Roman"/>
            </a:endParaRPr>
          </a:p>
          <a:p>
            <a:pPr marL="3781425">
              <a:lnSpc>
                <a:spcPct val="100000"/>
              </a:lnSpc>
            </a:pPr>
            <a:r>
              <a:rPr sz="2400" dirty="0">
                <a:solidFill>
                  <a:srgbClr val="443329"/>
                </a:solidFill>
                <a:latin typeface="Franklin Gothic Book"/>
                <a:cs typeface="Franklin Gothic Book"/>
              </a:rPr>
              <a:t>Новые интеллектуальные</a:t>
            </a:r>
            <a:r>
              <a:rPr sz="2400" spc="-55" dirty="0">
                <a:solidFill>
                  <a:srgbClr val="443329"/>
                </a:solidFill>
                <a:latin typeface="Franklin Gothic Book"/>
                <a:cs typeface="Franklin Gothic Book"/>
              </a:rPr>
              <a:t> </a:t>
            </a:r>
            <a:r>
              <a:rPr sz="2400" spc="-10" dirty="0">
                <a:solidFill>
                  <a:srgbClr val="443329"/>
                </a:solidFill>
                <a:latin typeface="Franklin Gothic Book"/>
                <a:cs typeface="Franklin Gothic Book"/>
              </a:rPr>
              <a:t>функции</a:t>
            </a:r>
            <a:endParaRPr sz="2400">
              <a:latin typeface="Franklin Gothic Book"/>
              <a:cs typeface="Franklin Gothic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09869" y="306171"/>
            <a:ext cx="3835400" cy="866775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650"/>
              </a:spcBef>
              <a:tabLst>
                <a:tab pos="1101090" algn="l"/>
              </a:tabLst>
            </a:pPr>
            <a:r>
              <a:rPr sz="2300" b="1" i="1" dirty="0">
                <a:solidFill>
                  <a:srgbClr val="4E3A2F"/>
                </a:solidFill>
                <a:latin typeface="Calibri"/>
                <a:cs typeface="Calibri"/>
              </a:rPr>
              <a:t>Л</a:t>
            </a:r>
            <a:r>
              <a:rPr sz="2300" b="1" i="1" spc="-165" dirty="0">
                <a:solidFill>
                  <a:srgbClr val="4E3A2F"/>
                </a:solidFill>
                <a:latin typeface="Calibri"/>
                <a:cs typeface="Calibri"/>
              </a:rPr>
              <a:t> </a:t>
            </a:r>
            <a:r>
              <a:rPr sz="2300" b="1" i="1" dirty="0">
                <a:solidFill>
                  <a:srgbClr val="4E3A2F"/>
                </a:solidFill>
                <a:latin typeface="Calibri"/>
                <a:cs typeface="Calibri"/>
              </a:rPr>
              <a:t>Е</a:t>
            </a:r>
            <a:r>
              <a:rPr sz="2300" b="1" i="1" spc="-160" dirty="0">
                <a:solidFill>
                  <a:srgbClr val="4E3A2F"/>
                </a:solidFill>
                <a:latin typeface="Calibri"/>
                <a:cs typeface="Calibri"/>
              </a:rPr>
              <a:t> </a:t>
            </a:r>
            <a:r>
              <a:rPr sz="2300" b="1" i="1" dirty="0">
                <a:solidFill>
                  <a:srgbClr val="4E3A2F"/>
                </a:solidFill>
                <a:latin typeface="Calibri"/>
                <a:cs typeface="Calibri"/>
              </a:rPr>
              <a:t>Г</a:t>
            </a:r>
            <a:r>
              <a:rPr sz="2300" b="1" i="1" spc="-150" dirty="0">
                <a:solidFill>
                  <a:srgbClr val="4E3A2F"/>
                </a:solidFill>
                <a:latin typeface="Calibri"/>
                <a:cs typeface="Calibri"/>
              </a:rPr>
              <a:t> </a:t>
            </a:r>
            <a:r>
              <a:rPr sz="2300" b="1" i="1" dirty="0">
                <a:solidFill>
                  <a:srgbClr val="4E3A2F"/>
                </a:solidFill>
                <a:latin typeface="Calibri"/>
                <a:cs typeface="Calibri"/>
              </a:rPr>
              <a:t>Ч</a:t>
            </a:r>
            <a:r>
              <a:rPr sz="2300" b="1" i="1" spc="-165" dirty="0">
                <a:solidFill>
                  <a:srgbClr val="4E3A2F"/>
                </a:solidFill>
                <a:latin typeface="Calibri"/>
                <a:cs typeface="Calibri"/>
              </a:rPr>
              <a:t> </a:t>
            </a:r>
            <a:r>
              <a:rPr sz="2300" b="1" i="1" dirty="0">
                <a:solidFill>
                  <a:srgbClr val="4E3A2F"/>
                </a:solidFill>
                <a:latin typeface="Calibri"/>
                <a:cs typeface="Calibri"/>
              </a:rPr>
              <a:t>Е	В</a:t>
            </a:r>
            <a:r>
              <a:rPr sz="2300" b="1" i="1" spc="-165" dirty="0">
                <a:solidFill>
                  <a:srgbClr val="4E3A2F"/>
                </a:solidFill>
                <a:latin typeface="Calibri"/>
                <a:cs typeface="Calibri"/>
              </a:rPr>
              <a:t> </a:t>
            </a:r>
            <a:r>
              <a:rPr sz="2300" b="1" i="1" spc="140" dirty="0">
                <a:solidFill>
                  <a:srgbClr val="4E3A2F"/>
                </a:solidFill>
                <a:latin typeface="Calibri"/>
                <a:cs typeface="Calibri"/>
              </a:rPr>
              <a:t>РАЧ</a:t>
            </a:r>
            <a:r>
              <a:rPr sz="2300" b="1" i="1" spc="-175" dirty="0">
                <a:solidFill>
                  <a:srgbClr val="4E3A2F"/>
                </a:solidFill>
                <a:latin typeface="Calibri"/>
                <a:cs typeface="Calibri"/>
              </a:rPr>
              <a:t> </a:t>
            </a:r>
            <a:r>
              <a:rPr sz="2300" b="1" i="1" dirty="0">
                <a:solidFill>
                  <a:srgbClr val="4E3A2F"/>
                </a:solidFill>
                <a:latin typeface="Calibri"/>
                <a:cs typeface="Calibri"/>
              </a:rPr>
              <a:t>А</a:t>
            </a:r>
            <a:r>
              <a:rPr sz="2300" b="1" i="1" spc="-175" dirty="0">
                <a:solidFill>
                  <a:srgbClr val="4E3A2F"/>
                </a:solidFill>
                <a:latin typeface="Calibri"/>
                <a:cs typeface="Calibri"/>
              </a:rPr>
              <a:t> </a:t>
            </a:r>
            <a:r>
              <a:rPr sz="2300" b="1" i="1" dirty="0">
                <a:solidFill>
                  <a:srgbClr val="4E3A2F"/>
                </a:solidFill>
                <a:latin typeface="Calibri"/>
                <a:cs typeface="Calibri"/>
              </a:rPr>
              <a:t>М</a:t>
            </a:r>
            <a:endParaRPr sz="23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50"/>
              </a:spcBef>
              <a:tabLst>
                <a:tab pos="1814830" algn="l"/>
              </a:tabLst>
            </a:pPr>
            <a:r>
              <a:rPr sz="2300" b="1" i="1" dirty="0">
                <a:solidFill>
                  <a:srgbClr val="4E3A2F"/>
                </a:solidFill>
                <a:latin typeface="Calibri"/>
                <a:cs typeface="Calibri"/>
              </a:rPr>
              <a:t>П</a:t>
            </a:r>
            <a:r>
              <a:rPr sz="2300" b="1" i="1" spc="-165" dirty="0">
                <a:solidFill>
                  <a:srgbClr val="4E3A2F"/>
                </a:solidFill>
                <a:latin typeface="Calibri"/>
                <a:cs typeface="Calibri"/>
              </a:rPr>
              <a:t> </a:t>
            </a:r>
            <a:r>
              <a:rPr sz="2300" b="1" i="1" dirty="0">
                <a:solidFill>
                  <a:srgbClr val="4E3A2F"/>
                </a:solidFill>
                <a:latin typeface="Calibri"/>
                <a:cs typeface="Calibri"/>
              </a:rPr>
              <a:t>О</a:t>
            </a:r>
            <a:r>
              <a:rPr sz="2300" b="1" i="1" spc="-170" dirty="0">
                <a:solidFill>
                  <a:srgbClr val="4E3A2F"/>
                </a:solidFill>
                <a:latin typeface="Calibri"/>
                <a:cs typeface="Calibri"/>
              </a:rPr>
              <a:t> </a:t>
            </a:r>
            <a:r>
              <a:rPr sz="2300" b="1" i="1" dirty="0">
                <a:solidFill>
                  <a:srgbClr val="4E3A2F"/>
                </a:solidFill>
                <a:latin typeface="Calibri"/>
                <a:cs typeface="Calibri"/>
              </a:rPr>
              <a:t>Н</a:t>
            </a:r>
            <a:r>
              <a:rPr sz="2300" b="1" i="1" spc="-160" dirty="0">
                <a:solidFill>
                  <a:srgbClr val="4E3A2F"/>
                </a:solidFill>
                <a:latin typeface="Calibri"/>
                <a:cs typeface="Calibri"/>
              </a:rPr>
              <a:t> </a:t>
            </a:r>
            <a:r>
              <a:rPr sz="2300" b="1" i="1" dirty="0">
                <a:solidFill>
                  <a:srgbClr val="4E3A2F"/>
                </a:solidFill>
                <a:latin typeface="Calibri"/>
                <a:cs typeface="Calibri"/>
              </a:rPr>
              <a:t>Я</a:t>
            </a:r>
            <a:r>
              <a:rPr sz="2300" b="1" i="1" spc="-170" dirty="0">
                <a:solidFill>
                  <a:srgbClr val="4E3A2F"/>
                </a:solidFill>
                <a:latin typeface="Calibri"/>
                <a:cs typeface="Calibri"/>
              </a:rPr>
              <a:t> </a:t>
            </a:r>
            <a:r>
              <a:rPr sz="2300" b="1" i="1" dirty="0">
                <a:solidFill>
                  <a:srgbClr val="4E3A2F"/>
                </a:solidFill>
                <a:latin typeface="Calibri"/>
                <a:cs typeface="Calibri"/>
              </a:rPr>
              <a:t>Т</a:t>
            </a:r>
            <a:r>
              <a:rPr sz="2300" b="1" i="1" spc="-165" dirty="0">
                <a:solidFill>
                  <a:srgbClr val="4E3A2F"/>
                </a:solidFill>
                <a:latin typeface="Calibri"/>
                <a:cs typeface="Calibri"/>
              </a:rPr>
              <a:t> </a:t>
            </a:r>
            <a:r>
              <a:rPr sz="2300" b="1" i="1" dirty="0">
                <a:solidFill>
                  <a:srgbClr val="4E3A2F"/>
                </a:solidFill>
                <a:latin typeface="Calibri"/>
                <a:cs typeface="Calibri"/>
              </a:rPr>
              <a:t>Н</a:t>
            </a:r>
            <a:r>
              <a:rPr sz="2300" b="1" i="1" spc="-160" dirty="0">
                <a:solidFill>
                  <a:srgbClr val="4E3A2F"/>
                </a:solidFill>
                <a:latin typeface="Calibri"/>
                <a:cs typeface="Calibri"/>
              </a:rPr>
              <a:t> </a:t>
            </a:r>
            <a:r>
              <a:rPr sz="2300" b="1" i="1" dirty="0">
                <a:solidFill>
                  <a:srgbClr val="4E3A2F"/>
                </a:solidFill>
                <a:latin typeface="Calibri"/>
                <a:cs typeface="Calibri"/>
              </a:rPr>
              <a:t>Е</a:t>
            </a:r>
            <a:r>
              <a:rPr sz="2300" b="1" i="1" spc="-160" dirty="0">
                <a:solidFill>
                  <a:srgbClr val="4E3A2F"/>
                </a:solidFill>
                <a:latin typeface="Calibri"/>
                <a:cs typeface="Calibri"/>
              </a:rPr>
              <a:t> </a:t>
            </a:r>
            <a:r>
              <a:rPr sz="2300" b="1" i="1" dirty="0">
                <a:solidFill>
                  <a:srgbClr val="4E3A2F"/>
                </a:solidFill>
                <a:latin typeface="Calibri"/>
                <a:cs typeface="Calibri"/>
              </a:rPr>
              <a:t>Е	П</a:t>
            </a:r>
            <a:r>
              <a:rPr sz="2300" b="1" i="1" spc="-175" dirty="0">
                <a:solidFill>
                  <a:srgbClr val="4E3A2F"/>
                </a:solidFill>
                <a:latin typeface="Calibri"/>
                <a:cs typeface="Calibri"/>
              </a:rPr>
              <a:t> </a:t>
            </a:r>
            <a:r>
              <a:rPr sz="2300" b="1" i="1" dirty="0">
                <a:solidFill>
                  <a:srgbClr val="4E3A2F"/>
                </a:solidFill>
                <a:latin typeface="Calibri"/>
                <a:cs typeface="Calibri"/>
              </a:rPr>
              <a:t>А</a:t>
            </a:r>
            <a:r>
              <a:rPr sz="2300" b="1" i="1" spc="-180" dirty="0">
                <a:solidFill>
                  <a:srgbClr val="4E3A2F"/>
                </a:solidFill>
                <a:latin typeface="Calibri"/>
                <a:cs typeface="Calibri"/>
              </a:rPr>
              <a:t> </a:t>
            </a:r>
            <a:r>
              <a:rPr sz="2300" b="1" i="1" dirty="0">
                <a:solidFill>
                  <a:srgbClr val="4E3A2F"/>
                </a:solidFill>
                <a:latin typeface="Calibri"/>
                <a:cs typeface="Calibri"/>
              </a:rPr>
              <a:t>Ц</a:t>
            </a:r>
            <a:r>
              <a:rPr sz="2300" b="1" i="1" spc="-180" dirty="0">
                <a:solidFill>
                  <a:srgbClr val="4E3A2F"/>
                </a:solidFill>
                <a:latin typeface="Calibri"/>
                <a:cs typeface="Calibri"/>
              </a:rPr>
              <a:t> </a:t>
            </a:r>
            <a:r>
              <a:rPr sz="2300" b="1" i="1" dirty="0">
                <a:solidFill>
                  <a:srgbClr val="4E3A2F"/>
                </a:solidFill>
                <a:latin typeface="Calibri"/>
                <a:cs typeface="Calibri"/>
              </a:rPr>
              <a:t>И</a:t>
            </a:r>
            <a:r>
              <a:rPr sz="2300" b="1" i="1" spc="-175" dirty="0">
                <a:solidFill>
                  <a:srgbClr val="4E3A2F"/>
                </a:solidFill>
                <a:latin typeface="Calibri"/>
                <a:cs typeface="Calibri"/>
              </a:rPr>
              <a:t> </a:t>
            </a:r>
            <a:r>
              <a:rPr sz="2300" b="1" i="1" dirty="0">
                <a:solidFill>
                  <a:srgbClr val="4E3A2F"/>
                </a:solidFill>
                <a:latin typeface="Calibri"/>
                <a:cs typeface="Calibri"/>
              </a:rPr>
              <a:t>Е</a:t>
            </a:r>
            <a:r>
              <a:rPr sz="2300" b="1" i="1" spc="-170" dirty="0">
                <a:solidFill>
                  <a:srgbClr val="4E3A2F"/>
                </a:solidFill>
                <a:latin typeface="Calibri"/>
                <a:cs typeface="Calibri"/>
              </a:rPr>
              <a:t> </a:t>
            </a:r>
            <a:r>
              <a:rPr sz="2300" b="1" i="1" dirty="0">
                <a:solidFill>
                  <a:srgbClr val="4E3A2F"/>
                </a:solidFill>
                <a:latin typeface="Calibri"/>
                <a:cs typeface="Calibri"/>
              </a:rPr>
              <a:t>Н</a:t>
            </a:r>
            <a:r>
              <a:rPr sz="2300" b="1" i="1" spc="-175" dirty="0">
                <a:solidFill>
                  <a:srgbClr val="4E3A2F"/>
                </a:solidFill>
                <a:latin typeface="Calibri"/>
                <a:cs typeface="Calibri"/>
              </a:rPr>
              <a:t> </a:t>
            </a:r>
            <a:r>
              <a:rPr sz="2300" b="1" i="1" spc="110" dirty="0">
                <a:solidFill>
                  <a:srgbClr val="4E3A2F"/>
                </a:solidFill>
                <a:latin typeface="Calibri"/>
                <a:cs typeface="Calibri"/>
              </a:rPr>
              <a:t>ТА</a:t>
            </a:r>
            <a:r>
              <a:rPr sz="2300" b="1" i="1" spc="-180" dirty="0">
                <a:solidFill>
                  <a:srgbClr val="4E3A2F"/>
                </a:solidFill>
                <a:latin typeface="Calibri"/>
                <a:cs typeface="Calibri"/>
              </a:rPr>
              <a:t> </a:t>
            </a:r>
            <a:r>
              <a:rPr sz="2300" b="1" i="1" dirty="0">
                <a:solidFill>
                  <a:srgbClr val="4E3A2F"/>
                </a:solidFill>
                <a:latin typeface="Calibri"/>
                <a:cs typeface="Calibri"/>
              </a:rPr>
              <a:t>М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38300" y="123444"/>
            <a:ext cx="3639312" cy="27721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03451" y="188721"/>
            <a:ext cx="3456432" cy="25888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84401" y="169671"/>
            <a:ext cx="3495040" cy="2626995"/>
          </a:xfrm>
          <a:custGeom>
            <a:avLst/>
            <a:gdLst/>
            <a:ahLst/>
            <a:cxnLst/>
            <a:rect l="l" t="t" r="r" b="b"/>
            <a:pathLst>
              <a:path w="3495040" h="2626995">
                <a:moveTo>
                  <a:pt x="0" y="2626994"/>
                </a:moveTo>
                <a:lnTo>
                  <a:pt x="3494532" y="2626994"/>
                </a:lnTo>
                <a:lnTo>
                  <a:pt x="3494532" y="0"/>
                </a:lnTo>
                <a:lnTo>
                  <a:pt x="0" y="0"/>
                </a:lnTo>
                <a:lnTo>
                  <a:pt x="0" y="2626994"/>
                </a:lnTo>
                <a:close/>
              </a:path>
            </a:pathLst>
          </a:custGeom>
          <a:ln w="38100">
            <a:solidFill>
              <a:srgbClr val="D162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74951" y="255904"/>
            <a:ext cx="1944243" cy="48996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5800" y="1044575"/>
            <a:ext cx="11506200" cy="220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5740" y="954024"/>
            <a:ext cx="4299204" cy="644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1076" y="577037"/>
            <a:ext cx="374904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5" dirty="0">
                <a:solidFill>
                  <a:srgbClr val="4E3A2F"/>
                </a:solidFill>
                <a:latin typeface="Franklin Gothic Medium"/>
                <a:cs typeface="Franklin Gothic Medium"/>
              </a:rPr>
              <a:t>ОБНОВЛЕНИЕ </a:t>
            </a:r>
            <a:r>
              <a:rPr sz="3600" b="0" dirty="0">
                <a:solidFill>
                  <a:srgbClr val="4E3A2F"/>
                </a:solidFill>
                <a:latin typeface="Franklin Gothic Medium"/>
                <a:cs typeface="Franklin Gothic Medium"/>
              </a:rPr>
              <a:t>№</a:t>
            </a:r>
            <a:r>
              <a:rPr sz="3600" b="0" spc="-50" dirty="0">
                <a:solidFill>
                  <a:srgbClr val="4E3A2F"/>
                </a:solidFill>
                <a:latin typeface="Franklin Gothic Medium"/>
                <a:cs typeface="Franklin Gothic Medium"/>
              </a:rPr>
              <a:t> </a:t>
            </a:r>
            <a:r>
              <a:rPr sz="3600" b="0" dirty="0">
                <a:solidFill>
                  <a:srgbClr val="4E3A2F"/>
                </a:solidFill>
                <a:latin typeface="Franklin Gothic Medium"/>
                <a:cs typeface="Franklin Gothic Medium"/>
              </a:rPr>
              <a:t>1</a:t>
            </a:r>
            <a:endParaRPr sz="3600">
              <a:latin typeface="Franklin Gothic Medium"/>
              <a:cs typeface="Franklin Gothic Medium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253228" y="1376172"/>
            <a:ext cx="5207508" cy="54818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740789" y="3040760"/>
            <a:ext cx="3271520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16915" marR="5080" indent="-704850" algn="just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Мы </a:t>
            </a:r>
            <a:r>
              <a:rPr sz="2400" spc="-10" dirty="0">
                <a:solidFill>
                  <a:srgbClr val="695008"/>
                </a:solidFill>
                <a:latin typeface="Franklin Gothic Book"/>
                <a:cs typeface="Franklin Gothic Book"/>
              </a:rPr>
              <a:t>постоянно работаем  </a:t>
            </a:r>
            <a:r>
              <a:rPr sz="24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над обновлениями  </a:t>
            </a:r>
            <a:r>
              <a:rPr sz="2400" spc="-10" dirty="0">
                <a:solidFill>
                  <a:srgbClr val="695008"/>
                </a:solidFill>
                <a:latin typeface="Franklin Gothic Book"/>
                <a:cs typeface="Franklin Gothic Book"/>
              </a:rPr>
              <a:t>Системы, </a:t>
            </a:r>
            <a:r>
              <a:rPr sz="24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добавляя  </a:t>
            </a:r>
            <a:r>
              <a:rPr sz="2400" dirty="0">
                <a:solidFill>
                  <a:srgbClr val="695008"/>
                </a:solidFill>
                <a:latin typeface="Franklin Gothic Book"/>
                <a:cs typeface="Franklin Gothic Book"/>
              </a:rPr>
              <a:t>интеллектуальные</a:t>
            </a:r>
            <a:endParaRPr sz="2400">
              <a:latin typeface="Franklin Gothic Book"/>
              <a:cs typeface="Franklin Gothic Book"/>
            </a:endParaRPr>
          </a:p>
          <a:p>
            <a:pPr marL="2153920">
              <a:lnSpc>
                <a:spcPct val="100000"/>
              </a:lnSpc>
            </a:pPr>
            <a:r>
              <a:rPr sz="2400" spc="-10" dirty="0">
                <a:solidFill>
                  <a:srgbClr val="695008"/>
                </a:solidFill>
                <a:latin typeface="Franklin Gothic Book"/>
                <a:cs typeface="Franklin Gothic Book"/>
              </a:rPr>
              <a:t>функции</a:t>
            </a:r>
            <a:endParaRPr sz="240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5800" y="1044575"/>
            <a:ext cx="11506200" cy="220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5740" y="954024"/>
            <a:ext cx="4390644" cy="644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1076" y="577037"/>
            <a:ext cx="383984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10" dirty="0">
                <a:solidFill>
                  <a:srgbClr val="4E3A2F"/>
                </a:solidFill>
                <a:latin typeface="Franklin Gothic Medium"/>
                <a:cs typeface="Franklin Gothic Medium"/>
              </a:rPr>
              <a:t>ЛИЧНЫЙ</a:t>
            </a:r>
            <a:r>
              <a:rPr sz="3600" b="0" spc="-30" dirty="0">
                <a:solidFill>
                  <a:srgbClr val="4E3A2F"/>
                </a:solidFill>
                <a:latin typeface="Franklin Gothic Medium"/>
                <a:cs typeface="Franklin Gothic Medium"/>
              </a:rPr>
              <a:t> </a:t>
            </a:r>
            <a:r>
              <a:rPr sz="3600" b="0" spc="-5" dirty="0">
                <a:solidFill>
                  <a:srgbClr val="4E3A2F"/>
                </a:solidFill>
                <a:latin typeface="Franklin Gothic Medium"/>
                <a:cs typeface="Franklin Gothic Medium"/>
              </a:rPr>
              <a:t>КАБИНЕТ</a:t>
            </a:r>
            <a:endParaRPr sz="3600">
              <a:latin typeface="Franklin Gothic Medium"/>
              <a:cs typeface="Franklin Gothic Medium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86050" y="1484757"/>
            <a:ext cx="6819900" cy="27622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79217" y="1676679"/>
            <a:ext cx="811504" cy="8115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84797" y="1665833"/>
            <a:ext cx="833145" cy="83314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863721" y="1676679"/>
            <a:ext cx="1872614" cy="871855"/>
          </a:xfrm>
          <a:prstGeom prst="rect">
            <a:avLst/>
          </a:prstGeom>
          <a:solidFill>
            <a:srgbClr val="E1D2B8"/>
          </a:solidFill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600" b="1" spc="-5" dirty="0">
                <a:latin typeface="Arial"/>
                <a:cs typeface="Arial"/>
              </a:rPr>
              <a:t>КУЗНЕЦОВ</a:t>
            </a:r>
            <a:endParaRPr sz="16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  <a:spcBef>
                <a:spcPts val="5"/>
              </a:spcBef>
            </a:pPr>
            <a:r>
              <a:rPr sz="1600" spc="-5" dirty="0">
                <a:latin typeface="Arial"/>
                <a:cs typeface="Arial"/>
              </a:rPr>
              <a:t>Пѐтр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Сергеевич</a:t>
            </a:r>
            <a:endParaRPr sz="16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  <a:spcBef>
                <a:spcPts val="735"/>
              </a:spcBef>
            </a:pPr>
            <a:r>
              <a:rPr sz="1200" dirty="0">
                <a:latin typeface="Arial"/>
                <a:cs typeface="Arial"/>
              </a:rPr>
              <a:t>5 </a:t>
            </a:r>
            <a:r>
              <a:rPr sz="1200" spc="-15" dirty="0">
                <a:latin typeface="Arial"/>
                <a:cs typeface="Arial"/>
              </a:rPr>
              <a:t>лет </a:t>
            </a:r>
            <a:r>
              <a:rPr sz="1200" dirty="0">
                <a:latin typeface="Arial"/>
                <a:cs typeface="Arial"/>
              </a:rPr>
              <a:t>1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месяц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92161" y="1665858"/>
            <a:ext cx="1872614" cy="882650"/>
          </a:xfrm>
          <a:prstGeom prst="rect">
            <a:avLst/>
          </a:prstGeom>
          <a:solidFill>
            <a:srgbClr val="E1D2B8"/>
          </a:solidFill>
        </p:spPr>
        <p:txBody>
          <a:bodyPr vert="horz" wrap="square" lIns="0" tIns="4127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25"/>
              </a:spcBef>
            </a:pPr>
            <a:r>
              <a:rPr sz="1600" b="1" spc="-15" dirty="0">
                <a:latin typeface="Arial"/>
                <a:cs typeface="Arial"/>
              </a:rPr>
              <a:t>КУЗНЕЦОВА</a:t>
            </a:r>
            <a:endParaRPr sz="1600">
              <a:latin typeface="Arial"/>
              <a:cs typeface="Arial"/>
            </a:endParaRPr>
          </a:p>
          <a:p>
            <a:pPr marL="92075">
              <a:lnSpc>
                <a:spcPct val="100000"/>
              </a:lnSpc>
            </a:pPr>
            <a:r>
              <a:rPr sz="1600" spc="-5" dirty="0">
                <a:latin typeface="Arial"/>
                <a:cs typeface="Arial"/>
              </a:rPr>
              <a:t>Алла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Сергеевна</a:t>
            </a:r>
            <a:endParaRPr sz="1600">
              <a:latin typeface="Arial"/>
              <a:cs typeface="Arial"/>
            </a:endParaRPr>
          </a:p>
          <a:p>
            <a:pPr marL="92075">
              <a:lnSpc>
                <a:spcPct val="100000"/>
              </a:lnSpc>
              <a:spcBef>
                <a:spcPts val="819"/>
              </a:spcBef>
            </a:pPr>
            <a:r>
              <a:rPr sz="1200" spc="-40" dirty="0">
                <a:latin typeface="Arial"/>
                <a:cs typeface="Arial"/>
              </a:rPr>
              <a:t>11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лет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54454" y="4626609"/>
            <a:ext cx="7343140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695008"/>
                </a:solidFill>
                <a:latin typeface="Franklin Gothic Book"/>
                <a:cs typeface="Franklin Gothic Book"/>
              </a:rPr>
              <a:t>В </a:t>
            </a:r>
            <a:r>
              <a:rPr sz="24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разделе «Дневники </a:t>
            </a:r>
            <a:r>
              <a:rPr sz="2400" spc="-10" dirty="0">
                <a:solidFill>
                  <a:srgbClr val="695008"/>
                </a:solidFill>
                <a:latin typeface="Franklin Gothic Book"/>
                <a:cs typeface="Franklin Gothic Book"/>
              </a:rPr>
              <a:t>пациентов» </a:t>
            </a:r>
            <a:r>
              <a:rPr sz="24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для каждого пациента  появились новые </a:t>
            </a:r>
            <a:r>
              <a:rPr sz="2400" dirty="0">
                <a:solidFill>
                  <a:srgbClr val="695008"/>
                </a:solidFill>
                <a:latin typeface="Franklin Gothic Book"/>
                <a:cs typeface="Franklin Gothic Book"/>
              </a:rPr>
              <a:t>разделы</a:t>
            </a:r>
            <a:r>
              <a:rPr sz="2400" spc="-15" dirty="0">
                <a:solidFill>
                  <a:srgbClr val="695008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695008"/>
                </a:solidFill>
                <a:latin typeface="Franklin Gothic Book"/>
                <a:cs typeface="Franklin Gothic Book"/>
              </a:rPr>
              <a:t>:</a:t>
            </a:r>
            <a:endParaRPr sz="2400">
              <a:latin typeface="Franklin Gothic Book"/>
              <a:cs typeface="Franklin Gothic Book"/>
            </a:endParaRPr>
          </a:p>
          <a:p>
            <a:pPr marL="189230" indent="-177165">
              <a:lnSpc>
                <a:spcPct val="100000"/>
              </a:lnSpc>
              <a:buFont typeface="Arial"/>
              <a:buChar char="•"/>
              <a:tabLst>
                <a:tab pos="189865" algn="l"/>
              </a:tabLst>
            </a:pPr>
            <a:r>
              <a:rPr sz="2400" spc="-195" dirty="0">
                <a:solidFill>
                  <a:srgbClr val="695008"/>
                </a:solidFill>
                <a:latin typeface="Franklin Gothic Book"/>
                <a:cs typeface="Franklin Gothic Book"/>
              </a:rPr>
              <a:t>Отчѐты</a:t>
            </a:r>
            <a:endParaRPr sz="2400">
              <a:latin typeface="Franklin Gothic Book"/>
              <a:cs typeface="Franklin Gothic Book"/>
            </a:endParaRPr>
          </a:p>
          <a:p>
            <a:pPr marL="189230" indent="-177165">
              <a:lnSpc>
                <a:spcPct val="100000"/>
              </a:lnSpc>
              <a:buFont typeface="Arial"/>
              <a:buChar char="•"/>
              <a:tabLst>
                <a:tab pos="189865" algn="l"/>
              </a:tabLst>
            </a:pPr>
            <a:r>
              <a:rPr sz="2400" dirty="0">
                <a:solidFill>
                  <a:srgbClr val="695008"/>
                </a:solidFill>
                <a:latin typeface="Franklin Gothic Book"/>
                <a:cs typeface="Franklin Gothic Book"/>
              </a:rPr>
              <a:t>Календари </a:t>
            </a:r>
            <a:r>
              <a:rPr sz="24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общие, </a:t>
            </a:r>
            <a:r>
              <a:rPr sz="2400" dirty="0">
                <a:solidFill>
                  <a:srgbClr val="695008"/>
                </a:solidFill>
                <a:latin typeface="Franklin Gothic Book"/>
                <a:cs typeface="Franklin Gothic Book"/>
              </a:rPr>
              <a:t>Календарь </a:t>
            </a:r>
            <a:r>
              <a:rPr sz="24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воздействий </a:t>
            </a:r>
            <a:r>
              <a:rPr sz="2400" dirty="0">
                <a:solidFill>
                  <a:srgbClr val="695008"/>
                </a:solidFill>
                <a:latin typeface="Franklin Gothic Book"/>
                <a:cs typeface="Franklin Gothic Book"/>
              </a:rPr>
              <a:t>и</a:t>
            </a:r>
            <a:r>
              <a:rPr sz="2400" spc="40" dirty="0">
                <a:solidFill>
                  <a:srgbClr val="695008"/>
                </a:solidFill>
                <a:latin typeface="Franklin Gothic Book"/>
                <a:cs typeface="Franklin Gothic Book"/>
              </a:rPr>
              <a:t> </a:t>
            </a:r>
            <a:r>
              <a:rPr sz="2400" spc="-35" dirty="0">
                <a:solidFill>
                  <a:srgbClr val="695008"/>
                </a:solidFill>
                <a:latin typeface="Franklin Gothic Book"/>
                <a:cs typeface="Franklin Gothic Book"/>
              </a:rPr>
              <a:t>Годовой</a:t>
            </a:r>
            <a:endParaRPr sz="2400">
              <a:latin typeface="Franklin Gothic Book"/>
              <a:cs typeface="Franklin Gothic Book"/>
            </a:endParaRPr>
          </a:p>
          <a:p>
            <a:pPr marL="189230">
              <a:lnSpc>
                <a:spcPct val="100000"/>
              </a:lnSpc>
            </a:pPr>
            <a:r>
              <a:rPr sz="2400" dirty="0">
                <a:solidFill>
                  <a:srgbClr val="695008"/>
                </a:solidFill>
                <a:latin typeface="Franklin Gothic Book"/>
                <a:cs typeface="Franklin Gothic Book"/>
              </a:rPr>
              <a:t>календарь</a:t>
            </a:r>
            <a:endParaRPr sz="2400">
              <a:latin typeface="Franklin Gothic Book"/>
              <a:cs typeface="Franklin Gothic Book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864485" y="2865882"/>
            <a:ext cx="2569210" cy="1211580"/>
          </a:xfrm>
          <a:custGeom>
            <a:avLst/>
            <a:gdLst/>
            <a:ahLst/>
            <a:cxnLst/>
            <a:rect l="l" t="t" r="r" b="b"/>
            <a:pathLst>
              <a:path w="2569210" h="1211579">
                <a:moveTo>
                  <a:pt x="0" y="201929"/>
                </a:moveTo>
                <a:lnTo>
                  <a:pt x="5326" y="155634"/>
                </a:lnTo>
                <a:lnTo>
                  <a:pt x="20502" y="113133"/>
                </a:lnTo>
                <a:lnTo>
                  <a:pt x="44317" y="75640"/>
                </a:lnTo>
                <a:lnTo>
                  <a:pt x="75563" y="44367"/>
                </a:lnTo>
                <a:lnTo>
                  <a:pt x="113031" y="20527"/>
                </a:lnTo>
                <a:lnTo>
                  <a:pt x="155514" y="5333"/>
                </a:lnTo>
                <a:lnTo>
                  <a:pt x="201802" y="0"/>
                </a:lnTo>
                <a:lnTo>
                  <a:pt x="2366772" y="0"/>
                </a:lnTo>
                <a:lnTo>
                  <a:pt x="2413067" y="5334"/>
                </a:lnTo>
                <a:lnTo>
                  <a:pt x="2455568" y="20527"/>
                </a:lnTo>
                <a:lnTo>
                  <a:pt x="2493061" y="44367"/>
                </a:lnTo>
                <a:lnTo>
                  <a:pt x="2524334" y="75640"/>
                </a:lnTo>
                <a:lnTo>
                  <a:pt x="2548174" y="113133"/>
                </a:lnTo>
                <a:lnTo>
                  <a:pt x="2563368" y="155634"/>
                </a:lnTo>
                <a:lnTo>
                  <a:pt x="2568702" y="201929"/>
                </a:lnTo>
                <a:lnTo>
                  <a:pt x="2568702" y="1009268"/>
                </a:lnTo>
                <a:lnTo>
                  <a:pt x="2563367" y="1055564"/>
                </a:lnTo>
                <a:lnTo>
                  <a:pt x="2548174" y="1098065"/>
                </a:lnTo>
                <a:lnTo>
                  <a:pt x="2524334" y="1135558"/>
                </a:lnTo>
                <a:lnTo>
                  <a:pt x="2493061" y="1166831"/>
                </a:lnTo>
                <a:lnTo>
                  <a:pt x="2455568" y="1190671"/>
                </a:lnTo>
                <a:lnTo>
                  <a:pt x="2413067" y="1205864"/>
                </a:lnTo>
                <a:lnTo>
                  <a:pt x="2366772" y="1211198"/>
                </a:lnTo>
                <a:lnTo>
                  <a:pt x="201802" y="1211198"/>
                </a:lnTo>
                <a:lnTo>
                  <a:pt x="155514" y="1205864"/>
                </a:lnTo>
                <a:lnTo>
                  <a:pt x="113031" y="1190671"/>
                </a:lnTo>
                <a:lnTo>
                  <a:pt x="75563" y="1166831"/>
                </a:lnTo>
                <a:lnTo>
                  <a:pt x="44317" y="1135558"/>
                </a:lnTo>
                <a:lnTo>
                  <a:pt x="20502" y="1098065"/>
                </a:lnTo>
                <a:lnTo>
                  <a:pt x="5326" y="1055564"/>
                </a:lnTo>
                <a:lnTo>
                  <a:pt x="0" y="1009268"/>
                </a:lnTo>
                <a:lnTo>
                  <a:pt x="0" y="201929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4871" y="1289049"/>
            <a:ext cx="11840210" cy="40189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1220470" algn="l"/>
              </a:tabLst>
            </a:pPr>
            <a:r>
              <a:rPr sz="2800" spc="-20" dirty="0">
                <a:solidFill>
                  <a:srgbClr val="121212"/>
                </a:solidFill>
                <a:latin typeface="Arial"/>
                <a:cs typeface="Arial"/>
              </a:rPr>
              <a:t>ФЗРФ	</a:t>
            </a:r>
            <a:r>
              <a:rPr sz="2800" b="1" spc="-35" dirty="0">
                <a:solidFill>
                  <a:srgbClr val="121212"/>
                </a:solidFill>
                <a:latin typeface="Arial"/>
                <a:cs typeface="Arial"/>
              </a:rPr>
              <a:t>от </a:t>
            </a:r>
            <a:r>
              <a:rPr sz="2800" b="1" spc="-5" dirty="0">
                <a:solidFill>
                  <a:srgbClr val="121212"/>
                </a:solidFill>
                <a:latin typeface="Arial"/>
                <a:cs typeface="Arial"/>
              </a:rPr>
              <a:t>3 </a:t>
            </a:r>
            <a:r>
              <a:rPr sz="2800" b="1" spc="-10" dirty="0">
                <a:solidFill>
                  <a:srgbClr val="121212"/>
                </a:solidFill>
                <a:latin typeface="Arial"/>
                <a:cs typeface="Arial"/>
              </a:rPr>
              <a:t>декабря </a:t>
            </a:r>
            <a:r>
              <a:rPr sz="2800" b="1" spc="-5" dirty="0">
                <a:solidFill>
                  <a:srgbClr val="121212"/>
                </a:solidFill>
                <a:latin typeface="Arial"/>
                <a:cs typeface="Arial"/>
              </a:rPr>
              <a:t>2012 </a:t>
            </a:r>
            <a:r>
              <a:rPr sz="2800" b="1" spc="-140" dirty="0">
                <a:solidFill>
                  <a:srgbClr val="121212"/>
                </a:solidFill>
                <a:latin typeface="Arial"/>
                <a:cs typeface="Arial"/>
              </a:rPr>
              <a:t>г. </a:t>
            </a:r>
            <a:r>
              <a:rPr sz="2800" spc="-5" dirty="0">
                <a:solidFill>
                  <a:srgbClr val="121212"/>
                </a:solidFill>
                <a:latin typeface="Arial"/>
                <a:cs typeface="Arial"/>
              </a:rPr>
              <a:t>N</a:t>
            </a:r>
            <a:r>
              <a:rPr sz="2800" spc="190" dirty="0">
                <a:solidFill>
                  <a:srgbClr val="121212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121212"/>
                </a:solidFill>
                <a:latin typeface="Arial"/>
                <a:cs typeface="Arial"/>
              </a:rPr>
              <a:t>236-ФЗ</a:t>
            </a:r>
            <a:endParaRPr sz="28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5"/>
              </a:spcBef>
            </a:pPr>
            <a:r>
              <a:rPr sz="2800" b="1" i="1" spc="-20" dirty="0">
                <a:latin typeface="Arial"/>
                <a:cs typeface="Arial"/>
              </a:rPr>
              <a:t>Ст.</a:t>
            </a:r>
            <a:r>
              <a:rPr sz="2800" b="1" i="1" spc="-5" dirty="0">
                <a:latin typeface="Arial"/>
                <a:cs typeface="Arial"/>
              </a:rPr>
              <a:t> 1</a:t>
            </a:r>
            <a:endParaRPr sz="2800">
              <a:latin typeface="Arial"/>
              <a:cs typeface="Arial"/>
            </a:endParaRPr>
          </a:p>
          <a:p>
            <a:pPr marL="38100" marR="2033270">
              <a:lnSpc>
                <a:spcPct val="100000"/>
              </a:lnSpc>
            </a:pPr>
            <a:r>
              <a:rPr sz="2800" b="1" i="1" spc="-5" dirty="0">
                <a:solidFill>
                  <a:srgbClr val="393838"/>
                </a:solidFill>
                <a:latin typeface="Arial"/>
                <a:cs typeface="Arial"/>
              </a:rPr>
              <a:t>Внести в </a:t>
            </a:r>
            <a:r>
              <a:rPr sz="2800" b="1" i="1" spc="-35" dirty="0">
                <a:solidFill>
                  <a:srgbClr val="393838"/>
                </a:solidFill>
                <a:latin typeface="Arial"/>
                <a:cs typeface="Arial"/>
              </a:rPr>
              <a:t>Трудовой </a:t>
            </a:r>
            <a:r>
              <a:rPr sz="2800" b="1" i="1" spc="-5" dirty="0">
                <a:solidFill>
                  <a:srgbClr val="393838"/>
                </a:solidFill>
                <a:latin typeface="Arial"/>
                <a:cs typeface="Arial"/>
              </a:rPr>
              <a:t>кодекс </a:t>
            </a:r>
            <a:r>
              <a:rPr sz="2800" b="1" i="1" spc="-10" dirty="0">
                <a:solidFill>
                  <a:srgbClr val="393838"/>
                </a:solidFill>
                <a:latin typeface="Arial"/>
                <a:cs typeface="Arial"/>
              </a:rPr>
              <a:t>Российской </a:t>
            </a:r>
            <a:r>
              <a:rPr sz="2800" b="1" i="1" spc="-5" dirty="0">
                <a:solidFill>
                  <a:srgbClr val="393838"/>
                </a:solidFill>
                <a:latin typeface="Arial"/>
                <a:cs typeface="Arial"/>
              </a:rPr>
              <a:t>Федерации (…)  </a:t>
            </a:r>
            <a:r>
              <a:rPr sz="2800" b="1" i="1" spc="-10" dirty="0">
                <a:solidFill>
                  <a:srgbClr val="393838"/>
                </a:solidFill>
                <a:latin typeface="Arial"/>
                <a:cs typeface="Arial"/>
              </a:rPr>
              <a:t>следующие </a:t>
            </a:r>
            <a:r>
              <a:rPr sz="2800" b="1" i="1" spc="-5" dirty="0">
                <a:solidFill>
                  <a:srgbClr val="393838"/>
                </a:solidFill>
                <a:latin typeface="Arial"/>
                <a:cs typeface="Arial"/>
              </a:rPr>
              <a:t>изменения</a:t>
            </a:r>
            <a:r>
              <a:rPr sz="2800" i="1" spc="-5" dirty="0">
                <a:solidFill>
                  <a:srgbClr val="393838"/>
                </a:solidFill>
                <a:latin typeface="Arial"/>
                <a:cs typeface="Arial"/>
              </a:rPr>
              <a:t>:</a:t>
            </a:r>
            <a:endParaRPr sz="28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</a:pPr>
            <a:r>
              <a:rPr sz="2800" i="1" spc="-10" dirty="0">
                <a:solidFill>
                  <a:srgbClr val="393838"/>
                </a:solidFill>
                <a:latin typeface="Arial"/>
                <a:cs typeface="Arial"/>
              </a:rPr>
              <a:t>"</a:t>
            </a:r>
            <a:r>
              <a:rPr sz="2800" b="1" i="1" spc="-10" dirty="0">
                <a:solidFill>
                  <a:srgbClr val="C00000"/>
                </a:solidFill>
                <a:latin typeface="Arial"/>
                <a:cs typeface="Arial"/>
              </a:rPr>
              <a:t>Статья </a:t>
            </a:r>
            <a:r>
              <a:rPr sz="2800" b="1" i="1" dirty="0">
                <a:solidFill>
                  <a:srgbClr val="C00000"/>
                </a:solidFill>
                <a:latin typeface="Arial"/>
                <a:cs typeface="Arial"/>
              </a:rPr>
              <a:t>195</a:t>
            </a:r>
            <a:r>
              <a:rPr sz="2775" b="1" i="1" baseline="25525" dirty="0">
                <a:solidFill>
                  <a:srgbClr val="C00000"/>
                </a:solidFill>
                <a:latin typeface="Arial"/>
                <a:cs typeface="Arial"/>
              </a:rPr>
              <a:t>1</a:t>
            </a:r>
            <a:r>
              <a:rPr sz="2800" b="1" i="1" dirty="0">
                <a:solidFill>
                  <a:srgbClr val="C00000"/>
                </a:solidFill>
                <a:latin typeface="Arial"/>
                <a:cs typeface="Arial"/>
              </a:rPr>
              <a:t>. </a:t>
            </a:r>
            <a:r>
              <a:rPr sz="2800" b="1" i="1" spc="-10" dirty="0">
                <a:solidFill>
                  <a:srgbClr val="C00000"/>
                </a:solidFill>
                <a:latin typeface="Arial"/>
                <a:cs typeface="Arial"/>
              </a:rPr>
              <a:t>Понятия </a:t>
            </a:r>
            <a:r>
              <a:rPr sz="2800" b="1" i="1" spc="-5" dirty="0">
                <a:solidFill>
                  <a:srgbClr val="C00000"/>
                </a:solidFill>
                <a:latin typeface="Arial"/>
                <a:cs typeface="Arial"/>
              </a:rPr>
              <a:t>квалификации</a:t>
            </a:r>
            <a:r>
              <a:rPr sz="2800" b="1" i="1" spc="8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b="1" i="1" spc="-5" dirty="0">
                <a:solidFill>
                  <a:srgbClr val="C00000"/>
                </a:solidFill>
                <a:latin typeface="Arial"/>
                <a:cs typeface="Arial"/>
              </a:rPr>
              <a:t>работника,</a:t>
            </a:r>
            <a:endParaRPr sz="2800">
              <a:latin typeface="Arial"/>
              <a:cs typeface="Arial"/>
            </a:endParaRPr>
          </a:p>
          <a:p>
            <a:pPr marL="135255">
              <a:lnSpc>
                <a:spcPct val="100000"/>
              </a:lnSpc>
              <a:spcBef>
                <a:spcPts val="600"/>
              </a:spcBef>
            </a:pPr>
            <a:r>
              <a:rPr sz="2800" b="1" i="1" spc="-5" dirty="0">
                <a:solidFill>
                  <a:srgbClr val="C00000"/>
                </a:solidFill>
                <a:latin typeface="Arial"/>
                <a:cs typeface="Arial"/>
              </a:rPr>
              <a:t>профессионального</a:t>
            </a:r>
            <a:r>
              <a:rPr sz="2800" b="1" i="1" spc="4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b="1" i="1" spc="-5" dirty="0">
                <a:solidFill>
                  <a:srgbClr val="C00000"/>
                </a:solidFill>
                <a:latin typeface="Arial"/>
                <a:cs typeface="Arial"/>
              </a:rPr>
              <a:t>стандарта</a:t>
            </a:r>
            <a:endParaRPr sz="2800">
              <a:latin typeface="Arial"/>
              <a:cs typeface="Arial"/>
            </a:endParaRPr>
          </a:p>
          <a:p>
            <a:pPr marL="135255" marR="30480" indent="-97790">
              <a:lnSpc>
                <a:spcPct val="100000"/>
              </a:lnSpc>
              <a:spcBef>
                <a:spcPts val="600"/>
              </a:spcBef>
            </a:pPr>
            <a:r>
              <a:rPr sz="2800" b="1" i="1" spc="-5" dirty="0">
                <a:solidFill>
                  <a:srgbClr val="205868"/>
                </a:solidFill>
                <a:latin typeface="Arial"/>
                <a:cs typeface="Arial"/>
              </a:rPr>
              <a:t>Профессиональный стандарт - </a:t>
            </a:r>
            <a:r>
              <a:rPr sz="2800" b="1" i="1" spc="-10" dirty="0">
                <a:solidFill>
                  <a:srgbClr val="205868"/>
                </a:solidFill>
                <a:latin typeface="Arial"/>
                <a:cs typeface="Arial"/>
              </a:rPr>
              <a:t>характеристика </a:t>
            </a:r>
            <a:r>
              <a:rPr sz="2800" b="1" i="1" spc="-5" dirty="0">
                <a:solidFill>
                  <a:srgbClr val="205868"/>
                </a:solidFill>
                <a:latin typeface="Arial"/>
                <a:cs typeface="Arial"/>
              </a:rPr>
              <a:t>квалификации,  </a:t>
            </a:r>
            <a:r>
              <a:rPr sz="2800" b="1" i="1" spc="-15" dirty="0">
                <a:solidFill>
                  <a:srgbClr val="205868"/>
                </a:solidFill>
                <a:latin typeface="Arial"/>
                <a:cs typeface="Arial"/>
              </a:rPr>
              <a:t>необходимой </a:t>
            </a:r>
            <a:r>
              <a:rPr sz="2800" b="1" i="1" spc="-5" dirty="0">
                <a:solidFill>
                  <a:srgbClr val="205868"/>
                </a:solidFill>
                <a:latin typeface="Arial"/>
                <a:cs typeface="Arial"/>
              </a:rPr>
              <a:t>работнику для </a:t>
            </a:r>
            <a:r>
              <a:rPr sz="2800" b="1" i="1" spc="-15" dirty="0">
                <a:solidFill>
                  <a:srgbClr val="205868"/>
                </a:solidFill>
                <a:latin typeface="Arial"/>
                <a:cs typeface="Arial"/>
              </a:rPr>
              <a:t>осуществления </a:t>
            </a:r>
            <a:r>
              <a:rPr sz="2800" b="1" i="1" spc="-10" dirty="0">
                <a:solidFill>
                  <a:srgbClr val="205868"/>
                </a:solidFill>
                <a:latin typeface="Arial"/>
                <a:cs typeface="Arial"/>
              </a:rPr>
              <a:t>определенного  </a:t>
            </a:r>
            <a:r>
              <a:rPr sz="2800" b="1" i="1" spc="-5" dirty="0">
                <a:solidFill>
                  <a:srgbClr val="205868"/>
                </a:solidFill>
                <a:latin typeface="Arial"/>
                <a:cs typeface="Arial"/>
              </a:rPr>
              <a:t>вида </a:t>
            </a:r>
            <a:r>
              <a:rPr sz="2800" b="1" i="1" dirty="0">
                <a:solidFill>
                  <a:srgbClr val="205868"/>
                </a:solidFill>
                <a:latin typeface="Arial"/>
                <a:cs typeface="Arial"/>
              </a:rPr>
              <a:t>профессиональной</a:t>
            </a:r>
            <a:r>
              <a:rPr sz="2800" b="1" i="1" spc="30" dirty="0">
                <a:solidFill>
                  <a:srgbClr val="205868"/>
                </a:solidFill>
                <a:latin typeface="Arial"/>
                <a:cs typeface="Arial"/>
              </a:rPr>
              <a:t> </a:t>
            </a:r>
            <a:r>
              <a:rPr sz="2800" b="1" i="1" spc="-10" dirty="0">
                <a:solidFill>
                  <a:srgbClr val="205868"/>
                </a:solidFill>
                <a:latin typeface="Arial"/>
                <a:cs typeface="Arial"/>
              </a:rPr>
              <a:t>деятельности.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5800" y="1044575"/>
            <a:ext cx="11506200" cy="220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5740" y="954024"/>
            <a:ext cx="4725924" cy="644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1076" y="577037"/>
            <a:ext cx="417449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10" dirty="0">
                <a:solidFill>
                  <a:srgbClr val="4E3A2F"/>
                </a:solidFill>
                <a:latin typeface="Franklin Gothic Medium"/>
                <a:cs typeface="Franklin Gothic Medium"/>
              </a:rPr>
              <a:t>КАЛЕНДАРИ</a:t>
            </a:r>
            <a:r>
              <a:rPr sz="3600" b="0" spc="-55" dirty="0">
                <a:solidFill>
                  <a:srgbClr val="4E3A2F"/>
                </a:solidFill>
                <a:latin typeface="Franklin Gothic Medium"/>
                <a:cs typeface="Franklin Gothic Medium"/>
              </a:rPr>
              <a:t> </a:t>
            </a:r>
            <a:r>
              <a:rPr sz="3600" b="0" dirty="0">
                <a:solidFill>
                  <a:srgbClr val="4E3A2F"/>
                </a:solidFill>
                <a:latin typeface="Franklin Gothic Medium"/>
                <a:cs typeface="Franklin Gothic Medium"/>
              </a:rPr>
              <a:t>ОБЩИЕ</a:t>
            </a:r>
            <a:endParaRPr sz="3600">
              <a:latin typeface="Franklin Gothic Medium"/>
              <a:cs typeface="Franklin Gothic Medium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03451" y="1340777"/>
            <a:ext cx="8734806" cy="46729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782572" y="6087567"/>
            <a:ext cx="7861934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Общие календари позволяют </a:t>
            </a:r>
            <a:r>
              <a:rPr sz="1800" spc="5" dirty="0">
                <a:solidFill>
                  <a:srgbClr val="695008"/>
                </a:solidFill>
                <a:latin typeface="Franklin Gothic Book"/>
                <a:cs typeface="Franklin Gothic Book"/>
              </a:rPr>
              <a:t>окинуть </a:t>
            </a:r>
            <a:r>
              <a:rPr sz="1800" spc="-10" dirty="0">
                <a:solidFill>
                  <a:srgbClr val="695008"/>
                </a:solidFill>
                <a:latin typeface="Franklin Gothic Book"/>
                <a:cs typeface="Franklin Gothic Book"/>
              </a:rPr>
              <a:t>взглядом </a:t>
            </a: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неделю или месяц из </a:t>
            </a:r>
            <a:r>
              <a:rPr sz="1800" dirty="0">
                <a:solidFill>
                  <a:srgbClr val="695008"/>
                </a:solidFill>
                <a:latin typeface="Franklin Gothic Book"/>
                <a:cs typeface="Franklin Gothic Book"/>
              </a:rPr>
              <a:t>Дневника  </a:t>
            </a: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пациента </a:t>
            </a:r>
            <a:r>
              <a:rPr sz="1800" dirty="0">
                <a:solidFill>
                  <a:srgbClr val="695008"/>
                </a:solidFill>
                <a:latin typeface="Franklin Gothic Book"/>
                <a:cs typeface="Franklin Gothic Book"/>
              </a:rPr>
              <a:t>в </a:t>
            </a:r>
            <a:r>
              <a:rPr sz="1800" spc="-10" dirty="0">
                <a:solidFill>
                  <a:srgbClr val="695008"/>
                </a:solidFill>
                <a:latin typeface="Franklin Gothic Book"/>
                <a:cs typeface="Franklin Gothic Book"/>
              </a:rPr>
              <a:t>разрезе </a:t>
            </a: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событий, </a:t>
            </a:r>
            <a:r>
              <a:rPr sz="1800" dirty="0">
                <a:solidFill>
                  <a:srgbClr val="695008"/>
                </a:solidFill>
                <a:latin typeface="Franklin Gothic Book"/>
                <a:cs typeface="Franklin Gothic Book"/>
              </a:rPr>
              <a:t>воздействий </a:t>
            </a: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или</a:t>
            </a:r>
            <a:r>
              <a:rPr sz="1800" spc="15" dirty="0">
                <a:solidFill>
                  <a:srgbClr val="695008"/>
                </a:solidFill>
                <a:latin typeface="Franklin Gothic Book"/>
                <a:cs typeface="Franklin Gothic Book"/>
              </a:rPr>
              <a:t> </a:t>
            </a: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измерений.</a:t>
            </a:r>
            <a:endParaRPr sz="180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5800" y="1044575"/>
            <a:ext cx="11506200" cy="220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5740" y="954024"/>
            <a:ext cx="6169152" cy="644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1076" y="577037"/>
            <a:ext cx="561657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10" dirty="0">
                <a:solidFill>
                  <a:srgbClr val="4E3A2F"/>
                </a:solidFill>
                <a:latin typeface="Franklin Gothic Medium"/>
                <a:cs typeface="Franklin Gothic Medium"/>
              </a:rPr>
              <a:t>КАЛЕНДАРЬ</a:t>
            </a:r>
            <a:r>
              <a:rPr sz="3600" b="0" spc="-40" dirty="0">
                <a:solidFill>
                  <a:srgbClr val="4E3A2F"/>
                </a:solidFill>
                <a:latin typeface="Franklin Gothic Medium"/>
                <a:cs typeface="Franklin Gothic Medium"/>
              </a:rPr>
              <a:t> </a:t>
            </a:r>
            <a:r>
              <a:rPr sz="3600" b="0" dirty="0">
                <a:solidFill>
                  <a:srgbClr val="4E3A2F"/>
                </a:solidFill>
                <a:latin typeface="Franklin Gothic Medium"/>
                <a:cs typeface="Franklin Gothic Medium"/>
              </a:rPr>
              <a:t>ВОЗДЕЙСТВИЙ</a:t>
            </a:r>
            <a:endParaRPr sz="3600">
              <a:latin typeface="Franklin Gothic Medium"/>
              <a:cs typeface="Franklin Gothic Medium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03451" y="1340738"/>
            <a:ext cx="8712962" cy="29866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782572" y="4537075"/>
            <a:ext cx="8421370" cy="1946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Календарь </a:t>
            </a:r>
            <a:r>
              <a:rPr sz="1800" dirty="0">
                <a:solidFill>
                  <a:srgbClr val="695008"/>
                </a:solidFill>
                <a:latin typeface="Franklin Gothic Book"/>
                <a:cs typeface="Franklin Gothic Book"/>
              </a:rPr>
              <a:t>воздействий </a:t>
            </a:r>
            <a:r>
              <a:rPr sz="1800" spc="-10" dirty="0">
                <a:solidFill>
                  <a:srgbClr val="695008"/>
                </a:solidFill>
                <a:latin typeface="Franklin Gothic Book"/>
                <a:cs typeface="Franklin Gothic Book"/>
              </a:rPr>
              <a:t>позволяет </a:t>
            </a: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мгновенно увидеть </a:t>
            </a:r>
            <a:r>
              <a:rPr sz="1800" dirty="0">
                <a:solidFill>
                  <a:srgbClr val="695008"/>
                </a:solidFill>
                <a:latin typeface="Franklin Gothic Book"/>
                <a:cs typeface="Franklin Gothic Book"/>
              </a:rPr>
              <a:t>курс </a:t>
            </a:r>
            <a:r>
              <a:rPr sz="1800" spc="-10" dirty="0">
                <a:solidFill>
                  <a:srgbClr val="695008"/>
                </a:solidFill>
                <a:latin typeface="Franklin Gothic Book"/>
                <a:cs typeface="Franklin Gothic Book"/>
              </a:rPr>
              <a:t>лечения </a:t>
            </a:r>
            <a:r>
              <a:rPr sz="1800" dirty="0">
                <a:solidFill>
                  <a:srgbClr val="695008"/>
                </a:solidFill>
                <a:latin typeface="Franklin Gothic Book"/>
                <a:cs typeface="Franklin Gothic Book"/>
              </a:rPr>
              <a:t>— </a:t>
            </a:r>
            <a:r>
              <a:rPr sz="1800" spc="-20" dirty="0">
                <a:solidFill>
                  <a:srgbClr val="695008"/>
                </a:solidFill>
                <a:latin typeface="Franklin Gothic Book"/>
                <a:cs typeface="Franklin Gothic Book"/>
              </a:rPr>
              <a:t>когда</a:t>
            </a:r>
            <a:r>
              <a:rPr sz="1800" spc="60" dirty="0">
                <a:solidFill>
                  <a:srgbClr val="695008"/>
                </a:solidFill>
                <a:latin typeface="Franklin Gothic Book"/>
                <a:cs typeface="Franklin Gothic Book"/>
              </a:rPr>
              <a:t> </a:t>
            </a:r>
            <a:r>
              <a:rPr sz="1800" dirty="0">
                <a:solidFill>
                  <a:srgbClr val="695008"/>
                </a:solidFill>
                <a:latin typeface="Franklin Gothic Book"/>
                <a:cs typeface="Franklin Gothic Book"/>
              </a:rPr>
              <a:t>какие</a:t>
            </a:r>
            <a:endParaRPr sz="1800">
              <a:latin typeface="Franklin Gothic Book"/>
              <a:cs typeface="Franklin Gothic Book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лекарственные </a:t>
            </a:r>
            <a:r>
              <a:rPr sz="1800" spc="-10" dirty="0">
                <a:solidFill>
                  <a:srgbClr val="695008"/>
                </a:solidFill>
                <a:latin typeface="Franklin Gothic Book"/>
                <a:cs typeface="Franklin Gothic Book"/>
              </a:rPr>
              <a:t>препараты </a:t>
            </a: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или иные терапевтические воздействия</a:t>
            </a:r>
            <a:r>
              <a:rPr sz="1800" spc="15" dirty="0">
                <a:solidFill>
                  <a:srgbClr val="695008"/>
                </a:solidFill>
                <a:latin typeface="Franklin Gothic Book"/>
                <a:cs typeface="Franklin Gothic Book"/>
              </a:rPr>
              <a:t> </a:t>
            </a: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применялись.</a:t>
            </a:r>
            <a:endParaRPr sz="18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solidFill>
                  <a:srgbClr val="695008"/>
                </a:solidFill>
                <a:latin typeface="Franklin Gothic Book"/>
                <a:cs typeface="Franklin Gothic Book"/>
              </a:rPr>
              <a:t>В </a:t>
            </a:r>
            <a:r>
              <a:rPr sz="1800" spc="-15" dirty="0">
                <a:solidFill>
                  <a:srgbClr val="695008"/>
                </a:solidFill>
                <a:latin typeface="Franklin Gothic Book"/>
                <a:cs typeface="Franklin Gothic Book"/>
              </a:rPr>
              <a:t>отличие от </a:t>
            </a:r>
            <a:r>
              <a:rPr sz="1800" spc="-10" dirty="0">
                <a:solidFill>
                  <a:srgbClr val="695008"/>
                </a:solidFill>
                <a:latin typeface="Franklin Gothic Book"/>
                <a:cs typeface="Franklin Gothic Book"/>
              </a:rPr>
              <a:t>общего </a:t>
            </a: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календаря </a:t>
            </a:r>
            <a:r>
              <a:rPr sz="1800" dirty="0">
                <a:solidFill>
                  <a:srgbClr val="695008"/>
                </a:solidFill>
                <a:latin typeface="Franklin Gothic Book"/>
                <a:cs typeface="Franklin Gothic Book"/>
              </a:rPr>
              <a:t>в </a:t>
            </a: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аспекте воздействий, </a:t>
            </a:r>
            <a:r>
              <a:rPr sz="1800" spc="-20" dirty="0">
                <a:solidFill>
                  <a:srgbClr val="695008"/>
                </a:solidFill>
                <a:latin typeface="Franklin Gothic Book"/>
                <a:cs typeface="Franklin Gothic Book"/>
              </a:rPr>
              <a:t>этот </a:t>
            </a: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календарь</a:t>
            </a:r>
            <a:r>
              <a:rPr sz="1800" spc="95" dirty="0">
                <a:solidFill>
                  <a:srgbClr val="695008"/>
                </a:solidFill>
                <a:latin typeface="Franklin Gothic Book"/>
                <a:cs typeface="Franklin Gothic Book"/>
              </a:rPr>
              <a:t> </a:t>
            </a: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показывает</a:t>
            </a:r>
            <a:endParaRPr sz="1800">
              <a:latin typeface="Franklin Gothic Book"/>
              <a:cs typeface="Franklin Gothic Book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«длинные» курсы </a:t>
            </a:r>
            <a:r>
              <a:rPr sz="1800" spc="-150" dirty="0">
                <a:solidFill>
                  <a:srgbClr val="695008"/>
                </a:solidFill>
                <a:latin typeface="Franklin Gothic Book"/>
                <a:cs typeface="Franklin Gothic Book"/>
              </a:rPr>
              <a:t>приѐма </a:t>
            </a:r>
            <a:r>
              <a:rPr sz="1800" spc="-10" dirty="0">
                <a:solidFill>
                  <a:srgbClr val="695008"/>
                </a:solidFill>
                <a:latin typeface="Franklin Gothic Book"/>
                <a:cs typeface="Franklin Gothic Book"/>
              </a:rPr>
              <a:t>препаратов, </a:t>
            </a:r>
            <a:r>
              <a:rPr sz="1800" dirty="0">
                <a:solidFill>
                  <a:srgbClr val="695008"/>
                </a:solidFill>
                <a:latin typeface="Franklin Gothic Book"/>
                <a:cs typeface="Franklin Gothic Book"/>
              </a:rPr>
              <a:t>а </a:t>
            </a: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также скрывает </a:t>
            </a:r>
            <a:r>
              <a:rPr sz="1800" spc="-10" dirty="0">
                <a:solidFill>
                  <a:srgbClr val="695008"/>
                </a:solidFill>
                <a:latin typeface="Franklin Gothic Book"/>
                <a:cs typeface="Franklin Gothic Book"/>
              </a:rPr>
              <a:t>дублирующую</a:t>
            </a:r>
            <a:r>
              <a:rPr sz="1800" spc="-70" dirty="0">
                <a:solidFill>
                  <a:srgbClr val="695008"/>
                </a:solidFill>
                <a:latin typeface="Franklin Gothic Book"/>
                <a:cs typeface="Franklin Gothic Book"/>
              </a:rPr>
              <a:t> </a:t>
            </a: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информацию.</a:t>
            </a:r>
            <a:endParaRPr sz="18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695008"/>
                </a:solidFill>
                <a:latin typeface="Franklin Gothic Book"/>
                <a:cs typeface="Franklin Gothic Book"/>
              </a:rPr>
              <a:t>Врач </a:t>
            </a: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сразу </a:t>
            </a:r>
            <a:r>
              <a:rPr sz="1800" spc="-10" dirty="0">
                <a:solidFill>
                  <a:srgbClr val="695008"/>
                </a:solidFill>
                <a:latin typeface="Franklin Gothic Book"/>
                <a:cs typeface="Franklin Gothic Book"/>
              </a:rPr>
              <a:t>же может </a:t>
            </a: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возобновить </a:t>
            </a:r>
            <a:r>
              <a:rPr sz="1800" dirty="0">
                <a:solidFill>
                  <a:srgbClr val="695008"/>
                </a:solidFill>
                <a:latin typeface="Franklin Gothic Book"/>
                <a:cs typeface="Franklin Gothic Book"/>
              </a:rPr>
              <a:t>в </a:t>
            </a: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памяти </a:t>
            </a:r>
            <a:r>
              <a:rPr sz="1800" dirty="0">
                <a:solidFill>
                  <a:srgbClr val="695008"/>
                </a:solidFill>
                <a:latin typeface="Franklin Gothic Book"/>
                <a:cs typeface="Franklin Gothic Book"/>
              </a:rPr>
              <a:t>все </a:t>
            </a: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данные </a:t>
            </a:r>
            <a:r>
              <a:rPr sz="1800" dirty="0">
                <a:solidFill>
                  <a:srgbClr val="695008"/>
                </a:solidFill>
                <a:latin typeface="Franklin Gothic Book"/>
                <a:cs typeface="Franklin Gothic Book"/>
              </a:rPr>
              <a:t>о </a:t>
            </a: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курсах</a:t>
            </a:r>
            <a:r>
              <a:rPr sz="1800" spc="35" dirty="0">
                <a:solidFill>
                  <a:srgbClr val="695008"/>
                </a:solidFill>
                <a:latin typeface="Franklin Gothic Book"/>
                <a:cs typeface="Franklin Gothic Book"/>
              </a:rPr>
              <a:t> </a:t>
            </a:r>
            <a:r>
              <a:rPr sz="1800" spc="-10" dirty="0">
                <a:solidFill>
                  <a:srgbClr val="695008"/>
                </a:solidFill>
                <a:latin typeface="Franklin Gothic Book"/>
                <a:cs typeface="Franklin Gothic Book"/>
              </a:rPr>
              <a:t>лечения.</a:t>
            </a:r>
            <a:endParaRPr sz="180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4000" y="152400"/>
            <a:ext cx="10668000" cy="45053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4000" y="1524000"/>
            <a:ext cx="9013825" cy="30829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05000" y="76200"/>
            <a:ext cx="8636000" cy="6477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5800" y="1044575"/>
            <a:ext cx="11506200" cy="220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5740" y="954024"/>
            <a:ext cx="5064252" cy="644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1076" y="577037"/>
            <a:ext cx="451358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15" dirty="0">
                <a:solidFill>
                  <a:srgbClr val="4E3A2F"/>
                </a:solidFill>
                <a:latin typeface="Franklin Gothic Medium"/>
                <a:cs typeface="Franklin Gothic Medium"/>
              </a:rPr>
              <a:t>ГОДОВОЙ</a:t>
            </a:r>
            <a:r>
              <a:rPr sz="3600" b="0" spc="-80" dirty="0">
                <a:solidFill>
                  <a:srgbClr val="4E3A2F"/>
                </a:solidFill>
                <a:latin typeface="Franklin Gothic Medium"/>
                <a:cs typeface="Franklin Gothic Medium"/>
              </a:rPr>
              <a:t> </a:t>
            </a:r>
            <a:r>
              <a:rPr sz="3600" b="0" spc="10" dirty="0">
                <a:solidFill>
                  <a:srgbClr val="4E3A2F"/>
                </a:solidFill>
                <a:latin typeface="Franklin Gothic Medium"/>
                <a:cs typeface="Franklin Gothic Medium"/>
              </a:rPr>
              <a:t>КАЛЕНДАРЬ</a:t>
            </a:r>
            <a:endParaRPr sz="3600">
              <a:latin typeface="Franklin Gothic Medium"/>
              <a:cs typeface="Franklin Gothic Medium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11576" y="1356004"/>
            <a:ext cx="6499606" cy="4501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782572" y="6087567"/>
            <a:ext cx="851916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695008"/>
                </a:solidFill>
                <a:latin typeface="Franklin Gothic Book"/>
                <a:cs typeface="Franklin Gothic Book"/>
              </a:rPr>
              <a:t>Годовой </a:t>
            </a: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календарь </a:t>
            </a:r>
            <a:r>
              <a:rPr sz="1800" spc="-10" dirty="0">
                <a:solidFill>
                  <a:srgbClr val="695008"/>
                </a:solidFill>
                <a:latin typeface="Franklin Gothic Book"/>
                <a:cs typeface="Franklin Gothic Book"/>
              </a:rPr>
              <a:t>позволяет </a:t>
            </a:r>
            <a:r>
              <a:rPr sz="1800" dirty="0">
                <a:solidFill>
                  <a:srgbClr val="695008"/>
                </a:solidFill>
                <a:latin typeface="Franklin Gothic Book"/>
                <a:cs typeface="Franklin Gothic Book"/>
              </a:rPr>
              <a:t>с </a:t>
            </a:r>
            <a:r>
              <a:rPr sz="1800" spc="-10" dirty="0">
                <a:solidFill>
                  <a:srgbClr val="695008"/>
                </a:solidFill>
                <a:latin typeface="Franklin Gothic Book"/>
                <a:cs typeface="Franklin Gothic Book"/>
              </a:rPr>
              <a:t>первого </a:t>
            </a:r>
            <a:r>
              <a:rPr sz="1800" spc="-15" dirty="0">
                <a:solidFill>
                  <a:srgbClr val="695008"/>
                </a:solidFill>
                <a:latin typeface="Franklin Gothic Book"/>
                <a:cs typeface="Franklin Gothic Book"/>
              </a:rPr>
              <a:t>взгляд </a:t>
            </a: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оценить «хорошие» </a:t>
            </a:r>
            <a:r>
              <a:rPr sz="1800" dirty="0">
                <a:solidFill>
                  <a:srgbClr val="695008"/>
                </a:solidFill>
                <a:latin typeface="Franklin Gothic Book"/>
                <a:cs typeface="Franklin Gothic Book"/>
              </a:rPr>
              <a:t>и </a:t>
            </a: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«плохие» месяцы,  увидеть динамику развития состояния</a:t>
            </a:r>
            <a:r>
              <a:rPr sz="1800" spc="25" dirty="0">
                <a:solidFill>
                  <a:srgbClr val="695008"/>
                </a:solidFill>
                <a:latin typeface="Franklin Gothic Book"/>
                <a:cs typeface="Franklin Gothic Book"/>
              </a:rPr>
              <a:t> </a:t>
            </a:r>
            <a:r>
              <a:rPr sz="1800" spc="-10" dirty="0">
                <a:solidFill>
                  <a:srgbClr val="695008"/>
                </a:solidFill>
                <a:latin typeface="Franklin Gothic Book"/>
                <a:cs typeface="Franklin Gothic Book"/>
              </a:rPr>
              <a:t>пациента.</a:t>
            </a:r>
            <a:endParaRPr sz="180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1076" y="577037"/>
            <a:ext cx="196278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45" dirty="0">
                <a:solidFill>
                  <a:srgbClr val="4E3A2F"/>
                </a:solidFill>
                <a:latin typeface="Franklin Gothic Medium"/>
                <a:cs typeface="Franklin Gothic Medium"/>
              </a:rPr>
              <a:t>ГРАФИКИ</a:t>
            </a:r>
            <a:endParaRPr sz="3600">
              <a:latin typeface="Franklin Gothic Medium"/>
              <a:cs typeface="Franklin Gothic Mediu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39736" y="3406520"/>
            <a:ext cx="328231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695008"/>
                </a:solidFill>
                <a:latin typeface="Franklin Gothic Book"/>
                <a:cs typeface="Franklin Gothic Book"/>
              </a:rPr>
              <a:t>В </a:t>
            </a:r>
            <a:r>
              <a:rPr sz="2400" spc="-10" dirty="0">
                <a:solidFill>
                  <a:srgbClr val="695008"/>
                </a:solidFill>
                <a:latin typeface="Franklin Gothic Book"/>
                <a:cs typeface="Franklin Gothic Book"/>
              </a:rPr>
              <a:t>Систему </a:t>
            </a:r>
            <a:r>
              <a:rPr sz="24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добавлены  разнообразные</a:t>
            </a:r>
            <a:r>
              <a:rPr sz="2400" spc="-65" dirty="0">
                <a:solidFill>
                  <a:srgbClr val="695008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695008"/>
                </a:solidFill>
                <a:latin typeface="Franklin Gothic Book"/>
                <a:cs typeface="Franklin Gothic Book"/>
              </a:rPr>
              <a:t>графики  и</a:t>
            </a:r>
            <a:r>
              <a:rPr sz="2400" spc="-25" dirty="0">
                <a:solidFill>
                  <a:srgbClr val="695008"/>
                </a:solidFill>
                <a:latin typeface="Franklin Gothic Book"/>
                <a:cs typeface="Franklin Gothic Book"/>
              </a:rPr>
              <a:t> </a:t>
            </a:r>
            <a:r>
              <a:rPr sz="24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диаграммы</a:t>
            </a:r>
            <a:endParaRPr sz="2400">
              <a:latin typeface="Franklin Gothic Book"/>
              <a:cs typeface="Franklin Gothic Boo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55064" y="1376172"/>
            <a:ext cx="5207508" cy="54818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5800" y="1044575"/>
            <a:ext cx="11506200" cy="220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5740" y="954024"/>
            <a:ext cx="7941564" cy="644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1076" y="577037"/>
            <a:ext cx="739267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50" dirty="0">
                <a:solidFill>
                  <a:srgbClr val="4E3A2F"/>
                </a:solidFill>
                <a:latin typeface="Franklin Gothic Medium"/>
                <a:cs typeface="Franklin Gothic Medium"/>
              </a:rPr>
              <a:t>ГРАФИК </a:t>
            </a:r>
            <a:r>
              <a:rPr sz="3600" b="0" spc="-5" dirty="0">
                <a:solidFill>
                  <a:srgbClr val="4E3A2F"/>
                </a:solidFill>
                <a:latin typeface="Franklin Gothic Medium"/>
                <a:cs typeface="Franklin Gothic Medium"/>
              </a:rPr>
              <a:t>ИЗМЕНЕНИЯ</a:t>
            </a:r>
            <a:r>
              <a:rPr sz="3600" b="0" spc="60" dirty="0">
                <a:solidFill>
                  <a:srgbClr val="4E3A2F"/>
                </a:solidFill>
                <a:latin typeface="Franklin Gothic Medium"/>
                <a:cs typeface="Franklin Gothic Medium"/>
              </a:rPr>
              <a:t> </a:t>
            </a:r>
            <a:r>
              <a:rPr sz="3600" b="0" spc="-25" dirty="0">
                <a:solidFill>
                  <a:srgbClr val="4E3A2F"/>
                </a:solidFill>
                <a:latin typeface="Franklin Gothic Medium"/>
                <a:cs typeface="Franklin Gothic Medium"/>
              </a:rPr>
              <a:t>ПОКАЗАТЕЛЕЙ</a:t>
            </a:r>
            <a:endParaRPr sz="3600">
              <a:latin typeface="Franklin Gothic Medium"/>
              <a:cs typeface="Franklin Gothic Medium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75460" y="1340738"/>
            <a:ext cx="8677275" cy="3352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854454" y="4897373"/>
            <a:ext cx="813371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695008"/>
                </a:solidFill>
                <a:latin typeface="Franklin Gothic Book"/>
                <a:cs typeface="Franklin Gothic Book"/>
              </a:rPr>
              <a:t>Для </a:t>
            </a: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каждого дня </a:t>
            </a:r>
            <a:r>
              <a:rPr sz="1800" dirty="0">
                <a:solidFill>
                  <a:srgbClr val="695008"/>
                </a:solidFill>
                <a:latin typeface="Franklin Gothic Book"/>
                <a:cs typeface="Franklin Gothic Book"/>
              </a:rPr>
              <a:t>Дневника ведения </a:t>
            </a: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пациента </a:t>
            </a:r>
            <a:r>
              <a:rPr sz="1800" spc="-10" dirty="0">
                <a:solidFill>
                  <a:srgbClr val="695008"/>
                </a:solidFill>
                <a:latin typeface="Franklin Gothic Book"/>
                <a:cs typeface="Franklin Gothic Book"/>
              </a:rPr>
              <a:t>Система </a:t>
            </a: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самостоятельно </a:t>
            </a:r>
            <a:r>
              <a:rPr sz="1800" spc="-10" dirty="0">
                <a:solidFill>
                  <a:srgbClr val="695008"/>
                </a:solidFill>
                <a:latin typeface="Franklin Gothic Book"/>
                <a:cs typeface="Franklin Gothic Book"/>
              </a:rPr>
              <a:t>находит </a:t>
            </a:r>
            <a:r>
              <a:rPr sz="1800" spc="-15" dirty="0">
                <a:solidFill>
                  <a:srgbClr val="695008"/>
                </a:solidFill>
                <a:latin typeface="Franklin Gothic Book"/>
                <a:cs typeface="Franklin Gothic Book"/>
              </a:rPr>
              <a:t>те  </a:t>
            </a: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измерения, для </a:t>
            </a:r>
            <a:r>
              <a:rPr sz="1800" spc="-10" dirty="0">
                <a:solidFill>
                  <a:srgbClr val="695008"/>
                </a:solidFill>
                <a:latin typeface="Franklin Gothic Book"/>
                <a:cs typeface="Franklin Gothic Book"/>
              </a:rPr>
              <a:t>которых можно </a:t>
            </a: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построить интересный </a:t>
            </a:r>
            <a:r>
              <a:rPr sz="1800" dirty="0">
                <a:solidFill>
                  <a:srgbClr val="695008"/>
                </a:solidFill>
                <a:latin typeface="Franklin Gothic Book"/>
                <a:cs typeface="Franklin Gothic Book"/>
              </a:rPr>
              <a:t>график и </a:t>
            </a: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найти </a:t>
            </a:r>
            <a:r>
              <a:rPr sz="1800" spc="-10" dirty="0">
                <a:solidFill>
                  <a:srgbClr val="695008"/>
                </a:solidFill>
                <a:latin typeface="Franklin Gothic Book"/>
                <a:cs typeface="Franklin Gothic Book"/>
              </a:rPr>
              <a:t>различные  </a:t>
            </a: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закономерности.</a:t>
            </a:r>
            <a:endParaRPr sz="18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29209" algn="just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solidFill>
                  <a:srgbClr val="695008"/>
                </a:solidFill>
                <a:latin typeface="Franklin Gothic Book"/>
                <a:cs typeface="Franklin Gothic Book"/>
              </a:rPr>
              <a:t>На </a:t>
            </a: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графике </a:t>
            </a:r>
            <a:r>
              <a:rPr sz="1800" spc="-10" dirty="0">
                <a:solidFill>
                  <a:srgbClr val="695008"/>
                </a:solidFill>
                <a:latin typeface="Franklin Gothic Book"/>
                <a:cs typeface="Franklin Gothic Book"/>
              </a:rPr>
              <a:t>можно </a:t>
            </a: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отметить события </a:t>
            </a:r>
            <a:r>
              <a:rPr sz="1800" dirty="0">
                <a:solidFill>
                  <a:srgbClr val="695008"/>
                </a:solidFill>
                <a:latin typeface="Franklin Gothic Book"/>
                <a:cs typeface="Franklin Gothic Book"/>
              </a:rPr>
              <a:t>и воздействия </a:t>
            </a: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для </a:t>
            </a:r>
            <a:r>
              <a:rPr sz="1800" spc="-10" dirty="0">
                <a:solidFill>
                  <a:srgbClr val="695008"/>
                </a:solidFill>
                <a:latin typeface="Franklin Gothic Book"/>
                <a:cs typeface="Franklin Gothic Book"/>
              </a:rPr>
              <a:t>более полного </a:t>
            </a: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раскрытия  </a:t>
            </a:r>
            <a:r>
              <a:rPr sz="1800" dirty="0">
                <a:solidFill>
                  <a:srgbClr val="695008"/>
                </a:solidFill>
                <a:latin typeface="Franklin Gothic Book"/>
                <a:cs typeface="Franklin Gothic Book"/>
              </a:rPr>
              <a:t>интуиции </a:t>
            </a:r>
            <a:r>
              <a:rPr sz="1800" spc="-15" dirty="0">
                <a:solidFill>
                  <a:srgbClr val="695008"/>
                </a:solidFill>
                <a:latin typeface="Franklin Gothic Book"/>
                <a:cs typeface="Franklin Gothic Book"/>
              </a:rPr>
              <a:t>врача </a:t>
            </a: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при проведении анализа состояний</a:t>
            </a:r>
            <a:r>
              <a:rPr sz="1800" spc="65" dirty="0">
                <a:solidFill>
                  <a:srgbClr val="695008"/>
                </a:solidFill>
                <a:latin typeface="Franklin Gothic Book"/>
                <a:cs typeface="Franklin Gothic Book"/>
              </a:rPr>
              <a:t> </a:t>
            </a:r>
            <a:r>
              <a:rPr sz="1800" spc="-10" dirty="0">
                <a:solidFill>
                  <a:srgbClr val="695008"/>
                </a:solidFill>
                <a:latin typeface="Franklin Gothic Book"/>
                <a:cs typeface="Franklin Gothic Book"/>
              </a:rPr>
              <a:t>пациента.</a:t>
            </a:r>
            <a:endParaRPr sz="180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5800" y="1044575"/>
            <a:ext cx="11506200" cy="220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5740" y="954024"/>
            <a:ext cx="4904232" cy="644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1076" y="577037"/>
            <a:ext cx="435800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5" dirty="0">
                <a:solidFill>
                  <a:srgbClr val="4E3A2F"/>
                </a:solidFill>
                <a:latin typeface="Franklin Gothic Medium"/>
                <a:cs typeface="Franklin Gothic Medium"/>
              </a:rPr>
              <a:t>ПОИСК</a:t>
            </a:r>
            <a:r>
              <a:rPr sz="3600" b="0" spc="-60" dirty="0">
                <a:solidFill>
                  <a:srgbClr val="4E3A2F"/>
                </a:solidFill>
                <a:latin typeface="Franklin Gothic Medium"/>
                <a:cs typeface="Franklin Gothic Medium"/>
              </a:rPr>
              <a:t> </a:t>
            </a:r>
            <a:r>
              <a:rPr sz="3600" b="0" spc="-10" dirty="0">
                <a:solidFill>
                  <a:srgbClr val="4E3A2F"/>
                </a:solidFill>
                <a:latin typeface="Franklin Gothic Medium"/>
                <a:cs typeface="Franklin Gothic Medium"/>
              </a:rPr>
              <a:t>КОРРЕЛЯЦИЙ</a:t>
            </a:r>
            <a:endParaRPr sz="3600">
              <a:latin typeface="Franklin Gothic Medium"/>
              <a:cs typeface="Franklin Gothic Medium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75460" y="1412709"/>
            <a:ext cx="5040503" cy="51984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039736" y="1439926"/>
            <a:ext cx="3308985" cy="469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695008"/>
                </a:solidFill>
                <a:latin typeface="Franklin Gothic Book"/>
                <a:cs typeface="Franklin Gothic Book"/>
              </a:rPr>
              <a:t>В </a:t>
            </a: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случае </a:t>
            </a:r>
            <a:r>
              <a:rPr sz="1800" dirty="0">
                <a:solidFill>
                  <a:srgbClr val="695008"/>
                </a:solidFill>
                <a:latin typeface="Franklin Gothic Book"/>
                <a:cs typeface="Franklin Gothic Book"/>
              </a:rPr>
              <a:t>если </a:t>
            </a: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для</a:t>
            </a:r>
            <a:r>
              <a:rPr sz="1800" spc="-55" dirty="0">
                <a:solidFill>
                  <a:srgbClr val="695008"/>
                </a:solidFill>
                <a:latin typeface="Franklin Gothic Book"/>
                <a:cs typeface="Franklin Gothic Book"/>
              </a:rPr>
              <a:t> </a:t>
            </a: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измеренных</a:t>
            </a:r>
            <a:endParaRPr sz="1800">
              <a:latin typeface="Franklin Gothic Book"/>
              <a:cs typeface="Franklin Gothic Book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solidFill>
                  <a:srgbClr val="695008"/>
                </a:solidFill>
                <a:latin typeface="Franklin Gothic Book"/>
                <a:cs typeface="Franklin Gothic Book"/>
              </a:rPr>
              <a:t>показателей обнаруживается</a:t>
            </a:r>
            <a:endParaRPr sz="1800">
              <a:latin typeface="Franklin Gothic Book"/>
              <a:cs typeface="Franklin Gothic Book"/>
            </a:endParaRPr>
          </a:p>
          <a:p>
            <a:pPr marL="12700" marR="5080">
              <a:lnSpc>
                <a:spcPct val="100000"/>
              </a:lnSpc>
            </a:pP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высокое </a:t>
            </a:r>
            <a:r>
              <a:rPr sz="1800" spc="-15" dirty="0">
                <a:solidFill>
                  <a:srgbClr val="695008"/>
                </a:solidFill>
                <a:latin typeface="Franklin Gothic Book"/>
                <a:cs typeface="Franklin Gothic Book"/>
              </a:rPr>
              <a:t>значение </a:t>
            </a: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корреляции,  </a:t>
            </a:r>
            <a:r>
              <a:rPr sz="1800" spc="-10" dirty="0">
                <a:solidFill>
                  <a:srgbClr val="695008"/>
                </a:solidFill>
                <a:latin typeface="Franklin Gothic Book"/>
                <a:cs typeface="Franklin Gothic Book"/>
              </a:rPr>
              <a:t>Система </a:t>
            </a: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самостоятельно </a:t>
            </a:r>
            <a:r>
              <a:rPr sz="1800" spc="-10" dirty="0">
                <a:solidFill>
                  <a:srgbClr val="695008"/>
                </a:solidFill>
                <a:latin typeface="Franklin Gothic Book"/>
                <a:cs typeface="Franklin Gothic Book"/>
              </a:rPr>
              <a:t>находит  </a:t>
            </a:r>
            <a:r>
              <a:rPr sz="1800" dirty="0">
                <a:solidFill>
                  <a:srgbClr val="695008"/>
                </a:solidFill>
                <a:latin typeface="Franklin Gothic Book"/>
                <a:cs typeface="Franklin Gothic Book"/>
              </a:rPr>
              <a:t>такие </a:t>
            </a: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случаи </a:t>
            </a:r>
            <a:r>
              <a:rPr sz="1800" dirty="0">
                <a:solidFill>
                  <a:srgbClr val="695008"/>
                </a:solidFill>
                <a:latin typeface="Franklin Gothic Book"/>
                <a:cs typeface="Franklin Gothic Book"/>
              </a:rPr>
              <a:t>и </a:t>
            </a:r>
            <a:r>
              <a:rPr sz="1800" spc="-10" dirty="0">
                <a:solidFill>
                  <a:srgbClr val="695008"/>
                </a:solidFill>
                <a:latin typeface="Franklin Gothic Book"/>
                <a:cs typeface="Franklin Gothic Book"/>
              </a:rPr>
              <a:t>сигнализирует </a:t>
            </a:r>
            <a:r>
              <a:rPr sz="1800" dirty="0">
                <a:solidFill>
                  <a:srgbClr val="695008"/>
                </a:solidFill>
                <a:latin typeface="Franklin Gothic Book"/>
                <a:cs typeface="Franklin Gothic Book"/>
              </a:rPr>
              <a:t>о  </a:t>
            </a: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них </a:t>
            </a:r>
            <a:r>
              <a:rPr sz="1800" spc="-10" dirty="0">
                <a:solidFill>
                  <a:srgbClr val="695008"/>
                </a:solidFill>
                <a:latin typeface="Franklin Gothic Book"/>
                <a:cs typeface="Franklin Gothic Book"/>
              </a:rPr>
              <a:t>пациенту, его </a:t>
            </a:r>
            <a:r>
              <a:rPr sz="1800" dirty="0">
                <a:solidFill>
                  <a:srgbClr val="695008"/>
                </a:solidFill>
                <a:latin typeface="Franklin Gothic Book"/>
                <a:cs typeface="Franklin Gothic Book"/>
              </a:rPr>
              <a:t>опекуну </a:t>
            </a: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или</a:t>
            </a:r>
            <a:endParaRPr sz="1800">
              <a:latin typeface="Franklin Gothic Book"/>
              <a:cs typeface="Franklin Gothic Book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spc="-25" dirty="0">
                <a:solidFill>
                  <a:srgbClr val="695008"/>
                </a:solidFill>
                <a:latin typeface="Franklin Gothic Book"/>
                <a:cs typeface="Franklin Gothic Book"/>
              </a:rPr>
              <a:t>врачу.</a:t>
            </a:r>
            <a:endParaRPr sz="18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924560" algn="just">
              <a:lnSpc>
                <a:spcPct val="100000"/>
              </a:lnSpc>
            </a:pP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Наличие корреляции</a:t>
            </a:r>
            <a:r>
              <a:rPr sz="1800" spc="-55" dirty="0">
                <a:solidFill>
                  <a:srgbClr val="695008"/>
                </a:solidFill>
                <a:latin typeface="Franklin Gothic Book"/>
                <a:cs typeface="Franklin Gothic Book"/>
              </a:rPr>
              <a:t> </a:t>
            </a: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не  </a:t>
            </a:r>
            <a:r>
              <a:rPr sz="1800" spc="-15" dirty="0">
                <a:solidFill>
                  <a:srgbClr val="695008"/>
                </a:solidFill>
                <a:latin typeface="Franklin Gothic Book"/>
                <a:cs typeface="Franklin Gothic Book"/>
              </a:rPr>
              <a:t>означает</a:t>
            </a: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 причинно-</a:t>
            </a:r>
            <a:endParaRPr sz="1800">
              <a:latin typeface="Franklin Gothic Book"/>
              <a:cs typeface="Franklin Gothic Book"/>
            </a:endParaRPr>
          </a:p>
          <a:p>
            <a:pPr marL="12700" marR="505459" algn="just">
              <a:lnSpc>
                <a:spcPct val="100000"/>
              </a:lnSpc>
            </a:pP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следственную связь,</a:t>
            </a:r>
            <a:r>
              <a:rPr sz="1800" spc="-75" dirty="0">
                <a:solidFill>
                  <a:srgbClr val="695008"/>
                </a:solidFill>
                <a:latin typeface="Franklin Gothic Book"/>
                <a:cs typeface="Franklin Gothic Book"/>
              </a:rPr>
              <a:t> </a:t>
            </a: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однако  </a:t>
            </a:r>
            <a:r>
              <a:rPr sz="1800" spc="-10" dirty="0">
                <a:solidFill>
                  <a:srgbClr val="695008"/>
                </a:solidFill>
                <a:latin typeface="Franklin Gothic Book"/>
                <a:cs typeface="Franklin Gothic Book"/>
              </a:rPr>
              <a:t>часто </a:t>
            </a:r>
            <a:r>
              <a:rPr sz="1800" dirty="0">
                <a:solidFill>
                  <a:srgbClr val="695008"/>
                </a:solidFill>
                <a:latin typeface="Franklin Gothic Book"/>
                <a:cs typeface="Franklin Gothic Book"/>
              </a:rPr>
              <a:t>такие </a:t>
            </a:r>
            <a:r>
              <a:rPr sz="1800" spc="-10" dirty="0">
                <a:solidFill>
                  <a:srgbClr val="695008"/>
                </a:solidFill>
                <a:latin typeface="Franklin Gothic Book"/>
                <a:cs typeface="Franklin Gothic Book"/>
              </a:rPr>
              <a:t>находки </a:t>
            </a:r>
            <a:r>
              <a:rPr sz="1800" spc="10" dirty="0">
                <a:solidFill>
                  <a:srgbClr val="695008"/>
                </a:solidFill>
                <a:latin typeface="Franklin Gothic Book"/>
                <a:cs typeface="Franklin Gothic Book"/>
              </a:rPr>
              <a:t>ведут </a:t>
            </a:r>
            <a:r>
              <a:rPr sz="1800" dirty="0">
                <a:solidFill>
                  <a:srgbClr val="695008"/>
                </a:solidFill>
                <a:latin typeface="Franklin Gothic Book"/>
                <a:cs typeface="Franklin Gothic Book"/>
              </a:rPr>
              <a:t>к  </a:t>
            </a: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обнаружению</a:t>
            </a:r>
            <a:r>
              <a:rPr sz="1800" spc="-15" dirty="0">
                <a:solidFill>
                  <a:srgbClr val="695008"/>
                </a:solidFill>
                <a:latin typeface="Franklin Gothic Book"/>
                <a:cs typeface="Franklin Gothic Book"/>
              </a:rPr>
              <a:t> </a:t>
            </a:r>
            <a:r>
              <a:rPr sz="1800" dirty="0">
                <a:solidFill>
                  <a:srgbClr val="695008"/>
                </a:solidFill>
                <a:latin typeface="Franklin Gothic Book"/>
                <a:cs typeface="Franklin Gothic Book"/>
              </a:rPr>
              <a:t>важных</a:t>
            </a:r>
            <a:endParaRPr sz="1800">
              <a:latin typeface="Franklin Gothic Book"/>
              <a:cs typeface="Franklin Gothic Book"/>
            </a:endParaRPr>
          </a:p>
          <a:p>
            <a:pPr marL="12700" marR="153035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закономерностей, </a:t>
            </a:r>
            <a:r>
              <a:rPr sz="1800" spc="-10" dirty="0">
                <a:solidFill>
                  <a:srgbClr val="695008"/>
                </a:solidFill>
                <a:latin typeface="Franklin Gothic Book"/>
                <a:cs typeface="Franklin Gothic Book"/>
              </a:rPr>
              <a:t>которые  </a:t>
            </a:r>
            <a:r>
              <a:rPr sz="1800" spc="-15" dirty="0">
                <a:solidFill>
                  <a:srgbClr val="695008"/>
                </a:solidFill>
                <a:latin typeface="Franklin Gothic Book"/>
                <a:cs typeface="Franklin Gothic Book"/>
              </a:rPr>
              <a:t>затем </a:t>
            </a:r>
            <a:r>
              <a:rPr sz="1800" spc="-10" dirty="0">
                <a:solidFill>
                  <a:srgbClr val="695008"/>
                </a:solidFill>
                <a:latin typeface="Franklin Gothic Book"/>
                <a:cs typeface="Franklin Gothic Book"/>
              </a:rPr>
              <a:t>можно использовать </a:t>
            </a:r>
            <a:r>
              <a:rPr sz="18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для  коррекции программы </a:t>
            </a:r>
            <a:r>
              <a:rPr sz="1800" spc="-10" dirty="0">
                <a:solidFill>
                  <a:srgbClr val="695008"/>
                </a:solidFill>
                <a:latin typeface="Franklin Gothic Book"/>
                <a:cs typeface="Franklin Gothic Book"/>
              </a:rPr>
              <a:t>лечения  пациента.</a:t>
            </a:r>
            <a:endParaRPr sz="180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5800" y="1044575"/>
            <a:ext cx="11506200" cy="220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5740" y="954024"/>
            <a:ext cx="6434328" cy="644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1076" y="577037"/>
            <a:ext cx="588391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15" dirty="0">
                <a:solidFill>
                  <a:srgbClr val="4E3A2F"/>
                </a:solidFill>
                <a:latin typeface="Franklin Gothic Medium"/>
                <a:cs typeface="Franklin Gothic Medium"/>
              </a:rPr>
              <a:t>ВЫВОДЫ </a:t>
            </a:r>
            <a:r>
              <a:rPr sz="3600" b="0" dirty="0">
                <a:solidFill>
                  <a:srgbClr val="4E3A2F"/>
                </a:solidFill>
                <a:latin typeface="Franklin Gothic Medium"/>
                <a:cs typeface="Franklin Gothic Medium"/>
              </a:rPr>
              <a:t>И</a:t>
            </a:r>
            <a:r>
              <a:rPr sz="3600" b="0" spc="-10" dirty="0">
                <a:solidFill>
                  <a:srgbClr val="4E3A2F"/>
                </a:solidFill>
                <a:latin typeface="Franklin Gothic Medium"/>
                <a:cs typeface="Franklin Gothic Medium"/>
              </a:rPr>
              <a:t> </a:t>
            </a:r>
            <a:r>
              <a:rPr sz="3600" b="0" spc="-15" dirty="0">
                <a:solidFill>
                  <a:srgbClr val="4E3A2F"/>
                </a:solidFill>
                <a:latin typeface="Franklin Gothic Medium"/>
                <a:cs typeface="Franklin Gothic Medium"/>
              </a:rPr>
              <a:t>РЕКОМЕНДАЦИИ</a:t>
            </a:r>
            <a:endParaRPr sz="3600">
              <a:latin typeface="Franklin Gothic Medium"/>
              <a:cs typeface="Franklin Gothic Medium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92423" y="1463039"/>
            <a:ext cx="5221224" cy="34610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854454" y="5139944"/>
            <a:ext cx="828802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695008"/>
                </a:solidFill>
                <a:latin typeface="Franklin Gothic Book"/>
                <a:cs typeface="Franklin Gothic Book"/>
              </a:rPr>
              <a:t>В </a:t>
            </a:r>
            <a:r>
              <a:rPr sz="2400" spc="-10" dirty="0">
                <a:solidFill>
                  <a:srgbClr val="695008"/>
                </a:solidFill>
                <a:latin typeface="Franklin Gothic Book"/>
                <a:cs typeface="Franklin Gothic Book"/>
              </a:rPr>
              <a:t>Систему </a:t>
            </a:r>
            <a:r>
              <a:rPr sz="24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добавлены </a:t>
            </a:r>
            <a:r>
              <a:rPr sz="2400" spc="-10" dirty="0">
                <a:solidFill>
                  <a:srgbClr val="695008"/>
                </a:solidFill>
                <a:latin typeface="Franklin Gothic Book"/>
                <a:cs typeface="Franklin Gothic Book"/>
              </a:rPr>
              <a:t>функции </a:t>
            </a:r>
            <a:r>
              <a:rPr sz="24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анализа </a:t>
            </a:r>
            <a:r>
              <a:rPr sz="2400" spc="-15" dirty="0">
                <a:solidFill>
                  <a:srgbClr val="695008"/>
                </a:solidFill>
                <a:latin typeface="Franklin Gothic Book"/>
                <a:cs typeface="Franklin Gothic Book"/>
              </a:rPr>
              <a:t>некоторых </a:t>
            </a:r>
            <a:r>
              <a:rPr sz="24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измеримых  </a:t>
            </a:r>
            <a:r>
              <a:rPr sz="2400" spc="-10" dirty="0">
                <a:solidFill>
                  <a:srgbClr val="695008"/>
                </a:solidFill>
                <a:latin typeface="Franklin Gothic Book"/>
                <a:cs typeface="Franklin Gothic Book"/>
              </a:rPr>
              <a:t>показателей </a:t>
            </a:r>
            <a:r>
              <a:rPr sz="2400" dirty="0">
                <a:solidFill>
                  <a:srgbClr val="695008"/>
                </a:solidFill>
                <a:latin typeface="Franklin Gothic Book"/>
                <a:cs typeface="Franklin Gothic Book"/>
              </a:rPr>
              <a:t>— </a:t>
            </a:r>
            <a:r>
              <a:rPr sz="24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на </a:t>
            </a:r>
            <a:r>
              <a:rPr sz="2400" spc="-10" dirty="0">
                <a:solidFill>
                  <a:srgbClr val="695008"/>
                </a:solidFill>
                <a:latin typeface="Franklin Gothic Book"/>
                <a:cs typeface="Franklin Gothic Book"/>
              </a:rPr>
              <a:t>текущий </a:t>
            </a:r>
            <a:r>
              <a:rPr sz="2400" dirty="0">
                <a:solidFill>
                  <a:srgbClr val="695008"/>
                </a:solidFill>
                <a:latin typeface="Franklin Gothic Book"/>
                <a:cs typeface="Franklin Gothic Book"/>
              </a:rPr>
              <a:t>момент </a:t>
            </a:r>
            <a:r>
              <a:rPr sz="2400" spc="-25" dirty="0">
                <a:solidFill>
                  <a:srgbClr val="695008"/>
                </a:solidFill>
                <a:latin typeface="Franklin Gothic Book"/>
                <a:cs typeface="Franklin Gothic Book"/>
              </a:rPr>
              <a:t>это </a:t>
            </a:r>
            <a:r>
              <a:rPr sz="2400" dirty="0">
                <a:solidFill>
                  <a:srgbClr val="695008"/>
                </a:solidFill>
                <a:latin typeface="Franklin Gothic Book"/>
                <a:cs typeface="Franklin Gothic Book"/>
              </a:rPr>
              <a:t>Общий анализ крови и  все </a:t>
            </a:r>
            <a:r>
              <a:rPr sz="2400" spc="-120" dirty="0">
                <a:solidFill>
                  <a:srgbClr val="695008"/>
                </a:solidFill>
                <a:latin typeface="Franklin Gothic Book"/>
                <a:cs typeface="Franklin Gothic Book"/>
              </a:rPr>
              <a:t>включѐнные </a:t>
            </a:r>
            <a:r>
              <a:rPr sz="2400" dirty="0">
                <a:solidFill>
                  <a:srgbClr val="695008"/>
                </a:solidFill>
                <a:latin typeface="Franklin Gothic Book"/>
                <a:cs typeface="Franklin Gothic Book"/>
              </a:rPr>
              <a:t>в </a:t>
            </a:r>
            <a:r>
              <a:rPr sz="2400" spc="-15" dirty="0">
                <a:solidFill>
                  <a:srgbClr val="695008"/>
                </a:solidFill>
                <a:latin typeface="Franklin Gothic Book"/>
                <a:cs typeface="Franklin Gothic Book"/>
              </a:rPr>
              <a:t>него</a:t>
            </a:r>
            <a:r>
              <a:rPr sz="2400" spc="105" dirty="0">
                <a:solidFill>
                  <a:srgbClr val="695008"/>
                </a:solidFill>
                <a:latin typeface="Franklin Gothic Book"/>
                <a:cs typeface="Franklin Gothic Book"/>
              </a:rPr>
              <a:t> </a:t>
            </a:r>
            <a:r>
              <a:rPr sz="2400" spc="-5" dirty="0">
                <a:solidFill>
                  <a:srgbClr val="695008"/>
                </a:solidFill>
                <a:latin typeface="Franklin Gothic Book"/>
                <a:cs typeface="Franklin Gothic Book"/>
              </a:rPr>
              <a:t>данные.</a:t>
            </a:r>
            <a:endParaRPr sz="240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88617" y="162252"/>
            <a:ext cx="8809990" cy="688340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1700" b="1" spc="-10" dirty="0">
                <a:solidFill>
                  <a:srgbClr val="373737"/>
                </a:solidFill>
                <a:latin typeface="Arial"/>
                <a:cs typeface="Arial"/>
              </a:rPr>
              <a:t>Постановление </a:t>
            </a:r>
            <a:r>
              <a:rPr sz="1700" b="1" spc="-5" dirty="0">
                <a:solidFill>
                  <a:srgbClr val="373737"/>
                </a:solidFill>
                <a:latin typeface="Arial"/>
                <a:cs typeface="Arial"/>
              </a:rPr>
              <a:t>Правительства </a:t>
            </a:r>
            <a:r>
              <a:rPr sz="1700" b="1" spc="-15" dirty="0">
                <a:solidFill>
                  <a:srgbClr val="373737"/>
                </a:solidFill>
                <a:latin typeface="Arial"/>
                <a:cs typeface="Arial"/>
              </a:rPr>
              <a:t>Российской </a:t>
            </a:r>
            <a:r>
              <a:rPr sz="1700" b="1" dirty="0">
                <a:solidFill>
                  <a:srgbClr val="373737"/>
                </a:solidFill>
                <a:latin typeface="Arial"/>
                <a:cs typeface="Arial"/>
              </a:rPr>
              <a:t>Федерации </a:t>
            </a:r>
            <a:r>
              <a:rPr sz="1700" b="1" spc="-25" dirty="0">
                <a:solidFill>
                  <a:srgbClr val="373737"/>
                </a:solidFill>
                <a:latin typeface="Arial"/>
                <a:cs typeface="Arial"/>
              </a:rPr>
              <a:t>от </a:t>
            </a:r>
            <a:r>
              <a:rPr sz="1200" b="1" dirty="0">
                <a:solidFill>
                  <a:srgbClr val="373737"/>
                </a:solidFill>
                <a:latin typeface="Arial"/>
                <a:cs typeface="Arial"/>
              </a:rPr>
              <a:t>22 </a:t>
            </a:r>
            <a:r>
              <a:rPr sz="1200" b="1" spc="-10" dirty="0">
                <a:solidFill>
                  <a:srgbClr val="373737"/>
                </a:solidFill>
                <a:latin typeface="Arial"/>
                <a:cs typeface="Arial"/>
              </a:rPr>
              <a:t>января </a:t>
            </a:r>
            <a:r>
              <a:rPr sz="1200" b="1" dirty="0">
                <a:solidFill>
                  <a:srgbClr val="373737"/>
                </a:solidFill>
                <a:latin typeface="Arial"/>
                <a:cs typeface="Arial"/>
              </a:rPr>
              <a:t>2013 </a:t>
            </a:r>
            <a:r>
              <a:rPr sz="1200" b="1" spc="-60" dirty="0">
                <a:solidFill>
                  <a:srgbClr val="373737"/>
                </a:solidFill>
                <a:latin typeface="Arial"/>
                <a:cs typeface="Arial"/>
              </a:rPr>
              <a:t>г. </a:t>
            </a:r>
            <a:r>
              <a:rPr sz="1200" b="1" dirty="0">
                <a:solidFill>
                  <a:srgbClr val="373737"/>
                </a:solidFill>
                <a:latin typeface="Arial"/>
                <a:cs typeface="Arial"/>
              </a:rPr>
              <a:t>N 23 </a:t>
            </a:r>
            <a:r>
              <a:rPr sz="1200" b="1" spc="-60" dirty="0">
                <a:solidFill>
                  <a:srgbClr val="373737"/>
                </a:solidFill>
                <a:latin typeface="Arial"/>
                <a:cs typeface="Arial"/>
              </a:rPr>
              <a:t>г.</a:t>
            </a:r>
            <a:r>
              <a:rPr sz="1200" b="1" spc="170" dirty="0">
                <a:solidFill>
                  <a:srgbClr val="373737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373737"/>
                </a:solidFill>
                <a:latin typeface="Arial"/>
                <a:cs typeface="Arial"/>
              </a:rPr>
              <a:t>Москва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1600" b="1" spc="-5" dirty="0">
                <a:solidFill>
                  <a:srgbClr val="373737"/>
                </a:solidFill>
                <a:latin typeface="Arial"/>
                <a:cs typeface="Arial"/>
              </a:rPr>
              <a:t>"О Правилах </a:t>
            </a:r>
            <a:r>
              <a:rPr sz="1600" b="1" spc="-10" dirty="0">
                <a:solidFill>
                  <a:srgbClr val="373737"/>
                </a:solidFill>
                <a:latin typeface="Arial"/>
                <a:cs typeface="Arial"/>
              </a:rPr>
              <a:t>разработки, утверждения </a:t>
            </a:r>
            <a:r>
              <a:rPr sz="1600" b="1" spc="-5" dirty="0">
                <a:solidFill>
                  <a:srgbClr val="373737"/>
                </a:solidFill>
                <a:latin typeface="Arial"/>
                <a:cs typeface="Arial"/>
              </a:rPr>
              <a:t>и </a:t>
            </a:r>
            <a:r>
              <a:rPr sz="1600" b="1" spc="-10" dirty="0">
                <a:solidFill>
                  <a:srgbClr val="373737"/>
                </a:solidFill>
                <a:latin typeface="Arial"/>
                <a:cs typeface="Arial"/>
              </a:rPr>
              <a:t>применения профессиональных</a:t>
            </a:r>
            <a:r>
              <a:rPr sz="1600" b="1" spc="245" dirty="0">
                <a:solidFill>
                  <a:srgbClr val="373737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373737"/>
                </a:solidFill>
                <a:latin typeface="Arial"/>
                <a:cs typeface="Arial"/>
              </a:rPr>
              <a:t>стандартов</a:t>
            </a:r>
            <a:r>
              <a:rPr sz="1600" spc="-10" dirty="0">
                <a:solidFill>
                  <a:srgbClr val="373737"/>
                </a:solidFill>
                <a:latin typeface="Arial"/>
                <a:cs typeface="Arial"/>
              </a:rPr>
              <a:t>"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3280" y="1239139"/>
            <a:ext cx="10671810" cy="5513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Calibri"/>
                <a:cs typeface="Calibri"/>
              </a:rPr>
              <a:t>III. Порядок применения профессиональных</a:t>
            </a:r>
            <a:r>
              <a:rPr sz="2400" b="1" spc="-1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стандартов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b="1" spc="-5" dirty="0">
                <a:latin typeface="Calibri"/>
                <a:cs typeface="Calibri"/>
              </a:rPr>
              <a:t>25. </a:t>
            </a:r>
            <a:r>
              <a:rPr sz="2400" b="1" dirty="0">
                <a:latin typeface="Calibri"/>
                <a:cs typeface="Calibri"/>
              </a:rPr>
              <a:t>Профессиональные </a:t>
            </a:r>
            <a:r>
              <a:rPr sz="2400" b="1" spc="-5" dirty="0">
                <a:latin typeface="Calibri"/>
                <a:cs typeface="Calibri"/>
              </a:rPr>
              <a:t>стандарты</a:t>
            </a:r>
            <a:r>
              <a:rPr sz="2400" b="1" spc="-2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применяются: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latin typeface="Calibri"/>
                <a:cs typeface="Calibri"/>
              </a:rPr>
              <a:t>а) </a:t>
            </a:r>
            <a:r>
              <a:rPr sz="2400" b="1" spc="-15" dirty="0">
                <a:latin typeface="Calibri"/>
                <a:cs typeface="Calibri"/>
              </a:rPr>
              <a:t>работодателями </a:t>
            </a:r>
            <a:r>
              <a:rPr sz="2400" b="1" spc="-5" dirty="0">
                <a:latin typeface="Calibri"/>
                <a:cs typeface="Calibri"/>
              </a:rPr>
              <a:t>при формировании </a:t>
            </a:r>
            <a:r>
              <a:rPr sz="2400" b="1" spc="-10" dirty="0">
                <a:latin typeface="Calibri"/>
                <a:cs typeface="Calibri"/>
              </a:rPr>
              <a:t>кадровой политики </a:t>
            </a:r>
            <a:r>
              <a:rPr sz="2400" b="1" dirty="0">
                <a:latin typeface="Calibri"/>
                <a:cs typeface="Calibri"/>
              </a:rPr>
              <a:t>и в</a:t>
            </a:r>
            <a:r>
              <a:rPr sz="2400" b="1" spc="40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управлении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400" b="1" spc="-5" dirty="0">
                <a:latin typeface="Calibri"/>
                <a:cs typeface="Calibri"/>
              </a:rPr>
              <a:t>персоналом, при организации обучения </a:t>
            </a:r>
            <a:r>
              <a:rPr sz="2400" b="1" dirty="0">
                <a:latin typeface="Calibri"/>
                <a:cs typeface="Calibri"/>
              </a:rPr>
              <a:t>и </a:t>
            </a:r>
            <a:r>
              <a:rPr sz="2400" b="1" spc="-5" dirty="0">
                <a:latin typeface="Calibri"/>
                <a:cs typeface="Calibri"/>
              </a:rPr>
              <a:t>аттестации </a:t>
            </a:r>
            <a:r>
              <a:rPr sz="2400" b="1" spc="-10" dirty="0">
                <a:latin typeface="Calibri"/>
                <a:cs typeface="Calibri"/>
              </a:rPr>
              <a:t>работников, разработке  должностных </a:t>
            </a:r>
            <a:r>
              <a:rPr sz="2400" b="1" spc="-5" dirty="0">
                <a:latin typeface="Calibri"/>
                <a:cs typeface="Calibri"/>
              </a:rPr>
              <a:t>инструкций, </a:t>
            </a:r>
            <a:r>
              <a:rPr sz="2400" b="1" spc="-10" dirty="0">
                <a:latin typeface="Calibri"/>
                <a:cs typeface="Calibri"/>
              </a:rPr>
              <a:t>тарификации </a:t>
            </a:r>
            <a:r>
              <a:rPr sz="2400" b="1" spc="-20" dirty="0">
                <a:latin typeface="Calibri"/>
                <a:cs typeface="Calibri"/>
              </a:rPr>
              <a:t>работ, </a:t>
            </a:r>
            <a:r>
              <a:rPr sz="2400" b="1" spc="-5" dirty="0">
                <a:latin typeface="Calibri"/>
                <a:cs typeface="Calibri"/>
              </a:rPr>
              <a:t>присвоении тарифных разрядов  </a:t>
            </a:r>
            <a:r>
              <a:rPr sz="2400" b="1" spc="-10" dirty="0">
                <a:latin typeface="Calibri"/>
                <a:cs typeface="Calibri"/>
              </a:rPr>
              <a:t>работникам </a:t>
            </a:r>
            <a:r>
              <a:rPr sz="2400" b="1" dirty="0">
                <a:latin typeface="Calibri"/>
                <a:cs typeface="Calibri"/>
              </a:rPr>
              <a:t>и </a:t>
            </a:r>
            <a:r>
              <a:rPr sz="2400" b="1" spc="-10" dirty="0">
                <a:latin typeface="Calibri"/>
                <a:cs typeface="Calibri"/>
              </a:rPr>
              <a:t>установлении систем </a:t>
            </a:r>
            <a:r>
              <a:rPr sz="2400" b="1" spc="-5" dirty="0">
                <a:latin typeface="Calibri"/>
                <a:cs typeface="Calibri"/>
              </a:rPr>
              <a:t>оплаты </a:t>
            </a:r>
            <a:r>
              <a:rPr sz="2400" b="1" spc="-30" dirty="0">
                <a:latin typeface="Calibri"/>
                <a:cs typeface="Calibri"/>
              </a:rPr>
              <a:t>труда </a:t>
            </a:r>
            <a:r>
              <a:rPr sz="2400" b="1" dirty="0">
                <a:latin typeface="Calibri"/>
                <a:cs typeface="Calibri"/>
              </a:rPr>
              <a:t>с </a:t>
            </a:r>
            <a:r>
              <a:rPr sz="2400" b="1" spc="-5" dirty="0">
                <a:latin typeface="Calibri"/>
                <a:cs typeface="Calibri"/>
              </a:rPr>
              <a:t>учетом</a:t>
            </a:r>
            <a:r>
              <a:rPr sz="2400" b="1" spc="30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особенностей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b="1" spc="-5" dirty="0">
                <a:latin typeface="Calibri"/>
                <a:cs typeface="Calibri"/>
              </a:rPr>
              <a:t>организации </a:t>
            </a:r>
            <a:r>
              <a:rPr sz="2400" b="1" spc="-10" dirty="0">
                <a:latin typeface="Calibri"/>
                <a:cs typeface="Calibri"/>
              </a:rPr>
              <a:t>производства, </a:t>
            </a:r>
            <a:r>
              <a:rPr sz="2400" b="1" spc="-30" dirty="0">
                <a:latin typeface="Calibri"/>
                <a:cs typeface="Calibri"/>
              </a:rPr>
              <a:t>труда </a:t>
            </a:r>
            <a:r>
              <a:rPr sz="2400" b="1" dirty="0">
                <a:latin typeface="Calibri"/>
                <a:cs typeface="Calibri"/>
              </a:rPr>
              <a:t>и</a:t>
            </a:r>
            <a:r>
              <a:rPr sz="2400" b="1" spc="40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управления;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506095">
              <a:lnSpc>
                <a:spcPct val="100000"/>
              </a:lnSpc>
            </a:pPr>
            <a:r>
              <a:rPr sz="2400" b="1" spc="-5" dirty="0">
                <a:latin typeface="Calibri"/>
                <a:cs typeface="Calibri"/>
              </a:rPr>
              <a:t>б) образовательными организациями </a:t>
            </a:r>
            <a:r>
              <a:rPr sz="2400" b="1" spc="-10" dirty="0">
                <a:latin typeface="Calibri"/>
                <a:cs typeface="Calibri"/>
              </a:rPr>
              <a:t>профессионального </a:t>
            </a:r>
            <a:r>
              <a:rPr sz="2400" b="1" spc="-5" dirty="0">
                <a:latin typeface="Calibri"/>
                <a:cs typeface="Calibri"/>
              </a:rPr>
              <a:t>образования при  </a:t>
            </a:r>
            <a:r>
              <a:rPr sz="2400" b="1" spc="-10" dirty="0">
                <a:latin typeface="Calibri"/>
                <a:cs typeface="Calibri"/>
              </a:rPr>
              <a:t>разработке </a:t>
            </a:r>
            <a:r>
              <a:rPr sz="2400" b="1" spc="-5" dirty="0">
                <a:latin typeface="Calibri"/>
                <a:cs typeface="Calibri"/>
              </a:rPr>
              <a:t>профессиональных образовательных</a:t>
            </a:r>
            <a:r>
              <a:rPr sz="2400" b="1" spc="-1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программ;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520065">
              <a:lnSpc>
                <a:spcPct val="100000"/>
              </a:lnSpc>
            </a:pPr>
            <a:r>
              <a:rPr sz="2400" b="1" dirty="0">
                <a:latin typeface="Calibri"/>
                <a:cs typeface="Calibri"/>
              </a:rPr>
              <a:t>в) </a:t>
            </a:r>
            <a:r>
              <a:rPr sz="2400" b="1" spc="-5" dirty="0">
                <a:latin typeface="Calibri"/>
                <a:cs typeface="Calibri"/>
              </a:rPr>
              <a:t>при </a:t>
            </a:r>
            <a:r>
              <a:rPr sz="2400" b="1" spc="-10" dirty="0">
                <a:latin typeface="Calibri"/>
                <a:cs typeface="Calibri"/>
              </a:rPr>
              <a:t>разработке </a:t>
            </a:r>
            <a:r>
              <a:rPr sz="2400" b="1" dirty="0">
                <a:latin typeface="Calibri"/>
                <a:cs typeface="Calibri"/>
              </a:rPr>
              <a:t>в </a:t>
            </a:r>
            <a:r>
              <a:rPr sz="2400" b="1" spc="-5" dirty="0">
                <a:latin typeface="Calibri"/>
                <a:cs typeface="Calibri"/>
              </a:rPr>
              <a:t>установленном </a:t>
            </a:r>
            <a:r>
              <a:rPr sz="2400" b="1" spc="-10" dirty="0">
                <a:latin typeface="Calibri"/>
                <a:cs typeface="Calibri"/>
              </a:rPr>
              <a:t>порядке федеральных </a:t>
            </a:r>
            <a:r>
              <a:rPr sz="2400" b="1" spc="-15" dirty="0">
                <a:latin typeface="Calibri"/>
                <a:cs typeface="Calibri"/>
              </a:rPr>
              <a:t>государственных  </a:t>
            </a:r>
            <a:r>
              <a:rPr sz="2400" b="1" spc="-5" dirty="0">
                <a:latin typeface="Calibri"/>
                <a:cs typeface="Calibri"/>
              </a:rPr>
              <a:t>образовательных </a:t>
            </a:r>
            <a:r>
              <a:rPr sz="2400" b="1" spc="-10" dirty="0">
                <a:latin typeface="Calibri"/>
                <a:cs typeface="Calibri"/>
              </a:rPr>
              <a:t>стандартов </a:t>
            </a:r>
            <a:r>
              <a:rPr sz="2400" b="1" spc="-5" dirty="0">
                <a:latin typeface="Calibri"/>
                <a:cs typeface="Calibri"/>
              </a:rPr>
              <a:t>профессионального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образования.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27406" y="144060"/>
            <a:ext cx="8395476" cy="54742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17420" y="1592580"/>
            <a:ext cx="2272284" cy="4785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13761" y="1751457"/>
            <a:ext cx="1853819" cy="2677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19800" y="1223772"/>
            <a:ext cx="2671572" cy="4785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38315" y="1589532"/>
            <a:ext cx="2036064" cy="478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06235" y="1390650"/>
            <a:ext cx="2262886" cy="26441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17258" y="1811273"/>
            <a:ext cx="1635379" cy="2043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542794" y="5780023"/>
            <a:ext cx="596646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0" spc="-5" dirty="0">
                <a:solidFill>
                  <a:srgbClr val="000000"/>
                </a:solidFill>
                <a:latin typeface="Calibri"/>
                <a:cs typeface="Calibri"/>
              </a:rPr>
              <a:t>Спасибо </a:t>
            </a:r>
            <a:r>
              <a:rPr sz="4800" b="0" dirty="0">
                <a:solidFill>
                  <a:srgbClr val="000000"/>
                </a:solidFill>
                <a:latin typeface="Calibri"/>
                <a:cs typeface="Calibri"/>
              </a:rPr>
              <a:t>за внимание</a:t>
            </a:r>
            <a:r>
              <a:rPr sz="4800" b="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800" b="0" dirty="0">
                <a:solidFill>
                  <a:srgbClr val="000000"/>
                </a:solidFill>
                <a:latin typeface="Calibri"/>
                <a:cs typeface="Calibri"/>
              </a:rPr>
              <a:t>!</a:t>
            </a:r>
            <a:endParaRPr sz="4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2048</Words>
  <Application>Microsoft Office PowerPoint</Application>
  <PresentationFormat>Произвольный</PresentationFormat>
  <Paragraphs>438</Paragraphs>
  <Slides>90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90</vt:i4>
      </vt:variant>
    </vt:vector>
  </HeadingPairs>
  <TitlesOfParts>
    <vt:vector size="91" baseType="lpstr">
      <vt:lpstr>Office Theme</vt:lpstr>
      <vt:lpstr>Презентация PowerPoint</vt:lpstr>
      <vt:lpstr>Презентация PowerPoint</vt:lpstr>
      <vt:lpstr>Динамика здравоохранения РФ</vt:lpstr>
      <vt:lpstr>Презентация PowerPoint</vt:lpstr>
      <vt:lpstr>Организация лечения больных:</vt:lpstr>
      <vt:lpstr>2018 – 2019  практические акценты:</vt:lpstr>
      <vt:lpstr>Презентация PowerPoint</vt:lpstr>
      <vt:lpstr>Презентация PowerPoint</vt:lpstr>
      <vt:lpstr>Презентация PowerPoint</vt:lpstr>
      <vt:lpstr>Этапы формирования медицинского специалиста</vt:lpstr>
      <vt:lpstr>Изменение логистики  кадрового регулирования здравоохранения</vt:lpstr>
      <vt:lpstr>Номенклатуры специальностей медработников и фармацевтов, имеющих профильное высшее образование.</vt:lpstr>
      <vt:lpstr>Презентация PowerPoint</vt:lpstr>
      <vt:lpstr>Федеральный закон от 21.11.2011 N 323-ФЗ (ред. от 06.03.2019) "Об основах  охраны здоровья граждан в Российской Федерации"</vt:lpstr>
      <vt:lpstr>Презентация PowerPoint</vt:lpstr>
      <vt:lpstr>Термин ФД в основных понятиях ст.2 323 ФЗ</vt:lpstr>
      <vt:lpstr>Презентация PowerPoint</vt:lpstr>
      <vt:lpstr>Функциональная диагностика: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Трудовые действия 3.1.1</vt:lpstr>
      <vt:lpstr>Презентация PowerPoint</vt:lpstr>
      <vt:lpstr>Презентация PowerPoint</vt:lpstr>
      <vt:lpstr>Презентация PowerPoint</vt:lpstr>
      <vt:lpstr>Необходимые знания 3.1.1</vt:lpstr>
      <vt:lpstr>Необходимые знания 3.!.1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Функциональные методы  исследования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Невро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Правовая регламентация  оказания  медицинской  помощи</vt:lpstr>
      <vt:lpstr>Презентация PowerPoint</vt:lpstr>
      <vt:lpstr>Презентация PowerPoint</vt:lpstr>
      <vt:lpstr>Логистика создания клинических рекомендаций</vt:lpstr>
      <vt:lpstr>Медицинская услуга</vt:lpstr>
      <vt:lpstr>Контроль качества оказания  медицинской помощи</vt:lpstr>
      <vt:lpstr>Презентация PowerPoint</vt:lpstr>
      <vt:lpstr>Презентация PowerPoint</vt:lpstr>
      <vt:lpstr>Контроль качества медицинской помощи</vt:lpstr>
      <vt:lpstr>Критерии оценки качества медицинской помощи</vt:lpstr>
      <vt:lpstr>Презентация PowerPoint</vt:lpstr>
      <vt:lpstr>Презентация PowerPoint</vt:lpstr>
      <vt:lpstr>Презентация PowerPoint</vt:lpstr>
      <vt:lpstr>ОБНОВЛЕНИЕ № 1</vt:lpstr>
      <vt:lpstr>ЛИЧНЫЙ КАБИНЕТ</vt:lpstr>
      <vt:lpstr>КАЛЕНДАРИ ОБЩИЕ</vt:lpstr>
      <vt:lpstr>КАЛЕНДАРЬ ВОЗДЕЙСТВИЙ</vt:lpstr>
      <vt:lpstr>Презентация PowerPoint</vt:lpstr>
      <vt:lpstr>Презентация PowerPoint</vt:lpstr>
      <vt:lpstr>Презентация PowerPoint</vt:lpstr>
      <vt:lpstr>ГОДОВОЙ КАЛЕНДАРЬ</vt:lpstr>
      <vt:lpstr>Презентация PowerPoint</vt:lpstr>
      <vt:lpstr>ГРАФИК ИЗМЕНЕНИЯ ПОКАЗАТЕЛЕЙ</vt:lpstr>
      <vt:lpstr>ПОИСК КОРРЕЛЯЦИЙ</vt:lpstr>
      <vt:lpstr>ВЫВОДЫ И РЕКОМЕНДАЦИИ</vt:lpstr>
      <vt:lpstr>Спасибо за внимание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Федеральный закон от 21.11.2011 N 323-ФЗ (ред. от 06.03.2019) "Об основах охраны здоровья граждан в Российской Федерации"</dc:title>
  <dc:creator>Михаил</dc:creator>
  <cp:lastModifiedBy>Екатерина Быкова</cp:lastModifiedBy>
  <cp:revision>1</cp:revision>
  <dcterms:created xsi:type="dcterms:W3CDTF">2020-11-14T12:50:11Z</dcterms:created>
  <dcterms:modified xsi:type="dcterms:W3CDTF">2020-11-16T11:33:18Z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2019-06-21T00:00:00Z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2020-11-14T00:00:00Z</vt:filetime>
  </property>
</Properties>
</file>