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263" r:id="rId3"/>
    <p:sldId id="257" r:id="rId4"/>
    <p:sldId id="258" r:id="rId5"/>
    <p:sldId id="259" r:id="rId6"/>
    <p:sldId id="260" r:id="rId7"/>
    <p:sldId id="262" r:id="rId8"/>
    <p:sldId id="264" r:id="rId9"/>
    <p:sldId id="265" r:id="rId10"/>
    <p:sldId id="266" r:id="rId11"/>
    <p:sldId id="261" r:id="rId12"/>
    <p:sldId id="302" r:id="rId13"/>
    <p:sldId id="303" r:id="rId14"/>
    <p:sldId id="269" r:id="rId15"/>
    <p:sldId id="270" r:id="rId16"/>
    <p:sldId id="272" r:id="rId17"/>
    <p:sldId id="271" r:id="rId18"/>
    <p:sldId id="281" r:id="rId19"/>
    <p:sldId id="282" r:id="rId20"/>
    <p:sldId id="274" r:id="rId21"/>
    <p:sldId id="275" r:id="rId22"/>
    <p:sldId id="277" r:id="rId23"/>
    <p:sldId id="276" r:id="rId24"/>
    <p:sldId id="278" r:id="rId25"/>
    <p:sldId id="279" r:id="rId26"/>
    <p:sldId id="280"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9" r:id="rId41"/>
    <p:sldId id="300" r:id="rId42"/>
    <p:sldId id="301" r:id="rId43"/>
    <p:sldId id="298" r:id="rId4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29"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94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9B62C3-FF3C-45A8-A1CE-8821DE0AABB7}" type="datetimeFigureOut">
              <a:rPr lang="ru-RU" smtClean="0"/>
              <a:t>15.03.2024</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EB31167-63CB-4447-88BC-28609F5BF25E}" type="slidenum">
              <a:rPr lang="ru-RU" smtClean="0"/>
              <a:t>‹#›</a:t>
            </a:fld>
            <a:endParaRPr lang="ru-RU"/>
          </a:p>
        </p:txBody>
      </p:sp>
    </p:spTree>
    <p:extLst>
      <p:ext uri="{BB962C8B-B14F-4D97-AF65-F5344CB8AC3E}">
        <p14:creationId xmlns:p14="http://schemas.microsoft.com/office/powerpoint/2010/main" val="2577327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ADBBE4-73D4-4CB6-A783-2E07AE94A5E7}" type="datetimeFigureOut">
              <a:rPr lang="ru-RU" smtClean="0"/>
              <a:t>15.03.2024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B2019B-AB05-41A9-943B-590382A6C208}" type="slidenum">
              <a:rPr lang="ru-RU" smtClean="0"/>
              <a:t>‹#›</a:t>
            </a:fld>
            <a:endParaRPr lang="ru-RU"/>
          </a:p>
        </p:txBody>
      </p:sp>
    </p:spTree>
    <p:extLst>
      <p:ext uri="{BB962C8B-B14F-4D97-AF65-F5344CB8AC3E}">
        <p14:creationId xmlns:p14="http://schemas.microsoft.com/office/powerpoint/2010/main" val="10942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B2019B-AB05-41A9-943B-590382A6C208}" type="slidenum">
              <a:rPr lang="ru-RU" smtClean="0"/>
              <a:t>1</a:t>
            </a:fld>
            <a:endParaRPr lang="ru-RU"/>
          </a:p>
        </p:txBody>
      </p:sp>
    </p:spTree>
    <p:extLst>
      <p:ext uri="{BB962C8B-B14F-4D97-AF65-F5344CB8AC3E}">
        <p14:creationId xmlns:p14="http://schemas.microsoft.com/office/powerpoint/2010/main" val="116027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B2019B-AB05-41A9-943B-590382A6C208}" type="slidenum">
              <a:rPr lang="ru-RU" smtClean="0"/>
              <a:t>26</a:t>
            </a:fld>
            <a:endParaRPr lang="ru-RU"/>
          </a:p>
        </p:txBody>
      </p:sp>
    </p:spTree>
    <p:extLst>
      <p:ext uri="{BB962C8B-B14F-4D97-AF65-F5344CB8AC3E}">
        <p14:creationId xmlns:p14="http://schemas.microsoft.com/office/powerpoint/2010/main" val="116027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B2019B-AB05-41A9-943B-590382A6C208}" type="slidenum">
              <a:rPr lang="ru-RU" smtClean="0"/>
              <a:t>27</a:t>
            </a:fld>
            <a:endParaRPr lang="ru-RU"/>
          </a:p>
        </p:txBody>
      </p:sp>
    </p:spTree>
    <p:extLst>
      <p:ext uri="{BB962C8B-B14F-4D97-AF65-F5344CB8AC3E}">
        <p14:creationId xmlns:p14="http://schemas.microsoft.com/office/powerpoint/2010/main" val="116027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B2019B-AB05-41A9-943B-590382A6C208}" type="slidenum">
              <a:rPr lang="ru-RU" smtClean="0"/>
              <a:t>43</a:t>
            </a:fld>
            <a:endParaRPr lang="ru-RU"/>
          </a:p>
        </p:txBody>
      </p:sp>
    </p:spTree>
    <p:extLst>
      <p:ext uri="{BB962C8B-B14F-4D97-AF65-F5344CB8AC3E}">
        <p14:creationId xmlns:p14="http://schemas.microsoft.com/office/powerpoint/2010/main" val="116027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15.03.2024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15.03.2024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15.03.2024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15.03.2024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krasgmu.ru/index.php?page%5bcommon%5d=content&amp;id=4321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rasgmu.ru/index.php?page%5bcommon%5d=dept&amp;id=156&amp;cat=folder&amp;band=0&amp;fid=28200" TargetMode="External"/><Relationship Id="rId2" Type="http://schemas.openxmlformats.org/officeDocument/2006/relationships/hyperlink" Target="https://krasgmu.ru/index.php?page%5bcommon%5d=dept&amp;id=156&amp;cat=folder&amp;fid=27855" TargetMode="External"/><Relationship Id="rId1" Type="http://schemas.openxmlformats.org/officeDocument/2006/relationships/slideLayout" Target="../slideLayouts/slideLayout2.xml"/><Relationship Id="rId4" Type="http://schemas.openxmlformats.org/officeDocument/2006/relationships/hyperlink" Target="https://krasgmu.ru/index.php?page%5bcommon%5d=dept&amp;id=156&amp;cat=folder&amp;band=0&amp;fid=2784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krasgmu.ru/index.php?page%5bcommon%5d=content&amp;id=4321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3284984"/>
            <a:ext cx="6508576" cy="2664296"/>
          </a:xfrm>
        </p:spPr>
        <p:txBody>
          <a:bodyPr>
            <a:noAutofit/>
          </a:bodyPr>
          <a:lstStyle/>
          <a:p>
            <a:r>
              <a:rPr lang="ru-RU" sz="3200" b="1" dirty="0" smtClean="0">
                <a:solidFill>
                  <a:schemeClr val="tx1"/>
                </a:solidFill>
              </a:rPr>
              <a:t>подготовка </a:t>
            </a:r>
            <a:r>
              <a:rPr lang="ru-RU" sz="3200" b="1" dirty="0">
                <a:solidFill>
                  <a:schemeClr val="tx1"/>
                </a:solidFill>
              </a:rPr>
              <a:t>методических материалов для аккредитации программ подготовки кадров высшей квалификации в ординатуре</a:t>
            </a:r>
          </a:p>
        </p:txBody>
      </p:sp>
      <p:sp>
        <p:nvSpPr>
          <p:cNvPr id="2" name="Заголовок 1"/>
          <p:cNvSpPr>
            <a:spLocks noGrp="1"/>
          </p:cNvSpPr>
          <p:nvPr>
            <p:ph type="ctrTitle"/>
          </p:nvPr>
        </p:nvSpPr>
        <p:spPr/>
        <p:txBody>
          <a:bodyPr>
            <a:normAutofit/>
          </a:bodyPr>
          <a:lstStyle/>
          <a:p>
            <a:r>
              <a:rPr lang="ru-RU" b="1" dirty="0" smtClean="0">
                <a:solidFill>
                  <a:schemeClr val="bg1"/>
                </a:solidFill>
              </a:rPr>
              <a:t> ПРАВИЛА</a:t>
            </a:r>
            <a:br>
              <a:rPr lang="ru-RU" b="1" dirty="0" smtClean="0">
                <a:solidFill>
                  <a:schemeClr val="bg1"/>
                </a:solidFill>
              </a:rPr>
            </a:br>
            <a:r>
              <a:rPr lang="ru-RU" b="1" dirty="0" smtClean="0">
                <a:solidFill>
                  <a:schemeClr val="bg1"/>
                </a:solidFill>
              </a:rPr>
              <a:t> работы с электронным модулем</a:t>
            </a:r>
            <a:endParaRPr lang="ru-RU" b="1" dirty="0">
              <a:solidFill>
                <a:schemeClr val="bg1"/>
              </a:solidFill>
            </a:endParaRPr>
          </a:p>
        </p:txBody>
      </p:sp>
      <p:sp>
        <p:nvSpPr>
          <p:cNvPr id="4" name="Подзаголовок 2"/>
          <p:cNvSpPr txBox="1">
            <a:spLocks/>
          </p:cNvSpPr>
          <p:nvPr/>
        </p:nvSpPr>
        <p:spPr>
          <a:xfrm>
            <a:off x="899592" y="188640"/>
            <a:ext cx="7992888" cy="1008112"/>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ru-RU" sz="2400" b="1" dirty="0" smtClean="0">
                <a:solidFill>
                  <a:schemeClr val="tx1"/>
                </a:solidFill>
              </a:rPr>
              <a:t>ФГБОУ ВО </a:t>
            </a:r>
            <a:r>
              <a:rPr lang="ru-RU" sz="2400" b="1" dirty="0" err="1" smtClean="0">
                <a:solidFill>
                  <a:schemeClr val="tx1"/>
                </a:solidFill>
              </a:rPr>
              <a:t>КрасГМУ</a:t>
            </a:r>
            <a:r>
              <a:rPr lang="ru-RU" sz="2400" b="1" dirty="0" smtClean="0">
                <a:solidFill>
                  <a:schemeClr val="tx1"/>
                </a:solidFill>
              </a:rPr>
              <a:t> </a:t>
            </a:r>
          </a:p>
          <a:p>
            <a:r>
              <a:rPr lang="ru-RU" sz="2400" b="1" dirty="0" smtClean="0">
                <a:solidFill>
                  <a:schemeClr val="tx1"/>
                </a:solidFill>
              </a:rPr>
              <a:t>им. проф. В.Ф. </a:t>
            </a:r>
            <a:r>
              <a:rPr lang="ru-RU" sz="2400" b="1" dirty="0" err="1" smtClean="0">
                <a:solidFill>
                  <a:schemeClr val="tx1"/>
                </a:solidFill>
              </a:rPr>
              <a:t>Войно-Ясенецкого</a:t>
            </a:r>
            <a:r>
              <a:rPr lang="ru-RU" sz="2400" b="1" dirty="0" smtClean="0">
                <a:solidFill>
                  <a:schemeClr val="tx1"/>
                </a:solidFill>
              </a:rPr>
              <a:t> Минздрава России</a:t>
            </a:r>
            <a:endParaRPr lang="ru-RU" sz="2400" b="1" dirty="0">
              <a:solidFill>
                <a:schemeClr val="tx1"/>
              </a:solidFill>
            </a:endParaRPr>
          </a:p>
        </p:txBody>
      </p:sp>
    </p:spTree>
    <p:extLst>
      <p:ext uri="{BB962C8B-B14F-4D97-AF65-F5344CB8AC3E}">
        <p14:creationId xmlns:p14="http://schemas.microsoft.com/office/powerpoint/2010/main" val="329859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2376264"/>
          </a:xfrm>
        </p:spPr>
        <p:txBody>
          <a:bodyPr>
            <a:noAutofit/>
          </a:bodyPr>
          <a:lstStyle/>
          <a:p>
            <a:r>
              <a:rPr lang="ru-RU" sz="2400" b="1" dirty="0" smtClean="0">
                <a:solidFill>
                  <a:srgbClr val="FF0000"/>
                </a:solidFill>
              </a:rPr>
              <a:t>Шаг 10: </a:t>
            </a:r>
            <a:r>
              <a:rPr lang="ru-RU" sz="2400" b="1" u="sng" dirty="0" smtClean="0">
                <a:solidFill>
                  <a:schemeClr val="tx1"/>
                </a:solidFill>
              </a:rPr>
              <a:t>раздел 1 «Общие положения»</a:t>
            </a:r>
            <a:br>
              <a:rPr lang="ru-RU" sz="2400" b="1" u="sng" dirty="0" smtClean="0">
                <a:solidFill>
                  <a:schemeClr val="tx1"/>
                </a:solidFill>
              </a:rPr>
            </a:br>
            <a:r>
              <a:rPr lang="ru-RU" sz="2400" dirty="0" smtClean="0">
                <a:solidFill>
                  <a:schemeClr val="tx1"/>
                </a:solidFill>
              </a:rPr>
              <a:t>необходимо добавить содержание в:</a:t>
            </a:r>
            <a:r>
              <a:rPr lang="ru-RU" sz="2400" b="1" dirty="0" smtClean="0">
                <a:solidFill>
                  <a:schemeClr val="tx1"/>
                </a:solidFill>
              </a:rPr>
              <a:t> </a:t>
            </a:r>
            <a:r>
              <a:rPr lang="ru-RU" sz="2400" dirty="0" smtClean="0">
                <a:solidFill>
                  <a:schemeClr val="tx1"/>
                </a:solidFill>
              </a:rPr>
              <a:t>- общие положения, - цель, - задачи</a:t>
            </a:r>
            <a:br>
              <a:rPr lang="ru-RU" sz="2400" dirty="0" smtClean="0">
                <a:solidFill>
                  <a:schemeClr val="tx1"/>
                </a:solidFill>
              </a:rPr>
            </a:br>
            <a:r>
              <a:rPr lang="ru-RU" sz="2400" b="1" u="sng" dirty="0" smtClean="0">
                <a:solidFill>
                  <a:schemeClr val="tx1"/>
                </a:solidFill>
              </a:rPr>
              <a:t>Содержание соответствует ФГОС ВО по специальности ординатуры</a:t>
            </a:r>
            <a:r>
              <a:rPr lang="ru-RU" sz="2800" b="1" u="sng" dirty="0" smtClean="0">
                <a:solidFill>
                  <a:schemeClr val="tx1"/>
                </a:solidFill>
              </a:rPr>
              <a:t/>
            </a:r>
            <a:br>
              <a:rPr lang="ru-RU" sz="2800" b="1" u="sng" dirty="0" smtClean="0">
                <a:solidFill>
                  <a:schemeClr val="tx1"/>
                </a:solidFill>
              </a:rPr>
            </a:br>
            <a:r>
              <a:rPr lang="ru-RU" sz="1600" dirty="0" smtClean="0">
                <a:solidFill>
                  <a:schemeClr val="tx1"/>
                </a:solidFill>
              </a:rPr>
              <a:t>п.2, 3, 4, 5, 6.1.2, 7, 8  в ОПОП заполняются автоматически, после заполнения всех компонентов (РП дисциплин, РП практик)  </a:t>
            </a:r>
            <a:endParaRPr lang="ru-RU" sz="1600" dirty="0">
              <a:solidFill>
                <a:schemeClr val="tx1"/>
              </a:solidFill>
            </a:endParaRP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7772400" cy="356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43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944216"/>
          </a:xfrm>
        </p:spPr>
        <p:txBody>
          <a:bodyPr>
            <a:noAutofit/>
          </a:bodyPr>
          <a:lstStyle/>
          <a:p>
            <a:r>
              <a:rPr lang="ru-RU" sz="2400" b="1" dirty="0">
                <a:solidFill>
                  <a:schemeClr val="tx1"/>
                </a:solidFill>
              </a:rPr>
              <a:t>В </a:t>
            </a:r>
            <a:r>
              <a:rPr lang="ru-RU" sz="2400" b="1" dirty="0" smtClean="0">
                <a:solidFill>
                  <a:schemeClr val="tx1"/>
                </a:solidFill>
              </a:rPr>
              <a:t>разделе 5 ОПОП (Рабочая </a:t>
            </a:r>
            <a:r>
              <a:rPr lang="ru-RU" sz="2400" b="1" dirty="0">
                <a:solidFill>
                  <a:schemeClr val="tx1"/>
                </a:solidFill>
              </a:rPr>
              <a:t>программа дисциплины (модуля</a:t>
            </a:r>
            <a:r>
              <a:rPr lang="ru-RU" sz="2400" b="1" dirty="0" smtClean="0">
                <a:solidFill>
                  <a:schemeClr val="tx1"/>
                </a:solidFill>
              </a:rPr>
              <a:t>)) можно увидеть полный список дисциплин, которые  формируют учебный план специальности (создается автоматически). Название дисциплины это гиперссылка на рабочую программу</a:t>
            </a:r>
            <a:endParaRPr lang="ru-RU" sz="2000" b="1" u="sng" dirty="0">
              <a:solidFill>
                <a:schemeClr val="tx1"/>
              </a:solidFill>
            </a:endParaRPr>
          </a:p>
        </p:txBody>
      </p:sp>
      <p:pic>
        <p:nvPicPr>
          <p:cNvPr id="5124" name="Picture 4" descr="C:\Users\User\Desktop\инструкция презентация\модул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49694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49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1512168"/>
          </a:xfrm>
        </p:spPr>
        <p:txBody>
          <a:bodyPr>
            <a:noAutofit/>
          </a:bodyPr>
          <a:lstStyle/>
          <a:p>
            <a:r>
              <a:rPr lang="ru-RU" sz="2000" b="1" dirty="0">
                <a:solidFill>
                  <a:srgbClr val="FF0000"/>
                </a:solidFill>
              </a:rPr>
              <a:t>Пункт 6.1.1 </a:t>
            </a:r>
            <a:r>
              <a:rPr lang="ru-RU" sz="2000" dirty="0" smtClean="0">
                <a:solidFill>
                  <a:schemeClr val="tx1"/>
                </a:solidFill>
              </a:rPr>
              <a:t>«Программа </a:t>
            </a:r>
            <a:r>
              <a:rPr lang="ru-RU" sz="2000" dirty="0">
                <a:solidFill>
                  <a:schemeClr val="tx1"/>
                </a:solidFill>
              </a:rPr>
              <a:t>обучающего </a:t>
            </a:r>
            <a:r>
              <a:rPr lang="ru-RU" sz="2000" dirty="0" err="1">
                <a:solidFill>
                  <a:schemeClr val="tx1"/>
                </a:solidFill>
              </a:rPr>
              <a:t>симуляционного</a:t>
            </a:r>
            <a:r>
              <a:rPr lang="ru-RU" sz="2000" dirty="0">
                <a:solidFill>
                  <a:schemeClr val="tx1"/>
                </a:solidFill>
              </a:rPr>
              <a:t> курса (специальные </a:t>
            </a:r>
            <a:r>
              <a:rPr lang="ru-RU" sz="2000" dirty="0" smtClean="0">
                <a:solidFill>
                  <a:schemeClr val="tx1"/>
                </a:solidFill>
              </a:rPr>
              <a:t>навыки) ОСК </a:t>
            </a:r>
            <a:r>
              <a:rPr lang="ru-RU" sz="2000" dirty="0">
                <a:solidFill>
                  <a:schemeClr val="tx1"/>
                </a:solidFill>
              </a:rPr>
              <a:t>- специальные </a:t>
            </a:r>
            <a:r>
              <a:rPr lang="ru-RU" sz="2000" dirty="0" smtClean="0">
                <a:solidFill>
                  <a:schemeClr val="tx1"/>
                </a:solidFill>
              </a:rPr>
              <a:t>навыки», необходимо распределить 72 ч. между навыками. Если, потребуется указать навыки, колонка 4, которых нет в списке, необходимо, связаться с Ткаченко О.В., для решения этого вопроса.</a:t>
            </a:r>
            <a:endParaRPr lang="ru-RU" sz="2000"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470246" cy="427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60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1080120"/>
          </a:xfrm>
        </p:spPr>
        <p:txBody>
          <a:bodyPr>
            <a:noAutofit/>
          </a:bodyPr>
          <a:lstStyle/>
          <a:p>
            <a:r>
              <a:rPr lang="ru-RU" sz="2000" b="1" dirty="0">
                <a:solidFill>
                  <a:srgbClr val="FF0000"/>
                </a:solidFill>
              </a:rPr>
              <a:t>Пункт </a:t>
            </a:r>
            <a:r>
              <a:rPr lang="ru-RU" sz="2000" b="1" dirty="0" smtClean="0">
                <a:solidFill>
                  <a:srgbClr val="FF0000"/>
                </a:solidFill>
              </a:rPr>
              <a:t>6.2 </a:t>
            </a:r>
            <a:r>
              <a:rPr lang="ru-RU" sz="2000" dirty="0" smtClean="0">
                <a:solidFill>
                  <a:schemeClr val="tx1"/>
                </a:solidFill>
              </a:rPr>
              <a:t>«Программа производственной клинической практики», часы нужно заполнить с учетом базовой и вариативной части программы в соответствии с учебным планом, в итоге должно получиться 72 ЗЕ (2592ч.)</a:t>
            </a:r>
            <a:endParaRPr lang="ru-RU" sz="2000"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66548" cy="439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01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964488" cy="2578298"/>
          </a:xfrm>
        </p:spPr>
        <p:txBody>
          <a:bodyPr>
            <a:noAutofit/>
          </a:bodyPr>
          <a:lstStyle/>
          <a:p>
            <a:r>
              <a:rPr lang="ru-RU" sz="2400" b="1" dirty="0" smtClean="0">
                <a:solidFill>
                  <a:srgbClr val="FF0000"/>
                </a:solidFill>
              </a:rPr>
              <a:t>Шаг 11: </a:t>
            </a:r>
            <a:r>
              <a:rPr lang="ru-RU" sz="2400" b="1" u="sng" dirty="0" smtClean="0">
                <a:solidFill>
                  <a:schemeClr val="tx1"/>
                </a:solidFill>
              </a:rPr>
              <a:t>Создание рабочей программы дисциплины</a:t>
            </a:r>
            <a:br>
              <a:rPr lang="ru-RU" sz="2400" b="1" u="sng" dirty="0" smtClean="0">
                <a:solidFill>
                  <a:schemeClr val="tx1"/>
                </a:solidFill>
              </a:rPr>
            </a:br>
            <a:r>
              <a:rPr lang="ru-RU" sz="2400" dirty="0" smtClean="0">
                <a:solidFill>
                  <a:schemeClr val="tx1"/>
                </a:solidFill>
              </a:rPr>
              <a:t>1. </a:t>
            </a:r>
            <a:r>
              <a:rPr lang="ru-RU" sz="2400" b="1" u="sng" dirty="0" smtClean="0">
                <a:solidFill>
                  <a:schemeClr val="tx1"/>
                </a:solidFill>
              </a:rPr>
              <a:t>Активировать</a:t>
            </a:r>
            <a:r>
              <a:rPr lang="ru-RU" sz="2400" dirty="0" smtClean="0">
                <a:solidFill>
                  <a:schemeClr val="tx1"/>
                </a:solidFill>
              </a:rPr>
              <a:t> вкладку +УМКД</a:t>
            </a:r>
            <a:br>
              <a:rPr lang="ru-RU" sz="2400" dirty="0" smtClean="0">
                <a:solidFill>
                  <a:schemeClr val="tx1"/>
                </a:solidFill>
              </a:rPr>
            </a:br>
            <a:r>
              <a:rPr lang="ru-RU" sz="2400" dirty="0" smtClean="0">
                <a:solidFill>
                  <a:schemeClr val="tx1"/>
                </a:solidFill>
              </a:rPr>
              <a:t>2. </a:t>
            </a:r>
            <a:r>
              <a:rPr lang="ru-RU" sz="2400" b="1" u="sng" dirty="0" smtClean="0">
                <a:solidFill>
                  <a:schemeClr val="tx1"/>
                </a:solidFill>
              </a:rPr>
              <a:t>Выбрать</a:t>
            </a:r>
            <a:r>
              <a:rPr lang="ru-RU" sz="2400" dirty="0" smtClean="0">
                <a:solidFill>
                  <a:schemeClr val="tx1"/>
                </a:solidFill>
              </a:rPr>
              <a:t> дисциплину, направление подготовки, кафедру, председателя МК</a:t>
            </a:r>
            <a:br>
              <a:rPr lang="ru-RU" sz="2400" dirty="0" smtClean="0">
                <a:solidFill>
                  <a:schemeClr val="tx1"/>
                </a:solidFill>
              </a:rPr>
            </a:br>
            <a:r>
              <a:rPr lang="ru-RU" sz="2400" dirty="0" smtClean="0">
                <a:solidFill>
                  <a:schemeClr val="tx1"/>
                </a:solidFill>
              </a:rPr>
              <a:t>3. </a:t>
            </a:r>
            <a:r>
              <a:rPr lang="ru-RU" sz="2400" b="1" dirty="0" smtClean="0">
                <a:solidFill>
                  <a:srgbClr val="FF0000"/>
                </a:solidFill>
              </a:rPr>
              <a:t>Обязательно</a:t>
            </a:r>
            <a:r>
              <a:rPr lang="ru-RU" sz="2400" dirty="0" smtClean="0">
                <a:solidFill>
                  <a:schemeClr val="tx1"/>
                </a:solidFill>
              </a:rPr>
              <a:t> поставить отметку </a:t>
            </a:r>
            <a:r>
              <a:rPr lang="ru-RU" sz="2400" b="1" dirty="0" smtClean="0">
                <a:solidFill>
                  <a:srgbClr val="FF0000"/>
                </a:solidFill>
              </a:rPr>
              <a:t>«опубликовано» </a:t>
            </a:r>
            <a:r>
              <a:rPr lang="ru-RU" sz="2400" dirty="0" smtClean="0">
                <a:solidFill>
                  <a:schemeClr val="tx1"/>
                </a:solidFill>
              </a:rPr>
              <a:t>и </a:t>
            </a:r>
            <a:r>
              <a:rPr lang="ru-RU" sz="2400" b="1" dirty="0" smtClean="0">
                <a:solidFill>
                  <a:srgbClr val="FF0000"/>
                </a:solidFill>
              </a:rPr>
              <a:t>«автор согласен», </a:t>
            </a:r>
            <a:r>
              <a:rPr lang="ru-RU" sz="2400" dirty="0" smtClean="0">
                <a:solidFill>
                  <a:schemeClr val="tx1"/>
                </a:solidFill>
              </a:rPr>
              <a:t>выбрать тип программы </a:t>
            </a:r>
            <a:r>
              <a:rPr lang="ru-RU" sz="2400" b="1" dirty="0" smtClean="0">
                <a:solidFill>
                  <a:srgbClr val="FF0000"/>
                </a:solidFill>
              </a:rPr>
              <a:t>«учебная дисциплина»</a:t>
            </a:r>
            <a:r>
              <a:rPr lang="ru-RU" sz="2400" dirty="0" smtClean="0">
                <a:solidFill>
                  <a:schemeClr val="tx1"/>
                </a:solidFill>
              </a:rPr>
              <a:t/>
            </a:r>
            <a:br>
              <a:rPr lang="ru-RU" sz="2400" dirty="0" smtClean="0">
                <a:solidFill>
                  <a:schemeClr val="tx1"/>
                </a:solidFill>
              </a:rPr>
            </a:br>
            <a:r>
              <a:rPr lang="ru-RU" sz="2800" b="1" dirty="0" smtClean="0">
                <a:solidFill>
                  <a:srgbClr val="FF0000"/>
                </a:solidFill>
              </a:rPr>
              <a:t>СОХРАНИТЬ</a:t>
            </a:r>
            <a:endParaRPr lang="ru-RU" sz="2800" b="1" u="sng" dirty="0">
              <a:solidFill>
                <a:srgbClr val="FF0000"/>
              </a:solidFill>
            </a:endParaRPr>
          </a:p>
        </p:txBody>
      </p:sp>
      <p:pic>
        <p:nvPicPr>
          <p:cNvPr id="2050" name="Picture 2" descr="G:\инструкция презентация\рабочая пр.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2846952"/>
            <a:ext cx="7092280" cy="39874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инструкция презентация\рабочая пр3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117" y="2852936"/>
            <a:ext cx="578988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99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2376264"/>
          </a:xfrm>
        </p:spPr>
        <p:txBody>
          <a:bodyPr>
            <a:noAutofit/>
          </a:bodyPr>
          <a:lstStyle/>
          <a:p>
            <a:r>
              <a:rPr lang="ru-RU" sz="2400" b="1" dirty="0" smtClean="0">
                <a:solidFill>
                  <a:srgbClr val="FF0000"/>
                </a:solidFill>
              </a:rPr>
              <a:t>Шаг 12: </a:t>
            </a:r>
            <a:r>
              <a:rPr lang="ru-RU" sz="2400" b="1" u="sng" dirty="0" smtClean="0">
                <a:solidFill>
                  <a:schemeClr val="tx1"/>
                </a:solidFill>
              </a:rPr>
              <a:t>Основные настройки РП</a:t>
            </a:r>
            <a:br>
              <a:rPr lang="ru-RU" sz="2400" b="1" u="sng" dirty="0" smtClean="0">
                <a:solidFill>
                  <a:schemeClr val="tx1"/>
                </a:solidFill>
              </a:rPr>
            </a:br>
            <a:r>
              <a:rPr lang="ru-RU" sz="2400" dirty="0">
                <a:solidFill>
                  <a:schemeClr val="tx1"/>
                </a:solidFill>
              </a:rPr>
              <a:t>Д</a:t>
            </a:r>
            <a:r>
              <a:rPr lang="ru-RU" sz="2400" dirty="0" smtClean="0">
                <a:solidFill>
                  <a:schemeClr val="tx1"/>
                </a:solidFill>
              </a:rPr>
              <a:t>ля активации РП необходимо, в соответствии с учебным планом специальности ординатуры,</a:t>
            </a:r>
            <a:r>
              <a:rPr lang="ru-RU" sz="2400" b="1" dirty="0">
                <a:solidFill>
                  <a:schemeClr val="tx1"/>
                </a:solidFill>
              </a:rPr>
              <a:t> </a:t>
            </a:r>
            <a:r>
              <a:rPr lang="ru-RU" sz="2400" b="1" u="sng" dirty="0">
                <a:solidFill>
                  <a:schemeClr val="tx1"/>
                </a:solidFill>
              </a:rPr>
              <a:t>в</a:t>
            </a:r>
            <a:r>
              <a:rPr lang="ru-RU" sz="2400" b="1" u="sng" dirty="0" smtClean="0">
                <a:solidFill>
                  <a:schemeClr val="tx1"/>
                </a:solidFill>
              </a:rPr>
              <a:t>ыбрать :</a:t>
            </a:r>
            <a:br>
              <a:rPr lang="ru-RU" sz="2400" b="1" u="sng" dirty="0" smtClean="0">
                <a:solidFill>
                  <a:schemeClr val="tx1"/>
                </a:solidFill>
              </a:rPr>
            </a:br>
            <a:r>
              <a:rPr lang="ru-RU" sz="2400" dirty="0" smtClean="0">
                <a:solidFill>
                  <a:schemeClr val="tx1"/>
                </a:solidFill>
              </a:rPr>
              <a:t>- курс</a:t>
            </a:r>
            <a:br>
              <a:rPr lang="ru-RU" sz="2400" dirty="0" smtClean="0">
                <a:solidFill>
                  <a:schemeClr val="tx1"/>
                </a:solidFill>
              </a:rPr>
            </a:br>
            <a:r>
              <a:rPr lang="ru-RU" sz="2400" dirty="0" smtClean="0">
                <a:solidFill>
                  <a:schemeClr val="tx1"/>
                </a:solidFill>
              </a:rPr>
              <a:t>- семестр,</a:t>
            </a:r>
            <a:br>
              <a:rPr lang="ru-RU" sz="2400" dirty="0" smtClean="0">
                <a:solidFill>
                  <a:schemeClr val="tx1"/>
                </a:solidFill>
              </a:rPr>
            </a:br>
            <a:r>
              <a:rPr lang="ru-RU" sz="2400" dirty="0" smtClean="0">
                <a:solidFill>
                  <a:schemeClr val="tx1"/>
                </a:solidFill>
              </a:rPr>
              <a:t>- форму контроля экзамен или зачет</a:t>
            </a:r>
            <a:endParaRPr lang="ru-RU" sz="2800" b="1" u="sng" dirty="0">
              <a:solidFill>
                <a:schemeClr val="tx1"/>
              </a:solidFill>
            </a:endParaRPr>
          </a:p>
        </p:txBody>
      </p:sp>
      <p:pic>
        <p:nvPicPr>
          <p:cNvPr id="1027" name="Picture 3" descr="G:\инструкция презентация\рп.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34" y="2420888"/>
            <a:ext cx="4917741" cy="4437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инструкция презентация\рп настрой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2488064"/>
            <a:ext cx="6345337" cy="432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99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422" y="6788"/>
            <a:ext cx="8856984" cy="1800200"/>
          </a:xfrm>
        </p:spPr>
        <p:txBody>
          <a:bodyPr>
            <a:noAutofit/>
          </a:bodyPr>
          <a:lstStyle/>
          <a:p>
            <a:r>
              <a:rPr lang="ru-RU" sz="2400" dirty="0" smtClean="0">
                <a:solidFill>
                  <a:schemeClr val="tx1"/>
                </a:solidFill>
              </a:rPr>
              <a:t>Для</a:t>
            </a:r>
            <a:r>
              <a:rPr lang="ru-RU" sz="2800" dirty="0" smtClean="0">
                <a:solidFill>
                  <a:schemeClr val="tx1"/>
                </a:solidFill>
              </a:rPr>
              <a:t> </a:t>
            </a:r>
            <a:r>
              <a:rPr lang="ru-RU" sz="2800" b="1" dirty="0" smtClean="0">
                <a:solidFill>
                  <a:srgbClr val="FF0000"/>
                </a:solidFill>
              </a:rPr>
              <a:t>самоконтроля</a:t>
            </a:r>
            <a:r>
              <a:rPr lang="ru-RU" sz="2800" dirty="0" smtClean="0">
                <a:solidFill>
                  <a:schemeClr val="tx1"/>
                </a:solidFill>
              </a:rPr>
              <a:t> </a:t>
            </a:r>
            <a:r>
              <a:rPr lang="ru-RU" sz="2400" dirty="0" smtClean="0">
                <a:solidFill>
                  <a:schemeClr val="tx1"/>
                </a:solidFill>
              </a:rPr>
              <a:t>можно использовать закладку в виде часов «Сверить часы с учебным планом»</a:t>
            </a:r>
            <a:br>
              <a:rPr lang="ru-RU" sz="2400" dirty="0" smtClean="0">
                <a:solidFill>
                  <a:schemeClr val="tx1"/>
                </a:solidFill>
              </a:rPr>
            </a:br>
            <a:r>
              <a:rPr lang="ru-RU" sz="2400" dirty="0" smtClean="0">
                <a:solidFill>
                  <a:schemeClr val="tx1"/>
                </a:solidFill>
              </a:rPr>
              <a:t>В ходе заполнения РП можно отследить соответствие заполняемых часов учебному плану специальности ординатуры</a:t>
            </a:r>
            <a:endParaRPr lang="ru-RU" sz="2800" dirty="0">
              <a:solidFill>
                <a:schemeClr val="tx1"/>
              </a:solidFill>
            </a:endParaRPr>
          </a:p>
        </p:txBody>
      </p:sp>
      <p:pic>
        <p:nvPicPr>
          <p:cNvPr id="1027" name="Picture 3" descr="G:\инструкция презентация\рп.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34" y="2101662"/>
            <a:ext cx="5271546" cy="47563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инструкция презентация\сверка час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14028"/>
            <a:ext cx="7514750" cy="290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6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952328"/>
          </a:xfrm>
        </p:spPr>
        <p:txBody>
          <a:bodyPr>
            <a:noAutofit/>
          </a:bodyPr>
          <a:lstStyle/>
          <a:p>
            <a:r>
              <a:rPr lang="ru-RU" sz="2400" b="1" dirty="0" smtClean="0">
                <a:solidFill>
                  <a:srgbClr val="FF0000"/>
                </a:solidFill>
              </a:rPr>
              <a:t>Шаг 14: </a:t>
            </a:r>
            <a:r>
              <a:rPr lang="ru-RU" sz="2400" dirty="0" smtClean="0">
                <a:solidFill>
                  <a:schemeClr val="tx1"/>
                </a:solidFill>
              </a:rPr>
              <a:t>для заполнения в РП дисциплины вкладок «Оборотная сторона» и «Рецензии» используйте инструкцию </a:t>
            </a:r>
            <a:r>
              <a:rPr lang="ru-RU" sz="2400" b="1" u="sng" dirty="0" smtClean="0">
                <a:solidFill>
                  <a:schemeClr val="tx1"/>
                </a:solidFill>
              </a:rPr>
              <a:t>шаг 8 </a:t>
            </a:r>
            <a:r>
              <a:rPr lang="ru-RU" sz="2400" dirty="0" smtClean="0">
                <a:solidFill>
                  <a:schemeClr val="tx1"/>
                </a:solidFill>
              </a:rPr>
              <a:t>и </a:t>
            </a:r>
            <a:r>
              <a:rPr lang="ru-RU" sz="2400" b="1" u="sng" dirty="0" smtClean="0">
                <a:solidFill>
                  <a:schemeClr val="tx1"/>
                </a:solidFill>
              </a:rPr>
              <a:t>шаг 9</a:t>
            </a:r>
            <a:br>
              <a:rPr lang="ru-RU" sz="2400" b="1" u="sng" dirty="0" smtClean="0">
                <a:solidFill>
                  <a:schemeClr val="tx1"/>
                </a:solidFill>
              </a:rPr>
            </a:br>
            <a:r>
              <a:rPr lang="ru-RU" sz="2400" b="1" dirty="0">
                <a:solidFill>
                  <a:srgbClr val="FF0000"/>
                </a:solidFill>
              </a:rPr>
              <a:t>Шаг </a:t>
            </a:r>
            <a:r>
              <a:rPr lang="ru-RU" sz="2400" b="1" dirty="0" smtClean="0">
                <a:solidFill>
                  <a:srgbClr val="FF0000"/>
                </a:solidFill>
              </a:rPr>
              <a:t>15: </a:t>
            </a:r>
            <a:r>
              <a:rPr lang="ru-RU" sz="2400" dirty="0" smtClean="0">
                <a:solidFill>
                  <a:schemeClr val="tx1"/>
                </a:solidFill>
              </a:rPr>
              <a:t>в разделе 5 «Рабочая программа дисциплины (модуля)» необходимо </a:t>
            </a:r>
            <a:r>
              <a:rPr lang="ru-RU" sz="2400" b="1" u="sng" dirty="0" smtClean="0">
                <a:solidFill>
                  <a:schemeClr val="tx1"/>
                </a:solidFill>
              </a:rPr>
              <a:t>выбрать</a:t>
            </a:r>
            <a:r>
              <a:rPr lang="ru-RU" sz="2400" dirty="0" smtClean="0">
                <a:solidFill>
                  <a:schemeClr val="tx1"/>
                </a:solidFill>
              </a:rPr>
              <a:t> компетенции, соответствующие им профессиональные задачи, </a:t>
            </a:r>
            <a:r>
              <a:rPr lang="ru-RU" sz="2400" b="1" u="sng" dirty="0" smtClean="0">
                <a:solidFill>
                  <a:schemeClr val="tx1"/>
                </a:solidFill>
              </a:rPr>
              <a:t>добавить</a:t>
            </a:r>
            <a:r>
              <a:rPr lang="ru-RU" sz="2400" dirty="0" smtClean="0">
                <a:solidFill>
                  <a:schemeClr val="tx1"/>
                </a:solidFill>
              </a:rPr>
              <a:t>: знать, уметь, владеть, формы контроля</a:t>
            </a:r>
            <a:br>
              <a:rPr lang="ru-RU" sz="2400" dirty="0" smtClean="0">
                <a:solidFill>
                  <a:schemeClr val="tx1"/>
                </a:solidFill>
              </a:rPr>
            </a:br>
            <a:r>
              <a:rPr lang="ru-RU" sz="2400" u="sng" dirty="0" smtClean="0">
                <a:solidFill>
                  <a:schemeClr val="tx1"/>
                </a:solidFill>
              </a:rPr>
              <a:t>Содержание компетенций, перечень профессиональных задач, формы контроля внесены администратором в базу данных</a:t>
            </a:r>
            <a:endParaRPr lang="ru-RU" sz="2400" u="sng" dirty="0">
              <a:solidFill>
                <a:schemeClr val="tx1"/>
              </a:solidFill>
            </a:endParaRPr>
          </a:p>
        </p:txBody>
      </p:sp>
      <p:pic>
        <p:nvPicPr>
          <p:cNvPr id="4098" name="Picture 2" descr="G:\инструкция презентация\п 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7268344" cy="334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4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232248"/>
          </a:xfrm>
        </p:spPr>
        <p:txBody>
          <a:bodyPr>
            <a:noAutofit/>
          </a:bodyPr>
          <a:lstStyle/>
          <a:p>
            <a:r>
              <a:rPr lang="ru-RU" sz="2400" dirty="0" smtClean="0">
                <a:solidFill>
                  <a:schemeClr val="tx1"/>
                </a:solidFill>
              </a:rPr>
              <a:t/>
            </a:r>
            <a:br>
              <a:rPr lang="ru-RU" sz="2400" dirty="0" smtClean="0">
                <a:solidFill>
                  <a:schemeClr val="tx1"/>
                </a:solidFill>
              </a:rPr>
            </a:br>
            <a:r>
              <a:rPr lang="ru-RU" sz="2400" dirty="0">
                <a:solidFill>
                  <a:schemeClr val="tx1"/>
                </a:solidFill>
              </a:rPr>
              <a:t/>
            </a:r>
            <a:br>
              <a:rPr lang="ru-RU" sz="2400" dirty="0">
                <a:solidFill>
                  <a:schemeClr val="tx1"/>
                </a:solidFill>
              </a:rPr>
            </a:br>
            <a:r>
              <a:rPr lang="ru-RU" sz="2400" dirty="0" smtClean="0">
                <a:solidFill>
                  <a:schemeClr val="tx1"/>
                </a:solidFill>
              </a:rPr>
              <a:t>Для заполнения колонок «знать», «уметь», «владеть» используйте информацию по квалификационным характеристикам для специалистов из Приказа </a:t>
            </a:r>
            <a:r>
              <a:rPr lang="ru-RU" sz="2400" dirty="0" err="1" smtClean="0">
                <a:solidFill>
                  <a:schemeClr val="tx1"/>
                </a:solidFill>
              </a:rPr>
              <a:t>Минздравсоцразвития</a:t>
            </a:r>
            <a:r>
              <a:rPr lang="ru-RU" sz="2400" dirty="0" smtClean="0">
                <a:solidFill>
                  <a:schemeClr val="tx1"/>
                </a:solidFill>
              </a:rPr>
              <a:t> от 23.07.2010 </a:t>
            </a:r>
            <a:r>
              <a:rPr lang="ru-RU" sz="2400" dirty="0">
                <a:solidFill>
                  <a:schemeClr val="tx1"/>
                </a:solidFill>
              </a:rPr>
              <a:t>г. </a:t>
            </a:r>
            <a:r>
              <a:rPr lang="ru-RU" sz="2400" dirty="0" smtClean="0">
                <a:solidFill>
                  <a:schemeClr val="tx1"/>
                </a:solidFill>
              </a:rPr>
              <a:t>№ 541н (ссылка на приказ)</a:t>
            </a:r>
            <a:r>
              <a:rPr lang="ru-RU" sz="2400" dirty="0">
                <a:solidFill>
                  <a:schemeClr val="tx1"/>
                </a:solidFill>
              </a:rPr>
              <a:t/>
            </a:r>
            <a:br>
              <a:rPr lang="ru-RU" sz="2400" dirty="0">
                <a:solidFill>
                  <a:schemeClr val="tx1"/>
                </a:solidFill>
              </a:rPr>
            </a:br>
            <a:r>
              <a:rPr lang="en-US" sz="2400" dirty="0">
                <a:solidFill>
                  <a:schemeClr val="tx1"/>
                </a:solidFill>
                <a:hlinkClick r:id="rId2"/>
              </a:rPr>
              <a:t>http://krasgmu.ru/index.php?page[common]=</a:t>
            </a:r>
            <a:r>
              <a:rPr lang="en-US" sz="2400" dirty="0" smtClean="0">
                <a:solidFill>
                  <a:schemeClr val="tx1"/>
                </a:solidFill>
                <a:hlinkClick r:id="rId2"/>
              </a:rPr>
              <a:t>content&amp;id=43213</a:t>
            </a:r>
            <a:r>
              <a:rPr lang="ru-RU" sz="2400" dirty="0" smtClean="0">
                <a:solidFill>
                  <a:schemeClr val="tx1"/>
                </a:solidFill>
              </a:rPr>
              <a:t/>
            </a:r>
            <a:br>
              <a:rPr lang="ru-RU" sz="2400" dirty="0" smtClean="0">
                <a:solidFill>
                  <a:schemeClr val="tx1"/>
                </a:solidFill>
              </a:rPr>
            </a:br>
            <a:endParaRPr lang="ru-RU" sz="2400" u="sng" dirty="0">
              <a:solidFill>
                <a:schemeClr val="tx1"/>
              </a:solidFill>
            </a:endParaRPr>
          </a:p>
        </p:txBody>
      </p:sp>
      <p:pic>
        <p:nvPicPr>
          <p:cNvPr id="1028" name="Picture 4" descr="E:\инструкция презентация\знать.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15616" y="2204864"/>
            <a:ext cx="7200800" cy="43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19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160240"/>
          </a:xfrm>
        </p:spPr>
        <p:txBody>
          <a:bodyPr>
            <a:noAutofit/>
          </a:bodyPr>
          <a:lstStyle/>
          <a:p>
            <a:r>
              <a:rPr lang="ru-RU" sz="2400" dirty="0" smtClean="0">
                <a:solidFill>
                  <a:schemeClr val="tx1"/>
                </a:solidFill>
              </a:rPr>
              <a:t/>
            </a:r>
            <a:br>
              <a:rPr lang="ru-RU" sz="2400" dirty="0" smtClean="0">
                <a:solidFill>
                  <a:schemeClr val="tx1"/>
                </a:solidFill>
              </a:rPr>
            </a:br>
            <a:r>
              <a:rPr lang="ru-RU" sz="2400" dirty="0">
                <a:solidFill>
                  <a:schemeClr val="tx1"/>
                </a:solidFill>
              </a:rPr>
              <a:t/>
            </a:r>
            <a:br>
              <a:rPr lang="ru-RU" sz="2400" dirty="0">
                <a:solidFill>
                  <a:schemeClr val="tx1"/>
                </a:solidFill>
              </a:rPr>
            </a:br>
            <a:r>
              <a:rPr lang="ru-RU" sz="2400" dirty="0" smtClean="0">
                <a:solidFill>
                  <a:schemeClr val="tx1"/>
                </a:solidFill>
              </a:rPr>
              <a:t>В </a:t>
            </a:r>
            <a:r>
              <a:rPr lang="ru-RU" sz="2400" dirty="0">
                <a:solidFill>
                  <a:schemeClr val="tx1"/>
                </a:solidFill>
              </a:rPr>
              <a:t>разделе 5 «Рабочая программа дисциплины (модуля</a:t>
            </a:r>
            <a:r>
              <a:rPr lang="ru-RU" sz="2400" dirty="0" smtClean="0">
                <a:solidFill>
                  <a:schemeClr val="tx1"/>
                </a:solidFill>
              </a:rPr>
              <a:t>)» в пункте «Содержание </a:t>
            </a:r>
            <a:r>
              <a:rPr lang="ru-RU" sz="2400" dirty="0">
                <a:solidFill>
                  <a:schemeClr val="tx1"/>
                </a:solidFill>
              </a:rPr>
              <a:t>рабочей программы учебного </a:t>
            </a:r>
            <a:r>
              <a:rPr lang="ru-RU" sz="2400" dirty="0" smtClean="0">
                <a:solidFill>
                  <a:schemeClr val="tx1"/>
                </a:solidFill>
              </a:rPr>
              <a:t>модуля» необходимо </a:t>
            </a:r>
            <a:r>
              <a:rPr lang="ru-RU" sz="2400" u="sng" dirty="0" smtClean="0">
                <a:solidFill>
                  <a:schemeClr val="tx1"/>
                </a:solidFill>
              </a:rPr>
              <a:t>разбить содержание дисциплины на разделы</a:t>
            </a:r>
            <a:r>
              <a:rPr lang="ru-RU" sz="2400" dirty="0" smtClean="0">
                <a:solidFill>
                  <a:schemeClr val="tx1"/>
                </a:solidFill>
              </a:rPr>
              <a:t>. Без выполнения этого пункта, дальнейшая работа по наполнению программы </a:t>
            </a:r>
            <a:r>
              <a:rPr lang="ru-RU" b="1" u="sng" dirty="0" smtClean="0">
                <a:solidFill>
                  <a:srgbClr val="FF0000"/>
                </a:solidFill>
              </a:rPr>
              <a:t>невозможна</a:t>
            </a:r>
            <a:endParaRPr lang="ru-RU" sz="2400" u="sng" dirty="0">
              <a:solidFill>
                <a:schemeClr val="tx1"/>
              </a:solidFill>
            </a:endParaRPr>
          </a:p>
        </p:txBody>
      </p:sp>
      <p:pic>
        <p:nvPicPr>
          <p:cNvPr id="1027" name="Picture 3" descr="E:\инструкция презентация\разделы.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7772400" cy="381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0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36712"/>
            <a:ext cx="8964488" cy="4392488"/>
          </a:xfrm>
        </p:spPr>
        <p:txBody>
          <a:bodyPr>
            <a:noAutofit/>
          </a:bodyPr>
          <a:lstStyle/>
          <a:p>
            <a:r>
              <a:rPr lang="ru-RU" sz="2400" b="1" dirty="0" smtClean="0">
                <a:solidFill>
                  <a:srgbClr val="C00000"/>
                </a:solidFill>
              </a:rPr>
              <a:t/>
            </a:r>
            <a:br>
              <a:rPr lang="ru-RU" sz="2400" b="1" dirty="0" smtClean="0">
                <a:solidFill>
                  <a:srgbClr val="C00000"/>
                </a:solidFill>
              </a:rPr>
            </a:br>
            <a:r>
              <a:rPr lang="ru-RU" sz="2400" b="1" dirty="0" smtClean="0">
                <a:solidFill>
                  <a:srgbClr val="FF0000"/>
                </a:solidFill>
              </a:rPr>
              <a:t>Нормативная база:</a:t>
            </a:r>
            <a:r>
              <a:rPr lang="ru-RU" sz="2400" b="1" dirty="0" smtClean="0">
                <a:solidFill>
                  <a:schemeClr val="tx1"/>
                </a:solidFill>
              </a:rPr>
              <a:t/>
            </a:r>
            <a:br>
              <a:rPr lang="ru-RU" sz="2400" b="1" dirty="0" smtClean="0">
                <a:solidFill>
                  <a:schemeClr val="tx1"/>
                </a:solidFill>
              </a:rPr>
            </a:br>
            <a:r>
              <a:rPr lang="ru-RU" sz="2400" b="1" dirty="0" smtClean="0">
                <a:solidFill>
                  <a:schemeClr val="tx1"/>
                </a:solidFill>
              </a:rPr>
              <a:t>1. ФГОС ВО (2014) по специальности ординатуры (скачать на сайте </a:t>
            </a:r>
            <a:r>
              <a:rPr lang="ru-RU" sz="2400" b="1" dirty="0" err="1" smtClean="0">
                <a:solidFill>
                  <a:schemeClr val="tx1"/>
                </a:solidFill>
              </a:rPr>
              <a:t>КрасГМУ</a:t>
            </a:r>
            <a:r>
              <a:rPr lang="ru-RU" sz="2400" b="1" dirty="0" smtClean="0">
                <a:solidFill>
                  <a:schemeClr val="tx1"/>
                </a:solidFill>
              </a:rPr>
              <a:t>) </a:t>
            </a:r>
            <a:r>
              <a:rPr lang="en-US" sz="1600" dirty="0">
                <a:solidFill>
                  <a:schemeClr val="tx1"/>
                </a:solidFill>
                <a:hlinkClick r:id="rId2"/>
              </a:rPr>
              <a:t>https://krasgmu.ru/index.php?page[common]=</a:t>
            </a:r>
            <a:r>
              <a:rPr lang="en-US" sz="1600" dirty="0" smtClean="0">
                <a:solidFill>
                  <a:schemeClr val="tx1"/>
                </a:solidFill>
                <a:hlinkClick r:id="rId2"/>
              </a:rPr>
              <a:t>dept&amp;id=156&amp;cat=folder&amp;fid=27855</a:t>
            </a:r>
            <a:r>
              <a:rPr lang="ru-RU" sz="1600" dirty="0" smtClean="0">
                <a:solidFill>
                  <a:schemeClr val="tx1"/>
                </a:solidFill>
              </a:rPr>
              <a:t/>
            </a:r>
            <a:br>
              <a:rPr lang="ru-RU" sz="1600" dirty="0" smtClean="0">
                <a:solidFill>
                  <a:schemeClr val="tx1"/>
                </a:solidFill>
              </a:rPr>
            </a:b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b="1" dirty="0" smtClean="0">
                <a:solidFill>
                  <a:schemeClr val="tx1"/>
                </a:solidFill>
              </a:rPr>
              <a:t>2. Учебный план специальности ординатуры</a:t>
            </a:r>
            <a:r>
              <a:rPr lang="ru-RU" sz="2400" b="1" dirty="0">
                <a:solidFill>
                  <a:schemeClr val="tx1"/>
                </a:solidFill>
              </a:rPr>
              <a:t> (скачать на сайте </a:t>
            </a:r>
            <a:r>
              <a:rPr lang="ru-RU" sz="2400" b="1" dirty="0" err="1" smtClean="0">
                <a:solidFill>
                  <a:schemeClr val="tx1"/>
                </a:solidFill>
              </a:rPr>
              <a:t>КрасГМУ</a:t>
            </a:r>
            <a:r>
              <a:rPr lang="ru-RU" sz="2400" b="1" dirty="0">
                <a:solidFill>
                  <a:schemeClr val="tx1"/>
                </a:solidFill>
              </a:rPr>
              <a:t>)</a:t>
            </a:r>
            <a:r>
              <a:rPr lang="ru-RU" sz="2400" dirty="0" smtClean="0">
                <a:solidFill>
                  <a:schemeClr val="tx1"/>
                </a:solidFill>
              </a:rPr>
              <a:t/>
            </a:r>
            <a:br>
              <a:rPr lang="ru-RU" sz="2400" dirty="0" smtClean="0">
                <a:solidFill>
                  <a:schemeClr val="tx1"/>
                </a:solidFill>
              </a:rPr>
            </a:br>
            <a:r>
              <a:rPr lang="en-US" sz="1600" dirty="0">
                <a:solidFill>
                  <a:schemeClr val="tx1"/>
                </a:solidFill>
                <a:hlinkClick r:id="rId3"/>
              </a:rPr>
              <a:t>https://krasgmu.ru/index.php?page[common]=</a:t>
            </a:r>
            <a:r>
              <a:rPr lang="en-US" sz="1600" dirty="0" smtClean="0">
                <a:solidFill>
                  <a:schemeClr val="tx1"/>
                </a:solidFill>
                <a:hlinkClick r:id="rId3"/>
              </a:rPr>
              <a:t>dept&amp;id=156&amp;cat=folder&amp;band=0&amp;fid=28200</a:t>
            </a:r>
            <a:r>
              <a:rPr lang="ru-RU" sz="1600" dirty="0" smtClean="0">
                <a:solidFill>
                  <a:schemeClr val="tx1"/>
                </a:solidFill>
              </a:rPr>
              <a:t/>
            </a:r>
            <a:br>
              <a:rPr lang="ru-RU" sz="16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2400" b="1" dirty="0" smtClean="0">
                <a:solidFill>
                  <a:schemeClr val="tx1"/>
                </a:solidFill>
              </a:rPr>
              <a:t>3. Другие нормативно-правовые акты (скачать </a:t>
            </a:r>
            <a:r>
              <a:rPr lang="ru-RU" sz="2400" b="1" dirty="0">
                <a:solidFill>
                  <a:schemeClr val="tx1"/>
                </a:solidFill>
              </a:rPr>
              <a:t>на сайте </a:t>
            </a:r>
            <a:r>
              <a:rPr lang="ru-RU" sz="2400" b="1" dirty="0" err="1">
                <a:solidFill>
                  <a:schemeClr val="tx1"/>
                </a:solidFill>
              </a:rPr>
              <a:t>КрасГМУ</a:t>
            </a:r>
            <a:r>
              <a:rPr lang="ru-RU" sz="2400" b="1" dirty="0">
                <a:solidFill>
                  <a:schemeClr val="tx1"/>
                </a:solidFill>
              </a:rPr>
              <a:t>)</a:t>
            </a:r>
            <a:r>
              <a:rPr lang="ru-RU" sz="2000" dirty="0">
                <a:solidFill>
                  <a:schemeClr val="tx1"/>
                </a:solidFill>
              </a:rPr>
              <a:t/>
            </a:r>
            <a:br>
              <a:rPr lang="ru-RU" sz="2000" dirty="0">
                <a:solidFill>
                  <a:schemeClr val="tx1"/>
                </a:solidFill>
              </a:rPr>
            </a:br>
            <a:r>
              <a:rPr lang="en-US" sz="1600" dirty="0">
                <a:solidFill>
                  <a:schemeClr val="tx1"/>
                </a:solidFill>
                <a:hlinkClick r:id="rId4"/>
              </a:rPr>
              <a:t>https://krasgmu.ru/index.php?page[common]=</a:t>
            </a:r>
            <a:r>
              <a:rPr lang="en-US" sz="1600" dirty="0" smtClean="0">
                <a:solidFill>
                  <a:schemeClr val="tx1"/>
                </a:solidFill>
                <a:hlinkClick r:id="rId4"/>
              </a:rPr>
              <a:t>dept&amp;id=156&amp;cat=folder&amp;band=0&amp;fid=27841</a:t>
            </a:r>
            <a:r>
              <a:rPr lang="ru-RU" sz="1600" dirty="0" smtClean="0">
                <a:solidFill>
                  <a:schemeClr val="tx1"/>
                </a:solidFill>
              </a:rPr>
              <a:t/>
            </a:r>
            <a:br>
              <a:rPr lang="ru-RU" sz="1600" dirty="0" smtClean="0">
                <a:solidFill>
                  <a:schemeClr val="tx1"/>
                </a:solidFill>
              </a:rPr>
            </a:br>
            <a:r>
              <a:rPr lang="ru-RU" sz="1400" dirty="0" smtClean="0">
                <a:solidFill>
                  <a:schemeClr val="tx1"/>
                </a:solidFill>
              </a:rPr>
              <a:t/>
            </a:r>
            <a:br>
              <a:rPr lang="ru-RU" sz="1400" dirty="0" smtClean="0">
                <a:solidFill>
                  <a:schemeClr val="tx1"/>
                </a:solidFill>
              </a:rPr>
            </a:br>
            <a:r>
              <a:rPr lang="ru-RU" sz="1200" dirty="0">
                <a:solidFill>
                  <a:schemeClr val="tx1"/>
                </a:solidFill>
              </a:rPr>
              <a:t/>
            </a:r>
            <a:br>
              <a:rPr lang="ru-RU" sz="1200" dirty="0">
                <a:solidFill>
                  <a:schemeClr val="tx1"/>
                </a:solidFill>
              </a:rPr>
            </a:br>
            <a:endParaRPr lang="ru-RU" sz="2000" b="1" u="sng" dirty="0">
              <a:solidFill>
                <a:srgbClr val="FF0000"/>
              </a:solidFill>
            </a:endParaRPr>
          </a:p>
        </p:txBody>
      </p:sp>
    </p:spTree>
    <p:extLst>
      <p:ext uri="{BB962C8B-B14F-4D97-AF65-F5344CB8AC3E}">
        <p14:creationId xmlns:p14="http://schemas.microsoft.com/office/powerpoint/2010/main" val="221437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232248"/>
          </a:xfrm>
        </p:spPr>
        <p:txBody>
          <a:bodyPr>
            <a:noAutofit/>
          </a:bodyPr>
          <a:lstStyle/>
          <a:p>
            <a:r>
              <a:rPr lang="ru-RU" sz="2400" b="1" dirty="0" smtClean="0">
                <a:solidFill>
                  <a:srgbClr val="FF0000"/>
                </a:solidFill>
              </a:rPr>
              <a:t>Шаг 16: </a:t>
            </a:r>
            <a:r>
              <a:rPr lang="ru-RU" sz="2400" b="1" u="sng" dirty="0" smtClean="0">
                <a:solidFill>
                  <a:schemeClr val="tx1"/>
                </a:solidFill>
              </a:rPr>
              <a:t>Внести</a:t>
            </a:r>
            <a:r>
              <a:rPr lang="ru-RU" sz="2400" dirty="0" smtClean="0">
                <a:solidFill>
                  <a:schemeClr val="tx1"/>
                </a:solidFill>
              </a:rPr>
              <a:t> содержание в разделы 5.1.1 «Тематический план лекций»,  5.1.2 «Тематический план практических занятий», 5.1.3 «Тематический план самостоятельной работы обучающихся» </a:t>
            </a:r>
            <a:r>
              <a:rPr lang="ru-RU" sz="2400" b="1" u="sng" dirty="0" smtClean="0">
                <a:solidFill>
                  <a:schemeClr val="tx1"/>
                </a:solidFill>
              </a:rPr>
              <a:t/>
            </a:r>
            <a:br>
              <a:rPr lang="ru-RU" sz="2400" b="1" u="sng" dirty="0" smtClean="0">
                <a:solidFill>
                  <a:schemeClr val="tx1"/>
                </a:solidFill>
              </a:rPr>
            </a:br>
            <a:r>
              <a:rPr lang="ru-RU" sz="2400" b="1" u="sng" dirty="0" smtClean="0">
                <a:solidFill>
                  <a:schemeClr val="tx1"/>
                </a:solidFill>
              </a:rPr>
              <a:t>Для автоматического формирования индексов тем, необходимо создать разделы и к ним добавлять темы занятий (см. формирование разделов </a:t>
            </a:r>
            <a:r>
              <a:rPr lang="ru-RU" sz="2400" b="1" u="sng" dirty="0" smtClean="0">
                <a:solidFill>
                  <a:srgbClr val="FF0000"/>
                </a:solidFill>
              </a:rPr>
              <a:t>Шаг 15</a:t>
            </a:r>
            <a:r>
              <a:rPr lang="ru-RU" sz="2400" b="1" u="sng" dirty="0" smtClean="0">
                <a:solidFill>
                  <a:schemeClr val="tx1"/>
                </a:solidFill>
              </a:rPr>
              <a:t>)</a:t>
            </a:r>
            <a:endParaRPr lang="ru-RU" sz="2400" u="sng" dirty="0">
              <a:solidFill>
                <a:schemeClr val="tx1"/>
              </a:solidFill>
            </a:endParaRPr>
          </a:p>
        </p:txBody>
      </p:sp>
      <p:pic>
        <p:nvPicPr>
          <p:cNvPr id="5122" name="Picture 2" descr="G:\инструкция презентация\раздел.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5472608"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инструкция презентация\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561" y="2564904"/>
            <a:ext cx="4404147" cy="408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12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116632"/>
            <a:ext cx="9144000" cy="2520280"/>
          </a:xfrm>
        </p:spPr>
        <p:txBody>
          <a:bodyPr>
            <a:noAutofit/>
          </a:bodyPr>
          <a:lstStyle/>
          <a:p>
            <a:r>
              <a:rPr lang="ru-RU" sz="2400" b="1" dirty="0" smtClean="0">
                <a:solidFill>
                  <a:schemeClr val="tx1"/>
                </a:solidFill>
              </a:rPr>
              <a:t>Раздел 5.1.4 «Формы и виды промежуточной аттестации» редакции </a:t>
            </a:r>
            <a:r>
              <a:rPr lang="ru-RU" sz="2400" b="1" u="sng" dirty="0" smtClean="0">
                <a:solidFill>
                  <a:srgbClr val="FF0000"/>
                </a:solidFill>
              </a:rPr>
              <a:t>не требует </a:t>
            </a: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17:  </a:t>
            </a:r>
            <a:r>
              <a:rPr lang="ru-RU" sz="2400" dirty="0" smtClean="0">
                <a:solidFill>
                  <a:schemeClr val="tx1"/>
                </a:solidFill>
              </a:rPr>
              <a:t>раздел 5.1.5 «Примеры контрольно-оценочных материалов» заполняется в соответствии с правилами внесения ФОС</a:t>
            </a:r>
            <a:r>
              <a:rPr lang="ru-RU" sz="2400" dirty="0">
                <a:solidFill>
                  <a:schemeClr val="tx1"/>
                </a:solidFill>
              </a:rPr>
              <a:t> </a:t>
            </a:r>
            <a:r>
              <a:rPr lang="ru-RU" sz="2400" dirty="0" smtClean="0">
                <a:solidFill>
                  <a:schemeClr val="tx1"/>
                </a:solidFill>
              </a:rPr>
              <a:t>только для входящего и текущего контроля. </a:t>
            </a:r>
            <a:r>
              <a:rPr lang="ru-RU" sz="2400" b="1" dirty="0" smtClean="0">
                <a:solidFill>
                  <a:srgbClr val="FF0000"/>
                </a:solidFill>
              </a:rPr>
              <a:t>Должны быть учтены все ранее запланированные, в разделе 5, виды контроля</a:t>
            </a:r>
            <a:endParaRPr lang="ru-RU" sz="2400" b="1" u="sng" dirty="0">
              <a:solidFill>
                <a:srgbClr val="FF0000"/>
              </a:solidFill>
            </a:endParaRPr>
          </a:p>
        </p:txBody>
      </p:sp>
      <p:pic>
        <p:nvPicPr>
          <p:cNvPr id="6146" name="Picture 2" descr="G:\инструкция презентация\контроль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5696" y="2996952"/>
            <a:ext cx="4896544" cy="357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8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116632"/>
            <a:ext cx="9125193" cy="2520280"/>
          </a:xfrm>
        </p:spPr>
        <p:txBody>
          <a:bodyPr>
            <a:noAutofit/>
          </a:bodyPr>
          <a:lstStyle/>
          <a:p>
            <a:r>
              <a:rPr lang="ru-RU" sz="2400" dirty="0" smtClean="0">
                <a:solidFill>
                  <a:schemeClr val="tx1"/>
                </a:solidFill>
              </a:rPr>
              <a:t>Разделы 5.1.6 «Основная литература», 5.1.7 «Дополнительная литература» заполняются </a:t>
            </a:r>
            <a:r>
              <a:rPr lang="ru-RU" sz="2400" b="1" u="sng" dirty="0" smtClean="0">
                <a:solidFill>
                  <a:schemeClr val="tx1"/>
                </a:solidFill>
              </a:rPr>
              <a:t>совместно с сотрудниками УБИЦ </a:t>
            </a:r>
            <a:r>
              <a:rPr lang="ru-RU" sz="2400" b="1" u="sng" dirty="0" err="1" smtClean="0">
                <a:solidFill>
                  <a:schemeClr val="tx1"/>
                </a:solidFill>
              </a:rPr>
              <a:t>КрасГМУ</a:t>
            </a: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18:  </a:t>
            </a:r>
            <a:r>
              <a:rPr lang="ru-RU" sz="2400" dirty="0" smtClean="0">
                <a:solidFill>
                  <a:schemeClr val="tx1"/>
                </a:solidFill>
              </a:rPr>
              <a:t>раздел 5.1.8 «</a:t>
            </a:r>
            <a:r>
              <a:rPr lang="ru-RU" sz="2400" dirty="0">
                <a:solidFill>
                  <a:schemeClr val="tx1"/>
                </a:solidFill>
              </a:rPr>
              <a:t>К</a:t>
            </a:r>
            <a:r>
              <a:rPr lang="ru-RU" sz="2400" dirty="0" smtClean="0">
                <a:solidFill>
                  <a:schemeClr val="tx1"/>
                </a:solidFill>
              </a:rPr>
              <a:t>арта обеспеченности учебными материалами» </a:t>
            </a:r>
            <a:r>
              <a:rPr lang="ru-RU" sz="2400" b="1" u="sng" dirty="0" smtClean="0">
                <a:solidFill>
                  <a:schemeClr val="tx1"/>
                </a:solidFill>
              </a:rPr>
              <a:t>вносятся</a:t>
            </a:r>
            <a:r>
              <a:rPr lang="ru-RU" sz="2400" dirty="0" smtClean="0">
                <a:solidFill>
                  <a:schemeClr val="tx1"/>
                </a:solidFill>
              </a:rPr>
              <a:t> учебные материалы имеющиеся в наличии на кафедре</a:t>
            </a:r>
            <a:endParaRPr lang="ru-RU" sz="2400" b="1" u="sng" dirty="0">
              <a:solidFill>
                <a:srgbClr val="FF0000"/>
              </a:solidFill>
            </a:endParaRPr>
          </a:p>
        </p:txBody>
      </p:sp>
      <p:pic>
        <p:nvPicPr>
          <p:cNvPr id="7170" name="Picture 2" descr="G:\инструкция презентация\карта.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03648" y="2678077"/>
            <a:ext cx="6120680" cy="393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3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116632"/>
            <a:ext cx="9144000" cy="2592288"/>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400" b="1" u="sng" dirty="0" smtClean="0">
                <a:solidFill>
                  <a:schemeClr val="tx1"/>
                </a:solidFill>
              </a:rPr>
              <a:t/>
            </a:r>
            <a:br>
              <a:rPr lang="ru-RU" sz="2400" b="1" u="sng" dirty="0" smtClean="0">
                <a:solidFill>
                  <a:schemeClr val="tx1"/>
                </a:solidFill>
              </a:rPr>
            </a:br>
            <a:r>
              <a:rPr lang="ru-RU" sz="2400" b="1" u="sng" dirty="0">
                <a:solidFill>
                  <a:schemeClr val="tx1"/>
                </a:solidFill>
              </a:rPr>
              <a:t/>
            </a:r>
            <a:br>
              <a:rPr lang="ru-RU" sz="2400" b="1" u="sng" dirty="0">
                <a:solidFill>
                  <a:schemeClr val="tx1"/>
                </a:solidFill>
              </a:rPr>
            </a:b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19: </a:t>
            </a:r>
            <a:r>
              <a:rPr lang="ru-RU" sz="2400" dirty="0" smtClean="0">
                <a:solidFill>
                  <a:schemeClr val="tx1"/>
                </a:solidFill>
              </a:rPr>
              <a:t>в</a:t>
            </a:r>
            <a:r>
              <a:rPr lang="ru-RU" sz="2400" b="1" dirty="0" smtClean="0">
                <a:solidFill>
                  <a:srgbClr val="FF0000"/>
                </a:solidFill>
              </a:rPr>
              <a:t> </a:t>
            </a:r>
            <a:r>
              <a:rPr lang="ru-RU" sz="2400" dirty="0" smtClean="0">
                <a:solidFill>
                  <a:schemeClr val="tx1"/>
                </a:solidFill>
              </a:rPr>
              <a:t>разделе 5.1.9 «</a:t>
            </a:r>
            <a:r>
              <a:rPr lang="ru-RU" sz="2400" dirty="0">
                <a:solidFill>
                  <a:schemeClr val="tx1"/>
                </a:solidFill>
              </a:rPr>
              <a:t>Карта материально-технической обеспеченности</a:t>
            </a:r>
            <a:r>
              <a:rPr lang="ru-RU" sz="2400" dirty="0" smtClean="0">
                <a:solidFill>
                  <a:schemeClr val="tx1"/>
                </a:solidFill>
              </a:rPr>
              <a:t>» необходимо указывать клинические базы, аудитории, наименование оборудования и форму его использования</a:t>
            </a:r>
            <a:br>
              <a:rPr lang="ru-RU" sz="2400" dirty="0" smtClean="0">
                <a:solidFill>
                  <a:schemeClr val="tx1"/>
                </a:solidFill>
              </a:rPr>
            </a:br>
            <a:r>
              <a:rPr lang="ru-RU" sz="2400" dirty="0" smtClean="0">
                <a:solidFill>
                  <a:schemeClr val="tx1"/>
                </a:solidFill>
              </a:rPr>
              <a:t>Так же в данном разделе указывается </a:t>
            </a:r>
            <a:r>
              <a:rPr lang="ru-RU" sz="2400" b="1" u="sng" dirty="0" smtClean="0">
                <a:solidFill>
                  <a:schemeClr val="tx1"/>
                </a:solidFill>
              </a:rPr>
              <a:t>всё </a:t>
            </a:r>
            <a:r>
              <a:rPr lang="ru-RU" sz="2400" b="1" u="sng" dirty="0" err="1" smtClean="0">
                <a:solidFill>
                  <a:schemeClr val="tx1"/>
                </a:solidFill>
              </a:rPr>
              <a:t>симуляционное</a:t>
            </a:r>
            <a:r>
              <a:rPr lang="ru-RU" sz="2400" b="1" u="sng" dirty="0" smtClean="0">
                <a:solidFill>
                  <a:schemeClr val="tx1"/>
                </a:solidFill>
              </a:rPr>
              <a:t> оборудование, </a:t>
            </a:r>
            <a:r>
              <a:rPr lang="ru-RU" sz="2400" dirty="0" smtClean="0">
                <a:solidFill>
                  <a:schemeClr val="tx1"/>
                </a:solidFill>
              </a:rPr>
              <a:t>которое используется на  обучающем </a:t>
            </a:r>
            <a:r>
              <a:rPr lang="ru-RU" sz="2400" dirty="0" err="1" smtClean="0">
                <a:solidFill>
                  <a:schemeClr val="tx1"/>
                </a:solidFill>
              </a:rPr>
              <a:t>симуляционном</a:t>
            </a:r>
            <a:r>
              <a:rPr lang="ru-RU" sz="2400" dirty="0" smtClean="0">
                <a:solidFill>
                  <a:schemeClr val="tx1"/>
                </a:solidFill>
              </a:rPr>
              <a:t> курсе</a:t>
            </a:r>
            <a:endParaRPr lang="ru-RU" sz="2400" u="sng" dirty="0">
              <a:solidFill>
                <a:schemeClr val="tx1"/>
              </a:solidFill>
            </a:endParaRPr>
          </a:p>
        </p:txBody>
      </p:sp>
      <p:pic>
        <p:nvPicPr>
          <p:cNvPr id="8195" name="Picture 3" descr="G:\инструкция презентация\карта тех.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73677" y="2708920"/>
            <a:ext cx="5216278" cy="399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76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116632"/>
            <a:ext cx="9144000" cy="3024336"/>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400" b="1" u="sng" dirty="0" smtClean="0">
                <a:solidFill>
                  <a:schemeClr val="tx1"/>
                </a:solidFill>
              </a:rPr>
              <a:t/>
            </a:r>
            <a:br>
              <a:rPr lang="ru-RU" sz="2400" b="1" u="sng" dirty="0" smtClean="0">
                <a:solidFill>
                  <a:schemeClr val="tx1"/>
                </a:solidFill>
              </a:rPr>
            </a:br>
            <a:r>
              <a:rPr lang="ru-RU" sz="2400" b="1" u="sng" dirty="0">
                <a:solidFill>
                  <a:schemeClr val="tx1"/>
                </a:solidFill>
              </a:rPr>
              <a:t/>
            </a:r>
            <a:br>
              <a:rPr lang="ru-RU" sz="2400" b="1" u="sng" dirty="0">
                <a:solidFill>
                  <a:schemeClr val="tx1"/>
                </a:solidFill>
              </a:rPr>
            </a:b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20: </a:t>
            </a:r>
            <a:r>
              <a:rPr lang="ru-RU" sz="2400" dirty="0" smtClean="0">
                <a:solidFill>
                  <a:schemeClr val="tx1"/>
                </a:solidFill>
              </a:rPr>
              <a:t>раздел 6.1.1 «Программа обучающего </a:t>
            </a:r>
            <a:r>
              <a:rPr lang="ru-RU" sz="2400" dirty="0" err="1" smtClean="0">
                <a:solidFill>
                  <a:schemeClr val="tx1"/>
                </a:solidFill>
              </a:rPr>
              <a:t>симуляционного</a:t>
            </a:r>
            <a:r>
              <a:rPr lang="ru-RU" sz="2400" dirty="0" smtClean="0">
                <a:solidFill>
                  <a:schemeClr val="tx1"/>
                </a:solidFill>
              </a:rPr>
              <a:t> курса (специальные навыки)» и раздел 6.2 «Программа производственной клинической практики» заполняются в соответствии с ФГОС ВО специальности ординатуры и Положением о практической подготовке ординаторов</a:t>
            </a:r>
            <a:br>
              <a:rPr lang="ru-RU" sz="2400" dirty="0" smtClean="0">
                <a:solidFill>
                  <a:schemeClr val="tx1"/>
                </a:solidFill>
              </a:rPr>
            </a:br>
            <a:r>
              <a:rPr lang="ru-RU" sz="2400" b="1" u="sng" dirty="0" smtClean="0">
                <a:solidFill>
                  <a:schemeClr val="tx1"/>
                </a:solidFill>
              </a:rPr>
              <a:t>Раздел 6.1.2. </a:t>
            </a:r>
            <a:r>
              <a:rPr lang="ru-RU" sz="2400" dirty="0">
                <a:solidFill>
                  <a:schemeClr val="tx1"/>
                </a:solidFill>
              </a:rPr>
              <a:t>«Программа обучающего </a:t>
            </a:r>
            <a:r>
              <a:rPr lang="ru-RU" sz="2400" dirty="0" err="1">
                <a:solidFill>
                  <a:schemeClr val="tx1"/>
                </a:solidFill>
              </a:rPr>
              <a:t>симуляционного</a:t>
            </a:r>
            <a:r>
              <a:rPr lang="ru-RU" sz="2400" dirty="0">
                <a:solidFill>
                  <a:schemeClr val="tx1"/>
                </a:solidFill>
              </a:rPr>
              <a:t> курса </a:t>
            </a:r>
            <a:r>
              <a:rPr lang="ru-RU" sz="2400" dirty="0" smtClean="0">
                <a:solidFill>
                  <a:schemeClr val="tx1"/>
                </a:solidFill>
              </a:rPr>
              <a:t>(общепрофессиональные навыки)» </a:t>
            </a:r>
            <a:r>
              <a:rPr lang="ru-RU" sz="2400" b="1" u="sng" dirty="0" smtClean="0">
                <a:solidFill>
                  <a:schemeClr val="tx1"/>
                </a:solidFill>
              </a:rPr>
              <a:t>создается автоматически администратором базы </a:t>
            </a:r>
            <a:endParaRPr lang="ru-RU" sz="2400" b="1" u="sng" dirty="0">
              <a:solidFill>
                <a:schemeClr val="tx1"/>
              </a:solidFill>
            </a:endParaRPr>
          </a:p>
        </p:txBody>
      </p:sp>
      <p:pic>
        <p:nvPicPr>
          <p:cNvPr id="9218" name="Picture 2" descr="G:\инструкция презентация\оск.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5112568" cy="360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12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892480" cy="3384376"/>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400" b="1" u="sng" dirty="0" smtClean="0">
                <a:solidFill>
                  <a:schemeClr val="tx1"/>
                </a:solidFill>
              </a:rPr>
              <a:t/>
            </a:r>
            <a:br>
              <a:rPr lang="ru-RU" sz="2400" b="1" u="sng" dirty="0" smtClean="0">
                <a:solidFill>
                  <a:schemeClr val="tx1"/>
                </a:solidFill>
              </a:rPr>
            </a:br>
            <a:r>
              <a:rPr lang="ru-RU" sz="2400" b="1" u="sng" dirty="0">
                <a:solidFill>
                  <a:schemeClr val="tx1"/>
                </a:solidFill>
              </a:rPr>
              <a:t/>
            </a:r>
            <a:br>
              <a:rPr lang="ru-RU" sz="2400" b="1" u="sng" dirty="0">
                <a:solidFill>
                  <a:schemeClr val="tx1"/>
                </a:solidFill>
              </a:rPr>
            </a:b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21: </a:t>
            </a:r>
            <a:r>
              <a:rPr lang="ru-RU" sz="2400" dirty="0" smtClean="0">
                <a:solidFill>
                  <a:schemeClr val="tx1"/>
                </a:solidFill>
              </a:rPr>
              <a:t>в</a:t>
            </a:r>
            <a:r>
              <a:rPr lang="ru-RU" sz="2400" dirty="0" smtClean="0">
                <a:solidFill>
                  <a:srgbClr val="FF0000"/>
                </a:solidFill>
              </a:rPr>
              <a:t> </a:t>
            </a:r>
            <a:r>
              <a:rPr lang="ru-RU" sz="2400" dirty="0" smtClean="0">
                <a:solidFill>
                  <a:schemeClr val="tx1"/>
                </a:solidFill>
              </a:rPr>
              <a:t>раздел 7 «Государственная итоговая аттестация» необходимо </a:t>
            </a:r>
            <a:r>
              <a:rPr lang="ru-RU" sz="2400" b="1" u="sng" dirty="0" smtClean="0">
                <a:solidFill>
                  <a:schemeClr val="tx1"/>
                </a:solidFill>
              </a:rPr>
              <a:t>внести все фонды оценочных средств</a:t>
            </a:r>
            <a:r>
              <a:rPr lang="ru-RU" sz="2400" dirty="0" smtClean="0">
                <a:solidFill>
                  <a:schemeClr val="tx1"/>
                </a:solidFill>
              </a:rPr>
              <a:t>, которые могут быть использованы во время проведения ГИА по специальности ординатуры</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400" b="1" dirty="0" smtClean="0">
                <a:solidFill>
                  <a:srgbClr val="FF0000"/>
                </a:solidFill>
              </a:rPr>
              <a:t>Важно!!!</a:t>
            </a:r>
            <a:br>
              <a:rPr lang="ru-RU" sz="2400" b="1" dirty="0" smtClean="0">
                <a:solidFill>
                  <a:srgbClr val="FF0000"/>
                </a:solidFill>
              </a:rPr>
            </a:br>
            <a:r>
              <a:rPr lang="ru-RU" sz="2400" b="1" dirty="0">
                <a:solidFill>
                  <a:schemeClr val="tx1"/>
                </a:solidFill>
              </a:rPr>
              <a:t>Д</a:t>
            </a:r>
            <a:r>
              <a:rPr lang="ru-RU" sz="2400" b="1" dirty="0" smtClean="0">
                <a:solidFill>
                  <a:schemeClr val="tx1"/>
                </a:solidFill>
              </a:rPr>
              <a:t>ля соблюдения индексации тем при заполнении лекций, практических занятий, самостоятельной работы и практик необходимо учитывать разделы, созданные в </a:t>
            </a:r>
            <a:r>
              <a:rPr lang="ru-RU" sz="2400" b="1" u="sng" dirty="0" smtClean="0">
                <a:solidFill>
                  <a:srgbClr val="FF0000"/>
                </a:solidFill>
              </a:rPr>
              <a:t>шаге 16 </a:t>
            </a:r>
            <a:endParaRPr lang="ru-RU" sz="2400" b="1" u="sng" dirty="0">
              <a:solidFill>
                <a:srgbClr val="FF0000"/>
              </a:solidFill>
            </a:endParaRPr>
          </a:p>
        </p:txBody>
      </p:sp>
    </p:spTree>
    <p:extLst>
      <p:ext uri="{BB962C8B-B14F-4D97-AF65-F5344CB8AC3E}">
        <p14:creationId xmlns:p14="http://schemas.microsoft.com/office/powerpoint/2010/main" val="2068485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solidFill>
                  <a:schemeClr val="bg1"/>
                </a:solidFill>
              </a:rPr>
              <a:t>Спасибо за внимание!  </a:t>
            </a:r>
            <a:endParaRPr lang="ru-RU" b="1" dirty="0">
              <a:solidFill>
                <a:schemeClr val="bg1"/>
              </a:solidFill>
            </a:endParaRPr>
          </a:p>
        </p:txBody>
      </p:sp>
    </p:spTree>
    <p:extLst>
      <p:ext uri="{BB962C8B-B14F-4D97-AF65-F5344CB8AC3E}">
        <p14:creationId xmlns:p14="http://schemas.microsoft.com/office/powerpoint/2010/main" val="4129687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3284984"/>
            <a:ext cx="7920880" cy="3024336"/>
          </a:xfrm>
        </p:spPr>
        <p:txBody>
          <a:bodyPr>
            <a:noAutofit/>
          </a:bodyPr>
          <a:lstStyle/>
          <a:p>
            <a:r>
              <a:rPr lang="ru-RU" sz="3200" b="1" dirty="0">
                <a:solidFill>
                  <a:schemeClr val="tx1"/>
                </a:solidFill>
              </a:rPr>
              <a:t>д</a:t>
            </a:r>
            <a:r>
              <a:rPr lang="ru-RU" sz="3200" b="1" dirty="0" smtClean="0">
                <a:solidFill>
                  <a:schemeClr val="tx1"/>
                </a:solidFill>
              </a:rPr>
              <a:t>ля сотрудников кафедр смежных  и фундаментальных дисциплин базовой части и обязательных дисциплин вариативной части учебных планов </a:t>
            </a:r>
            <a:endParaRPr lang="ru-RU" sz="3200" b="1" dirty="0">
              <a:solidFill>
                <a:schemeClr val="tx1"/>
              </a:solidFill>
            </a:endParaRPr>
          </a:p>
        </p:txBody>
      </p:sp>
      <p:sp>
        <p:nvSpPr>
          <p:cNvPr id="2" name="Заголовок 1"/>
          <p:cNvSpPr>
            <a:spLocks noGrp="1"/>
          </p:cNvSpPr>
          <p:nvPr>
            <p:ph type="ctrTitle"/>
          </p:nvPr>
        </p:nvSpPr>
        <p:spPr/>
        <p:txBody>
          <a:bodyPr>
            <a:normAutofit/>
          </a:bodyPr>
          <a:lstStyle/>
          <a:p>
            <a:r>
              <a:rPr lang="ru-RU" b="1" dirty="0" smtClean="0">
                <a:solidFill>
                  <a:schemeClr val="bg1"/>
                </a:solidFill>
              </a:rPr>
              <a:t> ПРАВИЛА</a:t>
            </a:r>
            <a:br>
              <a:rPr lang="ru-RU" b="1" dirty="0" smtClean="0">
                <a:solidFill>
                  <a:schemeClr val="bg1"/>
                </a:solidFill>
              </a:rPr>
            </a:br>
            <a:r>
              <a:rPr lang="ru-RU" b="1" dirty="0" smtClean="0">
                <a:solidFill>
                  <a:schemeClr val="bg1"/>
                </a:solidFill>
              </a:rPr>
              <a:t> работы с электронным модулем</a:t>
            </a:r>
            <a:endParaRPr lang="ru-RU" b="1" dirty="0">
              <a:solidFill>
                <a:schemeClr val="bg1"/>
              </a:solidFill>
            </a:endParaRPr>
          </a:p>
        </p:txBody>
      </p:sp>
      <p:sp>
        <p:nvSpPr>
          <p:cNvPr id="4" name="Подзаголовок 2"/>
          <p:cNvSpPr txBox="1">
            <a:spLocks/>
          </p:cNvSpPr>
          <p:nvPr/>
        </p:nvSpPr>
        <p:spPr>
          <a:xfrm>
            <a:off x="899592" y="188640"/>
            <a:ext cx="7992888" cy="1008112"/>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ru-RU" sz="2400" b="1" dirty="0" smtClean="0">
                <a:solidFill>
                  <a:schemeClr val="tx1"/>
                </a:solidFill>
              </a:rPr>
              <a:t>ГБОУ ВПО </a:t>
            </a:r>
            <a:r>
              <a:rPr lang="ru-RU" sz="2400" b="1" dirty="0" err="1" smtClean="0">
                <a:solidFill>
                  <a:schemeClr val="tx1"/>
                </a:solidFill>
              </a:rPr>
              <a:t>КрасГМУ</a:t>
            </a:r>
            <a:r>
              <a:rPr lang="ru-RU" sz="2400" b="1" dirty="0" smtClean="0">
                <a:solidFill>
                  <a:schemeClr val="tx1"/>
                </a:solidFill>
              </a:rPr>
              <a:t> </a:t>
            </a:r>
          </a:p>
          <a:p>
            <a:r>
              <a:rPr lang="ru-RU" sz="2400" b="1" dirty="0" smtClean="0">
                <a:solidFill>
                  <a:schemeClr val="tx1"/>
                </a:solidFill>
              </a:rPr>
              <a:t>им. проф. В.Ф. </a:t>
            </a:r>
            <a:r>
              <a:rPr lang="ru-RU" sz="2400" b="1" dirty="0" err="1" smtClean="0">
                <a:solidFill>
                  <a:schemeClr val="tx1"/>
                </a:solidFill>
              </a:rPr>
              <a:t>Войно-Ясенецкого</a:t>
            </a:r>
            <a:r>
              <a:rPr lang="ru-RU" sz="2400" b="1" dirty="0" smtClean="0">
                <a:solidFill>
                  <a:schemeClr val="tx1"/>
                </a:solidFill>
              </a:rPr>
              <a:t> Минздрава России</a:t>
            </a:r>
            <a:endParaRPr lang="ru-RU" sz="2400" b="1" dirty="0">
              <a:solidFill>
                <a:schemeClr val="tx1"/>
              </a:solidFill>
            </a:endParaRPr>
          </a:p>
        </p:txBody>
      </p:sp>
    </p:spTree>
    <p:extLst>
      <p:ext uri="{BB962C8B-B14F-4D97-AF65-F5344CB8AC3E}">
        <p14:creationId xmlns:p14="http://schemas.microsoft.com/office/powerpoint/2010/main" val="1205207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930226"/>
          </a:xfrm>
        </p:spPr>
        <p:txBody>
          <a:bodyPr>
            <a:noAutofit/>
          </a:bodyPr>
          <a:lstStyle/>
          <a:p>
            <a:pPr algn="just"/>
            <a:r>
              <a:rPr lang="ru-RU" sz="3200" b="1" dirty="0" smtClean="0">
                <a:solidFill>
                  <a:srgbClr val="C00000"/>
                </a:solidFill>
              </a:rPr>
              <a:t>Шаг 1: </a:t>
            </a:r>
            <a:r>
              <a:rPr lang="ru-RU" sz="3600" b="1" u="sng" dirty="0" smtClean="0">
                <a:solidFill>
                  <a:schemeClr val="tx1"/>
                </a:solidFill>
              </a:rPr>
              <a:t>открыть</a:t>
            </a:r>
            <a:r>
              <a:rPr lang="ru-RU" sz="3200" dirty="0" smtClean="0">
                <a:solidFill>
                  <a:schemeClr val="tx1"/>
                </a:solidFill>
              </a:rPr>
              <a:t> сайт </a:t>
            </a:r>
            <a:r>
              <a:rPr lang="ru-RU" sz="3200" dirty="0" err="1" smtClean="0">
                <a:solidFill>
                  <a:schemeClr val="tx1"/>
                </a:solidFill>
              </a:rPr>
              <a:t>КрасГМУ</a:t>
            </a:r>
            <a:r>
              <a:rPr lang="en-US" sz="3200" dirty="0" smtClean="0">
                <a:solidFill>
                  <a:schemeClr val="tx1"/>
                </a:solidFill>
              </a:rPr>
              <a:t> http</a:t>
            </a:r>
            <a:r>
              <a:rPr lang="en-US" sz="3200" dirty="0">
                <a:solidFill>
                  <a:schemeClr val="tx1"/>
                </a:solidFill>
              </a:rPr>
              <a:t>://</a:t>
            </a:r>
            <a:r>
              <a:rPr lang="en-US" sz="3200" dirty="0" smtClean="0">
                <a:solidFill>
                  <a:schemeClr val="tx1"/>
                </a:solidFill>
              </a:rPr>
              <a:t>krasgmu.ru</a:t>
            </a:r>
            <a:r>
              <a:rPr lang="ru-RU" sz="3200" dirty="0">
                <a:solidFill>
                  <a:schemeClr val="tx1"/>
                </a:solidFill>
              </a:rPr>
              <a:t/>
            </a:r>
            <a:br>
              <a:rPr lang="ru-RU" sz="3200" dirty="0">
                <a:solidFill>
                  <a:schemeClr val="tx1"/>
                </a:solidFill>
              </a:rPr>
            </a:br>
            <a:r>
              <a:rPr lang="ru-RU" sz="3200" b="1" dirty="0" smtClean="0">
                <a:solidFill>
                  <a:srgbClr val="C00000"/>
                </a:solidFill>
              </a:rPr>
              <a:t>Шаг 2: </a:t>
            </a:r>
            <a:r>
              <a:rPr lang="ru-RU" sz="3200" b="1" u="sng" dirty="0" smtClean="0">
                <a:solidFill>
                  <a:schemeClr val="tx1"/>
                </a:solidFill>
              </a:rPr>
              <a:t>авторизоваться</a:t>
            </a:r>
            <a:r>
              <a:rPr lang="ru-RU" sz="3200" dirty="0" smtClean="0">
                <a:solidFill>
                  <a:schemeClr val="tx1"/>
                </a:solidFill>
              </a:rPr>
              <a:t> (на главной странице сайта </a:t>
            </a:r>
            <a:r>
              <a:rPr lang="ru-RU" sz="3200" dirty="0" err="1" smtClean="0">
                <a:solidFill>
                  <a:schemeClr val="tx1"/>
                </a:solidFill>
              </a:rPr>
              <a:t>КрасГМУ</a:t>
            </a:r>
            <a:r>
              <a:rPr lang="ru-RU" sz="3200" dirty="0" smtClean="0">
                <a:solidFill>
                  <a:schemeClr val="tx1"/>
                </a:solidFill>
              </a:rPr>
              <a:t> необходимо ввести логин и пароль)</a:t>
            </a:r>
            <a:endParaRPr lang="ru-RU" sz="3200" dirty="0">
              <a:solidFill>
                <a:schemeClr val="tx1"/>
              </a:solidFill>
            </a:endParaRPr>
          </a:p>
        </p:txBody>
      </p:sp>
      <p:pic>
        <p:nvPicPr>
          <p:cNvPr id="1026" name="Picture 2" descr="C:\Users\User\Desktop\инструкция презентация\логин и пароль.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7772400" cy="436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282154"/>
          </a:xfrm>
        </p:spPr>
        <p:txBody>
          <a:bodyPr>
            <a:noAutofit/>
          </a:bodyPr>
          <a:lstStyle/>
          <a:p>
            <a:pPr algn="just"/>
            <a:r>
              <a:rPr lang="ru-RU" sz="3200" b="1" dirty="0" smtClean="0">
                <a:solidFill>
                  <a:srgbClr val="C00000"/>
                </a:solidFill>
              </a:rPr>
              <a:t>Шаг 3: </a:t>
            </a:r>
            <a:r>
              <a:rPr lang="ru-RU" sz="3200" dirty="0" smtClean="0">
                <a:solidFill>
                  <a:schemeClr val="tx1"/>
                </a:solidFill>
              </a:rPr>
              <a:t>во</a:t>
            </a:r>
            <a:r>
              <a:rPr lang="ru-RU" sz="3200" b="1" dirty="0" smtClean="0">
                <a:solidFill>
                  <a:srgbClr val="C00000"/>
                </a:solidFill>
              </a:rPr>
              <a:t> </a:t>
            </a:r>
            <a:r>
              <a:rPr lang="ru-RU" sz="3200" dirty="0" smtClean="0">
                <a:solidFill>
                  <a:schemeClr val="tx1"/>
                </a:solidFill>
              </a:rPr>
              <a:t>вкладке </a:t>
            </a:r>
            <a:r>
              <a:rPr lang="ru-RU" b="1" u="sng" dirty="0" smtClean="0">
                <a:solidFill>
                  <a:schemeClr val="tx1"/>
                </a:solidFill>
              </a:rPr>
              <a:t>сотрудникам</a:t>
            </a:r>
            <a:r>
              <a:rPr lang="ru-RU" sz="3200" dirty="0" smtClean="0">
                <a:solidFill>
                  <a:schemeClr val="tx1"/>
                </a:solidFill>
              </a:rPr>
              <a:t> выбрать деканаты /</a:t>
            </a:r>
            <a:r>
              <a:rPr lang="ru-RU" b="1" u="sng" dirty="0" smtClean="0">
                <a:solidFill>
                  <a:schemeClr val="tx1"/>
                </a:solidFill>
              </a:rPr>
              <a:t>послевузовский</a:t>
            </a:r>
            <a:endParaRPr lang="ru-RU" b="1" u="sng" dirty="0">
              <a:solidFill>
                <a:schemeClr val="tx1"/>
              </a:solidFill>
            </a:endParaRPr>
          </a:p>
        </p:txBody>
      </p:sp>
      <p:pic>
        <p:nvPicPr>
          <p:cNvPr id="2050" name="Picture 2" descr="C:\Users\User\Desktop\инструкция презентация\сотрудникам.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7947" y="1754894"/>
            <a:ext cx="8188509" cy="46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9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930226"/>
          </a:xfrm>
        </p:spPr>
        <p:txBody>
          <a:bodyPr>
            <a:noAutofit/>
          </a:bodyPr>
          <a:lstStyle/>
          <a:p>
            <a:pPr algn="just"/>
            <a:r>
              <a:rPr lang="ru-RU" sz="3200" b="1" dirty="0" smtClean="0">
                <a:solidFill>
                  <a:srgbClr val="C00000"/>
                </a:solidFill>
              </a:rPr>
              <a:t>Шаг 1: </a:t>
            </a:r>
            <a:r>
              <a:rPr lang="ru-RU" sz="3600" b="1" u="sng" dirty="0" smtClean="0">
                <a:solidFill>
                  <a:schemeClr val="tx1"/>
                </a:solidFill>
              </a:rPr>
              <a:t>открыть</a:t>
            </a:r>
            <a:r>
              <a:rPr lang="ru-RU" sz="3200" dirty="0" smtClean="0">
                <a:solidFill>
                  <a:schemeClr val="tx1"/>
                </a:solidFill>
              </a:rPr>
              <a:t> сайт </a:t>
            </a:r>
            <a:r>
              <a:rPr lang="ru-RU" sz="3200" dirty="0" err="1" smtClean="0">
                <a:solidFill>
                  <a:schemeClr val="tx1"/>
                </a:solidFill>
              </a:rPr>
              <a:t>КрасГМУ</a:t>
            </a:r>
            <a:r>
              <a:rPr lang="en-US" sz="3200" dirty="0" smtClean="0">
                <a:solidFill>
                  <a:schemeClr val="tx1"/>
                </a:solidFill>
              </a:rPr>
              <a:t> http</a:t>
            </a:r>
            <a:r>
              <a:rPr lang="en-US" sz="3200" dirty="0">
                <a:solidFill>
                  <a:schemeClr val="tx1"/>
                </a:solidFill>
              </a:rPr>
              <a:t>://</a:t>
            </a:r>
            <a:r>
              <a:rPr lang="en-US" sz="3200" dirty="0" smtClean="0">
                <a:solidFill>
                  <a:schemeClr val="tx1"/>
                </a:solidFill>
              </a:rPr>
              <a:t>krasgmu.ru</a:t>
            </a:r>
            <a:r>
              <a:rPr lang="ru-RU" sz="3200" dirty="0">
                <a:solidFill>
                  <a:schemeClr val="tx1"/>
                </a:solidFill>
              </a:rPr>
              <a:t/>
            </a:r>
            <a:br>
              <a:rPr lang="ru-RU" sz="3200" dirty="0">
                <a:solidFill>
                  <a:schemeClr val="tx1"/>
                </a:solidFill>
              </a:rPr>
            </a:br>
            <a:r>
              <a:rPr lang="ru-RU" sz="3200" b="1" dirty="0" smtClean="0">
                <a:solidFill>
                  <a:srgbClr val="C00000"/>
                </a:solidFill>
              </a:rPr>
              <a:t>Шаг 2: </a:t>
            </a:r>
            <a:r>
              <a:rPr lang="ru-RU" sz="3200" b="1" u="sng" dirty="0" smtClean="0">
                <a:solidFill>
                  <a:schemeClr val="tx1"/>
                </a:solidFill>
              </a:rPr>
              <a:t>авторизоваться</a:t>
            </a:r>
            <a:r>
              <a:rPr lang="ru-RU" sz="3200" dirty="0" smtClean="0">
                <a:solidFill>
                  <a:schemeClr val="tx1"/>
                </a:solidFill>
              </a:rPr>
              <a:t> (на главной странице сайта </a:t>
            </a:r>
            <a:r>
              <a:rPr lang="ru-RU" sz="3200" dirty="0" err="1" smtClean="0">
                <a:solidFill>
                  <a:schemeClr val="tx1"/>
                </a:solidFill>
              </a:rPr>
              <a:t>КрасГМУ</a:t>
            </a:r>
            <a:r>
              <a:rPr lang="ru-RU" sz="3200" dirty="0" smtClean="0">
                <a:solidFill>
                  <a:schemeClr val="tx1"/>
                </a:solidFill>
              </a:rPr>
              <a:t> необходимо ввести логин и пароль)</a:t>
            </a:r>
            <a:endParaRPr lang="ru-RU" sz="3200" dirty="0">
              <a:solidFill>
                <a:schemeClr val="tx1"/>
              </a:solidFill>
            </a:endParaRPr>
          </a:p>
        </p:txBody>
      </p:sp>
      <p:pic>
        <p:nvPicPr>
          <p:cNvPr id="1026" name="Picture 2" descr="C:\Users\User\Desktop\инструкция презентация\логин и пароль.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7772400" cy="436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83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282154"/>
          </a:xfrm>
        </p:spPr>
        <p:txBody>
          <a:bodyPr>
            <a:noAutofit/>
          </a:bodyPr>
          <a:lstStyle/>
          <a:p>
            <a:pPr algn="just"/>
            <a:r>
              <a:rPr lang="ru-RU" sz="3200" b="1" dirty="0" smtClean="0">
                <a:solidFill>
                  <a:srgbClr val="C00000"/>
                </a:solidFill>
              </a:rPr>
              <a:t>Шаг 4: </a:t>
            </a:r>
            <a:r>
              <a:rPr lang="ru-RU" sz="3200" dirty="0" smtClean="0">
                <a:solidFill>
                  <a:schemeClr val="tx1"/>
                </a:solidFill>
              </a:rPr>
              <a:t>открыть позицию </a:t>
            </a:r>
            <a:r>
              <a:rPr lang="ru-RU" b="1" u="sng" dirty="0" smtClean="0">
                <a:solidFill>
                  <a:schemeClr val="tx1"/>
                </a:solidFill>
              </a:rPr>
              <a:t>ординатура</a:t>
            </a:r>
            <a:br>
              <a:rPr lang="ru-RU" b="1" u="sng" dirty="0" smtClean="0">
                <a:solidFill>
                  <a:schemeClr val="tx1"/>
                </a:solidFill>
              </a:rPr>
            </a:br>
            <a:r>
              <a:rPr lang="ru-RU" sz="3200" b="1" dirty="0">
                <a:solidFill>
                  <a:srgbClr val="C00000"/>
                </a:solidFill>
              </a:rPr>
              <a:t>Шаг </a:t>
            </a:r>
            <a:r>
              <a:rPr lang="ru-RU" sz="3200" b="1" dirty="0" smtClean="0">
                <a:solidFill>
                  <a:srgbClr val="C00000"/>
                </a:solidFill>
              </a:rPr>
              <a:t>5: </a:t>
            </a:r>
            <a:r>
              <a:rPr lang="ru-RU" sz="3200" dirty="0">
                <a:solidFill>
                  <a:prstClr val="black"/>
                </a:solidFill>
              </a:rPr>
              <a:t>открыть </a:t>
            </a:r>
            <a:r>
              <a:rPr lang="ru-RU" sz="3200" dirty="0" smtClean="0">
                <a:solidFill>
                  <a:prstClr val="black"/>
                </a:solidFill>
              </a:rPr>
              <a:t>вкладку  </a:t>
            </a:r>
            <a:r>
              <a:rPr lang="ru-RU" b="1" u="sng" dirty="0" smtClean="0">
                <a:solidFill>
                  <a:prstClr val="black"/>
                </a:solidFill>
              </a:rPr>
              <a:t>УМКД</a:t>
            </a:r>
            <a:endParaRPr lang="ru-RU" b="1" u="sng" dirty="0">
              <a:solidFill>
                <a:schemeClr val="tx1"/>
              </a:solidFill>
            </a:endParaRPr>
          </a:p>
        </p:txBody>
      </p:sp>
      <p:pic>
        <p:nvPicPr>
          <p:cNvPr id="3074" name="Picture 2" descr="C:\Users\User\Desktop\инструкция презентация\ординатура.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514026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инструкция презентация\умк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501008"/>
            <a:ext cx="5544616" cy="311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3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964488" cy="2578298"/>
          </a:xfrm>
        </p:spPr>
        <p:txBody>
          <a:bodyPr>
            <a:noAutofit/>
          </a:bodyPr>
          <a:lstStyle/>
          <a:p>
            <a:r>
              <a:rPr lang="ru-RU" sz="2400" b="1" dirty="0" smtClean="0">
                <a:solidFill>
                  <a:srgbClr val="FF0000"/>
                </a:solidFill>
              </a:rPr>
              <a:t>Шаг </a:t>
            </a:r>
            <a:r>
              <a:rPr lang="ru-RU" sz="2400" b="1" dirty="0">
                <a:solidFill>
                  <a:srgbClr val="FF0000"/>
                </a:solidFill>
              </a:rPr>
              <a:t>6</a:t>
            </a:r>
            <a:r>
              <a:rPr lang="ru-RU" sz="2400" b="1" dirty="0" smtClean="0">
                <a:solidFill>
                  <a:srgbClr val="FF0000"/>
                </a:solidFill>
              </a:rPr>
              <a:t>: </a:t>
            </a:r>
            <a:r>
              <a:rPr lang="ru-RU" sz="2400" b="1" u="sng" dirty="0" smtClean="0">
                <a:solidFill>
                  <a:schemeClr val="tx1"/>
                </a:solidFill>
              </a:rPr>
              <a:t>Создание рабочей программы дисциплины</a:t>
            </a:r>
            <a:br>
              <a:rPr lang="ru-RU" sz="2400" b="1" u="sng" dirty="0" smtClean="0">
                <a:solidFill>
                  <a:schemeClr val="tx1"/>
                </a:solidFill>
              </a:rPr>
            </a:br>
            <a:r>
              <a:rPr lang="ru-RU" sz="2400" dirty="0" smtClean="0">
                <a:solidFill>
                  <a:schemeClr val="tx1"/>
                </a:solidFill>
              </a:rPr>
              <a:t>1. </a:t>
            </a:r>
            <a:r>
              <a:rPr lang="ru-RU" sz="2400" b="1" u="sng" dirty="0" smtClean="0">
                <a:solidFill>
                  <a:schemeClr val="tx1"/>
                </a:solidFill>
              </a:rPr>
              <a:t>Активировать</a:t>
            </a:r>
            <a:r>
              <a:rPr lang="ru-RU" sz="2400" dirty="0" smtClean="0">
                <a:solidFill>
                  <a:schemeClr val="tx1"/>
                </a:solidFill>
              </a:rPr>
              <a:t> вкладку +УМКД</a:t>
            </a:r>
            <a:br>
              <a:rPr lang="ru-RU" sz="2400" dirty="0" smtClean="0">
                <a:solidFill>
                  <a:schemeClr val="tx1"/>
                </a:solidFill>
              </a:rPr>
            </a:br>
            <a:r>
              <a:rPr lang="ru-RU" sz="2400" dirty="0" smtClean="0">
                <a:solidFill>
                  <a:schemeClr val="tx1"/>
                </a:solidFill>
              </a:rPr>
              <a:t>2. </a:t>
            </a:r>
            <a:r>
              <a:rPr lang="ru-RU" sz="2400" b="1" u="sng" dirty="0" smtClean="0">
                <a:solidFill>
                  <a:schemeClr val="tx1"/>
                </a:solidFill>
              </a:rPr>
              <a:t>Выбрать</a:t>
            </a:r>
            <a:r>
              <a:rPr lang="ru-RU" sz="2400" dirty="0" smtClean="0">
                <a:solidFill>
                  <a:schemeClr val="tx1"/>
                </a:solidFill>
              </a:rPr>
              <a:t> дисциплину, направление подготовки, кафедру, председателя МК</a:t>
            </a:r>
            <a:br>
              <a:rPr lang="ru-RU" sz="2400" dirty="0" smtClean="0">
                <a:solidFill>
                  <a:schemeClr val="tx1"/>
                </a:solidFill>
              </a:rPr>
            </a:br>
            <a:r>
              <a:rPr lang="ru-RU" sz="2400" dirty="0" smtClean="0">
                <a:solidFill>
                  <a:schemeClr val="tx1"/>
                </a:solidFill>
              </a:rPr>
              <a:t>3. </a:t>
            </a:r>
            <a:r>
              <a:rPr lang="ru-RU" sz="2400" b="1" dirty="0" smtClean="0">
                <a:solidFill>
                  <a:srgbClr val="FF0000"/>
                </a:solidFill>
              </a:rPr>
              <a:t>Обязательно</a:t>
            </a:r>
            <a:r>
              <a:rPr lang="ru-RU" sz="2400" dirty="0" smtClean="0">
                <a:solidFill>
                  <a:schemeClr val="tx1"/>
                </a:solidFill>
              </a:rPr>
              <a:t> поставить отметку </a:t>
            </a:r>
            <a:r>
              <a:rPr lang="ru-RU" sz="2400" b="1" dirty="0" smtClean="0">
                <a:solidFill>
                  <a:srgbClr val="FF0000"/>
                </a:solidFill>
              </a:rPr>
              <a:t>«опубликовано» </a:t>
            </a:r>
            <a:r>
              <a:rPr lang="ru-RU" sz="2400" dirty="0" smtClean="0">
                <a:solidFill>
                  <a:schemeClr val="tx1"/>
                </a:solidFill>
              </a:rPr>
              <a:t>и </a:t>
            </a:r>
            <a:r>
              <a:rPr lang="ru-RU" sz="2400" b="1" dirty="0" smtClean="0">
                <a:solidFill>
                  <a:srgbClr val="FF0000"/>
                </a:solidFill>
              </a:rPr>
              <a:t>«автор согласен», </a:t>
            </a:r>
            <a:r>
              <a:rPr lang="ru-RU" sz="2400" dirty="0" smtClean="0">
                <a:solidFill>
                  <a:schemeClr val="tx1"/>
                </a:solidFill>
              </a:rPr>
              <a:t>выбрать тип программы </a:t>
            </a:r>
            <a:r>
              <a:rPr lang="ru-RU" sz="2400" b="1" dirty="0" smtClean="0">
                <a:solidFill>
                  <a:srgbClr val="FF0000"/>
                </a:solidFill>
              </a:rPr>
              <a:t>«учебная дисциплина»</a:t>
            </a:r>
            <a:r>
              <a:rPr lang="ru-RU" sz="2400" dirty="0" smtClean="0">
                <a:solidFill>
                  <a:schemeClr val="tx1"/>
                </a:solidFill>
              </a:rPr>
              <a:t/>
            </a:r>
            <a:br>
              <a:rPr lang="ru-RU" sz="2400" dirty="0" smtClean="0">
                <a:solidFill>
                  <a:schemeClr val="tx1"/>
                </a:solidFill>
              </a:rPr>
            </a:br>
            <a:r>
              <a:rPr lang="ru-RU" sz="2800" b="1" dirty="0" smtClean="0">
                <a:solidFill>
                  <a:srgbClr val="FF0000"/>
                </a:solidFill>
              </a:rPr>
              <a:t>СОХРАНИТЬ</a:t>
            </a:r>
            <a:endParaRPr lang="ru-RU" sz="2800" b="1" u="sng" dirty="0">
              <a:solidFill>
                <a:srgbClr val="FF0000"/>
              </a:solidFill>
            </a:endParaRPr>
          </a:p>
        </p:txBody>
      </p:sp>
      <p:pic>
        <p:nvPicPr>
          <p:cNvPr id="2050" name="Picture 2" descr="G:\инструкция презентация\рабочая пр.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2846952"/>
            <a:ext cx="7092280" cy="39874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инструкция презентация\рабочая пр3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117" y="2852936"/>
            <a:ext cx="578988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23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2376264"/>
          </a:xfrm>
        </p:spPr>
        <p:txBody>
          <a:bodyPr>
            <a:noAutofit/>
          </a:bodyPr>
          <a:lstStyle/>
          <a:p>
            <a:r>
              <a:rPr lang="ru-RU" sz="2400" b="1" dirty="0" smtClean="0">
                <a:solidFill>
                  <a:srgbClr val="FF0000"/>
                </a:solidFill>
              </a:rPr>
              <a:t>Шаг </a:t>
            </a:r>
            <a:r>
              <a:rPr lang="ru-RU" sz="2400" b="1" dirty="0">
                <a:solidFill>
                  <a:srgbClr val="FF0000"/>
                </a:solidFill>
              </a:rPr>
              <a:t>7</a:t>
            </a:r>
            <a:r>
              <a:rPr lang="ru-RU" sz="2400" b="1" dirty="0" smtClean="0">
                <a:solidFill>
                  <a:srgbClr val="FF0000"/>
                </a:solidFill>
              </a:rPr>
              <a:t>: </a:t>
            </a:r>
            <a:r>
              <a:rPr lang="ru-RU" sz="2400" b="1" u="sng" dirty="0" smtClean="0">
                <a:solidFill>
                  <a:schemeClr val="tx1"/>
                </a:solidFill>
              </a:rPr>
              <a:t>Основные настройки РП</a:t>
            </a:r>
            <a:br>
              <a:rPr lang="ru-RU" sz="2400" b="1" u="sng" dirty="0" smtClean="0">
                <a:solidFill>
                  <a:schemeClr val="tx1"/>
                </a:solidFill>
              </a:rPr>
            </a:br>
            <a:r>
              <a:rPr lang="ru-RU" sz="2400" dirty="0">
                <a:solidFill>
                  <a:schemeClr val="tx1"/>
                </a:solidFill>
              </a:rPr>
              <a:t>Д</a:t>
            </a:r>
            <a:r>
              <a:rPr lang="ru-RU" sz="2400" dirty="0" smtClean="0">
                <a:solidFill>
                  <a:schemeClr val="tx1"/>
                </a:solidFill>
              </a:rPr>
              <a:t>ля активации РП необходимо, в соответствии с учебным планом специальности ординатуры,</a:t>
            </a:r>
            <a:r>
              <a:rPr lang="ru-RU" sz="2400" b="1" dirty="0">
                <a:solidFill>
                  <a:schemeClr val="tx1"/>
                </a:solidFill>
              </a:rPr>
              <a:t> </a:t>
            </a:r>
            <a:r>
              <a:rPr lang="ru-RU" sz="2400" b="1" u="sng" dirty="0">
                <a:solidFill>
                  <a:schemeClr val="tx1"/>
                </a:solidFill>
              </a:rPr>
              <a:t>в</a:t>
            </a:r>
            <a:r>
              <a:rPr lang="ru-RU" sz="2400" b="1" u="sng" dirty="0" smtClean="0">
                <a:solidFill>
                  <a:schemeClr val="tx1"/>
                </a:solidFill>
              </a:rPr>
              <a:t>ыбрать :</a:t>
            </a:r>
            <a:br>
              <a:rPr lang="ru-RU" sz="2400" b="1" u="sng" dirty="0" smtClean="0">
                <a:solidFill>
                  <a:schemeClr val="tx1"/>
                </a:solidFill>
              </a:rPr>
            </a:br>
            <a:r>
              <a:rPr lang="ru-RU" sz="2400" dirty="0" smtClean="0">
                <a:solidFill>
                  <a:schemeClr val="tx1"/>
                </a:solidFill>
              </a:rPr>
              <a:t>- курс</a:t>
            </a:r>
            <a:br>
              <a:rPr lang="ru-RU" sz="2400" dirty="0" smtClean="0">
                <a:solidFill>
                  <a:schemeClr val="tx1"/>
                </a:solidFill>
              </a:rPr>
            </a:br>
            <a:r>
              <a:rPr lang="ru-RU" sz="2400" dirty="0" smtClean="0">
                <a:solidFill>
                  <a:schemeClr val="tx1"/>
                </a:solidFill>
              </a:rPr>
              <a:t>- семестр,</a:t>
            </a:r>
            <a:br>
              <a:rPr lang="ru-RU" sz="2400" dirty="0" smtClean="0">
                <a:solidFill>
                  <a:schemeClr val="tx1"/>
                </a:solidFill>
              </a:rPr>
            </a:br>
            <a:r>
              <a:rPr lang="ru-RU" sz="2400" dirty="0" smtClean="0">
                <a:solidFill>
                  <a:schemeClr val="tx1"/>
                </a:solidFill>
              </a:rPr>
              <a:t>- форму контроля экзамен или зачет</a:t>
            </a:r>
            <a:endParaRPr lang="ru-RU" sz="2800" b="1" u="sng" dirty="0">
              <a:solidFill>
                <a:schemeClr val="tx1"/>
              </a:solidFill>
            </a:endParaRPr>
          </a:p>
        </p:txBody>
      </p:sp>
      <p:pic>
        <p:nvPicPr>
          <p:cNvPr id="1027" name="Picture 3" descr="G:\инструкция презентация\рп.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34" y="2420888"/>
            <a:ext cx="4917741" cy="4437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инструкция презентация\рп настрой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2488064"/>
            <a:ext cx="6345337" cy="432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72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422" y="6788"/>
            <a:ext cx="8856984" cy="1800200"/>
          </a:xfrm>
        </p:spPr>
        <p:txBody>
          <a:bodyPr>
            <a:noAutofit/>
          </a:bodyPr>
          <a:lstStyle/>
          <a:p>
            <a:r>
              <a:rPr lang="ru-RU" sz="2400" dirty="0" smtClean="0">
                <a:solidFill>
                  <a:schemeClr val="tx1"/>
                </a:solidFill>
              </a:rPr>
              <a:t>Для</a:t>
            </a:r>
            <a:r>
              <a:rPr lang="ru-RU" sz="2800" dirty="0" smtClean="0">
                <a:solidFill>
                  <a:schemeClr val="tx1"/>
                </a:solidFill>
              </a:rPr>
              <a:t> </a:t>
            </a:r>
            <a:r>
              <a:rPr lang="ru-RU" sz="2800" b="1" dirty="0" smtClean="0">
                <a:solidFill>
                  <a:srgbClr val="FF0000"/>
                </a:solidFill>
              </a:rPr>
              <a:t>самоконтроля</a:t>
            </a:r>
            <a:r>
              <a:rPr lang="ru-RU" sz="2800" dirty="0" smtClean="0">
                <a:solidFill>
                  <a:schemeClr val="tx1"/>
                </a:solidFill>
              </a:rPr>
              <a:t> </a:t>
            </a:r>
            <a:r>
              <a:rPr lang="ru-RU" sz="2400" dirty="0" smtClean="0">
                <a:solidFill>
                  <a:schemeClr val="tx1"/>
                </a:solidFill>
              </a:rPr>
              <a:t>можно использовать закладку в виде часов «Сверить часы с учебным планом»</a:t>
            </a:r>
            <a:br>
              <a:rPr lang="ru-RU" sz="2400" dirty="0" smtClean="0">
                <a:solidFill>
                  <a:schemeClr val="tx1"/>
                </a:solidFill>
              </a:rPr>
            </a:br>
            <a:r>
              <a:rPr lang="ru-RU" sz="2400" dirty="0" smtClean="0">
                <a:solidFill>
                  <a:schemeClr val="tx1"/>
                </a:solidFill>
              </a:rPr>
              <a:t>В ходе заполнения РП можно отследить соответствие заполняемых часов учебному плану специальности ординатуры</a:t>
            </a:r>
            <a:endParaRPr lang="ru-RU" sz="2800" dirty="0">
              <a:solidFill>
                <a:schemeClr val="tx1"/>
              </a:solidFill>
            </a:endParaRPr>
          </a:p>
        </p:txBody>
      </p:sp>
      <p:pic>
        <p:nvPicPr>
          <p:cNvPr id="1027" name="Picture 3" descr="G:\инструкция презентация\рп.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34" y="2101662"/>
            <a:ext cx="5271546" cy="47563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инструкция презентация\сверка час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14028"/>
            <a:ext cx="7514750" cy="290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40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952328"/>
          </a:xfrm>
        </p:spPr>
        <p:txBody>
          <a:bodyPr>
            <a:noAutofit/>
          </a:bodyPr>
          <a:lstStyle/>
          <a:p>
            <a:r>
              <a:rPr lang="ru-RU" sz="2400" b="1" dirty="0" smtClean="0">
                <a:solidFill>
                  <a:srgbClr val="FF0000"/>
                </a:solidFill>
              </a:rPr>
              <a:t>Шаг </a:t>
            </a:r>
            <a:r>
              <a:rPr lang="ru-RU" sz="2400" b="1" dirty="0">
                <a:solidFill>
                  <a:srgbClr val="FF0000"/>
                </a:solidFill>
              </a:rPr>
              <a:t>8</a:t>
            </a:r>
            <a:r>
              <a:rPr lang="ru-RU" sz="2400" b="1" dirty="0" smtClean="0">
                <a:solidFill>
                  <a:srgbClr val="FF0000"/>
                </a:solidFill>
              </a:rPr>
              <a:t>: </a:t>
            </a:r>
            <a:r>
              <a:rPr lang="ru-RU" sz="2400" dirty="0" smtClean="0">
                <a:solidFill>
                  <a:schemeClr val="tx1"/>
                </a:solidFill>
              </a:rPr>
              <a:t>для заполнения в РП дисциплины вкладок «Оборотная сторона» и «Рецензии» используйте инструкцию </a:t>
            </a:r>
            <a:r>
              <a:rPr lang="ru-RU" sz="2400" b="1" u="sng" dirty="0" smtClean="0">
                <a:solidFill>
                  <a:schemeClr val="tx1"/>
                </a:solidFill>
              </a:rPr>
              <a:t>шаг 8 </a:t>
            </a:r>
            <a:r>
              <a:rPr lang="ru-RU" sz="2400" dirty="0" smtClean="0">
                <a:solidFill>
                  <a:schemeClr val="tx1"/>
                </a:solidFill>
              </a:rPr>
              <a:t>и </a:t>
            </a:r>
            <a:r>
              <a:rPr lang="ru-RU" sz="2400" b="1" u="sng" dirty="0" smtClean="0">
                <a:solidFill>
                  <a:schemeClr val="tx1"/>
                </a:solidFill>
              </a:rPr>
              <a:t>шаг 9</a:t>
            </a:r>
            <a:br>
              <a:rPr lang="ru-RU" sz="2400" b="1" u="sng" dirty="0" smtClean="0">
                <a:solidFill>
                  <a:schemeClr val="tx1"/>
                </a:solidFill>
              </a:rPr>
            </a:br>
            <a:r>
              <a:rPr lang="ru-RU" sz="2400" b="1" dirty="0">
                <a:solidFill>
                  <a:srgbClr val="FF0000"/>
                </a:solidFill>
              </a:rPr>
              <a:t>Шаг 9</a:t>
            </a:r>
            <a:r>
              <a:rPr lang="ru-RU" sz="2400" b="1" dirty="0" smtClean="0">
                <a:solidFill>
                  <a:srgbClr val="FF0000"/>
                </a:solidFill>
              </a:rPr>
              <a:t>: </a:t>
            </a:r>
            <a:r>
              <a:rPr lang="ru-RU" sz="2400" dirty="0" smtClean="0">
                <a:solidFill>
                  <a:schemeClr val="tx1"/>
                </a:solidFill>
              </a:rPr>
              <a:t>в разделе 5 «Рабочая программа дисциплины (модуля)» необходимо </a:t>
            </a:r>
            <a:r>
              <a:rPr lang="ru-RU" sz="2400" b="1" u="sng" dirty="0" smtClean="0">
                <a:solidFill>
                  <a:schemeClr val="tx1"/>
                </a:solidFill>
              </a:rPr>
              <a:t>выбрать</a:t>
            </a:r>
            <a:r>
              <a:rPr lang="ru-RU" sz="2400" dirty="0" smtClean="0">
                <a:solidFill>
                  <a:schemeClr val="tx1"/>
                </a:solidFill>
              </a:rPr>
              <a:t> компетенции, соответствующие им профессиональные задачи, </a:t>
            </a:r>
            <a:r>
              <a:rPr lang="ru-RU" sz="2400" b="1" u="sng" dirty="0" smtClean="0">
                <a:solidFill>
                  <a:schemeClr val="tx1"/>
                </a:solidFill>
              </a:rPr>
              <a:t>добавить</a:t>
            </a:r>
            <a:r>
              <a:rPr lang="ru-RU" sz="2400" dirty="0" smtClean="0">
                <a:solidFill>
                  <a:schemeClr val="tx1"/>
                </a:solidFill>
              </a:rPr>
              <a:t>: знать, уметь, владеть, формы контроля</a:t>
            </a:r>
            <a:br>
              <a:rPr lang="ru-RU" sz="2400" dirty="0" smtClean="0">
                <a:solidFill>
                  <a:schemeClr val="tx1"/>
                </a:solidFill>
              </a:rPr>
            </a:br>
            <a:r>
              <a:rPr lang="ru-RU" sz="2400" u="sng" dirty="0" smtClean="0">
                <a:solidFill>
                  <a:schemeClr val="tx1"/>
                </a:solidFill>
              </a:rPr>
              <a:t>Содержание компетенций, перечень профессиональных задач, формы контроля внесены администратором в базу данных</a:t>
            </a:r>
            <a:endParaRPr lang="ru-RU" sz="2400" u="sng" dirty="0">
              <a:solidFill>
                <a:schemeClr val="tx1"/>
              </a:solidFill>
            </a:endParaRPr>
          </a:p>
        </p:txBody>
      </p:sp>
      <p:pic>
        <p:nvPicPr>
          <p:cNvPr id="4098" name="Picture 2" descr="G:\инструкция презентация\п 5.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7268344" cy="334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35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232248"/>
          </a:xfrm>
        </p:spPr>
        <p:txBody>
          <a:bodyPr>
            <a:noAutofit/>
          </a:bodyPr>
          <a:lstStyle/>
          <a:p>
            <a:r>
              <a:rPr lang="ru-RU" sz="2400" dirty="0" smtClean="0">
                <a:solidFill>
                  <a:schemeClr val="tx1"/>
                </a:solidFill>
              </a:rPr>
              <a:t/>
            </a:r>
            <a:br>
              <a:rPr lang="ru-RU" sz="2400" dirty="0" smtClean="0">
                <a:solidFill>
                  <a:schemeClr val="tx1"/>
                </a:solidFill>
              </a:rPr>
            </a:br>
            <a:r>
              <a:rPr lang="ru-RU" sz="2400" dirty="0">
                <a:solidFill>
                  <a:schemeClr val="tx1"/>
                </a:solidFill>
              </a:rPr>
              <a:t/>
            </a:r>
            <a:br>
              <a:rPr lang="ru-RU" sz="2400" dirty="0">
                <a:solidFill>
                  <a:schemeClr val="tx1"/>
                </a:solidFill>
              </a:rPr>
            </a:br>
            <a:r>
              <a:rPr lang="ru-RU" sz="2400" dirty="0" smtClean="0">
                <a:solidFill>
                  <a:schemeClr val="tx1"/>
                </a:solidFill>
              </a:rPr>
              <a:t>Для заполнения колонок «знать», «уметь», «владеть» используйте информацию по квалификационным характеристикам для специалистов из Приказа </a:t>
            </a:r>
            <a:r>
              <a:rPr lang="ru-RU" sz="2400" dirty="0" err="1" smtClean="0">
                <a:solidFill>
                  <a:schemeClr val="tx1"/>
                </a:solidFill>
              </a:rPr>
              <a:t>Минздравсоцразвития</a:t>
            </a:r>
            <a:r>
              <a:rPr lang="ru-RU" sz="2400" dirty="0" smtClean="0">
                <a:solidFill>
                  <a:schemeClr val="tx1"/>
                </a:solidFill>
              </a:rPr>
              <a:t> от 23.07.2010 </a:t>
            </a:r>
            <a:r>
              <a:rPr lang="ru-RU" sz="2400" dirty="0">
                <a:solidFill>
                  <a:schemeClr val="tx1"/>
                </a:solidFill>
              </a:rPr>
              <a:t>г. </a:t>
            </a:r>
            <a:r>
              <a:rPr lang="ru-RU" sz="2400" dirty="0" smtClean="0">
                <a:solidFill>
                  <a:schemeClr val="tx1"/>
                </a:solidFill>
              </a:rPr>
              <a:t>№ 541н (ссылка на приказ)</a:t>
            </a:r>
            <a:r>
              <a:rPr lang="ru-RU" sz="2400" dirty="0">
                <a:solidFill>
                  <a:schemeClr val="tx1"/>
                </a:solidFill>
              </a:rPr>
              <a:t/>
            </a:r>
            <a:br>
              <a:rPr lang="ru-RU" sz="2400" dirty="0">
                <a:solidFill>
                  <a:schemeClr val="tx1"/>
                </a:solidFill>
              </a:rPr>
            </a:br>
            <a:r>
              <a:rPr lang="en-US" sz="2400" dirty="0">
                <a:solidFill>
                  <a:schemeClr val="tx1"/>
                </a:solidFill>
                <a:hlinkClick r:id="rId2"/>
              </a:rPr>
              <a:t>http://krasgmu.ru/index.php?page[common]=</a:t>
            </a:r>
            <a:r>
              <a:rPr lang="en-US" sz="2400" dirty="0" smtClean="0">
                <a:solidFill>
                  <a:schemeClr val="tx1"/>
                </a:solidFill>
                <a:hlinkClick r:id="rId2"/>
              </a:rPr>
              <a:t>content&amp;id=43213</a:t>
            </a:r>
            <a:r>
              <a:rPr lang="ru-RU" sz="2400" dirty="0" smtClean="0">
                <a:solidFill>
                  <a:schemeClr val="tx1"/>
                </a:solidFill>
              </a:rPr>
              <a:t/>
            </a:r>
            <a:br>
              <a:rPr lang="ru-RU" sz="2400" dirty="0" smtClean="0">
                <a:solidFill>
                  <a:schemeClr val="tx1"/>
                </a:solidFill>
              </a:rPr>
            </a:br>
            <a:endParaRPr lang="ru-RU" sz="2400" u="sng" dirty="0">
              <a:solidFill>
                <a:schemeClr val="tx1"/>
              </a:solidFill>
            </a:endParaRPr>
          </a:p>
        </p:txBody>
      </p:sp>
      <p:pic>
        <p:nvPicPr>
          <p:cNvPr id="1028" name="Picture 4" descr="E:\инструкция презентация\знать.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15616" y="2204864"/>
            <a:ext cx="7200800" cy="43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99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160240"/>
          </a:xfrm>
        </p:spPr>
        <p:txBody>
          <a:bodyPr>
            <a:noAutofit/>
          </a:bodyPr>
          <a:lstStyle/>
          <a:p>
            <a:r>
              <a:rPr lang="ru-RU" sz="2400" dirty="0" smtClean="0">
                <a:solidFill>
                  <a:schemeClr val="tx1"/>
                </a:solidFill>
              </a:rPr>
              <a:t/>
            </a:r>
            <a:br>
              <a:rPr lang="ru-RU" sz="2400" dirty="0" smtClean="0">
                <a:solidFill>
                  <a:schemeClr val="tx1"/>
                </a:solidFill>
              </a:rPr>
            </a:br>
            <a:r>
              <a:rPr lang="ru-RU" sz="2400" dirty="0">
                <a:solidFill>
                  <a:schemeClr val="tx1"/>
                </a:solidFill>
              </a:rPr>
              <a:t/>
            </a:r>
            <a:br>
              <a:rPr lang="ru-RU" sz="2400" dirty="0">
                <a:solidFill>
                  <a:schemeClr val="tx1"/>
                </a:solidFill>
              </a:rPr>
            </a:br>
            <a:r>
              <a:rPr lang="ru-RU" sz="2400" dirty="0" smtClean="0">
                <a:solidFill>
                  <a:schemeClr val="tx1"/>
                </a:solidFill>
              </a:rPr>
              <a:t>В </a:t>
            </a:r>
            <a:r>
              <a:rPr lang="ru-RU" sz="2400" dirty="0">
                <a:solidFill>
                  <a:schemeClr val="tx1"/>
                </a:solidFill>
              </a:rPr>
              <a:t>разделе 5 «Рабочая программа дисциплины (модуля</a:t>
            </a:r>
            <a:r>
              <a:rPr lang="ru-RU" sz="2400" dirty="0" smtClean="0">
                <a:solidFill>
                  <a:schemeClr val="tx1"/>
                </a:solidFill>
              </a:rPr>
              <a:t>)» в пункте «Содержание </a:t>
            </a:r>
            <a:r>
              <a:rPr lang="ru-RU" sz="2400" dirty="0">
                <a:solidFill>
                  <a:schemeClr val="tx1"/>
                </a:solidFill>
              </a:rPr>
              <a:t>рабочей программы учебного </a:t>
            </a:r>
            <a:r>
              <a:rPr lang="ru-RU" sz="2400" dirty="0" smtClean="0">
                <a:solidFill>
                  <a:schemeClr val="tx1"/>
                </a:solidFill>
              </a:rPr>
              <a:t>модуля» необходимо </a:t>
            </a:r>
            <a:r>
              <a:rPr lang="ru-RU" sz="2400" u="sng" dirty="0" smtClean="0">
                <a:solidFill>
                  <a:schemeClr val="tx1"/>
                </a:solidFill>
              </a:rPr>
              <a:t>разбить содержание дисциплины на разделы</a:t>
            </a:r>
            <a:r>
              <a:rPr lang="ru-RU" sz="2400" dirty="0" smtClean="0">
                <a:solidFill>
                  <a:schemeClr val="tx1"/>
                </a:solidFill>
              </a:rPr>
              <a:t>. Без выполнения этого пункта, дальнейшая работа по наполнению программы </a:t>
            </a:r>
            <a:r>
              <a:rPr lang="ru-RU" b="1" u="sng" dirty="0" smtClean="0">
                <a:solidFill>
                  <a:srgbClr val="FF0000"/>
                </a:solidFill>
              </a:rPr>
              <a:t>невозможна</a:t>
            </a:r>
            <a:endParaRPr lang="ru-RU" sz="2400" u="sng" dirty="0">
              <a:solidFill>
                <a:schemeClr val="tx1"/>
              </a:solidFill>
            </a:endParaRPr>
          </a:p>
        </p:txBody>
      </p:sp>
      <p:pic>
        <p:nvPicPr>
          <p:cNvPr id="1027" name="Picture 3" descr="E:\инструкция презентация\разделы.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7772400" cy="381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59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260648"/>
            <a:ext cx="9144000" cy="2232248"/>
          </a:xfrm>
        </p:spPr>
        <p:txBody>
          <a:bodyPr>
            <a:noAutofit/>
          </a:bodyPr>
          <a:lstStyle/>
          <a:p>
            <a:r>
              <a:rPr lang="ru-RU" sz="2400" b="1" dirty="0" smtClean="0">
                <a:solidFill>
                  <a:srgbClr val="FF0000"/>
                </a:solidFill>
              </a:rPr>
              <a:t>Шаг 10: </a:t>
            </a:r>
            <a:r>
              <a:rPr lang="ru-RU" sz="2400" b="1" u="sng" dirty="0" smtClean="0">
                <a:solidFill>
                  <a:schemeClr val="tx1"/>
                </a:solidFill>
              </a:rPr>
              <a:t>Внести</a:t>
            </a:r>
            <a:r>
              <a:rPr lang="ru-RU" sz="2400" dirty="0" smtClean="0">
                <a:solidFill>
                  <a:schemeClr val="tx1"/>
                </a:solidFill>
              </a:rPr>
              <a:t> содержание в разделы 5.1.1 «Тематический план лекций»,  5.1.2 «Тематический план практических занятий», 5.1.3 «Тематический план самостоятельной работы обучающихся» </a:t>
            </a:r>
            <a:r>
              <a:rPr lang="ru-RU" sz="2400" b="1" u="sng" dirty="0" smtClean="0">
                <a:solidFill>
                  <a:schemeClr val="tx1"/>
                </a:solidFill>
              </a:rPr>
              <a:t/>
            </a:r>
            <a:br>
              <a:rPr lang="ru-RU" sz="2400" b="1" u="sng" dirty="0" smtClean="0">
                <a:solidFill>
                  <a:schemeClr val="tx1"/>
                </a:solidFill>
              </a:rPr>
            </a:br>
            <a:r>
              <a:rPr lang="ru-RU" sz="2400" b="1" u="sng" dirty="0" smtClean="0">
                <a:solidFill>
                  <a:schemeClr val="tx1"/>
                </a:solidFill>
              </a:rPr>
              <a:t>Для автоматического формирования индексов тем, необходимо создать разделы и к ним добавлять темы занятий (см. формирование разделов </a:t>
            </a:r>
            <a:r>
              <a:rPr lang="ru-RU" sz="2400" b="1" u="sng" dirty="0" smtClean="0">
                <a:solidFill>
                  <a:srgbClr val="FF0000"/>
                </a:solidFill>
              </a:rPr>
              <a:t>Шаг 15</a:t>
            </a:r>
            <a:r>
              <a:rPr lang="ru-RU" sz="2400" b="1" u="sng" dirty="0" smtClean="0">
                <a:solidFill>
                  <a:schemeClr val="tx1"/>
                </a:solidFill>
              </a:rPr>
              <a:t>)</a:t>
            </a:r>
            <a:endParaRPr lang="ru-RU" sz="2400" u="sng" dirty="0">
              <a:solidFill>
                <a:schemeClr val="tx1"/>
              </a:solidFill>
            </a:endParaRPr>
          </a:p>
        </p:txBody>
      </p:sp>
      <p:pic>
        <p:nvPicPr>
          <p:cNvPr id="5122" name="Picture 2" descr="G:\инструкция презентация\раздел.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5472608"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инструкция презентация\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561" y="2564904"/>
            <a:ext cx="4404147" cy="408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42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 y="116632"/>
            <a:ext cx="9144000" cy="2520280"/>
          </a:xfrm>
        </p:spPr>
        <p:txBody>
          <a:bodyPr>
            <a:noAutofit/>
          </a:bodyPr>
          <a:lstStyle/>
          <a:p>
            <a:r>
              <a:rPr lang="ru-RU" sz="2400" b="1" dirty="0" smtClean="0">
                <a:solidFill>
                  <a:schemeClr val="tx1"/>
                </a:solidFill>
              </a:rPr>
              <a:t>Раздел 5.1.4 «Формы и виды промежуточной аттестации» редакции </a:t>
            </a:r>
            <a:r>
              <a:rPr lang="ru-RU" sz="2400" b="1" u="sng" dirty="0" smtClean="0">
                <a:solidFill>
                  <a:srgbClr val="FF0000"/>
                </a:solidFill>
              </a:rPr>
              <a:t>не требует </a:t>
            </a:r>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11:  </a:t>
            </a:r>
            <a:r>
              <a:rPr lang="ru-RU" sz="2400" dirty="0" smtClean="0">
                <a:solidFill>
                  <a:schemeClr val="tx1"/>
                </a:solidFill>
              </a:rPr>
              <a:t>раздел 5.1.5 «Примеры контрольно-оценочных материалов» заполняется в соответствии с правилами внесения ФОС</a:t>
            </a:r>
            <a:r>
              <a:rPr lang="ru-RU" sz="2400" dirty="0">
                <a:solidFill>
                  <a:schemeClr val="tx1"/>
                </a:solidFill>
              </a:rPr>
              <a:t> </a:t>
            </a:r>
            <a:r>
              <a:rPr lang="ru-RU" sz="2400" dirty="0" smtClean="0">
                <a:solidFill>
                  <a:schemeClr val="tx1"/>
                </a:solidFill>
              </a:rPr>
              <a:t>только для входящего и текущего контроля. </a:t>
            </a:r>
            <a:r>
              <a:rPr lang="ru-RU" sz="2400" b="1" dirty="0" smtClean="0">
                <a:solidFill>
                  <a:srgbClr val="FF0000"/>
                </a:solidFill>
              </a:rPr>
              <a:t>Должны быть учтены все ранее запланированные, в разделе 5, виды контроля</a:t>
            </a:r>
            <a:endParaRPr lang="ru-RU" sz="2400" b="1" u="sng" dirty="0">
              <a:solidFill>
                <a:srgbClr val="FF0000"/>
              </a:solidFill>
            </a:endParaRPr>
          </a:p>
        </p:txBody>
      </p:sp>
      <p:pic>
        <p:nvPicPr>
          <p:cNvPr id="6146" name="Picture 2" descr="G:\инструкция презентация\контроль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5696" y="2996952"/>
            <a:ext cx="4896544" cy="357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93" y="116632"/>
            <a:ext cx="9125193" cy="2016224"/>
          </a:xfrm>
        </p:spPr>
        <p:txBody>
          <a:bodyPr>
            <a:noAutofit/>
          </a:bodyPr>
          <a:lstStyle/>
          <a:p>
            <a:r>
              <a:rPr lang="ru-RU" sz="2000" dirty="0" smtClean="0">
                <a:solidFill>
                  <a:schemeClr val="tx1"/>
                </a:solidFill>
              </a:rPr>
              <a:t>Разделы 5.1.6 «Основная литература», 5.1.7 «Дополнительная литература» заполняются </a:t>
            </a:r>
            <a:r>
              <a:rPr lang="ru-RU" sz="2000" b="1" u="sng" dirty="0" smtClean="0">
                <a:solidFill>
                  <a:schemeClr val="tx1"/>
                </a:solidFill>
              </a:rPr>
              <a:t>совместно с сотрудниками УБИЦ </a:t>
            </a:r>
            <a:r>
              <a:rPr lang="ru-RU" sz="2000" b="1" u="sng" dirty="0" err="1" smtClean="0">
                <a:solidFill>
                  <a:schemeClr val="tx1"/>
                </a:solidFill>
              </a:rPr>
              <a:t>КрасГМУ</a:t>
            </a:r>
            <a:r>
              <a:rPr lang="ru-RU" sz="2000" b="1" u="sng" dirty="0" smtClean="0">
                <a:solidFill>
                  <a:schemeClr val="tx1"/>
                </a:solidFill>
              </a:rPr>
              <a:t/>
            </a:r>
            <a:br>
              <a:rPr lang="ru-RU" sz="2000" b="1" u="sng" dirty="0" smtClean="0">
                <a:solidFill>
                  <a:schemeClr val="tx1"/>
                </a:solidFill>
              </a:rPr>
            </a:br>
            <a:r>
              <a:rPr lang="ru-RU" sz="2000" b="1" dirty="0" smtClean="0">
                <a:solidFill>
                  <a:srgbClr val="FF0000"/>
                </a:solidFill>
              </a:rPr>
              <a:t>Шаг 12:  </a:t>
            </a:r>
            <a:r>
              <a:rPr lang="ru-RU" sz="2000" dirty="0" smtClean="0">
                <a:solidFill>
                  <a:schemeClr val="tx1"/>
                </a:solidFill>
              </a:rPr>
              <a:t>раздел 5.1.8 </a:t>
            </a:r>
            <a:r>
              <a:rPr lang="ru-RU" sz="2000" dirty="0">
                <a:solidFill>
                  <a:schemeClr val="tx1"/>
                </a:solidFill>
              </a:rPr>
              <a:t>«Карта перечня обеспеченности учебными материалами, информационными технологиями рабочей программы» </a:t>
            </a:r>
            <a:r>
              <a:rPr lang="ru-RU" sz="2000" b="1" u="sng" dirty="0" smtClean="0">
                <a:solidFill>
                  <a:schemeClr val="tx1"/>
                </a:solidFill>
              </a:rPr>
              <a:t>вносятся</a:t>
            </a:r>
            <a:r>
              <a:rPr lang="ru-RU" sz="2000" dirty="0" smtClean="0">
                <a:solidFill>
                  <a:schemeClr val="tx1"/>
                </a:solidFill>
              </a:rPr>
              <a:t> учебные материалы по дисциплине имеющиеся в наличии на кафедре, в банке практических навыков и </a:t>
            </a:r>
            <a:r>
              <a:rPr lang="ru-RU" sz="2000" dirty="0" err="1" smtClean="0">
                <a:solidFill>
                  <a:schemeClr val="tx1"/>
                </a:solidFill>
              </a:rPr>
              <a:t>видеолекций</a:t>
            </a:r>
            <a:r>
              <a:rPr lang="ru-RU" sz="2000" dirty="0" smtClean="0">
                <a:solidFill>
                  <a:schemeClr val="tx1"/>
                </a:solidFill>
              </a:rPr>
              <a:t>, а также на сайте ЦДО </a:t>
            </a:r>
            <a:r>
              <a:rPr lang="ru-RU" sz="2000" dirty="0" err="1" smtClean="0">
                <a:solidFill>
                  <a:schemeClr val="tx1"/>
                </a:solidFill>
              </a:rPr>
              <a:t>КрасГМУ</a:t>
            </a:r>
            <a:endParaRPr lang="ru-RU" sz="2000" b="1" u="sng"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335711" cy="435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4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282154"/>
          </a:xfrm>
        </p:spPr>
        <p:txBody>
          <a:bodyPr>
            <a:noAutofit/>
          </a:bodyPr>
          <a:lstStyle/>
          <a:p>
            <a:pPr algn="just"/>
            <a:r>
              <a:rPr lang="ru-RU" sz="3200" b="1" dirty="0" smtClean="0">
                <a:solidFill>
                  <a:srgbClr val="C00000"/>
                </a:solidFill>
              </a:rPr>
              <a:t>Шаг 3: </a:t>
            </a:r>
            <a:r>
              <a:rPr lang="ru-RU" sz="3200" dirty="0" smtClean="0">
                <a:solidFill>
                  <a:schemeClr val="tx1"/>
                </a:solidFill>
              </a:rPr>
              <a:t>во</a:t>
            </a:r>
            <a:r>
              <a:rPr lang="ru-RU" sz="3200" b="1" dirty="0" smtClean="0">
                <a:solidFill>
                  <a:srgbClr val="C00000"/>
                </a:solidFill>
              </a:rPr>
              <a:t> </a:t>
            </a:r>
            <a:r>
              <a:rPr lang="ru-RU" sz="3200" dirty="0" smtClean="0">
                <a:solidFill>
                  <a:schemeClr val="tx1"/>
                </a:solidFill>
              </a:rPr>
              <a:t>вкладке </a:t>
            </a:r>
            <a:r>
              <a:rPr lang="ru-RU" b="1" u="sng" dirty="0" smtClean="0">
                <a:solidFill>
                  <a:schemeClr val="tx1"/>
                </a:solidFill>
              </a:rPr>
              <a:t>сотрудникам</a:t>
            </a:r>
            <a:r>
              <a:rPr lang="ru-RU" sz="3200" dirty="0" smtClean="0">
                <a:solidFill>
                  <a:schemeClr val="tx1"/>
                </a:solidFill>
              </a:rPr>
              <a:t> выбрать деканаты /</a:t>
            </a:r>
            <a:r>
              <a:rPr lang="ru-RU" b="1" u="sng" dirty="0" smtClean="0">
                <a:solidFill>
                  <a:schemeClr val="tx1"/>
                </a:solidFill>
              </a:rPr>
              <a:t>послевузовский</a:t>
            </a:r>
            <a:endParaRPr lang="ru-RU" b="1" u="sng" dirty="0">
              <a:solidFill>
                <a:schemeClr val="tx1"/>
              </a:solidFill>
            </a:endParaRPr>
          </a:p>
        </p:txBody>
      </p:sp>
      <p:pic>
        <p:nvPicPr>
          <p:cNvPr id="2050" name="Picture 2" descr="C:\Users\User\Desktop\инструкция презентация\сотрудникам.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7947" y="1754894"/>
            <a:ext cx="8188509" cy="460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30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116632"/>
            <a:ext cx="8856984" cy="3096344"/>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400" b="1" dirty="0" smtClean="0">
                <a:solidFill>
                  <a:srgbClr val="FF0000"/>
                </a:solidFill>
              </a:rPr>
              <a:t>Шаг 13:  </a:t>
            </a:r>
            <a:r>
              <a:rPr lang="ru-RU" sz="2400" dirty="0" smtClean="0">
                <a:solidFill>
                  <a:schemeClr val="tx1"/>
                </a:solidFill>
              </a:rPr>
              <a:t>раздел 5.1.8.1 </a:t>
            </a:r>
            <a:r>
              <a:rPr lang="ru-RU" sz="2400" dirty="0">
                <a:solidFill>
                  <a:schemeClr val="tx1"/>
                </a:solidFill>
              </a:rPr>
              <a:t>«Перечень ресурсов информационно-телекоммуникационной сети «Интернет»» </a:t>
            </a:r>
            <a:r>
              <a:rPr lang="ru-RU" sz="2400" b="1" u="sng" dirty="0" smtClean="0">
                <a:solidFill>
                  <a:schemeClr val="tx1"/>
                </a:solidFill>
              </a:rPr>
              <a:t>вносятся</a:t>
            </a:r>
            <a:r>
              <a:rPr lang="ru-RU" sz="2400" dirty="0" smtClean="0">
                <a:solidFill>
                  <a:schemeClr val="tx1"/>
                </a:solidFill>
              </a:rPr>
              <a:t> данные интернет ресурсов, которые могут являться дополнительными для самостоятельной работы обучающихся по профилю специальности  (ссылки на клинические рекомендации </a:t>
            </a:r>
            <a:r>
              <a:rPr lang="ru-RU" sz="2400" dirty="0" err="1" smtClean="0">
                <a:solidFill>
                  <a:schemeClr val="tx1"/>
                </a:solidFill>
              </a:rPr>
              <a:t>МинздраваРФ</a:t>
            </a:r>
            <a:r>
              <a:rPr lang="ru-RU" sz="2400" dirty="0" smtClean="0">
                <a:solidFill>
                  <a:schemeClr val="tx1"/>
                </a:solidFill>
              </a:rPr>
              <a:t>, Евросоюза и т.д., электронные журналы по профилю специальности, сайты союзов по профилю специальности</a:t>
            </a:r>
            <a:r>
              <a:rPr lang="ru-RU" sz="2400" dirty="0">
                <a:solidFill>
                  <a:schemeClr val="tx1"/>
                </a:solidFill>
              </a:rPr>
              <a:t>.</a:t>
            </a:r>
            <a:r>
              <a:rPr lang="ru-RU" sz="2400" dirty="0" smtClean="0">
                <a:solidFill>
                  <a:schemeClr val="tx1"/>
                </a:solidFill>
              </a:rPr>
              <a:t>)</a:t>
            </a:r>
            <a:endParaRPr lang="ru-RU" sz="2400" b="1" u="sng" dirty="0">
              <a:solidFill>
                <a:srgbClr val="FF0000"/>
              </a:solidFill>
            </a:endParaRPr>
          </a:p>
        </p:txBody>
      </p:sp>
      <p:sp>
        <p:nvSpPr>
          <p:cNvPr id="3" name="Прямоугольник 2"/>
          <p:cNvSpPr/>
          <p:nvPr/>
        </p:nvSpPr>
        <p:spPr>
          <a:xfrm>
            <a:off x="179512" y="3095971"/>
            <a:ext cx="3744416" cy="3416320"/>
          </a:xfrm>
          <a:prstGeom prst="rect">
            <a:avLst/>
          </a:prstGeom>
        </p:spPr>
        <p:txBody>
          <a:bodyPr wrap="square">
            <a:spAutoFit/>
          </a:bodyPr>
          <a:lstStyle/>
          <a:p>
            <a:r>
              <a:rPr lang="ru-RU" sz="2400" b="1" dirty="0">
                <a:solidFill>
                  <a:srgbClr val="FF0000"/>
                </a:solidFill>
                <a:latin typeface="Calibri"/>
                <a:ea typeface="+mj-ea"/>
                <a:cs typeface="+mj-cs"/>
              </a:rPr>
              <a:t>Шаг </a:t>
            </a:r>
            <a:r>
              <a:rPr lang="ru-RU" sz="2400" b="1" dirty="0" smtClean="0">
                <a:solidFill>
                  <a:srgbClr val="FF0000"/>
                </a:solidFill>
                <a:latin typeface="Calibri"/>
                <a:ea typeface="+mj-ea"/>
                <a:cs typeface="+mj-cs"/>
              </a:rPr>
              <a:t>14: </a:t>
            </a:r>
            <a:r>
              <a:rPr lang="ru-RU" sz="2400" dirty="0">
                <a:solidFill>
                  <a:prstClr val="black"/>
                </a:solidFill>
                <a:latin typeface="Calibri"/>
                <a:ea typeface="+mj-ea"/>
                <a:cs typeface="+mj-cs"/>
              </a:rPr>
              <a:t>в</a:t>
            </a:r>
            <a:r>
              <a:rPr lang="ru-RU" sz="2400" b="1" dirty="0">
                <a:solidFill>
                  <a:srgbClr val="FF0000"/>
                </a:solidFill>
                <a:latin typeface="Calibri"/>
                <a:ea typeface="+mj-ea"/>
                <a:cs typeface="+mj-cs"/>
              </a:rPr>
              <a:t> </a:t>
            </a:r>
            <a:r>
              <a:rPr lang="ru-RU" sz="2400" dirty="0">
                <a:solidFill>
                  <a:prstClr val="black"/>
                </a:solidFill>
                <a:latin typeface="Calibri"/>
                <a:ea typeface="+mj-ea"/>
                <a:cs typeface="+mj-cs"/>
              </a:rPr>
              <a:t>разделе 5.1.9 «Карта материально-технической обеспеченности» необходимо указывать клинические базы, аудитории, наименование оборудования и форму его </a:t>
            </a:r>
            <a:r>
              <a:rPr lang="ru-RU" sz="2400" dirty="0" smtClean="0">
                <a:solidFill>
                  <a:prstClr val="black"/>
                </a:solidFill>
                <a:latin typeface="Calibri"/>
                <a:ea typeface="+mj-ea"/>
                <a:cs typeface="+mj-cs"/>
              </a:rPr>
              <a:t>использования.</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08920"/>
            <a:ext cx="5148064" cy="379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33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2592288"/>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000" b="1" dirty="0" smtClean="0">
                <a:solidFill>
                  <a:srgbClr val="FF0000"/>
                </a:solidFill>
              </a:rPr>
              <a:t>Шаг 15:  </a:t>
            </a:r>
            <a:r>
              <a:rPr lang="ru-RU" sz="2000" dirty="0" smtClean="0">
                <a:solidFill>
                  <a:schemeClr val="tx1"/>
                </a:solidFill>
              </a:rPr>
              <a:t>раздел 5.1.10 </a:t>
            </a:r>
            <a:r>
              <a:rPr lang="ru-RU" sz="2000" dirty="0">
                <a:solidFill>
                  <a:schemeClr val="tx1"/>
                </a:solidFill>
              </a:rPr>
              <a:t>«Перечень практических </a:t>
            </a:r>
            <a:r>
              <a:rPr lang="ru-RU" sz="2000" dirty="0" smtClean="0">
                <a:solidFill>
                  <a:schemeClr val="tx1"/>
                </a:solidFill>
              </a:rPr>
              <a:t>навыков» </a:t>
            </a:r>
            <a:r>
              <a:rPr lang="ru-RU" sz="2000" b="1" u="sng" dirty="0" smtClean="0">
                <a:solidFill>
                  <a:schemeClr val="tx1"/>
                </a:solidFill>
              </a:rPr>
              <a:t>необходимо </a:t>
            </a:r>
            <a:r>
              <a:rPr lang="ru-RU" sz="2000" dirty="0" smtClean="0">
                <a:solidFill>
                  <a:schemeClr val="tx1"/>
                </a:solidFill>
              </a:rPr>
              <a:t>перечислить все практические навыки, которыми должен овладеть обучающийся по профилю специальности за два года обучения. С учетом сложности навыков, распределить их на два года. Если по профилю специальности утвержден профессиональный стандарт, необходимо актуализировать практические навыки с учетом трудовых функций будущего специалиста. К каждому навыку надо прикрепить компетенции. Для редактирования навыка необходимо нажать оранжевый треугольник.</a:t>
            </a:r>
            <a:endParaRPr lang="ru-RU" sz="2000"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04043"/>
            <a:ext cx="7154049" cy="342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552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856984" cy="1440160"/>
          </a:xfrm>
        </p:spPr>
        <p:txBody>
          <a:bodyPr>
            <a:noAutofit/>
          </a:bodyPr>
          <a:lstStyle/>
          <a:p>
            <a:r>
              <a:rPr lang="ru-RU" sz="2400" b="1" u="sng" dirty="0" smtClean="0">
                <a:solidFill>
                  <a:schemeClr val="tx1"/>
                </a:solidFill>
              </a:rPr>
              <a:t/>
            </a:r>
            <a:br>
              <a:rPr lang="ru-RU" sz="2400" b="1" u="sng" dirty="0" smtClean="0">
                <a:solidFill>
                  <a:schemeClr val="tx1"/>
                </a:solidFill>
              </a:rPr>
            </a:br>
            <a:r>
              <a:rPr lang="ru-RU" sz="2000" dirty="0" smtClean="0">
                <a:solidFill>
                  <a:schemeClr val="tx1"/>
                </a:solidFill>
              </a:rPr>
              <a:t>Заполняются позиции обведенные красным . Уровень уметь или владеть выбираете для каждого навыка самостоятельно. Учтите, что при выборе уровня и компетенции данный навык автоматически будет отображаться в п.5 «Рабочая программа дисциплины».</a:t>
            </a:r>
            <a:endParaRPr lang="ru-RU"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7088489" cy="464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680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b="1" dirty="0" smtClean="0">
                <a:solidFill>
                  <a:schemeClr val="bg1"/>
                </a:solidFill>
              </a:rPr>
              <a:t>Спасибо за внимание!  </a:t>
            </a:r>
            <a:endParaRPr lang="ru-RU" b="1" dirty="0">
              <a:solidFill>
                <a:schemeClr val="bg1"/>
              </a:solidFill>
            </a:endParaRPr>
          </a:p>
        </p:txBody>
      </p:sp>
    </p:spTree>
    <p:extLst>
      <p:ext uri="{BB962C8B-B14F-4D97-AF65-F5344CB8AC3E}">
        <p14:creationId xmlns:p14="http://schemas.microsoft.com/office/powerpoint/2010/main" val="2894029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282154"/>
          </a:xfrm>
        </p:spPr>
        <p:txBody>
          <a:bodyPr>
            <a:noAutofit/>
          </a:bodyPr>
          <a:lstStyle/>
          <a:p>
            <a:pPr algn="just"/>
            <a:r>
              <a:rPr lang="ru-RU" sz="3200" b="1" dirty="0" smtClean="0">
                <a:solidFill>
                  <a:srgbClr val="C00000"/>
                </a:solidFill>
              </a:rPr>
              <a:t>Шаг 4: </a:t>
            </a:r>
            <a:r>
              <a:rPr lang="ru-RU" sz="3200" dirty="0" smtClean="0">
                <a:solidFill>
                  <a:schemeClr val="tx1"/>
                </a:solidFill>
              </a:rPr>
              <a:t>открыть позицию </a:t>
            </a:r>
            <a:r>
              <a:rPr lang="ru-RU" b="1" u="sng" dirty="0" smtClean="0">
                <a:solidFill>
                  <a:schemeClr val="tx1"/>
                </a:solidFill>
              </a:rPr>
              <a:t>ординатура</a:t>
            </a:r>
            <a:br>
              <a:rPr lang="ru-RU" b="1" u="sng" dirty="0" smtClean="0">
                <a:solidFill>
                  <a:schemeClr val="tx1"/>
                </a:solidFill>
              </a:rPr>
            </a:br>
            <a:r>
              <a:rPr lang="ru-RU" sz="3200" b="1" dirty="0">
                <a:solidFill>
                  <a:srgbClr val="C00000"/>
                </a:solidFill>
              </a:rPr>
              <a:t>Шаг </a:t>
            </a:r>
            <a:r>
              <a:rPr lang="ru-RU" sz="3200" b="1" dirty="0" smtClean="0">
                <a:solidFill>
                  <a:srgbClr val="C00000"/>
                </a:solidFill>
              </a:rPr>
              <a:t>5: </a:t>
            </a:r>
            <a:r>
              <a:rPr lang="ru-RU" sz="3200" dirty="0">
                <a:solidFill>
                  <a:prstClr val="black"/>
                </a:solidFill>
              </a:rPr>
              <a:t>открыть </a:t>
            </a:r>
            <a:r>
              <a:rPr lang="ru-RU" sz="3200" dirty="0" smtClean="0">
                <a:solidFill>
                  <a:prstClr val="black"/>
                </a:solidFill>
              </a:rPr>
              <a:t>вкладку  </a:t>
            </a:r>
            <a:r>
              <a:rPr lang="ru-RU" b="1" u="sng" dirty="0" smtClean="0">
                <a:solidFill>
                  <a:prstClr val="black"/>
                </a:solidFill>
              </a:rPr>
              <a:t>УМКД</a:t>
            </a:r>
            <a:endParaRPr lang="ru-RU" b="1" u="sng" dirty="0">
              <a:solidFill>
                <a:schemeClr val="tx1"/>
              </a:solidFill>
            </a:endParaRPr>
          </a:p>
        </p:txBody>
      </p:sp>
      <p:pic>
        <p:nvPicPr>
          <p:cNvPr id="3074" name="Picture 2" descr="C:\Users\User\Desktop\инструкция презентация\ординатура.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514026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инструкция презентация\умк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501008"/>
            <a:ext cx="5544616" cy="311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71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800200"/>
          </a:xfrm>
        </p:spPr>
        <p:txBody>
          <a:bodyPr>
            <a:noAutofit/>
          </a:bodyPr>
          <a:lstStyle/>
          <a:p>
            <a:r>
              <a:rPr lang="ru-RU" sz="2400" b="1" dirty="0" smtClean="0">
                <a:solidFill>
                  <a:srgbClr val="C00000"/>
                </a:solidFill>
              </a:rPr>
              <a:t>Шаг 6: </a:t>
            </a:r>
            <a:r>
              <a:rPr lang="ru-RU" sz="2400" dirty="0" smtClean="0">
                <a:solidFill>
                  <a:schemeClr val="tx1"/>
                </a:solidFill>
              </a:rPr>
              <a:t>в </a:t>
            </a:r>
            <a:r>
              <a:rPr lang="ru-RU" sz="2800" b="1" u="sng" dirty="0" smtClean="0">
                <a:solidFill>
                  <a:schemeClr val="tx1"/>
                </a:solidFill>
              </a:rPr>
              <a:t>направление подготовки</a:t>
            </a:r>
            <a:r>
              <a:rPr lang="ru-RU" sz="2800" dirty="0" smtClean="0">
                <a:solidFill>
                  <a:schemeClr val="tx1"/>
                </a:solidFill>
              </a:rPr>
              <a:t> </a:t>
            </a:r>
            <a:r>
              <a:rPr lang="ru-RU" sz="2400" dirty="0" smtClean="0">
                <a:solidFill>
                  <a:schemeClr val="tx1"/>
                </a:solidFill>
              </a:rPr>
              <a:t>выбрать необходимую специальность ординатуры  </a:t>
            </a:r>
            <a:r>
              <a:rPr lang="ru-RU" sz="2000" dirty="0" smtClean="0">
                <a:solidFill>
                  <a:schemeClr val="tx1"/>
                </a:solidFill>
              </a:rPr>
              <a:t/>
            </a:r>
            <a:br>
              <a:rPr lang="ru-RU" sz="2000" dirty="0" smtClean="0">
                <a:solidFill>
                  <a:schemeClr val="tx1"/>
                </a:solidFill>
              </a:rPr>
            </a:br>
            <a:r>
              <a:rPr lang="ru-RU" sz="2000" dirty="0" smtClean="0">
                <a:solidFill>
                  <a:schemeClr val="tx1"/>
                </a:solidFill>
              </a:rPr>
              <a:t>В УМКД уже созданы ОПОП по всем специальностям ординатуры, автором указан ответственный за программу сотрудник кафедры, </a:t>
            </a:r>
            <a:r>
              <a:rPr lang="ru-RU" sz="2000" b="1" dirty="0" smtClean="0">
                <a:solidFill>
                  <a:srgbClr val="FF0000"/>
                </a:solidFill>
              </a:rPr>
              <a:t>только этот сотрудник может вносить изменения в ОПОП</a:t>
            </a:r>
            <a:endParaRPr lang="ru-RU" sz="2000" b="1" u="sng" dirty="0">
              <a:solidFill>
                <a:srgbClr val="FF0000"/>
              </a:solidFill>
            </a:endParaRPr>
          </a:p>
        </p:txBody>
      </p:sp>
      <p:pic>
        <p:nvPicPr>
          <p:cNvPr id="4098" name="Picture 2" descr="C:\Users\User\Desktop\инструкция презентация\опоп создан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 y="3731788"/>
            <a:ext cx="550729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инструкция презентация\специальност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627" y="1861510"/>
            <a:ext cx="5930555" cy="271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052736"/>
            <a:ext cx="3491880" cy="5040560"/>
          </a:xfrm>
        </p:spPr>
        <p:txBody>
          <a:bodyPr>
            <a:noAutofit/>
          </a:bodyPr>
          <a:lstStyle/>
          <a:p>
            <a:r>
              <a:rPr lang="ru-RU" sz="2400" b="1" dirty="0" smtClean="0">
                <a:solidFill>
                  <a:srgbClr val="C00000"/>
                </a:solidFill>
              </a:rPr>
              <a:t>Шаг 7: </a:t>
            </a:r>
            <a:r>
              <a:rPr lang="ru-RU" sz="2400" dirty="0" smtClean="0">
                <a:solidFill>
                  <a:schemeClr val="tx1"/>
                </a:solidFill>
              </a:rPr>
              <a:t>в ОПОП необходимо внести содержание следующих пунктов:</a:t>
            </a:r>
            <a:br>
              <a:rPr lang="ru-RU" sz="2400" dirty="0" smtClean="0">
                <a:solidFill>
                  <a:schemeClr val="tx1"/>
                </a:solidFill>
              </a:rPr>
            </a:br>
            <a:r>
              <a:rPr lang="ru-RU" sz="2400" dirty="0" smtClean="0">
                <a:solidFill>
                  <a:srgbClr val="FF0000"/>
                </a:solidFill>
              </a:rPr>
              <a:t>- </a:t>
            </a:r>
            <a:r>
              <a:rPr lang="ru-RU" sz="2400" u="sng" dirty="0" smtClean="0">
                <a:solidFill>
                  <a:srgbClr val="FF0000"/>
                </a:solidFill>
              </a:rPr>
              <a:t>Оборотная сторона</a:t>
            </a:r>
            <a:r>
              <a:rPr lang="ru-RU" sz="2400" dirty="0" smtClean="0">
                <a:solidFill>
                  <a:srgbClr val="FF0000"/>
                </a:solidFill>
              </a:rPr>
              <a:t/>
            </a:r>
            <a:br>
              <a:rPr lang="ru-RU" sz="2400" dirty="0" smtClean="0">
                <a:solidFill>
                  <a:srgbClr val="FF0000"/>
                </a:solidFill>
              </a:rPr>
            </a:br>
            <a:r>
              <a:rPr lang="ru-RU" sz="2400" dirty="0" smtClean="0">
                <a:solidFill>
                  <a:srgbClr val="FF0000"/>
                </a:solidFill>
              </a:rPr>
              <a:t>- </a:t>
            </a:r>
            <a:r>
              <a:rPr lang="ru-RU" sz="2400" u="sng" dirty="0" smtClean="0">
                <a:solidFill>
                  <a:srgbClr val="FF0000"/>
                </a:solidFill>
              </a:rPr>
              <a:t>Рецензии</a:t>
            </a:r>
            <a:r>
              <a:rPr lang="ru-RU" sz="2400" dirty="0" smtClean="0">
                <a:solidFill>
                  <a:srgbClr val="FF0000"/>
                </a:solidFill>
              </a:rPr>
              <a:t/>
            </a:r>
            <a:br>
              <a:rPr lang="ru-RU" sz="2400" dirty="0" smtClean="0">
                <a:solidFill>
                  <a:srgbClr val="FF0000"/>
                </a:solidFill>
              </a:rPr>
            </a:br>
            <a:r>
              <a:rPr lang="ru-RU" sz="2400" dirty="0" smtClean="0">
                <a:solidFill>
                  <a:srgbClr val="FF0000"/>
                </a:solidFill>
              </a:rPr>
              <a:t>- </a:t>
            </a:r>
            <a:r>
              <a:rPr lang="ru-RU" sz="2400" u="sng" dirty="0" smtClean="0">
                <a:solidFill>
                  <a:srgbClr val="FF0000"/>
                </a:solidFill>
              </a:rPr>
              <a:t>Пояснительная записка</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r>
              <a:rPr lang="ru-RU" sz="2000" dirty="0" smtClean="0">
                <a:solidFill>
                  <a:schemeClr val="tx1"/>
                </a:solidFill>
              </a:rPr>
              <a:t>Содержание остальных пунктов ОПОП создается автоматически после заполнения рабочих программ дисциплин  специальности ординатуры </a:t>
            </a:r>
            <a:endParaRPr lang="ru-RU" sz="2000" b="1" u="sng" dirty="0">
              <a:solidFill>
                <a:srgbClr val="FF0000"/>
              </a:solidFill>
            </a:endParaRPr>
          </a:p>
        </p:txBody>
      </p:sp>
      <p:pic>
        <p:nvPicPr>
          <p:cNvPr id="6147" name="Picture 3" descr="C:\Users\User\Desktop\инструкция презентация\ред опо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 y="404664"/>
            <a:ext cx="5455853"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1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642194"/>
          </a:xfrm>
        </p:spPr>
        <p:txBody>
          <a:bodyPr>
            <a:normAutofit fontScale="90000"/>
          </a:bodyPr>
          <a:lstStyle/>
          <a:p>
            <a:r>
              <a:rPr lang="ru-RU" b="1" dirty="0" smtClean="0">
                <a:solidFill>
                  <a:srgbClr val="FF0000"/>
                </a:solidFill>
              </a:rPr>
              <a:t>Шаг 8: </a:t>
            </a:r>
            <a:r>
              <a:rPr lang="ru-RU" b="1" u="sng" dirty="0">
                <a:solidFill>
                  <a:schemeClr val="tx1"/>
                </a:solidFill>
              </a:rPr>
              <a:t>п</a:t>
            </a:r>
            <a:r>
              <a:rPr lang="ru-RU" b="1" u="sng" dirty="0" smtClean="0">
                <a:solidFill>
                  <a:schemeClr val="tx1"/>
                </a:solidFill>
              </a:rPr>
              <a:t>ункт «Оборотная сторона»</a:t>
            </a:r>
            <a:r>
              <a:rPr lang="ru-RU" dirty="0" smtClean="0">
                <a:solidFill>
                  <a:schemeClr val="tx1"/>
                </a:solidFill>
              </a:rPr>
              <a:t/>
            </a:r>
            <a:br>
              <a:rPr lang="ru-RU" dirty="0" smtClean="0">
                <a:solidFill>
                  <a:schemeClr val="tx1"/>
                </a:solidFill>
              </a:rPr>
            </a:br>
            <a:r>
              <a:rPr lang="ru-RU" dirty="0" smtClean="0">
                <a:solidFill>
                  <a:schemeClr val="tx1"/>
                </a:solidFill>
              </a:rPr>
              <a:t>Необходимо внести авторов ОПОП и рецензентов</a:t>
            </a:r>
            <a:endParaRPr lang="ru-RU" dirty="0"/>
          </a:p>
        </p:txBody>
      </p:sp>
      <p:pic>
        <p:nvPicPr>
          <p:cNvPr id="1026" name="Picture 2" descr="C:\Users\User\Desktop\инструкция презентация\оборотная сторона.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32822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5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778098"/>
          </a:xfrm>
        </p:spPr>
        <p:txBody>
          <a:bodyPr>
            <a:normAutofit/>
          </a:bodyPr>
          <a:lstStyle/>
          <a:p>
            <a:r>
              <a:rPr lang="ru-RU" b="1" dirty="0" smtClean="0">
                <a:solidFill>
                  <a:srgbClr val="FF0000"/>
                </a:solidFill>
              </a:rPr>
              <a:t>Шаг 9: </a:t>
            </a:r>
            <a:r>
              <a:rPr lang="ru-RU" b="1" u="sng" dirty="0">
                <a:solidFill>
                  <a:schemeClr val="tx1"/>
                </a:solidFill>
              </a:rPr>
              <a:t>п</a:t>
            </a:r>
            <a:r>
              <a:rPr lang="ru-RU" b="1" u="sng" dirty="0" smtClean="0">
                <a:solidFill>
                  <a:schemeClr val="tx1"/>
                </a:solidFill>
              </a:rPr>
              <a:t>ункт «Рецензии»</a:t>
            </a:r>
            <a:endParaRPr lang="ru-RU" dirty="0">
              <a:solidFill>
                <a:schemeClr val="tx1"/>
              </a:solidFill>
            </a:endParaRPr>
          </a:p>
        </p:txBody>
      </p:sp>
      <p:pic>
        <p:nvPicPr>
          <p:cNvPr id="2050" name="Picture 2" descr="C:\Users\User\Desktop\инструкция презентация\рецензия.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389581"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44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TotalTime>
  <Words>522</Words>
  <Application>Microsoft Office PowerPoint</Application>
  <PresentationFormat>Экран (4:3)</PresentationFormat>
  <Paragraphs>54</Paragraphs>
  <Slides>43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Справедливость</vt:lpstr>
      <vt:lpstr> ПРАВИЛА  работы с электронным модулем</vt:lpstr>
      <vt:lpstr> Нормативная база: 1. ФГОС ВО (2014) по специальности ординатуры (скачать на сайте КрасГМУ) https://krasgmu.ru/index.php?page[common]=dept&amp;id=156&amp;cat=folder&amp;fid=27855   2. Учебный план специальности ординатуры (скачать на сайте КрасГМУ) https://krasgmu.ru/index.php?page[common]=dept&amp;id=156&amp;cat=folder&amp;band=0&amp;fid=28200   3. Другие нормативно-правовые акты (скачать на сайте КрасГМУ) https://krasgmu.ru/index.php?page[common]=dept&amp;id=156&amp;cat=folder&amp;band=0&amp;fid=27841   </vt:lpstr>
      <vt:lpstr>Шаг 1: открыть сайт КрасГМУ http://krasgmu.ru Шаг 2: авторизоваться (на главной странице сайта КрасГМУ необходимо ввести логин и пароль)</vt:lpstr>
      <vt:lpstr>Шаг 3: во вкладке сотрудникам выбрать деканаты /послевузовский</vt:lpstr>
      <vt:lpstr>Шаг 4: открыть позицию ординатура Шаг 5: открыть вкладку  УМКД</vt:lpstr>
      <vt:lpstr>Шаг 6: в направление подготовки выбрать необходимую специальность ординатуры   В УМКД уже созданы ОПОП по всем специальностям ординатуры, автором указан ответственный за программу сотрудник кафедры, только этот сотрудник может вносить изменения в ОПОП</vt:lpstr>
      <vt:lpstr>Шаг 7: в ОПОП необходимо внести содержание следующих пунктов: - Оборотная сторона - Рецензии - Пояснительная записка  Содержание остальных пунктов ОПОП создается автоматически после заполнения рабочих программ дисциплин  специальности ординатуры </vt:lpstr>
      <vt:lpstr>Шаг 8: пункт «Оборотная сторона» Необходимо внести авторов ОПОП и рецензентов</vt:lpstr>
      <vt:lpstr>Шаг 9: пункт «Рецензии»</vt:lpstr>
      <vt:lpstr>Шаг 10: раздел 1 «Общие положения» необходимо добавить содержание в: - общие положения, - цель, - задачи Содержание соответствует ФГОС ВО по специальности ординатуры п.2, 3, 4, 5, 6.1.2, 7, 8  в ОПОП заполняются автоматически, после заполнения всех компонентов (РП дисциплин, РП практик)  </vt:lpstr>
      <vt:lpstr>В разделе 5 ОПОП (Рабочая программа дисциплины (модуля)) можно увидеть полный список дисциплин, которые  формируют учебный план специальности (создается автоматически). Название дисциплины это гиперссылка на рабочую программу</vt:lpstr>
      <vt:lpstr>Пункт 6.1.1 «Программа обучающего симуляционного курса (специальные навыки) ОСК - специальные навыки», необходимо распределить 72 ч. между навыками. Если, потребуется указать навыки, колонка 4, которых нет в списке, необходимо, связаться с Ткаченко О.В., для решения этого вопроса.</vt:lpstr>
      <vt:lpstr>Пункт 6.2 «Программа производственной клинической практики», часы нужно заполнить с учетом базовой и вариативной части программы в соответствии с учебным планом, в итоге должно получиться 72 ЗЕ (2592ч.)</vt:lpstr>
      <vt:lpstr>Шаг 11: Создание рабочей программы дисциплины 1. Активировать вкладку +УМКД 2. Выбрать дисциплину, направление подготовки, кафедру, председателя МК 3. Обязательно поставить отметку «опубликовано» и «автор согласен», выбрать тип программы «учебная дисциплина» СОХРАНИТЬ</vt:lpstr>
      <vt:lpstr>Шаг 12: Основные настройки РП Для активации РП необходимо, в соответствии с учебным планом специальности ординатуры, выбрать : - курс - семестр, - форму контроля экзамен или зачет</vt:lpstr>
      <vt:lpstr>Для самоконтроля можно использовать закладку в виде часов «Сверить часы с учебным планом» В ходе заполнения РП можно отследить соответствие заполняемых часов учебному плану специальности ординатуры</vt:lpstr>
      <vt:lpstr>Шаг 14: для заполнения в РП дисциплины вкладок «Оборотная сторона» и «Рецензии» используйте инструкцию шаг 8 и шаг 9 Шаг 15: в разделе 5 «Рабочая программа дисциплины (модуля)» необходимо выбрать компетенции, соответствующие им профессиональные задачи, добавить: знать, уметь, владеть, формы контроля Содержание компетенций, перечень профессиональных задач, формы контроля внесены администратором в базу данных</vt:lpstr>
      <vt:lpstr>  Для заполнения колонок «знать», «уметь», «владеть» используйте информацию по квалификационным характеристикам для специалистов из Приказа Минздравсоцразвития от 23.07.2010 г. № 541н (ссылка на приказ) http://krasgmu.ru/index.php?page[common]=content&amp;id=43213 </vt:lpstr>
      <vt:lpstr>  В разделе 5 «Рабочая программа дисциплины (модуля)» в пункте «Содержание рабочей программы учебного модуля» необходимо разбить содержание дисциплины на разделы. Без выполнения этого пункта, дальнейшая работа по наполнению программы невозможна</vt:lpstr>
      <vt:lpstr>Шаг 16: Внести содержание в разделы 5.1.1 «Тематический план лекций»,  5.1.2 «Тематический план практических занятий», 5.1.3 «Тематический план самостоятельной работы обучающихся»  Для автоматического формирования индексов тем, необходимо создать разделы и к ним добавлять темы занятий (см. формирование разделов Шаг 15)</vt:lpstr>
      <vt:lpstr>Раздел 5.1.4 «Формы и виды промежуточной аттестации» редакции не требует  Шаг 17:  раздел 5.1.5 «Примеры контрольно-оценочных материалов» заполняется в соответствии с правилами внесения ФОС только для входящего и текущего контроля. Должны быть учтены все ранее запланированные, в разделе 5, виды контроля</vt:lpstr>
      <vt:lpstr>Разделы 5.1.6 «Основная литература», 5.1.7 «Дополнительная литература» заполняются совместно с сотрудниками УБИЦ КрасГМУ Шаг 18:  раздел 5.1.8 «Карта обеспеченности учебными материалами» вносятся учебные материалы имеющиеся в наличии на кафедре</vt:lpstr>
      <vt:lpstr>    Шаг 19: в разделе 5.1.9 «Карта материально-технической обеспеченности» необходимо указывать клинические базы, аудитории, наименование оборудования и форму его использования Так же в данном разделе указывается всё симуляционное оборудование, которое используется на  обучающем симуляционном курсе</vt:lpstr>
      <vt:lpstr>    Шаг 20: раздел 6.1.1 «Программа обучающего симуляционного курса (специальные навыки)» и раздел 6.2 «Программа производственной клинической практики» заполняются в соответствии с ФГОС ВО специальности ординатуры и Положением о практической подготовке ординаторов Раздел 6.1.2. «Программа обучающего симуляционного курса (общепрофессиональные навыки)» создается автоматически администратором базы </vt:lpstr>
      <vt:lpstr>    Шаг 21: в раздел 7 «Государственная итоговая аттестация» необходимо внести все фонды оценочных средств, которые могут быть использованы во время проведения ГИА по специальности ординатуры  Важно!!! Для соблюдения индексации тем при заполнении лекций, практических занятий, самостоятельной работы и практик необходимо учитывать разделы, созданные в шаге 16 </vt:lpstr>
      <vt:lpstr>Спасибо за внимание!  </vt:lpstr>
      <vt:lpstr> ПРАВИЛА  работы с электронным модулем</vt:lpstr>
      <vt:lpstr>Шаг 1: открыть сайт КрасГМУ http://krasgmu.ru Шаг 2: авторизоваться (на главной странице сайта КрасГМУ необходимо ввести логин и пароль)</vt:lpstr>
      <vt:lpstr>Шаг 3: во вкладке сотрудникам выбрать деканаты /послевузовский</vt:lpstr>
      <vt:lpstr>Шаг 4: открыть позицию ординатура Шаг 5: открыть вкладку  УМКД</vt:lpstr>
      <vt:lpstr>Шаг 6: Создание рабочей программы дисциплины 1. Активировать вкладку +УМКД 2. Выбрать дисциплину, направление подготовки, кафедру, председателя МК 3. Обязательно поставить отметку «опубликовано» и «автор согласен», выбрать тип программы «учебная дисциплина» СОХРАНИТЬ</vt:lpstr>
      <vt:lpstr>Шаг 7: Основные настройки РП Для активации РП необходимо, в соответствии с учебным планом специальности ординатуры, выбрать : - курс - семестр, - форму контроля экзамен или зачет</vt:lpstr>
      <vt:lpstr>Для самоконтроля можно использовать закладку в виде часов «Сверить часы с учебным планом» В ходе заполнения РП можно отследить соответствие заполняемых часов учебному плану специальности ординатуры</vt:lpstr>
      <vt:lpstr>Шаг 8: для заполнения в РП дисциплины вкладок «Оборотная сторона» и «Рецензии» используйте инструкцию шаг 8 и шаг 9 Шаг 9: в разделе 5 «Рабочая программа дисциплины (модуля)» необходимо выбрать компетенции, соответствующие им профессиональные задачи, добавить: знать, уметь, владеть, формы контроля Содержание компетенций, перечень профессиональных задач, формы контроля внесены администратором в базу данных</vt:lpstr>
      <vt:lpstr>  Для заполнения колонок «знать», «уметь», «владеть» используйте информацию по квалификационным характеристикам для специалистов из Приказа Минздравсоцразвития от 23.07.2010 г. № 541н (ссылка на приказ) http://krasgmu.ru/index.php?page[common]=content&amp;id=43213 </vt:lpstr>
      <vt:lpstr>  В разделе 5 «Рабочая программа дисциплины (модуля)» в пункте «Содержание рабочей программы учебного модуля» необходимо разбить содержание дисциплины на разделы. Без выполнения этого пункта, дальнейшая работа по наполнению программы невозможна</vt:lpstr>
      <vt:lpstr>Шаг 10: Внести содержание в разделы 5.1.1 «Тематический план лекций»,  5.1.2 «Тематический план практических занятий», 5.1.3 «Тематический план самостоятельной работы обучающихся»  Для автоматического формирования индексов тем, необходимо создать разделы и к ним добавлять темы занятий (см. формирование разделов Шаг 15)</vt:lpstr>
      <vt:lpstr>Раздел 5.1.4 «Формы и виды промежуточной аттестации» редакции не требует  Шаг 11:  раздел 5.1.5 «Примеры контрольно-оценочных материалов» заполняется в соответствии с правилами внесения ФОС только для входящего и текущего контроля. Должны быть учтены все ранее запланированные, в разделе 5, виды контроля</vt:lpstr>
      <vt:lpstr>Разделы 5.1.6 «Основная литература», 5.1.7 «Дополнительная литература» заполняются совместно с сотрудниками УБИЦ КрасГМУ Шаг 12:  раздел 5.1.8 «Карта перечня обеспеченности учебными материалами, информационными технологиями рабочей программы» вносятся учебные материалы по дисциплине имеющиеся в наличии на кафедре, в банке практических навыков и видеолекций, а также на сайте ЦДО КрасГМУ</vt:lpstr>
      <vt:lpstr> Шаг 13:  раздел 5.1.8.1 «Перечень ресурсов информационно-телекоммуникационной сети «Интернет»» вносятся данные интернет ресурсов, которые могут являться дополнительными для самостоятельной работы обучающихся по профилю специальности  (ссылки на клинические рекомендации МинздраваРФ, Евросоюза и т.д., электронные журналы по профилю специальности, сайты союзов по профилю специальности.)</vt:lpstr>
      <vt:lpstr> Шаг 15:  раздел 5.1.10 «Перечень практических навыков» необходимо перечислить все практические навыки, которыми должен овладеть обучающийся по профилю специальности за два года обучения. С учетом сложности навыков, распределить их на два года. Если по профилю специальности утвержден профессиональный стандарт, необходимо актуализировать практические навыки с учетом трудовых функций будущего специалиста. К каждому навыку надо прикрепить компетенции. Для редактирования навыка необходимо нажать оранжевый треугольник.</vt:lpstr>
      <vt:lpstr> Заполняются позиции обведенные красным . Уровень уметь или владеть выбираете для каждого навыка самостоятельно. Учтите, что при выборе уровня и компетенции данный навык автоматически будет отображаться в п.5 «Рабочая программа дисциплины».</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работы с электронным модулем</dc:title>
  <dc:creator>Оксана</dc:creator>
  <cp:lastModifiedBy>Ткаченко</cp:lastModifiedBy>
  <cp:revision>59</cp:revision>
  <cp:lastPrinted>2015-11-09T06:33:18Z</cp:lastPrinted>
  <dcterms:created xsi:type="dcterms:W3CDTF">2015-11-08T08:52:23Z</dcterms:created>
  <dcterms:modified xsi:type="dcterms:W3CDTF">2024-03-15T06:39:11Z</dcterms:modified>
</cp:coreProperties>
</file>