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7" r:id="rId3"/>
    <p:sldId id="284" r:id="rId4"/>
    <p:sldId id="281" r:id="rId5"/>
    <p:sldId id="285" r:id="rId6"/>
    <p:sldId id="286" r:id="rId7"/>
    <p:sldId id="287" r:id="rId8"/>
    <p:sldId id="288" r:id="rId9"/>
    <p:sldId id="289" r:id="rId10"/>
    <p:sldId id="290" r:id="rId11"/>
    <p:sldId id="269" r:id="rId12"/>
  </p:sldIdLst>
  <p:sldSz cx="9144000" cy="6858000" type="screen4x3"/>
  <p:notesSz cx="6797675" cy="9926638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DFFF0B"/>
    <a:srgbClr val="FF6699"/>
    <a:srgbClr val="E3F2F7"/>
    <a:srgbClr val="F2F4CF"/>
    <a:srgbClr val="99FF66"/>
    <a:srgbClr val="33CCCC"/>
    <a:srgbClr val="BECDEF"/>
    <a:srgbClr val="92B6E7"/>
    <a:srgbClr val="3940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15" autoAdjust="0"/>
    <p:restoredTop sz="92916" autoAdjust="0"/>
  </p:normalViewPr>
  <p:slideViewPr>
    <p:cSldViewPr>
      <p:cViewPr>
        <p:scale>
          <a:sx n="68" d="100"/>
          <a:sy n="68" d="100"/>
        </p:scale>
        <p:origin x="-570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2636912"/>
            <a:ext cx="6336704" cy="1440160"/>
          </a:xfrm>
        </p:spPr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95736" y="292102"/>
            <a:ext cx="6840760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2195736" y="1556792"/>
            <a:ext cx="684076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92102"/>
            <a:ext cx="6840760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95736" y="1556792"/>
            <a:ext cx="684076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krasgmu.ru/index.php?page%5bcommon%5d=content&amp;id=174728" TargetMode="External"/><Relationship Id="rId4" Type="http://schemas.openxmlformats.org/officeDocument/2006/relationships/hyperlink" Target="https://krasgmu.ru/index.php?page%5borg%5d=pve&amp;cat=ord&amp;mode=umk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rasgmu.ru/index.php?page%5borg%5d=pve&amp;cat=ord&amp;mode=umk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hyperlink" Target="https://krasgmu.ru/index.php?page%5bcommon%5d=content&amp;id=20339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1663" y="332656"/>
            <a:ext cx="6660777" cy="29523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5300" dirty="0" smtClean="0"/>
              <a:t>Инструкция по заполнению отчетно-учетных документов ординаторов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b="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1871663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1520" y="3212976"/>
            <a:ext cx="8568952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u="sng" dirty="0" smtClean="0">
                <a:solidFill>
                  <a:srgbClr val="C00000"/>
                </a:solidFill>
              </a:rPr>
              <a:t>Содержание:</a:t>
            </a:r>
            <a:r>
              <a:rPr lang="ru-RU" dirty="0" smtClean="0"/>
              <a:t>  </a:t>
            </a:r>
          </a:p>
          <a:p>
            <a:pPr algn="r">
              <a:buFont typeface="+mj-lt"/>
              <a:buAutoNum type="arabicPeriod"/>
            </a:pPr>
            <a:r>
              <a:rPr lang="ru-RU" dirty="0" smtClean="0"/>
              <a:t>зачетная книжка (1 год)</a:t>
            </a:r>
          </a:p>
          <a:p>
            <a:pPr algn="r">
              <a:buFont typeface="+mj-lt"/>
              <a:buAutoNum type="arabicPeriod"/>
            </a:pPr>
            <a:r>
              <a:rPr lang="ru-RU" dirty="0"/>
              <a:t> </a:t>
            </a:r>
            <a:r>
              <a:rPr lang="ru-RU" dirty="0" smtClean="0"/>
              <a:t>зачетная книжек (2 год)</a:t>
            </a:r>
          </a:p>
          <a:p>
            <a:pPr algn="just"/>
            <a:r>
              <a:rPr lang="ru-RU" u="sng" dirty="0" smtClean="0">
                <a:solidFill>
                  <a:srgbClr val="C00000"/>
                </a:solidFill>
              </a:rPr>
              <a:t>Сокращения:</a:t>
            </a:r>
          </a:p>
          <a:p>
            <a:pPr algn="just"/>
            <a:r>
              <a:rPr lang="ru-RU" dirty="0" smtClean="0"/>
              <a:t>Зачетная книжка – ЗК </a:t>
            </a:r>
          </a:p>
          <a:p>
            <a:pPr algn="just"/>
            <a:r>
              <a:rPr lang="ru-RU" dirty="0" smtClean="0"/>
              <a:t>Учебный план – УП</a:t>
            </a:r>
          </a:p>
          <a:p>
            <a:pPr algn="just"/>
            <a:r>
              <a:rPr lang="ru-RU" dirty="0" smtClean="0"/>
              <a:t>Индивидуальный план – ИП</a:t>
            </a:r>
          </a:p>
          <a:p>
            <a:pPr algn="just"/>
            <a:r>
              <a:rPr lang="ru-RU" dirty="0" smtClean="0"/>
              <a:t>Дистанционное обучение – ДО</a:t>
            </a:r>
          </a:p>
          <a:p>
            <a:pPr algn="just"/>
            <a:r>
              <a:rPr lang="ru-RU" dirty="0" smtClean="0"/>
              <a:t>Календарный учебный график  - КУГ</a:t>
            </a:r>
          </a:p>
          <a:p>
            <a:pPr algn="just"/>
            <a:r>
              <a:rPr lang="ru-RU" dirty="0" smtClean="0"/>
              <a:t>Эволюционный формуляр – ЭФ</a:t>
            </a:r>
          </a:p>
          <a:p>
            <a:pPr algn="just"/>
            <a:r>
              <a:rPr lang="ru-RU" dirty="0" smtClean="0"/>
              <a:t>Факультативные дисциплины - ФТД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437112"/>
            <a:ext cx="3744416" cy="10081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663" y="116632"/>
            <a:ext cx="7164833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4D4D4D">
                    <a:lumMod val="75000"/>
                  </a:srgbClr>
                </a:solidFill>
              </a:rPr>
              <a:t>Зачетная </a:t>
            </a:r>
            <a:r>
              <a:rPr lang="ru-RU" dirty="0">
                <a:solidFill>
                  <a:srgbClr val="4D4D4D">
                    <a:lumMod val="75000"/>
                  </a:srgbClr>
                </a:solidFill>
              </a:rPr>
              <a:t>книжка </a:t>
            </a:r>
            <a:r>
              <a:rPr lang="ru-RU" dirty="0" smtClean="0">
                <a:solidFill>
                  <a:srgbClr val="4D4D4D">
                    <a:lumMod val="75000"/>
                  </a:srgbClr>
                </a:solidFill>
              </a:rPr>
              <a:t>(2 </a:t>
            </a:r>
            <a:r>
              <a:rPr lang="ru-RU" dirty="0">
                <a:solidFill>
                  <a:srgbClr val="4D4D4D">
                    <a:lumMod val="75000"/>
                  </a:srgbClr>
                </a:solidFill>
              </a:rPr>
              <a:t>год</a:t>
            </a:r>
            <a:r>
              <a:rPr lang="ru-RU" dirty="0" smtClean="0">
                <a:solidFill>
                  <a:srgbClr val="4D4D4D">
                    <a:lumMod val="75000"/>
                  </a:srgbClr>
                </a:solidFill>
              </a:rPr>
              <a:t>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b="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382653" y="980728"/>
            <a:ext cx="4536504" cy="26116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Перечень практических навыков ординатора  (стр. 12 -  16) </a:t>
            </a:r>
            <a:r>
              <a:rPr lang="ru-RU" sz="1800" dirty="0" smtClean="0">
                <a:solidFill>
                  <a:schemeClr val="tx1"/>
                </a:solidFill>
              </a:rPr>
              <a:t>– заполняется в соответствии с п. 4 ИП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В ЗК в  колонке «Выполнено» (всего, в </a:t>
            </a:r>
            <a:r>
              <a:rPr lang="ru-RU" sz="1800" dirty="0" err="1" smtClean="0">
                <a:solidFill>
                  <a:schemeClr val="tx1"/>
                </a:solidFill>
              </a:rPr>
              <a:t>т.ч</a:t>
            </a:r>
            <a:r>
              <a:rPr lang="ru-RU" sz="1800" dirty="0" smtClean="0">
                <a:solidFill>
                  <a:schemeClr val="tx1"/>
                </a:solidFill>
              </a:rPr>
              <a:t>. самостоятельно) количество выполненных практических навыков </a:t>
            </a:r>
            <a:r>
              <a:rPr lang="ru-RU" sz="1800" b="1" dirty="0" smtClean="0">
                <a:solidFill>
                  <a:srgbClr val="FF0000"/>
                </a:solidFill>
              </a:rPr>
              <a:t>может отличаться </a:t>
            </a:r>
            <a:r>
              <a:rPr lang="ru-RU" sz="1800" dirty="0" smtClean="0">
                <a:solidFill>
                  <a:schemeClr val="tx1"/>
                </a:solidFill>
              </a:rPr>
              <a:t>от количества запланированного в ИП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В колонке «Подпись» ставится подпись курирующего сотрудника кафедры или зав. кафедрой на против </a:t>
            </a:r>
            <a:r>
              <a:rPr lang="ru-RU" sz="1800" b="1" dirty="0" smtClean="0">
                <a:solidFill>
                  <a:srgbClr val="FF0000"/>
                </a:solidFill>
              </a:rPr>
              <a:t>каждого</a:t>
            </a:r>
            <a:r>
              <a:rPr lang="ru-RU" sz="1800" dirty="0" smtClean="0">
                <a:solidFill>
                  <a:schemeClr val="tx1"/>
                </a:solidFill>
              </a:rPr>
              <a:t> навыка, </a:t>
            </a:r>
            <a:r>
              <a:rPr lang="ru-RU" sz="1800" u="sng" dirty="0" smtClean="0">
                <a:solidFill>
                  <a:schemeClr val="tx1"/>
                </a:solidFill>
              </a:rPr>
              <a:t>а не одна подпись поперек на весь лист</a:t>
            </a:r>
            <a:r>
              <a:rPr lang="ru-RU" sz="1800" dirty="0" smtClean="0">
                <a:solidFill>
                  <a:schemeClr val="tx1"/>
                </a:solidFill>
              </a:rPr>
              <a:t>!!!</a:t>
            </a:r>
          </a:p>
          <a:p>
            <a:pPr marL="0" indent="0">
              <a:buNone/>
            </a:pPr>
            <a:endParaRPr lang="ru-RU" sz="180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1871663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5"/>
          <p:cNvSpPr txBox="1">
            <a:spLocks/>
          </p:cNvSpPr>
          <p:nvPr/>
        </p:nvSpPr>
        <p:spPr>
          <a:xfrm>
            <a:off x="-27475" y="4581128"/>
            <a:ext cx="4355976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4" y="1203641"/>
            <a:ext cx="4325752" cy="309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92332"/>
            <a:ext cx="4563181" cy="300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бъект 5"/>
          <p:cNvSpPr>
            <a:spLocks noGrp="1"/>
          </p:cNvSpPr>
          <p:nvPr>
            <p:ph sz="half" idx="2"/>
          </p:nvPr>
        </p:nvSpPr>
        <p:spPr>
          <a:xfrm>
            <a:off x="179512" y="4581128"/>
            <a:ext cx="3744416" cy="20487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chemeClr val="tx1"/>
                </a:solidFill>
              </a:rPr>
              <a:t>В </a:t>
            </a:r>
            <a:r>
              <a:rPr lang="ru-RU" sz="1800" b="1" dirty="0" smtClean="0">
                <a:solidFill>
                  <a:schemeClr val="tx1"/>
                </a:solidFill>
              </a:rPr>
              <a:t>стр. 12 -  </a:t>
            </a:r>
            <a:r>
              <a:rPr lang="ru-RU" sz="1800" b="1" dirty="0">
                <a:solidFill>
                  <a:schemeClr val="tx1"/>
                </a:solidFill>
              </a:rPr>
              <a:t>стр. </a:t>
            </a:r>
            <a:r>
              <a:rPr lang="ru-RU" sz="1800" b="1" dirty="0" smtClean="0">
                <a:solidFill>
                  <a:schemeClr val="tx1"/>
                </a:solidFill>
              </a:rPr>
              <a:t>16 </a:t>
            </a:r>
            <a:r>
              <a:rPr lang="ru-RU" sz="1800" b="1" dirty="0">
                <a:solidFill>
                  <a:schemeClr val="tx1"/>
                </a:solidFill>
              </a:rPr>
              <a:t>– должна стоять подпись заведующего кафедрой</a:t>
            </a:r>
          </a:p>
        </p:txBody>
      </p:sp>
    </p:spTree>
    <p:extLst>
      <p:ext uri="{BB962C8B-B14F-4D97-AF65-F5344CB8AC3E}">
        <p14:creationId xmlns:p14="http://schemas.microsoft.com/office/powerpoint/2010/main" val="339747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 rotWithShape="1">
          <a:blip r:embed="rId3"/>
          <a:srcRect l="9445" r="9445"/>
          <a:stretch/>
        </p:blipFill>
        <p:spPr>
          <a:xfrm>
            <a:off x="1064348" y="478835"/>
            <a:ext cx="6813541" cy="4725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29200"/>
            <a:ext cx="7431087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00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788888" y="1484784"/>
            <a:ext cx="4175600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92102"/>
            <a:ext cx="6840760" cy="616618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4D4D4D">
                    <a:lumMod val="75000"/>
                  </a:srgbClr>
                </a:solidFill>
              </a:rPr>
              <a:t>Зачетная </a:t>
            </a:r>
            <a:r>
              <a:rPr lang="ru-RU" dirty="0">
                <a:solidFill>
                  <a:srgbClr val="4D4D4D">
                    <a:lumMod val="75000"/>
                  </a:srgbClr>
                </a:solidFill>
              </a:rPr>
              <a:t>книжка (1 год</a:t>
            </a:r>
            <a:r>
              <a:rPr lang="ru-RU" dirty="0" smtClean="0">
                <a:solidFill>
                  <a:srgbClr val="4D4D4D">
                    <a:lumMod val="75000"/>
                  </a:srgbClr>
                </a:solidFill>
              </a:rPr>
              <a:t>)</a:t>
            </a:r>
            <a:r>
              <a:rPr lang="ru-RU" dirty="0"/>
              <a:t/>
            </a:r>
            <a:br>
              <a:rPr lang="ru-RU" dirty="0"/>
            </a:br>
            <a:endParaRPr lang="ru-RU" b="0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300" y="3573016"/>
            <a:ext cx="427018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5" y="1052736"/>
            <a:ext cx="4625853" cy="319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63874" y="1471799"/>
            <a:ext cx="4200614" cy="1754326"/>
          </a:xfrm>
          <a:prstGeom prst="rect">
            <a:avLst/>
          </a:prstGeom>
          <a:solidFill>
            <a:srgbClr val="FF9966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В ЗК должны быть вписаны все дисциплины, которые </a:t>
            </a:r>
            <a:r>
              <a:rPr lang="ru-RU" b="1" dirty="0" smtClean="0">
                <a:solidFill>
                  <a:prstClr val="black"/>
                </a:solidFill>
              </a:rPr>
              <a:t>были внесены в расписание: </a:t>
            </a:r>
            <a:r>
              <a:rPr lang="ru-RU" b="1" dirty="0">
                <a:solidFill>
                  <a:prstClr val="black"/>
                </a:solidFill>
              </a:rPr>
              <a:t>наименование кафедры, сроки прохождения цикла, слово «зачет» </a:t>
            </a:r>
            <a:br>
              <a:rPr lang="ru-RU" b="1" dirty="0">
                <a:solidFill>
                  <a:prstClr val="black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59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4D4D4D">
                    <a:lumMod val="75000"/>
                  </a:srgbClr>
                </a:solidFill>
              </a:rPr>
              <a:t>Зачетная </a:t>
            </a:r>
            <a:r>
              <a:rPr lang="ru-RU" dirty="0">
                <a:solidFill>
                  <a:srgbClr val="4D4D4D">
                    <a:lumMod val="75000"/>
                  </a:srgbClr>
                </a:solidFill>
              </a:rPr>
              <a:t>книжка (1 год</a:t>
            </a:r>
            <a:r>
              <a:rPr lang="ru-RU" dirty="0" smtClean="0">
                <a:solidFill>
                  <a:srgbClr val="4D4D4D">
                    <a:lumMod val="75000"/>
                  </a:srgbClr>
                </a:solidFill>
              </a:rPr>
              <a:t>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b="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1871663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5536" y="1562596"/>
            <a:ext cx="856895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</a:rPr>
              <a:t>Красный цвет </a:t>
            </a:r>
            <a:r>
              <a:rPr lang="ru-RU" sz="2000" dirty="0"/>
              <a:t>– дисциплина специальности, даты по календарному графику:  </a:t>
            </a:r>
            <a:endParaRPr lang="ru-RU" sz="2000" dirty="0" smtClean="0"/>
          </a:p>
          <a:p>
            <a:pPr algn="just"/>
            <a:r>
              <a:rPr lang="ru-RU" sz="2000" dirty="0" smtClean="0"/>
              <a:t>- </a:t>
            </a:r>
            <a:r>
              <a:rPr lang="ru-RU" sz="2000" b="1" dirty="0" smtClean="0">
                <a:solidFill>
                  <a:srgbClr val="C00000"/>
                </a:solidFill>
              </a:rPr>
              <a:t>01.09.2021 - 27.12.21;</a:t>
            </a:r>
          </a:p>
          <a:p>
            <a:pPr marL="285750" indent="-285750" algn="just"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</a:rPr>
              <a:t>28.03.22 </a:t>
            </a:r>
            <a:r>
              <a:rPr lang="ru-RU" sz="2000" b="1" dirty="0">
                <a:solidFill>
                  <a:srgbClr val="C00000"/>
                </a:solidFill>
              </a:rPr>
              <a:t>– </a:t>
            </a:r>
            <a:r>
              <a:rPr lang="ru-RU" sz="2000" b="1" dirty="0" smtClean="0">
                <a:solidFill>
                  <a:srgbClr val="C00000"/>
                </a:solidFill>
              </a:rPr>
              <a:t>30.04.22, 17.06.22 - 22.06.22  </a:t>
            </a:r>
            <a:r>
              <a:rPr lang="ru-RU" sz="2000" dirty="0" smtClean="0"/>
              <a:t>(в данные даты, может стоять дисциплина по выбору, зависит от объема дисциплины, см. пример расчета на слайде 5),</a:t>
            </a:r>
          </a:p>
          <a:p>
            <a:pPr algn="just"/>
            <a:r>
              <a:rPr lang="ru-RU" sz="2000" dirty="0" smtClean="0"/>
              <a:t>При заполнении в первую колонку вписываются </a:t>
            </a:r>
            <a:r>
              <a:rPr lang="ru-RU" sz="2000" dirty="0"/>
              <a:t>разделы дисциплины специальности, см. </a:t>
            </a:r>
            <a:r>
              <a:rPr lang="ru-RU" sz="2000" dirty="0" smtClean="0"/>
              <a:t>ЭУМК</a:t>
            </a:r>
          </a:p>
          <a:p>
            <a:pPr algn="just"/>
            <a:r>
              <a:rPr lang="ru-RU" sz="2000" dirty="0" smtClean="0"/>
              <a:t> </a:t>
            </a:r>
            <a:r>
              <a:rPr lang="en-US" sz="2000" dirty="0">
                <a:hlinkClick r:id="rId4"/>
              </a:rPr>
              <a:t>https://krasgmu.ru/index.php?page[org]=pve&amp;cat=ord&amp;mode=umkd</a:t>
            </a:r>
            <a:r>
              <a:rPr lang="ru-RU" sz="2000" dirty="0"/>
              <a:t>). </a:t>
            </a:r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Исключениями являются следующие специальности:</a:t>
            </a:r>
          </a:p>
          <a:p>
            <a:pPr algn="just"/>
            <a:r>
              <a:rPr lang="ru-RU" sz="2000" dirty="0" smtClean="0"/>
              <a:t>Рентгенология</a:t>
            </a:r>
            <a:r>
              <a:rPr lang="ru-RU" sz="2000" dirty="0"/>
              <a:t>, </a:t>
            </a:r>
            <a:r>
              <a:rPr lang="ru-RU" sz="2000" dirty="0" smtClean="0"/>
              <a:t>УЗД</a:t>
            </a:r>
            <a:r>
              <a:rPr lang="ru-RU" sz="2000" dirty="0"/>
              <a:t> </a:t>
            </a:r>
            <a:r>
              <a:rPr lang="ru-RU" sz="2000" dirty="0" smtClean="0"/>
              <a:t> у этих специальностей дисциплины специальности проходит с </a:t>
            </a:r>
            <a:r>
              <a:rPr lang="ru-RU" sz="2000" b="1" dirty="0" smtClean="0">
                <a:solidFill>
                  <a:srgbClr val="C00000"/>
                </a:solidFill>
              </a:rPr>
              <a:t>01.09.21 по 17.12.21</a:t>
            </a:r>
          </a:p>
          <a:p>
            <a:pPr algn="just"/>
            <a:r>
              <a:rPr lang="ru-RU" sz="2000" dirty="0" smtClean="0"/>
              <a:t>У специальности А/р с </a:t>
            </a:r>
            <a:r>
              <a:rPr lang="ru-RU" sz="2000" b="1" dirty="0" smtClean="0">
                <a:solidFill>
                  <a:srgbClr val="C00000"/>
                </a:solidFill>
              </a:rPr>
              <a:t>01.09.21 по 27.12.21</a:t>
            </a:r>
          </a:p>
          <a:p>
            <a:pPr algn="just"/>
            <a:endParaRPr lang="ru-RU" sz="1000" b="1" dirty="0">
              <a:solidFill>
                <a:srgbClr val="C00000"/>
              </a:solidFill>
            </a:endParaRPr>
          </a:p>
          <a:p>
            <a:pPr algn="just"/>
            <a:r>
              <a:rPr lang="ru-RU" sz="2000" dirty="0"/>
              <a:t>Ссылка на </a:t>
            </a:r>
            <a:r>
              <a:rPr lang="ru-RU" sz="2000" dirty="0" smtClean="0"/>
              <a:t>расписание</a:t>
            </a:r>
          </a:p>
          <a:p>
            <a:pPr algn="just"/>
            <a:r>
              <a:rPr lang="ru-RU" sz="2000" dirty="0" smtClean="0"/>
              <a:t> </a:t>
            </a:r>
            <a:r>
              <a:rPr lang="en-US" sz="2000" dirty="0">
                <a:hlinkClick r:id="rId5"/>
              </a:rPr>
              <a:t>https://krasgmu.ru/index.php?page[common]=</a:t>
            </a:r>
            <a:r>
              <a:rPr lang="en-US" sz="2000" dirty="0" smtClean="0">
                <a:hlinkClick r:id="rId5"/>
              </a:rPr>
              <a:t>content&amp;id=174728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6889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5733256"/>
            <a:ext cx="864096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924944"/>
            <a:ext cx="8640960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772816"/>
            <a:ext cx="864096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4D4D4D">
                    <a:lumMod val="75000"/>
                  </a:srgbClr>
                </a:solidFill>
              </a:rPr>
              <a:t>Зачетная </a:t>
            </a:r>
            <a:r>
              <a:rPr lang="ru-RU" dirty="0">
                <a:solidFill>
                  <a:srgbClr val="4D4D4D">
                    <a:lumMod val="75000"/>
                  </a:srgbClr>
                </a:solidFill>
              </a:rPr>
              <a:t>книжка (1 год</a:t>
            </a:r>
            <a:r>
              <a:rPr lang="ru-RU" dirty="0" smtClean="0">
                <a:solidFill>
                  <a:srgbClr val="4D4D4D">
                    <a:lumMod val="75000"/>
                  </a:srgbClr>
                </a:solidFill>
              </a:rPr>
              <a:t>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b="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79512" y="1533079"/>
            <a:ext cx="8784977" cy="51067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Зеленый цвет </a:t>
            </a:r>
            <a:r>
              <a:rPr lang="ru-RU" sz="2400" dirty="0" smtClean="0">
                <a:solidFill>
                  <a:schemeClr val="tx1"/>
                </a:solidFill>
              </a:rPr>
              <a:t>– дисциплины базовой части, по расписанию у всех специальностей прошли, все ординаторы должны </a:t>
            </a:r>
            <a:r>
              <a:rPr lang="ru-RU" sz="2400" b="1" dirty="0" smtClean="0">
                <a:solidFill>
                  <a:schemeClr val="tx1"/>
                </a:solidFill>
              </a:rPr>
              <a:t>иметь зачеты.</a:t>
            </a:r>
          </a:p>
          <a:p>
            <a:pPr marL="0" indent="0" algn="just">
              <a:buNone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FFC000"/>
                </a:solidFill>
              </a:rPr>
              <a:t>Желтый цвет </a:t>
            </a:r>
            <a:r>
              <a:rPr lang="ru-RU" sz="2400" dirty="0" smtClean="0">
                <a:solidFill>
                  <a:schemeClr val="tx1"/>
                </a:solidFill>
              </a:rPr>
              <a:t>– дисциплины вариативной части  + </a:t>
            </a:r>
            <a:r>
              <a:rPr lang="ru-RU" sz="2400" b="1" dirty="0" smtClean="0">
                <a:solidFill>
                  <a:srgbClr val="FF6699"/>
                </a:solidFill>
              </a:rPr>
              <a:t>розовый цвет (одна дисциплина ФТД) </a:t>
            </a:r>
            <a:r>
              <a:rPr lang="ru-RU" sz="2400" dirty="0" smtClean="0">
                <a:solidFill>
                  <a:schemeClr val="tx1"/>
                </a:solidFill>
              </a:rPr>
              <a:t>не у всех специальностей она есть, см. УП, по </a:t>
            </a:r>
            <a:r>
              <a:rPr lang="ru-RU" sz="2400" dirty="0">
                <a:solidFill>
                  <a:schemeClr val="tx1"/>
                </a:solidFill>
              </a:rPr>
              <a:t>расписанию у всех специальностей прошли, все ординаторы должны </a:t>
            </a:r>
            <a:r>
              <a:rPr lang="ru-RU" sz="2400" b="1" dirty="0">
                <a:solidFill>
                  <a:schemeClr val="tx1"/>
                </a:solidFill>
              </a:rPr>
              <a:t>иметь </a:t>
            </a:r>
            <a:r>
              <a:rPr lang="ru-RU" sz="2400" b="1" dirty="0" smtClean="0">
                <a:solidFill>
                  <a:schemeClr val="tx1"/>
                </a:solidFill>
              </a:rPr>
              <a:t>зачеты.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Например: у </a:t>
            </a:r>
            <a:r>
              <a:rPr lang="ru-RU" sz="2400" b="1" dirty="0">
                <a:solidFill>
                  <a:schemeClr val="tx1"/>
                </a:solidFill>
              </a:rPr>
              <a:t>специальности </a:t>
            </a:r>
            <a:r>
              <a:rPr lang="ru-RU" sz="2400" b="1" dirty="0" smtClean="0">
                <a:solidFill>
                  <a:schemeClr val="tx1"/>
                </a:solidFill>
              </a:rPr>
              <a:t>Урология дисциплина «Топографическая </a:t>
            </a:r>
            <a:r>
              <a:rPr lang="ru-RU" sz="2400" b="1" dirty="0">
                <a:solidFill>
                  <a:schemeClr val="tx1"/>
                </a:solidFill>
              </a:rPr>
              <a:t>анатомия и оперативная </a:t>
            </a:r>
            <a:r>
              <a:rPr lang="ru-RU" sz="2400" b="1" dirty="0" smtClean="0">
                <a:solidFill>
                  <a:schemeClr val="tx1"/>
                </a:solidFill>
              </a:rPr>
              <a:t>хирургия» – ФТД, а у специальности Оториноларингология эта же дисциплина относится к базовым дисциплинам вариативной части УП.</a:t>
            </a:r>
          </a:p>
          <a:p>
            <a:pPr marL="0" indent="0" algn="just">
              <a:buNone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Бордовый цвет </a:t>
            </a:r>
            <a:r>
              <a:rPr lang="ru-RU" sz="2400" dirty="0" smtClean="0">
                <a:solidFill>
                  <a:schemeClr val="tx1"/>
                </a:solidFill>
              </a:rPr>
              <a:t>– производственная (клиническая) практика заполняется в ЗК стр. 4, 5, 8, 9</a:t>
            </a:r>
          </a:p>
          <a:p>
            <a:pPr marL="0" indent="0" algn="just">
              <a:buNone/>
            </a:pPr>
            <a:endParaRPr lang="ru-RU" sz="2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1871663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87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4D4D4D">
                    <a:lumMod val="75000"/>
                  </a:srgbClr>
                </a:solidFill>
              </a:rPr>
              <a:t>Зачетная </a:t>
            </a:r>
            <a:r>
              <a:rPr lang="ru-RU" dirty="0">
                <a:solidFill>
                  <a:srgbClr val="4D4D4D">
                    <a:lumMod val="75000"/>
                  </a:srgbClr>
                </a:solidFill>
              </a:rPr>
              <a:t>книжка (1 год</a:t>
            </a:r>
            <a:r>
              <a:rPr lang="ru-RU" dirty="0" smtClean="0">
                <a:solidFill>
                  <a:srgbClr val="4D4D4D">
                    <a:lumMod val="75000"/>
                  </a:srgbClr>
                </a:solidFill>
              </a:rPr>
              <a:t>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b="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" y="1268761"/>
            <a:ext cx="9036496" cy="54006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Синий цвет </a:t>
            </a:r>
            <a:r>
              <a:rPr lang="ru-RU" sz="2000" dirty="0" smtClean="0">
                <a:solidFill>
                  <a:schemeClr val="tx1"/>
                </a:solidFill>
              </a:rPr>
              <a:t>– дисциплина по выбору ординатора, в  ЗК должна стоять одна (см. в  УП и ИП) у всех специальностей цикл по данной дисциплине выставляет базовая  кафедра в расписание (дисциплина должна была пройти </a:t>
            </a:r>
            <a:r>
              <a:rPr lang="ru-RU" sz="2000" dirty="0">
                <a:solidFill>
                  <a:schemeClr val="tx1"/>
                </a:solidFill>
              </a:rPr>
              <a:t>в </a:t>
            </a:r>
            <a:r>
              <a:rPr lang="ru-RU" sz="2000" dirty="0" smtClean="0">
                <a:solidFill>
                  <a:schemeClr val="tx1"/>
                </a:solidFill>
              </a:rPr>
              <a:t>28.03.22 </a:t>
            </a:r>
            <a:r>
              <a:rPr lang="ru-RU" sz="2000" dirty="0">
                <a:solidFill>
                  <a:schemeClr val="tx1"/>
                </a:solidFill>
              </a:rPr>
              <a:t>– </a:t>
            </a:r>
            <a:r>
              <a:rPr lang="ru-RU" sz="2000" dirty="0" smtClean="0">
                <a:solidFill>
                  <a:schemeClr val="tx1"/>
                </a:solidFill>
              </a:rPr>
              <a:t>30.04.22 и/или 17.06.22 </a:t>
            </a:r>
            <a:r>
              <a:rPr lang="ru-RU" sz="2000" dirty="0">
                <a:solidFill>
                  <a:schemeClr val="tx1"/>
                </a:solidFill>
              </a:rPr>
              <a:t>- </a:t>
            </a:r>
            <a:r>
              <a:rPr lang="ru-RU" sz="2000" dirty="0" smtClean="0">
                <a:solidFill>
                  <a:schemeClr val="tx1"/>
                </a:solidFill>
              </a:rPr>
              <a:t>22.06.22 )</a:t>
            </a:r>
          </a:p>
          <a:p>
            <a:pPr marL="0" indent="0" algn="just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Пример: </a:t>
            </a:r>
            <a:r>
              <a:rPr lang="ru-RU" sz="2000" dirty="0" smtClean="0">
                <a:solidFill>
                  <a:schemeClr val="tx1"/>
                </a:solidFill>
              </a:rPr>
              <a:t>у специальности Терапия  дисциплина по выбору  108ч. (аудиторная нагрузка 81ч. = 9ч. лекции, 72ч. практические занятия) в апреле фронтальная нагрузка по КУГ (3ч. -  производственная практика, 4 ч. -  теория).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Вычисляем нагрузку в апрель 20,5 дней*4ч.=81ч, 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Результат дисциплина пройдет с 07.04.22 по 30.04.22</a:t>
            </a:r>
          </a:p>
          <a:p>
            <a:pPr marL="0" indent="0" algn="just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У специальностей: Хирургия и Пластическая хирургия – дисциплина по выбору «Травматология и ортопедия» была выставлена в расписание, потому что ведет ее  смежная кафедра.</a:t>
            </a:r>
          </a:p>
          <a:p>
            <a:pPr marL="0" indent="0" algn="just">
              <a:buNone/>
            </a:pPr>
            <a:endParaRPr lang="ru-RU" sz="2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Ссылка на расписание</a:t>
            </a:r>
          </a:p>
          <a:p>
            <a:pPr marL="0" indent="0" algn="just">
              <a:buNone/>
            </a:pPr>
            <a:r>
              <a:rPr lang="en-US" sz="2000" dirty="0">
                <a:solidFill>
                  <a:schemeClr val="tx1"/>
                </a:solidFill>
              </a:rPr>
              <a:t>https://krasgmu.ru/index.php?page[common]=content&amp;id=203395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1871663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13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4D4D4D">
                    <a:lumMod val="75000"/>
                  </a:srgbClr>
                </a:solidFill>
              </a:rPr>
              <a:t>Зачетная </a:t>
            </a:r>
            <a:r>
              <a:rPr lang="ru-RU" dirty="0">
                <a:solidFill>
                  <a:srgbClr val="4D4D4D">
                    <a:lumMod val="75000"/>
                  </a:srgbClr>
                </a:solidFill>
              </a:rPr>
              <a:t>книжка (1 год</a:t>
            </a:r>
            <a:r>
              <a:rPr lang="ru-RU" dirty="0" smtClean="0">
                <a:solidFill>
                  <a:srgbClr val="4D4D4D">
                    <a:lumMod val="75000"/>
                  </a:srgbClr>
                </a:solidFill>
              </a:rPr>
              <a:t>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b="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932041" y="1268761"/>
            <a:ext cx="4032448" cy="540059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1600" b="1" u="sng" dirty="0" smtClean="0">
                <a:solidFill>
                  <a:schemeClr val="tx1"/>
                </a:solidFill>
              </a:rPr>
              <a:t>Блок 2 </a:t>
            </a:r>
            <a:r>
              <a:rPr lang="ru-RU" sz="1600" dirty="0" smtClean="0">
                <a:solidFill>
                  <a:schemeClr val="tx1"/>
                </a:solidFill>
              </a:rPr>
              <a:t>– 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Обучающий </a:t>
            </a:r>
            <a:r>
              <a:rPr lang="ru-RU" sz="1600" dirty="0" err="1" smtClean="0">
                <a:solidFill>
                  <a:schemeClr val="tx1"/>
                </a:solidFill>
              </a:rPr>
              <a:t>симуляционный</a:t>
            </a:r>
            <a:r>
              <a:rPr lang="ru-RU" sz="1600" dirty="0" smtClean="0">
                <a:solidFill>
                  <a:schemeClr val="tx1"/>
                </a:solidFill>
              </a:rPr>
              <a:t> курс  </a:t>
            </a:r>
            <a:r>
              <a:rPr lang="ru-RU" sz="1600" b="1" dirty="0" smtClean="0">
                <a:solidFill>
                  <a:schemeClr val="tx1"/>
                </a:solidFill>
              </a:rPr>
              <a:t>(стр. </a:t>
            </a:r>
            <a:r>
              <a:rPr lang="ru-RU" sz="1600" b="1" dirty="0">
                <a:solidFill>
                  <a:schemeClr val="tx1"/>
                </a:solidFill>
              </a:rPr>
              <a:t>5</a:t>
            </a:r>
            <a:r>
              <a:rPr lang="ru-RU" sz="1600" b="1" dirty="0" smtClean="0">
                <a:solidFill>
                  <a:schemeClr val="tx1"/>
                </a:solidFill>
              </a:rPr>
              <a:t>) </a:t>
            </a:r>
            <a:r>
              <a:rPr lang="ru-RU" sz="1600" dirty="0" smtClean="0">
                <a:solidFill>
                  <a:schemeClr val="tx1"/>
                </a:solidFill>
              </a:rPr>
              <a:t>у </a:t>
            </a:r>
            <a:r>
              <a:rPr lang="ru-RU" sz="1600" b="1" dirty="0" smtClean="0">
                <a:solidFill>
                  <a:schemeClr val="tx1"/>
                </a:solidFill>
              </a:rPr>
              <a:t>ВСЕХ</a:t>
            </a:r>
            <a:r>
              <a:rPr lang="ru-RU" sz="1600" dirty="0" smtClean="0">
                <a:solidFill>
                  <a:schemeClr val="tx1"/>
                </a:solidFill>
              </a:rPr>
              <a:t> специальностей проходит по расписанию (на против навыка должна </a:t>
            </a:r>
            <a:r>
              <a:rPr lang="ru-RU" sz="1600" dirty="0">
                <a:solidFill>
                  <a:schemeClr val="tx1"/>
                </a:solidFill>
              </a:rPr>
              <a:t>стоять </a:t>
            </a:r>
            <a:r>
              <a:rPr lang="ru-RU" sz="1600" b="1" dirty="0">
                <a:solidFill>
                  <a:srgbClr val="FF0000"/>
                </a:solidFill>
              </a:rPr>
              <a:t>ОЦЕНКА</a:t>
            </a:r>
            <a:r>
              <a:rPr lang="ru-RU" sz="1600" dirty="0">
                <a:solidFill>
                  <a:schemeClr val="tx1"/>
                </a:solidFill>
              </a:rPr>
              <a:t> (</a:t>
            </a:r>
            <a:r>
              <a:rPr lang="ru-RU" sz="1600" b="1" dirty="0">
                <a:solidFill>
                  <a:srgbClr val="FF0000"/>
                </a:solidFill>
              </a:rPr>
              <a:t>это </a:t>
            </a:r>
            <a:r>
              <a:rPr lang="ru-RU" sz="1600" b="1" dirty="0" err="1">
                <a:solidFill>
                  <a:srgbClr val="FF0000"/>
                </a:solidFill>
              </a:rPr>
              <a:t>отл</a:t>
            </a:r>
            <a:r>
              <a:rPr lang="ru-RU" sz="1600" b="1" dirty="0">
                <a:solidFill>
                  <a:srgbClr val="FF0000"/>
                </a:solidFill>
              </a:rPr>
              <a:t>., хор., удов., а </a:t>
            </a:r>
            <a:r>
              <a:rPr lang="ru-RU" sz="1600" b="1" u="sng" dirty="0">
                <a:solidFill>
                  <a:srgbClr val="FF0000"/>
                </a:solidFill>
              </a:rPr>
              <a:t>не зачет</a:t>
            </a:r>
            <a:r>
              <a:rPr lang="ru-RU" sz="1600" b="1" dirty="0">
                <a:solidFill>
                  <a:srgbClr val="FF0000"/>
                </a:solidFill>
              </a:rPr>
              <a:t>), подпись преподавателя</a:t>
            </a:r>
            <a:r>
              <a:rPr lang="ru-RU" sz="1600" dirty="0" smtClean="0">
                <a:solidFill>
                  <a:schemeClr val="tx1"/>
                </a:solidFill>
              </a:rPr>
              <a:t>) и в конце цикла итоговая </a:t>
            </a:r>
            <a:r>
              <a:rPr lang="ru-RU" sz="1600" b="1" dirty="0" smtClean="0">
                <a:solidFill>
                  <a:srgbClr val="FF0000"/>
                </a:solidFill>
              </a:rPr>
              <a:t>ОЦЕНКА.</a:t>
            </a:r>
            <a:endParaRPr lang="ru-RU" sz="16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ru-RU" sz="16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600" dirty="0">
                <a:solidFill>
                  <a:schemeClr val="tx1"/>
                </a:solidFill>
              </a:rPr>
              <a:t>Обучающий </a:t>
            </a:r>
            <a:r>
              <a:rPr lang="ru-RU" sz="1600" dirty="0" err="1">
                <a:solidFill>
                  <a:schemeClr val="tx1"/>
                </a:solidFill>
              </a:rPr>
              <a:t>симуляционный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курс </a:t>
            </a:r>
            <a:r>
              <a:rPr lang="ru-RU" sz="1600" b="1" u="sng" dirty="0" smtClean="0">
                <a:solidFill>
                  <a:schemeClr val="tx1"/>
                </a:solidFill>
              </a:rPr>
              <a:t>(стр. 6) </a:t>
            </a:r>
            <a:r>
              <a:rPr lang="ru-RU" sz="1600" dirty="0" smtClean="0">
                <a:solidFill>
                  <a:schemeClr val="tx1"/>
                </a:solidFill>
              </a:rPr>
              <a:t>– цикл должен стоять у </a:t>
            </a:r>
            <a:r>
              <a:rPr lang="ru-RU" sz="1600" b="1" dirty="0" smtClean="0">
                <a:solidFill>
                  <a:schemeClr val="tx1"/>
                </a:solidFill>
              </a:rPr>
              <a:t>ВСЕХ</a:t>
            </a:r>
            <a:r>
              <a:rPr lang="ru-RU" sz="1600" dirty="0" smtClean="0">
                <a:solidFill>
                  <a:schemeClr val="tx1"/>
                </a:solidFill>
              </a:rPr>
              <a:t> ординаторов (название навыка, </a:t>
            </a:r>
            <a:r>
              <a:rPr lang="ru-RU" sz="1600" b="1" dirty="0" smtClean="0">
                <a:solidFill>
                  <a:srgbClr val="FF0000"/>
                </a:solidFill>
              </a:rPr>
              <a:t>ОЦЕНКА (это </a:t>
            </a:r>
            <a:r>
              <a:rPr lang="ru-RU" sz="1600" b="1" dirty="0" err="1" smtClean="0">
                <a:solidFill>
                  <a:srgbClr val="FF0000"/>
                </a:solidFill>
              </a:rPr>
              <a:t>отл</a:t>
            </a:r>
            <a:r>
              <a:rPr lang="ru-RU" sz="1600" b="1" dirty="0" smtClean="0">
                <a:solidFill>
                  <a:srgbClr val="FF0000"/>
                </a:solidFill>
              </a:rPr>
              <a:t>., хор., удов., </a:t>
            </a:r>
            <a:r>
              <a:rPr lang="ru-RU" sz="1600" b="1" u="sng" dirty="0" smtClean="0">
                <a:solidFill>
                  <a:srgbClr val="FF0000"/>
                </a:solidFill>
              </a:rPr>
              <a:t>а не зачет</a:t>
            </a:r>
            <a:r>
              <a:rPr lang="ru-RU" sz="1600" b="1" dirty="0" smtClean="0">
                <a:solidFill>
                  <a:srgbClr val="FF0000"/>
                </a:solidFill>
              </a:rPr>
              <a:t>)</a:t>
            </a:r>
            <a:r>
              <a:rPr lang="ru-RU" sz="1600" dirty="0" smtClean="0">
                <a:solidFill>
                  <a:schemeClr val="tx1"/>
                </a:solidFill>
              </a:rPr>
              <a:t>, подпись преподавателя)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Сроки у всех специальностей :</a:t>
            </a:r>
          </a:p>
          <a:p>
            <a:pPr marL="0" indent="0" algn="ctr">
              <a:buNone/>
            </a:pPr>
            <a:r>
              <a:rPr lang="ru-RU" sz="1600" b="1" u="sng" dirty="0" smtClean="0">
                <a:solidFill>
                  <a:srgbClr val="FF0000"/>
                </a:solidFill>
              </a:rPr>
              <a:t>с 05.10.21 –  01.11.21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Специальность УЗД, рентгенология </a:t>
            </a:r>
            <a:r>
              <a:rPr lang="ru-RU" sz="1600" b="1" dirty="0">
                <a:solidFill>
                  <a:srgbClr val="FF0000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ru-RU" sz="1600" b="1" u="sng" dirty="0">
                <a:solidFill>
                  <a:srgbClr val="FF0000"/>
                </a:solidFill>
              </a:rPr>
              <a:t>с </a:t>
            </a:r>
            <a:r>
              <a:rPr lang="ru-RU" sz="1600" b="1" u="sng" dirty="0" smtClean="0">
                <a:solidFill>
                  <a:srgbClr val="FF0000"/>
                </a:solidFill>
              </a:rPr>
              <a:t>18.12.21  </a:t>
            </a:r>
            <a:r>
              <a:rPr lang="ru-RU" sz="1600" b="1" u="sng" dirty="0">
                <a:solidFill>
                  <a:srgbClr val="FF0000"/>
                </a:solidFill>
              </a:rPr>
              <a:t>по </a:t>
            </a:r>
            <a:r>
              <a:rPr lang="ru-RU" sz="1600" b="1" u="sng" dirty="0" smtClean="0">
                <a:solidFill>
                  <a:srgbClr val="FF0000"/>
                </a:solidFill>
              </a:rPr>
              <a:t>27.12.21</a:t>
            </a:r>
            <a:endParaRPr lang="ru-RU" sz="1600" b="1" u="sng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 Специальность А/Р :</a:t>
            </a:r>
          </a:p>
          <a:p>
            <a:pPr marL="0" indent="0" algn="ctr">
              <a:buNone/>
            </a:pPr>
            <a:r>
              <a:rPr lang="ru-RU" sz="1600" b="1" u="sng" dirty="0" smtClean="0">
                <a:solidFill>
                  <a:srgbClr val="FF0000"/>
                </a:solidFill>
              </a:rPr>
              <a:t>15.02.22-24.02.22</a:t>
            </a:r>
          </a:p>
          <a:p>
            <a:pPr marL="0" indent="0" algn="ctr">
              <a:buNone/>
            </a:pPr>
            <a:endParaRPr lang="ru-RU" sz="1600" b="1" u="sng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В конце страницы подпись заведующего кафедрой (стр. </a:t>
            </a:r>
            <a:r>
              <a:rPr lang="ru-RU" sz="1600" dirty="0">
                <a:solidFill>
                  <a:schemeClr val="tx1"/>
                </a:solidFill>
              </a:rPr>
              <a:t>5 </a:t>
            </a:r>
            <a:r>
              <a:rPr lang="ru-RU" sz="1600" dirty="0" err="1" smtClean="0">
                <a:solidFill>
                  <a:schemeClr val="tx1"/>
                </a:solidFill>
              </a:rPr>
              <a:t>Газенкампф</a:t>
            </a:r>
            <a:r>
              <a:rPr lang="ru-RU" sz="1600" dirty="0" smtClean="0">
                <a:solidFill>
                  <a:schemeClr val="tx1"/>
                </a:solidFill>
              </a:rPr>
              <a:t> А.А., стр. 6  </a:t>
            </a:r>
            <a:r>
              <a:rPr lang="ru-RU" sz="1600" dirty="0" err="1" smtClean="0">
                <a:solidFill>
                  <a:schemeClr val="tx1"/>
                </a:solidFill>
              </a:rPr>
              <a:t>зав.каф</a:t>
            </a:r>
            <a:r>
              <a:rPr lang="ru-RU" sz="1600" dirty="0" smtClean="0">
                <a:solidFill>
                  <a:schemeClr val="tx1"/>
                </a:solidFill>
              </a:rPr>
              <a:t>. Базовой кафедры)</a:t>
            </a:r>
          </a:p>
          <a:p>
            <a:pPr marL="0" indent="0" algn="just">
              <a:buNone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Промежуточная аттестация (стр. 7) </a:t>
            </a:r>
            <a:r>
              <a:rPr lang="ru-RU" sz="1600" dirty="0" smtClean="0">
                <a:solidFill>
                  <a:schemeClr val="tx1"/>
                </a:solidFill>
              </a:rPr>
              <a:t>– должна быть заполнена у </a:t>
            </a:r>
            <a:r>
              <a:rPr lang="ru-RU" sz="1600" b="1" dirty="0" smtClean="0">
                <a:solidFill>
                  <a:srgbClr val="FF0000"/>
                </a:solidFill>
              </a:rPr>
              <a:t>ВСЕХ</a:t>
            </a:r>
            <a:r>
              <a:rPr lang="ru-RU" sz="1600" dirty="0" smtClean="0">
                <a:solidFill>
                  <a:srgbClr val="FF0000"/>
                </a:solidFill>
              </a:rPr>
              <a:t>, </a:t>
            </a:r>
            <a:r>
              <a:rPr lang="ru-RU" sz="1600" dirty="0" smtClean="0">
                <a:solidFill>
                  <a:schemeClr val="tx1"/>
                </a:solidFill>
              </a:rPr>
              <a:t>как показано на примере после ее завершения.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1871663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68761"/>
            <a:ext cx="4643826" cy="302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73090"/>
            <a:ext cx="208924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25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0510" y="5208642"/>
            <a:ext cx="8388424" cy="1532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840760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4D4D4D">
                    <a:lumMod val="75000"/>
                  </a:srgbClr>
                </a:solidFill>
              </a:rPr>
              <a:t>Зачетная </a:t>
            </a:r>
            <a:r>
              <a:rPr lang="ru-RU" dirty="0">
                <a:solidFill>
                  <a:srgbClr val="4D4D4D">
                    <a:lumMod val="75000"/>
                  </a:srgbClr>
                </a:solidFill>
              </a:rPr>
              <a:t>книжка (1 год)</a:t>
            </a:r>
            <a:br>
              <a:rPr lang="ru-RU" dirty="0">
                <a:solidFill>
                  <a:srgbClr val="4D4D4D">
                    <a:lumMod val="75000"/>
                  </a:srgbClr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>заполнение документа до дат, пройденных по календарю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b="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11960" y="980728"/>
            <a:ext cx="4932040" cy="5688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Практика (базовая часть) (стр. 9) </a:t>
            </a:r>
            <a:r>
              <a:rPr lang="ru-RU" sz="1800" dirty="0" smtClean="0">
                <a:solidFill>
                  <a:schemeClr val="tx1"/>
                </a:solidFill>
              </a:rPr>
              <a:t>– должна быть заполнена для всех специальностей:</a:t>
            </a:r>
          </a:p>
          <a:p>
            <a:pPr marL="0" indent="0" algn="ctr">
              <a:buNone/>
            </a:pPr>
            <a:r>
              <a:rPr lang="ru-RU" sz="1800" b="1" u="sng" dirty="0" smtClean="0">
                <a:solidFill>
                  <a:srgbClr val="FF0000"/>
                </a:solidFill>
              </a:rPr>
              <a:t>с 02.11.21 по 27.12.21; с 28.03.22 по 30.04.22</a:t>
            </a:r>
          </a:p>
          <a:p>
            <a:pPr marL="0" indent="0" algn="ctr">
              <a:buNone/>
            </a:pPr>
            <a:r>
              <a:rPr lang="ru-RU" sz="1800" b="1" u="sng" dirty="0" smtClean="0">
                <a:solidFill>
                  <a:srgbClr val="FF0000"/>
                </a:solidFill>
              </a:rPr>
              <a:t>с 03.05.22 по 16.06.22</a:t>
            </a:r>
          </a:p>
          <a:p>
            <a:pPr marL="0" indent="0" algn="ctr">
              <a:buNone/>
            </a:pPr>
            <a:r>
              <a:rPr lang="ru-RU" sz="1800" b="1" u="sng" dirty="0" smtClean="0">
                <a:solidFill>
                  <a:schemeClr val="tx1"/>
                </a:solidFill>
              </a:rPr>
              <a:t>Для специальности А/р:</a:t>
            </a:r>
          </a:p>
          <a:p>
            <a:pPr marL="0" indent="0" algn="ctr">
              <a:buNone/>
            </a:pPr>
            <a:r>
              <a:rPr lang="ru-RU" sz="1800" b="1" u="sng" dirty="0">
                <a:solidFill>
                  <a:srgbClr val="FF0000"/>
                </a:solidFill>
              </a:rPr>
              <a:t>с </a:t>
            </a:r>
            <a:r>
              <a:rPr lang="ru-RU" sz="1800" b="1" u="sng" dirty="0" smtClean="0">
                <a:solidFill>
                  <a:srgbClr val="FF0000"/>
                </a:solidFill>
              </a:rPr>
              <a:t>04.04.22 </a:t>
            </a:r>
            <a:r>
              <a:rPr lang="ru-RU" sz="1800" b="1" u="sng" dirty="0">
                <a:solidFill>
                  <a:srgbClr val="FF0000"/>
                </a:solidFill>
              </a:rPr>
              <a:t>по </a:t>
            </a:r>
            <a:r>
              <a:rPr lang="ru-RU" sz="1800" b="1" u="sng" dirty="0" smtClean="0">
                <a:solidFill>
                  <a:srgbClr val="FF0000"/>
                </a:solidFill>
              </a:rPr>
              <a:t>16.06.22</a:t>
            </a:r>
          </a:p>
          <a:p>
            <a:pPr marL="0" indent="0" algn="ctr">
              <a:buNone/>
            </a:pPr>
            <a:r>
              <a:rPr lang="ru-RU" sz="1800" b="1" u="sng" dirty="0" smtClean="0">
                <a:solidFill>
                  <a:schemeClr val="tx1"/>
                </a:solidFill>
              </a:rPr>
              <a:t>Для специальностей: Рентгенология, УЗД:</a:t>
            </a:r>
          </a:p>
          <a:p>
            <a:pPr marL="0" indent="0" algn="ctr">
              <a:buNone/>
            </a:pPr>
            <a:r>
              <a:rPr lang="ru-RU" sz="1800" b="1" u="sng" dirty="0">
                <a:solidFill>
                  <a:srgbClr val="FF0000"/>
                </a:solidFill>
              </a:rPr>
              <a:t>с </a:t>
            </a:r>
            <a:r>
              <a:rPr lang="ru-RU" sz="1800" b="1" u="sng" dirty="0" smtClean="0">
                <a:solidFill>
                  <a:srgbClr val="FF0000"/>
                </a:solidFill>
              </a:rPr>
              <a:t>28.03.22 </a:t>
            </a:r>
            <a:r>
              <a:rPr lang="ru-RU" sz="1800" b="1" u="sng" dirty="0">
                <a:solidFill>
                  <a:srgbClr val="FF0000"/>
                </a:solidFill>
              </a:rPr>
              <a:t>по </a:t>
            </a:r>
            <a:r>
              <a:rPr lang="ru-RU" sz="1800" b="1" u="sng" dirty="0" smtClean="0">
                <a:solidFill>
                  <a:srgbClr val="FF0000"/>
                </a:solidFill>
              </a:rPr>
              <a:t>16.06.22</a:t>
            </a:r>
          </a:p>
          <a:p>
            <a:pPr marL="0" indent="0" algn="ctr">
              <a:buNone/>
            </a:pPr>
            <a:endParaRPr lang="ru-RU" sz="1100" b="1" u="sng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Т.е., необходимо указать ЛПУ, отделение, период (</a:t>
            </a:r>
            <a:r>
              <a:rPr lang="ru-RU" sz="1600" u="sng" dirty="0" smtClean="0">
                <a:solidFill>
                  <a:schemeClr val="tx1"/>
                </a:solidFill>
              </a:rPr>
              <a:t>см. двумя строчками выше</a:t>
            </a:r>
            <a:r>
              <a:rPr lang="ru-RU" sz="1600" dirty="0" smtClean="0">
                <a:solidFill>
                  <a:schemeClr val="tx1"/>
                </a:solidFill>
              </a:rPr>
              <a:t>), в графе зачет с оценкой ставится </a:t>
            </a:r>
            <a:r>
              <a:rPr lang="ru-RU" sz="1600" b="1" dirty="0" smtClean="0">
                <a:solidFill>
                  <a:srgbClr val="FF0000"/>
                </a:solidFill>
              </a:rPr>
              <a:t>ОЦЕНКА  </a:t>
            </a:r>
            <a:r>
              <a:rPr lang="ru-RU" sz="1600" dirty="0" smtClean="0">
                <a:solidFill>
                  <a:schemeClr val="tx1"/>
                </a:solidFill>
              </a:rPr>
              <a:t>(</a:t>
            </a:r>
            <a:r>
              <a:rPr lang="ru-RU" sz="1600" dirty="0" err="1" smtClean="0">
                <a:solidFill>
                  <a:schemeClr val="tx1"/>
                </a:solidFill>
              </a:rPr>
              <a:t>отл</a:t>
            </a:r>
            <a:r>
              <a:rPr lang="ru-RU" sz="1600" dirty="0" smtClean="0">
                <a:solidFill>
                  <a:schemeClr val="tx1"/>
                </a:solidFill>
              </a:rPr>
              <a:t>., хор., удов.), а не зачет, подпись кафедрального руководителя (оценка и подпись ставиться на основании заполненного ЭФ).</a:t>
            </a:r>
          </a:p>
          <a:p>
            <a:pPr marL="0" indent="0">
              <a:buNone/>
            </a:pPr>
            <a:endParaRPr lang="ru-RU" sz="180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1871663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18" y="1268760"/>
            <a:ext cx="407933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5"/>
          <p:cNvSpPr txBox="1">
            <a:spLocks/>
          </p:cNvSpPr>
          <p:nvPr/>
        </p:nvSpPr>
        <p:spPr>
          <a:xfrm>
            <a:off x="0" y="4293097"/>
            <a:ext cx="4355976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0510" y="5208642"/>
            <a:ext cx="8388424" cy="1532727"/>
          </a:xfrm>
          <a:prstGeom prst="rect">
            <a:avLst/>
          </a:prstGeom>
          <a:solidFill>
            <a:srgbClr val="DFFF0B"/>
          </a:solidFill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b="1" dirty="0">
                <a:solidFill>
                  <a:prstClr val="black"/>
                </a:solidFill>
              </a:rPr>
              <a:t>В</a:t>
            </a:r>
            <a:r>
              <a:rPr lang="ru-RU" b="1" dirty="0" smtClean="0">
                <a:solidFill>
                  <a:prstClr val="black"/>
                </a:solidFill>
              </a:rPr>
              <a:t>ариативная </a:t>
            </a:r>
            <a:r>
              <a:rPr lang="ru-RU" b="1" dirty="0">
                <a:solidFill>
                  <a:prstClr val="black"/>
                </a:solidFill>
              </a:rPr>
              <a:t>часть </a:t>
            </a:r>
            <a:r>
              <a:rPr lang="ru-RU" b="1" dirty="0" smtClean="0">
                <a:solidFill>
                  <a:prstClr val="black"/>
                </a:solidFill>
              </a:rPr>
              <a:t>практики (стр.10) </a:t>
            </a:r>
            <a:r>
              <a:rPr lang="ru-RU" dirty="0">
                <a:solidFill>
                  <a:prstClr val="black"/>
                </a:solidFill>
              </a:rPr>
              <a:t>1 года </a:t>
            </a:r>
            <a:r>
              <a:rPr lang="ru-RU" dirty="0" smtClean="0">
                <a:solidFill>
                  <a:prstClr val="black"/>
                </a:solidFill>
              </a:rPr>
              <a:t>- 252ч</a:t>
            </a:r>
            <a:r>
              <a:rPr lang="ru-RU" dirty="0">
                <a:solidFill>
                  <a:prstClr val="black"/>
                </a:solidFill>
              </a:rPr>
              <a:t>. </a:t>
            </a:r>
            <a:r>
              <a:rPr lang="ru-RU" dirty="0" smtClean="0">
                <a:solidFill>
                  <a:prstClr val="black"/>
                </a:solidFill>
              </a:rPr>
              <a:t> у всех специальностей кроме, Радиология и Стоматология хирургическая (144ч.); Патологическая анатомия (324 ч.) по ИП в июле 2022 года в ЗК заполняется по факту освоения практики, проверка в сентябре 2022г.</a:t>
            </a:r>
          </a:p>
          <a:p>
            <a:pPr lvl="0" algn="just">
              <a:spcBef>
                <a:spcPct val="20000"/>
              </a:spcBef>
            </a:pPr>
            <a:r>
              <a:rPr lang="ru-RU" b="1" dirty="0" smtClean="0">
                <a:solidFill>
                  <a:srgbClr val="FF0000"/>
                </a:solidFill>
              </a:rPr>
              <a:t>Расчет практики  9ч. </a:t>
            </a:r>
            <a:r>
              <a:rPr lang="ru-RU" b="1" dirty="0">
                <a:solidFill>
                  <a:srgbClr val="FF0000"/>
                </a:solidFill>
              </a:rPr>
              <a:t>в</a:t>
            </a:r>
            <a:r>
              <a:rPr lang="ru-RU" b="1" dirty="0" smtClean="0">
                <a:solidFill>
                  <a:srgbClr val="FF0000"/>
                </a:solidFill>
              </a:rPr>
              <a:t> день*6 дней=54ч.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64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3" y="3589022"/>
            <a:ext cx="8928993" cy="3268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0"/>
            <a:ext cx="7055108" cy="8814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4D4D4D">
                    <a:lumMod val="75000"/>
                  </a:srgbClr>
                </a:solidFill>
              </a:rPr>
              <a:t>Зачетная </a:t>
            </a:r>
            <a:r>
              <a:rPr lang="ru-RU" dirty="0">
                <a:solidFill>
                  <a:srgbClr val="4D4D4D">
                    <a:lumMod val="75000"/>
                  </a:srgbClr>
                </a:solidFill>
              </a:rPr>
              <a:t>книжка </a:t>
            </a:r>
            <a:r>
              <a:rPr lang="ru-RU" dirty="0" smtClean="0">
                <a:solidFill>
                  <a:srgbClr val="4D4D4D">
                    <a:lumMod val="75000"/>
                  </a:srgbClr>
                </a:solidFill>
              </a:rPr>
              <a:t>(2 </a:t>
            </a:r>
            <a:r>
              <a:rPr lang="ru-RU" dirty="0">
                <a:solidFill>
                  <a:srgbClr val="4D4D4D">
                    <a:lumMod val="75000"/>
                  </a:srgbClr>
                </a:solidFill>
              </a:rPr>
              <a:t>год</a:t>
            </a:r>
            <a:r>
              <a:rPr lang="ru-RU" dirty="0" smtClean="0">
                <a:solidFill>
                  <a:srgbClr val="4D4D4D">
                    <a:lumMod val="75000"/>
                  </a:srgbClr>
                </a:solidFill>
              </a:rPr>
              <a:t>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b="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53243" y="3814283"/>
            <a:ext cx="8883254" cy="304371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500" b="1" dirty="0" smtClean="0">
                <a:solidFill>
                  <a:schemeClr val="tx1"/>
                </a:solidFill>
              </a:rPr>
              <a:t>Блок 1 (стр. 2) </a:t>
            </a:r>
            <a:r>
              <a:rPr lang="ru-RU" sz="1500" dirty="0" smtClean="0">
                <a:solidFill>
                  <a:schemeClr val="tx1"/>
                </a:solidFill>
              </a:rPr>
              <a:t>– записывается последний раздел  или несколько разделов (зависит от программы) дисциплины специальности, даты с 01.09.21 -</a:t>
            </a:r>
            <a:r>
              <a:rPr lang="ru-RU" sz="1500" dirty="0" smtClean="0">
                <a:solidFill>
                  <a:schemeClr val="tx1"/>
                </a:solidFill>
              </a:rPr>
              <a:t>25.09.21 </a:t>
            </a:r>
            <a:r>
              <a:rPr lang="ru-RU" sz="1500" dirty="0">
                <a:solidFill>
                  <a:schemeClr val="tx1"/>
                </a:solidFill>
              </a:rPr>
              <a:t>и</a:t>
            </a:r>
            <a:r>
              <a:rPr lang="ru-RU" sz="1500" dirty="0" smtClean="0">
                <a:solidFill>
                  <a:schemeClr val="tx1"/>
                </a:solidFill>
              </a:rPr>
              <a:t> с 06.06.22 по 16.0</a:t>
            </a:r>
            <a:r>
              <a:rPr lang="en-US" sz="1500" dirty="0" smtClean="0">
                <a:solidFill>
                  <a:schemeClr val="tx1"/>
                </a:solidFill>
              </a:rPr>
              <a:t>6</a:t>
            </a:r>
            <a:r>
              <a:rPr lang="ru-RU" sz="1500" dirty="0" smtClean="0">
                <a:solidFill>
                  <a:schemeClr val="tx1"/>
                </a:solidFill>
              </a:rPr>
              <a:t>.22. В колонке «оценка» ставится </a:t>
            </a:r>
            <a:r>
              <a:rPr lang="ru-RU" sz="1500" b="1" dirty="0" smtClean="0">
                <a:solidFill>
                  <a:srgbClr val="FF0000"/>
                </a:solidFill>
              </a:rPr>
              <a:t>ОЦЕНКА  (</a:t>
            </a:r>
            <a:r>
              <a:rPr lang="ru-RU" sz="1500" b="1" dirty="0" err="1" smtClean="0">
                <a:solidFill>
                  <a:srgbClr val="FF0000"/>
                </a:solidFill>
              </a:rPr>
              <a:t>отл</a:t>
            </a:r>
            <a:r>
              <a:rPr lang="ru-RU" sz="1500" b="1" dirty="0" smtClean="0">
                <a:solidFill>
                  <a:srgbClr val="FF0000"/>
                </a:solidFill>
              </a:rPr>
              <a:t>., хор., удов.), </a:t>
            </a:r>
            <a:r>
              <a:rPr lang="ru-RU" sz="1500" dirty="0" smtClean="0">
                <a:solidFill>
                  <a:schemeClr val="tx1"/>
                </a:solidFill>
              </a:rPr>
              <a:t>подпись преподавателя.  </a:t>
            </a:r>
            <a:r>
              <a:rPr lang="ru-RU" sz="1500" b="1" dirty="0" smtClean="0">
                <a:solidFill>
                  <a:srgbClr val="FF0000"/>
                </a:solidFill>
              </a:rPr>
              <a:t>Разделы смотрим по специальностям тут </a:t>
            </a:r>
          </a:p>
          <a:p>
            <a:pPr marL="0" indent="0" algn="just">
              <a:buNone/>
            </a:pPr>
            <a:r>
              <a:rPr lang="en-US" sz="1500" dirty="0" smtClean="0">
                <a:solidFill>
                  <a:schemeClr val="tx1"/>
                </a:solidFill>
                <a:hlinkClick r:id="rId3"/>
              </a:rPr>
              <a:t>https</a:t>
            </a:r>
            <a:r>
              <a:rPr lang="en-US" sz="1500" dirty="0">
                <a:solidFill>
                  <a:schemeClr val="tx1"/>
                </a:solidFill>
                <a:hlinkClick r:id="rId3"/>
              </a:rPr>
              <a:t>://krasgmu.ru/index.php?page[org]=</a:t>
            </a:r>
            <a:r>
              <a:rPr lang="en-US" sz="1500" dirty="0" smtClean="0">
                <a:solidFill>
                  <a:schemeClr val="tx1"/>
                </a:solidFill>
                <a:hlinkClick r:id="rId3"/>
              </a:rPr>
              <a:t>pve&amp;cat=ord&amp;mode=umkd</a:t>
            </a:r>
            <a:r>
              <a:rPr lang="ru-RU" sz="1500" dirty="0" smtClean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ru-RU" sz="1500" dirty="0" smtClean="0">
                <a:solidFill>
                  <a:schemeClr val="tx1"/>
                </a:solidFill>
              </a:rPr>
              <a:t>Дисциплины учебного плана (</a:t>
            </a:r>
            <a:r>
              <a:rPr lang="ru-RU" sz="1500" b="1" dirty="0" smtClean="0">
                <a:solidFill>
                  <a:srgbClr val="00B050"/>
                </a:solidFill>
              </a:rPr>
              <a:t>зеленый цвет</a:t>
            </a:r>
            <a:r>
              <a:rPr lang="ru-RU" sz="1500" b="1" dirty="0" smtClean="0">
                <a:solidFill>
                  <a:schemeClr val="tx1"/>
                </a:solidFill>
              </a:rPr>
              <a:t>, </a:t>
            </a:r>
            <a:r>
              <a:rPr lang="ru-RU" sz="1500" b="1" dirty="0" smtClean="0">
                <a:solidFill>
                  <a:srgbClr val="FFC000"/>
                </a:solidFill>
              </a:rPr>
              <a:t>желтый цвет, </a:t>
            </a:r>
            <a:r>
              <a:rPr lang="ru-RU" sz="1500" b="1" dirty="0" smtClean="0">
                <a:solidFill>
                  <a:srgbClr val="0070C0"/>
                </a:solidFill>
              </a:rPr>
              <a:t>синий цвет, </a:t>
            </a:r>
            <a:r>
              <a:rPr lang="ru-RU" sz="1500" b="1" dirty="0" smtClean="0">
                <a:solidFill>
                  <a:srgbClr val="FF6699"/>
                </a:solidFill>
              </a:rPr>
              <a:t>розовый цвет</a:t>
            </a:r>
            <a:r>
              <a:rPr lang="ru-RU" sz="1500" dirty="0" smtClean="0">
                <a:solidFill>
                  <a:schemeClr val="tx1"/>
                </a:solidFill>
              </a:rPr>
              <a:t>)  на  стр. 3  должны были быть  заполнены еще в прошлом 2020/2021 учебном году.</a:t>
            </a:r>
          </a:p>
          <a:p>
            <a:pPr marL="0" indent="0" algn="just">
              <a:buNone/>
            </a:pPr>
            <a:r>
              <a:rPr lang="ru-RU" sz="1500" b="1" dirty="0" smtClean="0">
                <a:solidFill>
                  <a:schemeClr val="tx1"/>
                </a:solidFill>
              </a:rPr>
              <a:t>В разделе «Дисциплины по выбору» (стр. 3) </a:t>
            </a:r>
            <a:r>
              <a:rPr lang="ru-RU" sz="1500" dirty="0" smtClean="0">
                <a:solidFill>
                  <a:schemeClr val="tx1"/>
                </a:solidFill>
              </a:rPr>
              <a:t>(отмечено </a:t>
            </a:r>
            <a:r>
              <a:rPr lang="ru-RU" sz="1500" b="1" dirty="0" smtClean="0">
                <a:solidFill>
                  <a:srgbClr val="0070C0"/>
                </a:solidFill>
              </a:rPr>
              <a:t>синим цветом </a:t>
            </a:r>
            <a:r>
              <a:rPr lang="ru-RU" sz="1500" dirty="0" smtClean="0">
                <a:solidFill>
                  <a:schemeClr val="tx1"/>
                </a:solidFill>
              </a:rPr>
              <a:t>в ЗК) в учебном году 2021/2022 должны быть записаны  </a:t>
            </a:r>
            <a:r>
              <a:rPr lang="ru-RU" sz="1500" b="1" dirty="0" smtClean="0">
                <a:solidFill>
                  <a:schemeClr val="tx1"/>
                </a:solidFill>
              </a:rPr>
              <a:t>ФТД</a:t>
            </a:r>
            <a:r>
              <a:rPr lang="ru-RU" sz="1500" dirty="0" smtClean="0">
                <a:solidFill>
                  <a:schemeClr val="tx1"/>
                </a:solidFill>
              </a:rPr>
              <a:t>: </a:t>
            </a:r>
            <a:r>
              <a:rPr lang="ru-RU" sz="1500" b="1" dirty="0" err="1" smtClean="0">
                <a:solidFill>
                  <a:schemeClr val="tx1"/>
                </a:solidFill>
              </a:rPr>
              <a:t>СТУвЗ</a:t>
            </a:r>
            <a:r>
              <a:rPr lang="ru-RU" sz="1500" dirty="0" smtClean="0">
                <a:solidFill>
                  <a:schemeClr val="tx1"/>
                </a:solidFill>
              </a:rPr>
              <a:t> </a:t>
            </a:r>
            <a:r>
              <a:rPr lang="ru-RU" sz="1500" dirty="0">
                <a:solidFill>
                  <a:schemeClr val="tx1"/>
                </a:solidFill>
              </a:rPr>
              <a:t>– Современные технологии управления в </a:t>
            </a:r>
            <a:r>
              <a:rPr lang="ru-RU" sz="1500" dirty="0" smtClean="0">
                <a:solidFill>
                  <a:schemeClr val="tx1"/>
                </a:solidFill>
              </a:rPr>
              <a:t>здравоохранении, </a:t>
            </a:r>
            <a:r>
              <a:rPr lang="ru-RU" sz="1500" b="1" dirty="0" err="1" smtClean="0">
                <a:solidFill>
                  <a:schemeClr val="tx1"/>
                </a:solidFill>
              </a:rPr>
              <a:t>ФКиГ</a:t>
            </a:r>
            <a:r>
              <a:rPr lang="ru-RU" sz="1500" dirty="0" smtClean="0">
                <a:solidFill>
                  <a:schemeClr val="tx1"/>
                </a:solidFill>
              </a:rPr>
              <a:t> – Финансовая </a:t>
            </a:r>
            <a:r>
              <a:rPr lang="ru-RU" sz="1500" dirty="0">
                <a:solidFill>
                  <a:schemeClr val="tx1"/>
                </a:solidFill>
              </a:rPr>
              <a:t>культура и </a:t>
            </a:r>
            <a:r>
              <a:rPr lang="ru-RU" sz="1500" dirty="0" smtClean="0">
                <a:solidFill>
                  <a:schemeClr val="tx1"/>
                </a:solidFill>
              </a:rPr>
              <a:t>грамотность (в ЗК допускаются указанные сокращения) – циклы пройдут в апреле 2022г. </a:t>
            </a:r>
          </a:p>
          <a:p>
            <a:pPr marL="0" indent="0" algn="just">
              <a:buNone/>
            </a:pPr>
            <a:r>
              <a:rPr lang="ru-RU" sz="1500" dirty="0" smtClean="0">
                <a:solidFill>
                  <a:schemeClr val="tx1"/>
                </a:solidFill>
              </a:rPr>
              <a:t>Необходимо заполнить:  наименование дисциплины, даты цикла, ФИО преподавателя (все это указано в расписание </a:t>
            </a:r>
            <a:r>
              <a:rPr lang="en-US" sz="1500" dirty="0">
                <a:solidFill>
                  <a:schemeClr val="tx1"/>
                </a:solidFill>
                <a:hlinkClick r:id="rId4"/>
              </a:rPr>
              <a:t>https://krasgmu.ru/index.php?page[common]=</a:t>
            </a:r>
            <a:r>
              <a:rPr lang="en-US" sz="1500" dirty="0" smtClean="0">
                <a:solidFill>
                  <a:schemeClr val="tx1"/>
                </a:solidFill>
                <a:hlinkClick r:id="rId4"/>
              </a:rPr>
              <a:t>content&amp;id=203395</a:t>
            </a:r>
            <a:endParaRPr lang="ru-RU" sz="15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500" dirty="0" smtClean="0">
                <a:solidFill>
                  <a:schemeClr val="tx1"/>
                </a:solidFill>
              </a:rPr>
              <a:t>отметку </a:t>
            </a:r>
            <a:r>
              <a:rPr lang="ru-RU" sz="1500" dirty="0">
                <a:solidFill>
                  <a:schemeClr val="tx1"/>
                </a:solidFill>
              </a:rPr>
              <a:t>о зачете </a:t>
            </a:r>
            <a:r>
              <a:rPr lang="ru-RU" sz="1500" b="1" dirty="0">
                <a:solidFill>
                  <a:srgbClr val="FF0000"/>
                </a:solidFill>
              </a:rPr>
              <a:t>выставит деканат </a:t>
            </a:r>
            <a:r>
              <a:rPr lang="ru-RU" sz="1500" b="1" dirty="0" smtClean="0">
                <a:solidFill>
                  <a:srgbClr val="FF0000"/>
                </a:solidFill>
              </a:rPr>
              <a:t> </a:t>
            </a:r>
            <a:r>
              <a:rPr lang="ru-RU" sz="1500" dirty="0" smtClean="0">
                <a:solidFill>
                  <a:schemeClr val="tx1"/>
                </a:solidFill>
              </a:rPr>
              <a:t>из ведомости, если ранее не выставил преподаватель.</a:t>
            </a: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176" y="818615"/>
            <a:ext cx="4285899" cy="275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73" y="836713"/>
            <a:ext cx="4202733" cy="273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31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827583" y="6064380"/>
            <a:ext cx="7597079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11960" y="3717032"/>
            <a:ext cx="468052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663" y="0"/>
            <a:ext cx="7164833" cy="9087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4D4D4D">
                    <a:lumMod val="75000"/>
                  </a:srgbClr>
                </a:solidFill>
              </a:rPr>
              <a:t>Зачетная </a:t>
            </a:r>
            <a:r>
              <a:rPr lang="ru-RU" dirty="0">
                <a:solidFill>
                  <a:srgbClr val="4D4D4D">
                    <a:lumMod val="75000"/>
                  </a:srgbClr>
                </a:solidFill>
              </a:rPr>
              <a:t>книжка </a:t>
            </a:r>
            <a:r>
              <a:rPr lang="ru-RU" dirty="0" smtClean="0">
                <a:solidFill>
                  <a:srgbClr val="4D4D4D">
                    <a:lumMod val="75000"/>
                  </a:srgbClr>
                </a:solidFill>
              </a:rPr>
              <a:t>(2 </a:t>
            </a:r>
            <a:r>
              <a:rPr lang="ru-RU" dirty="0">
                <a:solidFill>
                  <a:srgbClr val="4D4D4D">
                    <a:lumMod val="75000"/>
                  </a:srgbClr>
                </a:solidFill>
              </a:rPr>
              <a:t>год</a:t>
            </a:r>
            <a:r>
              <a:rPr lang="ru-RU" dirty="0" smtClean="0">
                <a:solidFill>
                  <a:srgbClr val="4D4D4D">
                    <a:lumMod val="75000"/>
                  </a:srgbClr>
                </a:solidFill>
              </a:rPr>
              <a:t>)</a:t>
            </a:r>
            <a:br>
              <a:rPr lang="ru-RU" dirty="0" smtClean="0">
                <a:solidFill>
                  <a:srgbClr val="4D4D4D">
                    <a:lumMod val="75000"/>
                  </a:srgbClr>
                </a:solidFill>
              </a:rPr>
            </a:br>
            <a:r>
              <a:rPr lang="ru-RU" sz="1800" b="1" dirty="0" smtClean="0">
                <a:solidFill>
                  <a:srgbClr val="4D4D4D">
                    <a:lumMod val="75000"/>
                  </a:srgbClr>
                </a:solidFill>
              </a:rPr>
              <a:t>(стр.   5, 6, 7</a:t>
            </a:r>
            <a:r>
              <a:rPr lang="ru-RU" sz="1800" b="1" dirty="0">
                <a:solidFill>
                  <a:srgbClr val="4D4D4D">
                    <a:lumMod val="75000"/>
                  </a:srgbClr>
                </a:solidFill>
              </a:rPr>
              <a:t> </a:t>
            </a:r>
            <a:r>
              <a:rPr lang="ru-RU" sz="1800" b="1" dirty="0" smtClean="0">
                <a:solidFill>
                  <a:srgbClr val="4D4D4D">
                    <a:lumMod val="75000"/>
                  </a:srgbClr>
                </a:solidFill>
              </a:rPr>
              <a:t> должны были быть заполнены  в 2019/2020 учебном году 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b="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187534" y="980728"/>
            <a:ext cx="4824536" cy="367240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1900" b="1" dirty="0" smtClean="0">
                <a:solidFill>
                  <a:schemeClr val="tx1"/>
                </a:solidFill>
              </a:rPr>
              <a:t>Практика (базовая часть) (стр. 8) </a:t>
            </a:r>
            <a:r>
              <a:rPr lang="ru-RU" sz="1900" dirty="0" smtClean="0">
                <a:solidFill>
                  <a:schemeClr val="tx1"/>
                </a:solidFill>
              </a:rPr>
              <a:t>– должна быть заполнена с учетом праздничных дней</a:t>
            </a:r>
          </a:p>
          <a:p>
            <a:pPr marL="0" indent="0" algn="ctr">
              <a:buNone/>
            </a:pPr>
            <a:r>
              <a:rPr lang="ru-RU" sz="1900" b="1" u="sng" dirty="0" smtClean="0">
                <a:solidFill>
                  <a:srgbClr val="FF0000"/>
                </a:solidFill>
              </a:rPr>
              <a:t>с 27.09.21 по 30.12.21</a:t>
            </a:r>
          </a:p>
          <a:p>
            <a:pPr marL="0" indent="0" algn="ctr">
              <a:buNone/>
            </a:pPr>
            <a:r>
              <a:rPr lang="ru-RU" sz="1900" b="1" u="sng" dirty="0">
                <a:solidFill>
                  <a:srgbClr val="FF0000"/>
                </a:solidFill>
              </a:rPr>
              <a:t>с </a:t>
            </a:r>
            <a:r>
              <a:rPr lang="ru-RU" sz="1900" b="1" u="sng" dirty="0" smtClean="0">
                <a:solidFill>
                  <a:srgbClr val="FF0000"/>
                </a:solidFill>
              </a:rPr>
              <a:t>10.01.22 по 24.02.22</a:t>
            </a:r>
          </a:p>
          <a:p>
            <a:pPr marL="0" indent="0" algn="ctr">
              <a:buNone/>
            </a:pPr>
            <a:r>
              <a:rPr lang="ru-RU" sz="1900" b="1" u="sng" dirty="0">
                <a:solidFill>
                  <a:srgbClr val="FF0000"/>
                </a:solidFill>
              </a:rPr>
              <a:t>с </a:t>
            </a:r>
            <a:r>
              <a:rPr lang="ru-RU" sz="1900" b="1" u="sng" dirty="0" smtClean="0">
                <a:solidFill>
                  <a:srgbClr val="FF0000"/>
                </a:solidFill>
              </a:rPr>
              <a:t>01.03.22 </a:t>
            </a:r>
            <a:r>
              <a:rPr lang="ru-RU" sz="1900" b="1" u="sng" dirty="0">
                <a:solidFill>
                  <a:srgbClr val="FF0000"/>
                </a:solidFill>
              </a:rPr>
              <a:t>по </a:t>
            </a:r>
            <a:r>
              <a:rPr lang="ru-RU" sz="1900" b="1" u="sng" dirty="0" smtClean="0">
                <a:solidFill>
                  <a:srgbClr val="FF0000"/>
                </a:solidFill>
              </a:rPr>
              <a:t> 18.05.22  </a:t>
            </a:r>
          </a:p>
          <a:p>
            <a:pPr marL="0" indent="0">
              <a:buNone/>
            </a:pPr>
            <a:r>
              <a:rPr lang="ru-RU" sz="1900" dirty="0" smtClean="0">
                <a:solidFill>
                  <a:schemeClr val="tx1"/>
                </a:solidFill>
              </a:rPr>
              <a:t>у </a:t>
            </a:r>
            <a:r>
              <a:rPr lang="ru-RU" sz="1900" b="1" dirty="0" smtClean="0">
                <a:solidFill>
                  <a:srgbClr val="FF0000"/>
                </a:solidFill>
              </a:rPr>
              <a:t>ВСЕХ</a:t>
            </a:r>
            <a:r>
              <a:rPr lang="ru-RU" sz="1900" dirty="0" smtClean="0">
                <a:solidFill>
                  <a:schemeClr val="tx1"/>
                </a:solidFill>
              </a:rPr>
              <a:t> в соответствии с  ИП. </a:t>
            </a:r>
          </a:p>
          <a:p>
            <a:pPr marL="0" lvl="0" indent="0">
              <a:buNone/>
            </a:pPr>
            <a:r>
              <a:rPr lang="ru-RU" sz="1900" dirty="0" smtClean="0">
                <a:solidFill>
                  <a:schemeClr val="tx1"/>
                </a:solidFill>
              </a:rPr>
              <a:t>Т.е., необходимо указать ЛПУ, отделение, период (</a:t>
            </a:r>
            <a:r>
              <a:rPr lang="ru-RU" sz="1900" u="sng" dirty="0" smtClean="0">
                <a:solidFill>
                  <a:schemeClr val="tx1"/>
                </a:solidFill>
              </a:rPr>
              <a:t>см. двумя строчками выше</a:t>
            </a:r>
            <a:r>
              <a:rPr lang="ru-RU" sz="1900" dirty="0" smtClean="0">
                <a:solidFill>
                  <a:schemeClr val="tx1"/>
                </a:solidFill>
              </a:rPr>
              <a:t>), в графе зачет с оценкой ставится </a:t>
            </a:r>
            <a:r>
              <a:rPr lang="ru-RU" sz="1900" b="1" dirty="0" smtClean="0">
                <a:solidFill>
                  <a:srgbClr val="FF0000"/>
                </a:solidFill>
              </a:rPr>
              <a:t>ОЦЕНКА  </a:t>
            </a:r>
            <a:r>
              <a:rPr lang="ru-RU" sz="1900" dirty="0" smtClean="0">
                <a:solidFill>
                  <a:schemeClr val="tx1"/>
                </a:solidFill>
              </a:rPr>
              <a:t>(</a:t>
            </a:r>
            <a:r>
              <a:rPr lang="ru-RU" sz="1900" dirty="0" err="1" smtClean="0">
                <a:solidFill>
                  <a:schemeClr val="tx1"/>
                </a:solidFill>
              </a:rPr>
              <a:t>отл</a:t>
            </a:r>
            <a:r>
              <a:rPr lang="ru-RU" sz="1900" dirty="0" smtClean="0">
                <a:solidFill>
                  <a:schemeClr val="tx1"/>
                </a:solidFill>
              </a:rPr>
              <a:t>., хор., удов.), а не зачет, подпись кафедрального руководителя (оценка и подпись ставиться на основании заполненного ЭФ).</a:t>
            </a:r>
            <a:r>
              <a:rPr lang="ru-RU" sz="1900" dirty="0">
                <a:solidFill>
                  <a:prstClr val="black"/>
                </a:solidFill>
              </a:rPr>
              <a:t> </a:t>
            </a:r>
            <a:endParaRPr lang="ru-RU" sz="19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1900" dirty="0" smtClean="0">
                <a:solidFill>
                  <a:srgbClr val="FF0000"/>
                </a:solidFill>
              </a:rPr>
              <a:t>Нахождение </a:t>
            </a:r>
            <a:r>
              <a:rPr lang="ru-RU" sz="1900" dirty="0">
                <a:solidFill>
                  <a:srgbClr val="FF0000"/>
                </a:solidFill>
              </a:rPr>
              <a:t>в обсервации – </a:t>
            </a:r>
            <a:r>
              <a:rPr lang="ru-RU" sz="1900" dirty="0" smtClean="0">
                <a:solidFill>
                  <a:srgbClr val="FF0000"/>
                </a:solidFill>
              </a:rPr>
              <a:t>базовая </a:t>
            </a:r>
            <a:r>
              <a:rPr lang="ru-RU" sz="1900" dirty="0">
                <a:solidFill>
                  <a:srgbClr val="FF0000"/>
                </a:solidFill>
              </a:rPr>
              <a:t>часть </a:t>
            </a:r>
            <a:r>
              <a:rPr lang="ru-RU" sz="1900" dirty="0" smtClean="0">
                <a:solidFill>
                  <a:srgbClr val="FF0000"/>
                </a:solidFill>
              </a:rPr>
              <a:t>практики</a:t>
            </a:r>
            <a:r>
              <a:rPr lang="ru-RU" sz="1900" dirty="0" smtClean="0">
                <a:solidFill>
                  <a:prstClr val="black"/>
                </a:solidFill>
              </a:rPr>
              <a:t>, обязательно указываем реальное место практики (например: Инфекционный госпиталь БСМП)</a:t>
            </a:r>
          </a:p>
          <a:p>
            <a:pPr marL="0" indent="0"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800" b="1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1871663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5"/>
          <p:cNvSpPr txBox="1">
            <a:spLocks/>
          </p:cNvSpPr>
          <p:nvPr/>
        </p:nvSpPr>
        <p:spPr>
          <a:xfrm>
            <a:off x="0" y="4293097"/>
            <a:ext cx="4355976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509120"/>
            <a:ext cx="9036496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b="1" dirty="0">
                <a:solidFill>
                  <a:prstClr val="black"/>
                </a:solidFill>
              </a:rPr>
              <a:t>Практика (вариативная часть) (стр. 9</a:t>
            </a:r>
            <a:r>
              <a:rPr lang="ru-RU" b="1" dirty="0" smtClean="0">
                <a:solidFill>
                  <a:prstClr val="black"/>
                </a:solidFill>
              </a:rPr>
              <a:t>) </a:t>
            </a:r>
            <a:r>
              <a:rPr lang="ru-RU" dirty="0">
                <a:solidFill>
                  <a:prstClr val="black"/>
                </a:solidFill>
              </a:rPr>
              <a:t>– должна быть заполнена у ВСЕХ в соответствии с ИП, у большинства специальностей с </a:t>
            </a:r>
            <a:r>
              <a:rPr lang="ru-RU" dirty="0" smtClean="0">
                <a:solidFill>
                  <a:prstClr val="black"/>
                </a:solidFill>
              </a:rPr>
              <a:t>19.05.22 </a:t>
            </a:r>
            <a:r>
              <a:rPr lang="ru-RU" dirty="0">
                <a:solidFill>
                  <a:prstClr val="black"/>
                </a:solidFill>
              </a:rPr>
              <a:t>по </a:t>
            </a:r>
            <a:r>
              <a:rPr lang="ru-RU" dirty="0" smtClean="0">
                <a:solidFill>
                  <a:prstClr val="black"/>
                </a:solidFill>
              </a:rPr>
              <a:t>04.06.22, </a:t>
            </a:r>
            <a:r>
              <a:rPr lang="ru-RU" dirty="0">
                <a:solidFill>
                  <a:prstClr val="black"/>
                </a:solidFill>
              </a:rPr>
              <a:t>сроки могут </a:t>
            </a:r>
            <a:r>
              <a:rPr lang="ru-RU" dirty="0" smtClean="0">
                <a:solidFill>
                  <a:prstClr val="black"/>
                </a:solidFill>
              </a:rPr>
              <a:t>отличаться.</a:t>
            </a:r>
          </a:p>
          <a:p>
            <a:pPr lvl="0" algn="just">
              <a:spcBef>
                <a:spcPct val="20000"/>
              </a:spcBef>
            </a:pPr>
            <a:r>
              <a:rPr lang="ru-RU" dirty="0" smtClean="0">
                <a:solidFill>
                  <a:prstClr val="black"/>
                </a:solidFill>
              </a:rPr>
              <a:t>У </a:t>
            </a:r>
            <a:r>
              <a:rPr lang="ru-RU" dirty="0">
                <a:solidFill>
                  <a:prstClr val="black"/>
                </a:solidFill>
              </a:rPr>
              <a:t>большинства специальностей вариативная часть практики </a:t>
            </a:r>
            <a:r>
              <a:rPr lang="ru-RU" dirty="0" smtClean="0">
                <a:solidFill>
                  <a:prstClr val="black"/>
                </a:solidFill>
              </a:rPr>
              <a:t>2 </a:t>
            </a:r>
            <a:r>
              <a:rPr lang="ru-RU" dirty="0">
                <a:solidFill>
                  <a:prstClr val="black"/>
                </a:solidFill>
              </a:rPr>
              <a:t>года </a:t>
            </a:r>
            <a:r>
              <a:rPr lang="ru-RU" dirty="0" smtClean="0">
                <a:solidFill>
                  <a:prstClr val="black"/>
                </a:solidFill>
              </a:rPr>
              <a:t>144ч</a:t>
            </a:r>
            <a:r>
              <a:rPr lang="ru-RU" dirty="0">
                <a:solidFill>
                  <a:prstClr val="black"/>
                </a:solidFill>
              </a:rPr>
              <a:t>. </a:t>
            </a:r>
            <a:endParaRPr lang="ru-RU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r>
              <a:rPr lang="ru-RU" b="1" dirty="0" smtClean="0">
                <a:solidFill>
                  <a:srgbClr val="FF0000"/>
                </a:solidFill>
              </a:rPr>
              <a:t>Расчет практики  9ч. </a:t>
            </a:r>
            <a:r>
              <a:rPr lang="ru-RU" b="1" dirty="0">
                <a:solidFill>
                  <a:srgbClr val="FF0000"/>
                </a:solidFill>
              </a:rPr>
              <a:t>в</a:t>
            </a:r>
            <a:r>
              <a:rPr lang="ru-RU" b="1" dirty="0" smtClean="0">
                <a:solidFill>
                  <a:srgbClr val="FF0000"/>
                </a:solidFill>
              </a:rPr>
              <a:t> день*6 дней=54ч. </a:t>
            </a:r>
            <a:r>
              <a:rPr lang="ru-RU" b="1" dirty="0" smtClean="0"/>
              <a:t>Т.е. 144/9 = 16 дней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513709"/>
            <a:ext cx="3888432" cy="276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6064380"/>
            <a:ext cx="7597079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dirty="0"/>
              <a:t>В конце стр</a:t>
            </a:r>
            <a:r>
              <a:rPr lang="ru-RU" dirty="0" smtClean="0"/>
              <a:t>. 8 </a:t>
            </a:r>
            <a:r>
              <a:rPr lang="ru-RU" dirty="0"/>
              <a:t>и стр. 9 – должна стоять подпись заведующего кафедрой</a:t>
            </a:r>
          </a:p>
        </p:txBody>
      </p:sp>
    </p:spTree>
    <p:extLst>
      <p:ext uri="{BB962C8B-B14F-4D97-AF65-F5344CB8AC3E}">
        <p14:creationId xmlns:p14="http://schemas.microsoft.com/office/powerpoint/2010/main" val="138211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7b8b88d334047e6d8ac6579c9a8ea416e38b9b"/>
</p:tagLst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6104</TotalTime>
  <Words>1184</Words>
  <Application>Microsoft Office PowerPoint</Application>
  <PresentationFormat>Экран (4:3)</PresentationFormat>
  <Paragraphs>111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Инструкция по заполнению отчетно-учетных документов ординаторов  </vt:lpstr>
      <vt:lpstr> Зачетная книжка (1 год) </vt:lpstr>
      <vt:lpstr>  Зачетная книжка (1 год)  </vt:lpstr>
      <vt:lpstr>  Зачетная книжка (1 год)  </vt:lpstr>
      <vt:lpstr>  Зачетная книжка (1 год)  </vt:lpstr>
      <vt:lpstr>  Зачетная книжка (1 год)  </vt:lpstr>
      <vt:lpstr>  Зачетная книжка (1 год) заполнение документа до дат, пройденных по календарю  </vt:lpstr>
      <vt:lpstr>  Зачетная книжка (2 год)  </vt:lpstr>
      <vt:lpstr>  Зачетная книжка (2 год) (стр.   5, 6, 7  должны были быть заполнены  в 2019/2020 учебном году )  </vt:lpstr>
      <vt:lpstr>  Зачетная книжка (2 год)  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Трехмерный белый узор</dc:title>
  <dc:creator>obstinate</dc:creator>
  <dc:description>Шаблон презентации с сайта https://presentation-creation.ru/</dc:description>
  <cp:lastModifiedBy>Ткаченко</cp:lastModifiedBy>
  <cp:revision>944</cp:revision>
  <cp:lastPrinted>2022-06-07T06:16:21Z</cp:lastPrinted>
  <dcterms:created xsi:type="dcterms:W3CDTF">2018-02-25T09:09:03Z</dcterms:created>
  <dcterms:modified xsi:type="dcterms:W3CDTF">2022-06-10T05:50:19Z</dcterms:modified>
</cp:coreProperties>
</file>