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856F1-D248-4C56-B047-9986BFA0D7C4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36A0A9-96C3-4B18-B046-383562D81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08635"/>
            <a:ext cx="7992888" cy="16621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6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 04 «Выполнение работ по профессии младшая медицинская сестра по уходу за больными» </a:t>
            </a:r>
            <a:br>
              <a:rPr lang="ru-RU" sz="16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04.01 Теория и практика сестринского дела</a:t>
            </a:r>
            <a:br>
              <a:rPr lang="ru-RU" sz="16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лекции «</a:t>
            </a:r>
            <a:r>
              <a:rPr lang="ru-RU" sz="3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сестринском деле»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3348038" cy="813197"/>
          </a:xfrm>
        </p:spPr>
        <p:txBody>
          <a:bodyPr/>
          <a:lstStyle/>
          <a:p>
            <a:pPr algn="l" eaLnBrk="1" hangingPunct="1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преподаватель высшей категории </a:t>
            </a:r>
            <a:r>
              <a:rPr lang="ru-RU" alt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Венера Геннадьевна</a:t>
            </a:r>
          </a:p>
          <a:p>
            <a:pPr eaLnBrk="1" hangingPunct="1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500" dirty="0"/>
          </a:p>
          <a:p>
            <a:pPr eaLnBrk="1" hangingPunct="1"/>
            <a:endParaRPr lang="ru-RU" altLang="ru-RU" sz="1500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67544" y="260648"/>
            <a:ext cx="8292704" cy="1154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«Красноярский государственный медицинский университет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alt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2785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556845" cy="20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12068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7776864" cy="24482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Учебно-наглядные пособия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средства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59537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3458"/>
            <a:ext cx="1944216" cy="27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9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Times-Roman"/>
              </a:rPr>
              <a:t>Готовность пациента к обучению зависит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08920"/>
            <a:ext cx="6777317" cy="29523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/>
                <a:ea typeface="Times-Roman"/>
              </a:rPr>
              <a:t> от </a:t>
            </a:r>
            <a:r>
              <a:rPr lang="ru-RU" sz="4000" dirty="0">
                <a:latin typeface="Times New Roman"/>
                <a:ea typeface="Times-Roman"/>
              </a:rPr>
              <a:t>состояния здоровья </a:t>
            </a:r>
            <a:endParaRPr lang="ru-RU" sz="4000" dirty="0" smtClean="0">
              <a:latin typeface="Times New Roman"/>
              <a:ea typeface="Times-Roman"/>
            </a:endParaRPr>
          </a:p>
          <a:p>
            <a:r>
              <a:rPr lang="ru-RU" sz="4000" dirty="0" smtClean="0">
                <a:latin typeface="Times New Roman"/>
                <a:ea typeface="Times-Roman"/>
              </a:rPr>
              <a:t> состояния </a:t>
            </a:r>
            <a:r>
              <a:rPr lang="ru-RU" sz="4000" dirty="0">
                <a:latin typeface="Times New Roman"/>
                <a:ea typeface="Times-Roman"/>
              </a:rPr>
              <a:t>сознания </a:t>
            </a:r>
            <a:endParaRPr lang="ru-RU" sz="4000" dirty="0" smtClean="0">
              <a:latin typeface="Times New Roman"/>
              <a:ea typeface="Times-Roman"/>
            </a:endParaRPr>
          </a:p>
          <a:p>
            <a:r>
              <a:rPr lang="ru-RU" sz="4000" dirty="0" smtClean="0">
                <a:latin typeface="Times New Roman"/>
                <a:ea typeface="Times-Roman"/>
              </a:rPr>
              <a:t> умственных </a:t>
            </a:r>
            <a:r>
              <a:rPr lang="ru-RU" sz="4000" dirty="0">
                <a:latin typeface="Times New Roman"/>
                <a:ea typeface="Times-Roman"/>
              </a:rPr>
              <a:t>способностей </a:t>
            </a:r>
            <a:endParaRPr lang="ru-RU" sz="4000" dirty="0" smtClean="0">
              <a:latin typeface="Times New Roman"/>
              <a:ea typeface="Times-Roman"/>
            </a:endParaRPr>
          </a:p>
          <a:p>
            <a:r>
              <a:rPr lang="ru-RU" sz="4000" dirty="0" smtClean="0">
                <a:latin typeface="Times New Roman"/>
                <a:ea typeface="Times-Roman"/>
              </a:rPr>
              <a:t> возраста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341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обучения пациентов и членов семей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68052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/>
                <a:ea typeface="Times-Roman"/>
              </a:rPr>
              <a:t>1. </a:t>
            </a:r>
            <a:r>
              <a:rPr lang="ru-RU" sz="3200" i="1" dirty="0">
                <a:latin typeface="Times New Roman"/>
                <a:ea typeface="Times-Italic"/>
              </a:rPr>
              <a:t>Сбор информации о пациенте (обследование) и оценка исходного уровня знаний и умений пациента или его родственников. </a:t>
            </a:r>
            <a:endParaRPr lang="ru-RU" sz="3200" i="1" dirty="0" smtClean="0">
              <a:latin typeface="Times New Roman"/>
              <a:ea typeface="Times-Italic"/>
            </a:endParaRPr>
          </a:p>
          <a:p>
            <a:r>
              <a:rPr lang="ru-RU" sz="3200" i="1" dirty="0">
                <a:latin typeface="Times New Roman"/>
                <a:ea typeface="Times-Italic"/>
              </a:rPr>
              <a:t>2. Определение проблем </a:t>
            </a:r>
            <a:r>
              <a:rPr lang="ru-RU" sz="3200" i="1" dirty="0" smtClean="0">
                <a:latin typeface="Times New Roman"/>
                <a:ea typeface="Times-Italic"/>
              </a:rPr>
              <a:t>пациента</a:t>
            </a:r>
          </a:p>
          <a:p>
            <a:r>
              <a:rPr lang="ru-RU" sz="3200" dirty="0">
                <a:latin typeface="Times New Roman"/>
                <a:ea typeface="Times-Roman"/>
              </a:rPr>
              <a:t>3. </a:t>
            </a:r>
            <a:r>
              <a:rPr lang="ru-RU" sz="3200" i="1" dirty="0">
                <a:latin typeface="Times New Roman"/>
                <a:ea typeface="Times-Italic"/>
              </a:rPr>
              <a:t>Определение целей обучения, планирование его содержания. </a:t>
            </a:r>
            <a:endParaRPr lang="ru-RU" sz="3200" i="1" dirty="0" smtClean="0">
              <a:latin typeface="Times New Roman"/>
              <a:ea typeface="Times-Italic"/>
            </a:endParaRPr>
          </a:p>
          <a:p>
            <a:r>
              <a:rPr lang="ru-RU" sz="3200" dirty="0">
                <a:latin typeface="Times New Roman"/>
                <a:ea typeface="Times-Roman"/>
              </a:rPr>
              <a:t>4. </a:t>
            </a:r>
            <a:r>
              <a:rPr lang="ru-RU" sz="3200" i="1" dirty="0">
                <a:latin typeface="Times New Roman"/>
                <a:ea typeface="Times-Italic"/>
              </a:rPr>
              <a:t>Реализация плана обучения</a:t>
            </a:r>
            <a:r>
              <a:rPr lang="ru-RU" sz="3200" i="1" dirty="0" smtClean="0">
                <a:latin typeface="Times New Roman"/>
                <a:ea typeface="Times-Italic"/>
              </a:rPr>
              <a:t>.</a:t>
            </a:r>
          </a:p>
          <a:p>
            <a:r>
              <a:rPr lang="ru-RU" sz="3200" dirty="0">
                <a:latin typeface="Times New Roman"/>
                <a:ea typeface="Times-Roman"/>
              </a:rPr>
              <a:t>5. </a:t>
            </a:r>
            <a:r>
              <a:rPr lang="ru-RU" sz="3200" i="1" dirty="0">
                <a:latin typeface="Times New Roman"/>
                <a:ea typeface="Times-Italic"/>
              </a:rPr>
              <a:t>Оценка результатов обучения.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08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5277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627784" y="1772816"/>
            <a:ext cx="41040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9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929618" cy="51182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обучения в сестринском деле.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школ сестринского обучения.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Терапевтическое  обучение больных.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медицинской сестры как преподавателя.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сестринском деле.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обучения. 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учебных занятий.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обучения.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 обучения пациента.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обучения.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обучения пациентов и членов их семей.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772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50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обучения:</a:t>
            </a:r>
            <a:br>
              <a:rPr lang="ru-RU" sz="50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920880" cy="4392488"/>
          </a:xfrm>
        </p:spPr>
        <p:txBody>
          <a:bodyPr>
            <a:normAutofit lnSpcReduction="10000"/>
          </a:bodyPr>
          <a:lstStyle/>
          <a:p>
            <a:pPr marL="274320" lvl="0"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Профилактическая </a:t>
            </a:r>
            <a:r>
              <a:rPr lang="ru-RU" sz="4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населением</a:t>
            </a:r>
          </a:p>
          <a:p>
            <a:pPr marL="274320" lvl="0"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</a:t>
            </a:r>
            <a:r>
              <a:rPr lang="ru-RU" sz="4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</a:p>
          <a:p>
            <a:pPr marL="274320" lvl="0">
              <a:buClr>
                <a:srgbClr val="31B6FD"/>
              </a:buClr>
              <a:buSzPct val="100000"/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</a:t>
            </a:r>
            <a:r>
              <a:rPr lang="ru-RU" sz="4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к максимальной адаптации в болезни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16824" cy="129614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медсестры как 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04856" cy="3816424"/>
          </a:xfrm>
        </p:spPr>
        <p:txBody>
          <a:bodyPr>
            <a:normAutofit/>
          </a:bodyPr>
          <a:lstStyle/>
          <a:p>
            <a:pPr marL="457200" indent="-457200" algn="ctr">
              <a:buClr>
                <a:srgbClr val="31B6FD"/>
              </a:buClr>
              <a:buSzPct val="100000"/>
            </a:pPr>
            <a:r>
              <a:rPr lang="ru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пациента к </a:t>
            </a:r>
            <a:r>
              <a:rPr lang="ru-RU" sz="36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самоуходу</a:t>
            </a:r>
            <a:r>
              <a:rPr lang="ru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ctr">
              <a:buClr>
                <a:srgbClr val="31B6FD"/>
              </a:buClr>
              <a:buSzPct val="100000"/>
            </a:pPr>
            <a:r>
              <a:rPr lang="ru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пациента, </a:t>
            </a:r>
          </a:p>
          <a:p>
            <a:pPr marL="457200" indent="-457200" algn="ctr">
              <a:buClr>
                <a:srgbClr val="31B6FD"/>
              </a:buClr>
              <a:buSzPct val="100000"/>
            </a:pPr>
            <a:r>
              <a:rPr lang="ru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состояния здоровья или адаптация к измененному состоянию. 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7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обучения в сестринском деле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7920880" cy="26642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Познавательная сфера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Психомоторная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2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35089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человек </a:t>
            </a:r>
            <a:r>
              <a:rPr lang="ru-RU" sz="36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получает информацию, узнает новые факты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5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32" y="21837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384376" cy="22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600" dirty="0" smtClean="0">
                <a:effectLst/>
                <a:latin typeface="Times New Roman"/>
                <a:ea typeface="Times-Roman"/>
              </a:rPr>
              <a:t>человек, получив информацию, реагирует на это чувствами (эмоциями), переживаниями, мыслями, мнениями</a:t>
            </a:r>
            <a:endParaRPr lang="ru-RU" sz="3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156176" y="1268760"/>
            <a:ext cx="2592288" cy="1964824"/>
          </a:xfrm>
          <a:prstGeom prst="cloudCallout">
            <a:avLst>
              <a:gd name="adj1" fmla="val -79097"/>
              <a:gd name="adj2" fmla="val 74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70352"/>
            <a:ext cx="1490209" cy="1761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99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r="23280"/>
          <a:stretch/>
        </p:blipFill>
        <p:spPr bwMode="auto">
          <a:xfrm>
            <a:off x="5940152" y="1772816"/>
            <a:ext cx="2681438" cy="47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5129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Психомоторная сфера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5832648" cy="39604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/>
                <a:ea typeface="Times-Roman"/>
              </a:rPr>
              <a:t> человек</a:t>
            </a:r>
            <a:r>
              <a:rPr lang="ru-RU" sz="3200" dirty="0">
                <a:latin typeface="Times New Roman"/>
                <a:ea typeface="Times-Roman"/>
              </a:rPr>
              <a:t>, используя </a:t>
            </a:r>
            <a:r>
              <a:rPr lang="ru-RU" sz="32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умственную</a:t>
            </a:r>
            <a:r>
              <a:rPr lang="ru-RU" sz="3200" dirty="0">
                <a:latin typeface="Times New Roman"/>
                <a:ea typeface="Times-Roman"/>
              </a:rPr>
              <a:t> и мышечную деятельность, обучается новым видам движений, уверенно выполнит необходимые действия, приобретает стойкие </a:t>
            </a:r>
            <a:r>
              <a:rPr lang="ru-RU" sz="3200" dirty="0" smtClean="0">
                <a:latin typeface="Times New Roman"/>
                <a:ea typeface="Times-Roman"/>
              </a:rPr>
              <a:t>навыки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375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b="1" dirty="0" smtClean="0"/>
              <a:t> обучения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895128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895128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8416" y="1895128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1799692" y="1509856"/>
            <a:ext cx="2828296" cy="33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6" idx="0"/>
          </p:cNvCxnSpPr>
          <p:nvPr/>
        </p:nvCxnSpPr>
        <p:spPr>
          <a:xfrm flipH="1">
            <a:off x="4535996" y="1509856"/>
            <a:ext cx="91992" cy="385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7" idx="0"/>
          </p:cNvCxnSpPr>
          <p:nvPr/>
        </p:nvCxnSpPr>
        <p:spPr>
          <a:xfrm>
            <a:off x="4627988" y="1509856"/>
            <a:ext cx="2590568" cy="385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" y="414908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552" y="2636912"/>
            <a:ext cx="267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05584" y="2474632"/>
            <a:ext cx="2347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/>
                <a:ea typeface="Times-Roman"/>
              </a:rPr>
              <a:t>используются медицинские атласы, картинки, видеофильмы, показываются предметы ухода, инструментарий </a:t>
            </a:r>
            <a:endParaRPr lang="ru-RU" sz="2000" b="1" dirty="0"/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47" y="4692774"/>
            <a:ext cx="2165226" cy="216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300192" y="2636912"/>
            <a:ext cx="2027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-Roman"/>
              </a:rPr>
              <a:t>отработка практических манипуляций</a:t>
            </a: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16" y="3837241"/>
            <a:ext cx="3023646" cy="235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7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321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Times New Roman</vt:lpstr>
      <vt:lpstr>Times-Italic</vt:lpstr>
      <vt:lpstr>Times-Roman</vt:lpstr>
      <vt:lpstr>Wingdings</vt:lpstr>
      <vt:lpstr>Wingdings 2</vt:lpstr>
      <vt:lpstr>Остин</vt:lpstr>
      <vt:lpstr>ПМ 04 «Выполнение работ по профессии младшая медицинская сестра по уходу за больными»  МДК 04.01 Теория и практика сестринского дела  Тема лекции «Обучение в сестринском деле»</vt:lpstr>
      <vt:lpstr>Презентация PowerPoint</vt:lpstr>
      <vt:lpstr>Задачи обучения: </vt:lpstr>
      <vt:lpstr>Функции медсестры как преподавателя</vt:lpstr>
      <vt:lpstr>Сферы обучения в сестринском деле</vt:lpstr>
      <vt:lpstr>Познавательная сфера обучения</vt:lpstr>
      <vt:lpstr>Эмоциональная сфера обучения</vt:lpstr>
      <vt:lpstr>Психомоторная сфера обучения</vt:lpstr>
      <vt:lpstr>Методы обучения</vt:lpstr>
      <vt:lpstr>Средства обучения</vt:lpstr>
      <vt:lpstr>Готовность пациента к обучению зависит</vt:lpstr>
      <vt:lpstr>Принципы обучения пациентов и членов семей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 сестринском деле</dc:title>
  <dc:creator>Венера</dc:creator>
  <cp:lastModifiedBy>79832089713</cp:lastModifiedBy>
  <cp:revision>26</cp:revision>
  <dcterms:created xsi:type="dcterms:W3CDTF">2006-05-25T16:35:01Z</dcterms:created>
  <dcterms:modified xsi:type="dcterms:W3CDTF">2021-09-03T04:20:26Z</dcterms:modified>
</cp:coreProperties>
</file>