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3" r:id="rId2"/>
    <p:sldId id="284" r:id="rId3"/>
    <p:sldId id="318" r:id="rId4"/>
    <p:sldId id="301" r:id="rId5"/>
    <p:sldId id="319" r:id="rId6"/>
    <p:sldId id="302" r:id="rId7"/>
    <p:sldId id="303" r:id="rId8"/>
    <p:sldId id="320" r:id="rId9"/>
    <p:sldId id="304" r:id="rId10"/>
    <p:sldId id="307" r:id="rId11"/>
    <p:sldId id="305" r:id="rId12"/>
    <p:sldId id="308" r:id="rId13"/>
    <p:sldId id="321" r:id="rId14"/>
    <p:sldId id="306" r:id="rId15"/>
    <p:sldId id="310" r:id="rId16"/>
    <p:sldId id="280"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5E99B-5A3B-4103-90F3-C8C12E5E3B6C}" v="414" dt="2021-05-17T16:34:04.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4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0"/>
            <a:ext cx="10363200" cy="1470025"/>
          </a:xfrm>
        </p:spPr>
        <p:txBody>
          <a:bodyPr/>
          <a:lstStyle/>
          <a:p>
            <a:r>
              <a:rPr lang="ru-RU"/>
              <a:t>Образец заголовка</a:t>
            </a:r>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D507B59-54C2-43A1-A03E-B269067213FE}" type="datetimeFigureOut">
              <a:rPr lang="ru-RU" smtClean="0"/>
              <a:t>18.05.2021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F5A614-9144-49B7-9272-0B6280DA753F}" type="slidenum">
              <a:rPr lang="ru-RU" smtClean="0"/>
              <a:t>‹#›</a:t>
            </a:fld>
            <a:endParaRPr lang="ru-RU"/>
          </a:p>
        </p:txBody>
      </p:sp>
    </p:spTree>
    <p:extLst>
      <p:ext uri="{BB962C8B-B14F-4D97-AF65-F5344CB8AC3E}">
        <p14:creationId xmlns:p14="http://schemas.microsoft.com/office/powerpoint/2010/main" val="45190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D507B59-54C2-43A1-A03E-B269067213FE}" type="datetimeFigureOut">
              <a:rPr lang="ru-RU" smtClean="0"/>
              <a:t>18.05.2021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F5A614-9144-49B7-9272-0B6280DA753F}" type="slidenum">
              <a:rPr lang="ru-RU" smtClean="0"/>
              <a:t>‹#›</a:t>
            </a:fld>
            <a:endParaRPr lang="ru-RU"/>
          </a:p>
        </p:txBody>
      </p:sp>
    </p:spTree>
    <p:extLst>
      <p:ext uri="{BB962C8B-B14F-4D97-AF65-F5344CB8AC3E}">
        <p14:creationId xmlns:p14="http://schemas.microsoft.com/office/powerpoint/2010/main" val="605785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1785600" y="274643"/>
            <a:ext cx="36576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12800" y="274643"/>
            <a:ext cx="107696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D507B59-54C2-43A1-A03E-B269067213FE}" type="datetimeFigureOut">
              <a:rPr lang="ru-RU" smtClean="0"/>
              <a:t>18.05.2021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F5A614-9144-49B7-9272-0B6280DA753F}" type="slidenum">
              <a:rPr lang="ru-RU" smtClean="0"/>
              <a:t>‹#›</a:t>
            </a:fld>
            <a:endParaRPr lang="ru-RU"/>
          </a:p>
        </p:txBody>
      </p:sp>
    </p:spTree>
    <p:extLst>
      <p:ext uri="{BB962C8B-B14F-4D97-AF65-F5344CB8AC3E}">
        <p14:creationId xmlns:p14="http://schemas.microsoft.com/office/powerpoint/2010/main" val="3664377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D507B59-54C2-43A1-A03E-B269067213FE}" type="datetimeFigureOut">
              <a:rPr lang="ru-RU" smtClean="0"/>
              <a:t>18.05.2021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F5A614-9144-49B7-9272-0B6280DA753F}" type="slidenum">
              <a:rPr lang="ru-RU" smtClean="0"/>
              <a:t>‹#›</a:t>
            </a:fld>
            <a:endParaRPr lang="ru-RU"/>
          </a:p>
        </p:txBody>
      </p:sp>
    </p:spTree>
    <p:extLst>
      <p:ext uri="{BB962C8B-B14F-4D97-AF65-F5344CB8AC3E}">
        <p14:creationId xmlns:p14="http://schemas.microsoft.com/office/powerpoint/2010/main" val="790414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5"/>
            <a:ext cx="103632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D507B59-54C2-43A1-A03E-B269067213FE}" type="datetimeFigureOut">
              <a:rPr lang="ru-RU" smtClean="0"/>
              <a:t>18.05.2021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F5A614-9144-49B7-9272-0B6280DA753F}" type="slidenum">
              <a:rPr lang="ru-RU" smtClean="0"/>
              <a:t>‹#›</a:t>
            </a:fld>
            <a:endParaRPr lang="ru-RU"/>
          </a:p>
        </p:txBody>
      </p:sp>
    </p:spTree>
    <p:extLst>
      <p:ext uri="{BB962C8B-B14F-4D97-AF65-F5344CB8AC3E}">
        <p14:creationId xmlns:p14="http://schemas.microsoft.com/office/powerpoint/2010/main" val="2679672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128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8229600" y="1600205"/>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D507B59-54C2-43A1-A03E-B269067213FE}" type="datetimeFigureOut">
              <a:rPr lang="ru-RU" smtClean="0"/>
              <a:t>18.05.2021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F5A614-9144-49B7-9272-0B6280DA753F}" type="slidenum">
              <a:rPr lang="ru-RU" smtClean="0"/>
              <a:t>‹#›</a:t>
            </a:fld>
            <a:endParaRPr lang="ru-RU"/>
          </a:p>
        </p:txBody>
      </p:sp>
    </p:spTree>
    <p:extLst>
      <p:ext uri="{BB962C8B-B14F-4D97-AF65-F5344CB8AC3E}">
        <p14:creationId xmlns:p14="http://schemas.microsoft.com/office/powerpoint/2010/main" val="1047469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D507B59-54C2-43A1-A03E-B269067213FE}" type="datetimeFigureOut">
              <a:rPr lang="ru-RU" smtClean="0"/>
              <a:t>18.05.2021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3F5A614-9144-49B7-9272-0B6280DA753F}" type="slidenum">
              <a:rPr lang="ru-RU" smtClean="0"/>
              <a:t>‹#›</a:t>
            </a:fld>
            <a:endParaRPr lang="ru-RU"/>
          </a:p>
        </p:txBody>
      </p:sp>
    </p:spTree>
    <p:extLst>
      <p:ext uri="{BB962C8B-B14F-4D97-AF65-F5344CB8AC3E}">
        <p14:creationId xmlns:p14="http://schemas.microsoft.com/office/powerpoint/2010/main" val="1042530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D507B59-54C2-43A1-A03E-B269067213FE}" type="datetimeFigureOut">
              <a:rPr lang="ru-RU" smtClean="0"/>
              <a:t>18.05.2021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F5A614-9144-49B7-9272-0B6280DA753F}" type="slidenum">
              <a:rPr lang="ru-RU" smtClean="0"/>
              <a:t>‹#›</a:t>
            </a:fld>
            <a:endParaRPr lang="ru-RU"/>
          </a:p>
        </p:txBody>
      </p:sp>
    </p:spTree>
    <p:extLst>
      <p:ext uri="{BB962C8B-B14F-4D97-AF65-F5344CB8AC3E}">
        <p14:creationId xmlns:p14="http://schemas.microsoft.com/office/powerpoint/2010/main" val="1360419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D507B59-54C2-43A1-A03E-B269067213FE}" type="datetimeFigureOut">
              <a:rPr lang="ru-RU" smtClean="0"/>
              <a:t>18.05.2021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F5A614-9144-49B7-9272-0B6280DA753F}" type="slidenum">
              <a:rPr lang="ru-RU" smtClean="0"/>
              <a:t>‹#›</a:t>
            </a:fld>
            <a:endParaRPr lang="ru-RU"/>
          </a:p>
        </p:txBody>
      </p:sp>
    </p:spTree>
    <p:extLst>
      <p:ext uri="{BB962C8B-B14F-4D97-AF65-F5344CB8AC3E}">
        <p14:creationId xmlns:p14="http://schemas.microsoft.com/office/powerpoint/2010/main" val="2626295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3" y="273050"/>
            <a:ext cx="4011084"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D507B59-54C2-43A1-A03E-B269067213FE}" type="datetimeFigureOut">
              <a:rPr lang="ru-RU" smtClean="0"/>
              <a:t>18.05.2021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F5A614-9144-49B7-9272-0B6280DA753F}" type="slidenum">
              <a:rPr lang="ru-RU" smtClean="0"/>
              <a:t>‹#›</a:t>
            </a:fld>
            <a:endParaRPr lang="ru-RU"/>
          </a:p>
        </p:txBody>
      </p:sp>
    </p:spTree>
    <p:extLst>
      <p:ext uri="{BB962C8B-B14F-4D97-AF65-F5344CB8AC3E}">
        <p14:creationId xmlns:p14="http://schemas.microsoft.com/office/powerpoint/2010/main" val="2914865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D507B59-54C2-43A1-A03E-B269067213FE}" type="datetimeFigureOut">
              <a:rPr lang="ru-RU" smtClean="0"/>
              <a:t>18.05.2021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F5A614-9144-49B7-9272-0B6280DA753F}" type="slidenum">
              <a:rPr lang="ru-RU" smtClean="0"/>
              <a:t>‹#›</a:t>
            </a:fld>
            <a:endParaRPr lang="ru-RU"/>
          </a:p>
        </p:txBody>
      </p:sp>
    </p:spTree>
    <p:extLst>
      <p:ext uri="{BB962C8B-B14F-4D97-AF65-F5344CB8AC3E}">
        <p14:creationId xmlns:p14="http://schemas.microsoft.com/office/powerpoint/2010/main" val="985785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507B59-54C2-43A1-A03E-B269067213FE}" type="datetimeFigureOut">
              <a:rPr lang="ru-RU" smtClean="0"/>
              <a:t>18.05.2021</a:t>
            </a:fld>
            <a:endParaRPr lang="ru-RU"/>
          </a:p>
        </p:txBody>
      </p:sp>
      <p:sp>
        <p:nvSpPr>
          <p:cNvPr id="5" name="Нижний колонтитул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F5A614-9144-49B7-9272-0B6280DA753F}" type="slidenum">
              <a:rPr lang="ru-RU" smtClean="0"/>
              <a:t>‹#›</a:t>
            </a:fld>
            <a:endParaRPr lang="ru-RU"/>
          </a:p>
        </p:txBody>
      </p:sp>
    </p:spTree>
    <p:extLst>
      <p:ext uri="{BB962C8B-B14F-4D97-AF65-F5344CB8AC3E}">
        <p14:creationId xmlns:p14="http://schemas.microsoft.com/office/powerpoint/2010/main" val="39273399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C981BB5D-3196-46F2-8B25-6BB9565D5D52}"/>
              </a:ext>
            </a:extLst>
          </p:cNvPr>
          <p:cNvSpPr>
            <a:spLocks noGrp="1"/>
          </p:cNvSpPr>
          <p:nvPr>
            <p:ph type="ctrTitle"/>
          </p:nvPr>
        </p:nvSpPr>
        <p:spPr>
          <a:xfrm>
            <a:off x="1120149" y="2457588"/>
            <a:ext cx="10458451" cy="2397374"/>
          </a:xfrm>
        </p:spPr>
        <p:txBody>
          <a:bodyPr>
            <a:normAutofit/>
          </a:bodyPr>
          <a:lstStyle/>
          <a:p>
            <a:r>
              <a:rPr lang="ru-RU" sz="4000" dirty="0"/>
              <a:t>Аномалии коронарных артерий у детей: взгляд на причины (2 часть)</a:t>
            </a:r>
            <a:endParaRPr lang="ru-RU" sz="4000" dirty="0">
              <a:latin typeface="Calibri" panose="020F0502020204030204" pitchFamily="34" charset="0"/>
              <a:cs typeface="Calibri" panose="020F0502020204030204" pitchFamily="34" charset="0"/>
            </a:endParaRPr>
          </a:p>
        </p:txBody>
      </p:sp>
      <p:sp>
        <p:nvSpPr>
          <p:cNvPr id="5" name="Подзаголовок 4">
            <a:extLst>
              <a:ext uri="{FF2B5EF4-FFF2-40B4-BE49-F238E27FC236}">
                <a16:creationId xmlns:a16="http://schemas.microsoft.com/office/drawing/2014/main" xmlns="" id="{EA154066-5B6B-4C65-931A-5DFABE769433}"/>
              </a:ext>
            </a:extLst>
          </p:cNvPr>
          <p:cNvSpPr>
            <a:spLocks noGrp="1"/>
          </p:cNvSpPr>
          <p:nvPr>
            <p:ph type="subTitle" idx="1"/>
          </p:nvPr>
        </p:nvSpPr>
        <p:spPr>
          <a:xfrm>
            <a:off x="7648575" y="5200650"/>
            <a:ext cx="4183485" cy="1362867"/>
          </a:xfrm>
        </p:spPr>
        <p:txBody>
          <a:bodyPr>
            <a:normAutofit fontScale="92500" lnSpcReduction="20000"/>
          </a:bodyPr>
          <a:lstStyle/>
          <a:p>
            <a:pPr algn="r"/>
            <a:r>
              <a:rPr lang="ru-RU" dirty="0">
                <a:solidFill>
                  <a:schemeClr val="tx1"/>
                </a:solidFill>
                <a:latin typeface="Calibri" panose="020F0502020204030204" pitchFamily="34" charset="0"/>
                <a:cs typeface="Calibri" panose="020F0502020204030204" pitchFamily="34" charset="0"/>
              </a:rPr>
              <a:t>Выполнил</a:t>
            </a:r>
            <a:r>
              <a:rPr lang="en-US" dirty="0">
                <a:solidFill>
                  <a:schemeClr val="tx1"/>
                </a:solidFill>
                <a:latin typeface="Calibri" panose="020F0502020204030204" pitchFamily="34" charset="0"/>
                <a:cs typeface="Calibri" panose="020F0502020204030204" pitchFamily="34" charset="0"/>
              </a:rPr>
              <a:t>:</a:t>
            </a:r>
          </a:p>
          <a:p>
            <a:pPr algn="r"/>
            <a:r>
              <a:rPr lang="ru-RU" dirty="0">
                <a:solidFill>
                  <a:schemeClr val="tx1"/>
                </a:solidFill>
                <a:latin typeface="Calibri" panose="020F0502020204030204" pitchFamily="34" charset="0"/>
                <a:cs typeface="Calibri" panose="020F0502020204030204" pitchFamily="34" charset="0"/>
              </a:rPr>
              <a:t>ординатор 1 года Банюкевич А.Е</a:t>
            </a:r>
          </a:p>
        </p:txBody>
      </p:sp>
      <p:sp>
        <p:nvSpPr>
          <p:cNvPr id="8" name="TextBox 7">
            <a:extLst>
              <a:ext uri="{FF2B5EF4-FFF2-40B4-BE49-F238E27FC236}">
                <a16:creationId xmlns:a16="http://schemas.microsoft.com/office/drawing/2014/main" xmlns="" id="{3DACF4EB-EB3C-460C-A33E-1C2903C0C997}"/>
              </a:ext>
            </a:extLst>
          </p:cNvPr>
          <p:cNvSpPr txBox="1"/>
          <p:nvPr/>
        </p:nvSpPr>
        <p:spPr>
          <a:xfrm>
            <a:off x="1287262" y="149264"/>
            <a:ext cx="9516862" cy="181588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ФГБОУ ВПО «Красноярский государственный медицинский</a:t>
            </a:r>
            <a:br>
              <a:rPr kumimoji="0" lang="ru-RU"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ru-RU"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университет имени профессора В.Ф. </a:t>
            </a:r>
            <a:r>
              <a:rPr kumimoji="0" lang="ru-RU" sz="28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Войно-Ясенецкого</a:t>
            </a:r>
            <a:r>
              <a:rPr kumimoji="0" lang="ru-RU"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r>
            <a:br>
              <a:rPr kumimoji="0" lang="ru-RU"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ru-RU"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Кафедра лучевой диагностики ИПО</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29200"/>
            <a:ext cx="660082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773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КТ – ангиография коронарных артерий</a:t>
            </a:r>
          </a:p>
        </p:txBody>
      </p:sp>
      <p:sp>
        <p:nvSpPr>
          <p:cNvPr id="3" name="Объект 2"/>
          <p:cNvSpPr>
            <a:spLocks noGrp="1"/>
          </p:cNvSpPr>
          <p:nvPr>
            <p:ph idx="1"/>
          </p:nvPr>
        </p:nvSpPr>
        <p:spPr>
          <a:xfrm>
            <a:off x="0" y="1806393"/>
            <a:ext cx="5897094" cy="3858180"/>
          </a:xfrm>
        </p:spPr>
        <p:txBody>
          <a:bodyPr vert="horz" lIns="91440" tIns="45720" rIns="91440" bIns="45720" rtlCol="0" anchor="t">
            <a:normAutofit fontScale="92500" lnSpcReduction="20000"/>
          </a:bodyPr>
          <a:lstStyle/>
          <a:p>
            <a:pPr>
              <a:buFont typeface="Wingdings" panose="05000000000000000000" pitchFamily="2" charset="2"/>
              <a:buChar char="§"/>
            </a:pPr>
            <a:r>
              <a:rPr lang="ru-RU" dirty="0"/>
              <a:t>17-летний мальчик с транспозицией магистральных сосудов в анамнезе, </a:t>
            </a:r>
            <a:r>
              <a:rPr lang="ru-RU" dirty="0">
                <a:ea typeface="+mn-lt"/>
                <a:cs typeface="+mn-lt"/>
              </a:rPr>
              <a:t>после процедуры </a:t>
            </a:r>
            <a:r>
              <a:rPr lang="ru-RU" dirty="0" err="1">
                <a:ea typeface="+mn-lt"/>
                <a:cs typeface="+mn-lt"/>
              </a:rPr>
              <a:t>реимплантации</a:t>
            </a:r>
            <a:r>
              <a:rPr lang="ru-RU" dirty="0">
                <a:ea typeface="+mn-lt"/>
                <a:cs typeface="+mn-lt"/>
              </a:rPr>
              <a:t> устьев коронарных артерий</a:t>
            </a:r>
            <a:endParaRPr lang="ru-RU" dirty="0">
              <a:cs typeface="Calibri"/>
            </a:endParaRPr>
          </a:p>
          <a:p>
            <a:pPr>
              <a:buFont typeface="Wingdings" panose="05000000000000000000" pitchFamily="2" charset="2"/>
              <a:buChar char="§"/>
            </a:pPr>
            <a:r>
              <a:rPr lang="ru-RU" dirty="0">
                <a:cs typeface="Calibri"/>
              </a:rPr>
              <a:t>Визуализируется </a:t>
            </a:r>
            <a:r>
              <a:rPr lang="ru-RU" dirty="0" err="1">
                <a:cs typeface="Calibri"/>
              </a:rPr>
              <a:t>реимплантация</a:t>
            </a:r>
            <a:r>
              <a:rPr lang="ru-RU" dirty="0">
                <a:cs typeface="Calibri"/>
              </a:rPr>
              <a:t> обеих коронарных артерий на одно устье</a:t>
            </a:r>
            <a:endParaRPr lang="ru-RU" dirty="0"/>
          </a:p>
          <a:p>
            <a:pPr>
              <a:buFont typeface="Wingdings" panose="05000000000000000000" pitchFamily="2" charset="2"/>
              <a:buChar char="§"/>
            </a:pPr>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3820" y="1809750"/>
            <a:ext cx="5829300" cy="5003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9015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КТ – ангиография коронарных </a:t>
            </a:r>
            <a:r>
              <a:rPr lang="ru-RU" dirty="0" smtClean="0"/>
              <a:t>артерий</a:t>
            </a:r>
            <a:endParaRPr lang="ru-RU" dirty="0"/>
          </a:p>
        </p:txBody>
      </p:sp>
      <p:sp>
        <p:nvSpPr>
          <p:cNvPr id="3" name="Объект 2"/>
          <p:cNvSpPr>
            <a:spLocks noGrp="1"/>
          </p:cNvSpPr>
          <p:nvPr>
            <p:ph idx="1"/>
          </p:nvPr>
        </p:nvSpPr>
        <p:spPr>
          <a:xfrm>
            <a:off x="0" y="1797443"/>
            <a:ext cx="5978340" cy="3698101"/>
          </a:xfrm>
        </p:spPr>
        <p:txBody>
          <a:bodyPr vert="horz" lIns="91440" tIns="45720" rIns="91440" bIns="45720" rtlCol="0" anchor="t">
            <a:normAutofit fontScale="77500" lnSpcReduction="20000"/>
          </a:bodyPr>
          <a:lstStyle/>
          <a:p>
            <a:pPr>
              <a:buFont typeface="Wingdings" panose="05000000000000000000" pitchFamily="2" charset="2"/>
              <a:buChar char="§"/>
            </a:pPr>
            <a:r>
              <a:rPr lang="ru-RU" dirty="0"/>
              <a:t>21-летний мужчина с  синдромом </a:t>
            </a:r>
            <a:r>
              <a:rPr lang="ru-RU" dirty="0" err="1"/>
              <a:t>Лойса-Дитца</a:t>
            </a:r>
            <a:r>
              <a:rPr lang="ru-RU" dirty="0"/>
              <a:t>(аутосомно-доминантное генетическое заболевание, одним из главных признаков которого является аортальные и артериальные аневризмы) после замены корня аорты и клапана с </a:t>
            </a:r>
            <a:r>
              <a:rPr lang="ru-RU" dirty="0" err="1"/>
              <a:t>реимплантацией</a:t>
            </a:r>
            <a:r>
              <a:rPr lang="ru-RU" dirty="0"/>
              <a:t> устьев коронарных артерий</a:t>
            </a:r>
          </a:p>
          <a:p>
            <a:pPr>
              <a:buFont typeface="Wingdings" panose="05000000000000000000" pitchFamily="2" charset="2"/>
              <a:buChar char="§"/>
            </a:pPr>
            <a:r>
              <a:rPr lang="ru-RU" dirty="0"/>
              <a:t>Визуализируется аневризма ткани аорты на уровне анастомоза</a:t>
            </a:r>
            <a:endParaRPr lang="ru-RU" dirty="0">
              <a:cs typeface="Calibri"/>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3661" y="1797443"/>
            <a:ext cx="5981140" cy="501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0723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cs typeface="Calibri"/>
              </a:rPr>
              <a:t>МРТ сердца в аксиальной плоскости</a:t>
            </a:r>
          </a:p>
        </p:txBody>
      </p:sp>
      <p:sp>
        <p:nvSpPr>
          <p:cNvPr id="3" name="Объект 2"/>
          <p:cNvSpPr>
            <a:spLocks noGrp="1"/>
          </p:cNvSpPr>
          <p:nvPr>
            <p:ph idx="1"/>
          </p:nvPr>
        </p:nvSpPr>
        <p:spPr>
          <a:xfrm>
            <a:off x="0" y="1618453"/>
            <a:ext cx="5131173" cy="4329067"/>
          </a:xfrm>
        </p:spPr>
        <p:txBody>
          <a:bodyPr vert="horz" lIns="91440" tIns="45720" rIns="91440" bIns="45720" rtlCol="0" anchor="t">
            <a:normAutofit fontScale="70000" lnSpcReduction="20000"/>
          </a:bodyPr>
          <a:lstStyle/>
          <a:p>
            <a:pPr>
              <a:buFont typeface="Wingdings" panose="05000000000000000000" pitchFamily="2" charset="2"/>
              <a:buChar char="§"/>
            </a:pPr>
            <a:r>
              <a:rPr lang="ru-RU" dirty="0">
                <a:cs typeface="Calibri"/>
              </a:rPr>
              <a:t>А. Визуализируется артефакт восприимчивости (стрелка) на уровне легочной артерии, вторичный по отношению к изменениям после протезирования легочного клапана, с дилатацией(*) легочной артерии</a:t>
            </a:r>
          </a:p>
          <a:p>
            <a:pPr>
              <a:buFont typeface="Wingdings" panose="05000000000000000000" pitchFamily="2" charset="2"/>
              <a:buChar char="§"/>
            </a:pPr>
            <a:r>
              <a:rPr lang="ru-RU" dirty="0">
                <a:cs typeface="Calibri"/>
              </a:rPr>
              <a:t>В. Визуализируется диффузное субэндокардиальное усиление (стрелки) передней стенки, нижней стенки и верхушки с апикальным истончением(*)</a:t>
            </a:r>
          </a:p>
          <a:p>
            <a:pPr>
              <a:buFont typeface="Wingdings" panose="05000000000000000000" pitchFamily="2" charset="2"/>
              <a:buChar char="§"/>
            </a:pPr>
            <a:r>
              <a:rPr lang="ru-RU" dirty="0">
                <a:cs typeface="Calibri"/>
              </a:rPr>
              <a:t>С. Визуализируется </a:t>
            </a:r>
            <a:r>
              <a:rPr lang="ru-RU" dirty="0">
                <a:ea typeface="+mn-lt"/>
                <a:cs typeface="+mn-lt"/>
              </a:rPr>
              <a:t>диффузное субэндокардиальное усиление контраста (стрелки), усиление папиллярных мышц левого желудочка(*)</a:t>
            </a:r>
            <a:endParaRPr lang="ru-RU" dirty="0">
              <a:cs typeface="Calibri"/>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5957" y="1618453"/>
            <a:ext cx="3416300" cy="274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7920" y="1618453"/>
            <a:ext cx="3271839" cy="2740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3408" y="4399669"/>
            <a:ext cx="3629025" cy="236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xmlns="" id="{9E89571F-4DD1-42D6-AF54-588AF2F3383B}"/>
              </a:ext>
            </a:extLst>
          </p:cNvPr>
          <p:cNvSpPr txBox="1"/>
          <p:nvPr/>
        </p:nvSpPr>
        <p:spPr>
          <a:xfrm>
            <a:off x="5452548" y="3988725"/>
            <a:ext cx="2495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mn-cs"/>
              </a:rPr>
              <a:t>А</a:t>
            </a:r>
          </a:p>
        </p:txBody>
      </p:sp>
      <p:sp>
        <p:nvSpPr>
          <p:cNvPr id="5" name="TextBox 4">
            <a:extLst>
              <a:ext uri="{FF2B5EF4-FFF2-40B4-BE49-F238E27FC236}">
                <a16:creationId xmlns:a16="http://schemas.microsoft.com/office/drawing/2014/main" xmlns="" id="{82D43226-B3D8-4893-9140-9424BD18A46B}"/>
              </a:ext>
            </a:extLst>
          </p:cNvPr>
          <p:cNvSpPr txBox="1"/>
          <p:nvPr/>
        </p:nvSpPr>
        <p:spPr>
          <a:xfrm>
            <a:off x="8917029" y="3987808"/>
            <a:ext cx="2495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mn-cs"/>
              </a:rPr>
              <a:t>В</a:t>
            </a:r>
          </a:p>
        </p:txBody>
      </p:sp>
      <p:sp>
        <p:nvSpPr>
          <p:cNvPr id="6" name="TextBox 5">
            <a:extLst>
              <a:ext uri="{FF2B5EF4-FFF2-40B4-BE49-F238E27FC236}">
                <a16:creationId xmlns:a16="http://schemas.microsoft.com/office/drawing/2014/main" xmlns="" id="{10D046B1-7622-445D-87D3-588638E9E70A}"/>
              </a:ext>
            </a:extLst>
          </p:cNvPr>
          <p:cNvSpPr txBox="1"/>
          <p:nvPr/>
        </p:nvSpPr>
        <p:spPr>
          <a:xfrm>
            <a:off x="7062732" y="6353128"/>
            <a:ext cx="2495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mn-cs"/>
              </a:rPr>
              <a:t>С</a:t>
            </a:r>
          </a:p>
        </p:txBody>
      </p:sp>
    </p:spTree>
    <p:extLst>
      <p:ext uri="{BB962C8B-B14F-4D97-AF65-F5344CB8AC3E}">
        <p14:creationId xmlns:p14="http://schemas.microsoft.com/office/powerpoint/2010/main" val="50474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Аномалии в следствие травматического повреждения</a:t>
            </a:r>
          </a:p>
        </p:txBody>
      </p:sp>
      <p:sp>
        <p:nvSpPr>
          <p:cNvPr id="3" name="Объект 2"/>
          <p:cNvSpPr>
            <a:spLocks noGrp="1"/>
          </p:cNvSpPr>
          <p:nvPr>
            <p:ph idx="1"/>
          </p:nvPr>
        </p:nvSpPr>
        <p:spPr/>
        <p:txBody>
          <a:bodyPr vert="horz" lIns="91440" tIns="45720" rIns="91440" bIns="45720" rtlCol="0" anchor="t">
            <a:normAutofit fontScale="70000" lnSpcReduction="20000"/>
          </a:bodyPr>
          <a:lstStyle/>
          <a:p>
            <a:pPr>
              <a:buFont typeface="Wingdings" panose="05000000000000000000" pitchFamily="2" charset="2"/>
              <a:buChar char="§"/>
            </a:pPr>
            <a:r>
              <a:rPr lang="ru-RU" sz="3400" dirty="0"/>
              <a:t>Травматические повреждения сердца у детей встречаются редко и обычно возникают при сочетанной травме. Частота таких повреждений сердца при тупой травме грудной клетки колеблется от 4,6% до 7,7%. Повреждения сердца при проникающей травме грудной клетки встречаются редко. </a:t>
            </a:r>
            <a:endParaRPr lang="ru-RU"/>
          </a:p>
          <a:p>
            <a:pPr>
              <a:buFont typeface="Wingdings" panose="05000000000000000000" pitchFamily="2" charset="2"/>
              <a:buChar char="§"/>
            </a:pPr>
            <a:r>
              <a:rPr lang="ru-RU" sz="3400" dirty="0"/>
              <a:t>Наиболее частый вид повреждения сердца при тупой травме грудной клетки, является ушиб сердца. Травматические повреждения сердца (ушиб, повреждения коронарной артерии) могут быть клинически незаметными, но электрокардиографические отклонения, повышение уровня сердечных ферментов или нарушение движения стенок на </a:t>
            </a:r>
            <a:r>
              <a:rPr lang="ru-RU" sz="3400" dirty="0" err="1"/>
              <a:t>ЭхоКГ</a:t>
            </a:r>
            <a:r>
              <a:rPr lang="ru-RU" sz="3400" dirty="0"/>
              <a:t> могут указывать на наличие повреждения коронарной артерии у детей с травмой</a:t>
            </a:r>
            <a:endParaRPr lang="ru-RU">
              <a:cs typeface="Calibri"/>
            </a:endParaRPr>
          </a:p>
          <a:p>
            <a:pPr>
              <a:buFont typeface="Wingdings" panose="05000000000000000000" pitchFamily="2" charset="2"/>
              <a:buChar char="§"/>
            </a:pPr>
            <a:r>
              <a:rPr lang="ru-RU" sz="3400" dirty="0"/>
              <a:t>Коронарные </a:t>
            </a:r>
            <a:r>
              <a:rPr lang="ru-RU" sz="3400" dirty="0" err="1"/>
              <a:t>атреиовенозные</a:t>
            </a:r>
            <a:r>
              <a:rPr lang="ru-RU" sz="3400" dirty="0"/>
              <a:t> фистулы, рваные раны или </a:t>
            </a:r>
            <a:r>
              <a:rPr lang="ru-RU" sz="3400" dirty="0" err="1"/>
              <a:t>псевдоаневризма</a:t>
            </a:r>
            <a:r>
              <a:rPr lang="ru-RU" sz="3400" dirty="0"/>
              <a:t> чаще являются признаками проникающей травмы, но их так же можно увидеть при тупой травме. </a:t>
            </a:r>
            <a:r>
              <a:rPr lang="ru-RU" sz="3400" dirty="0" err="1"/>
              <a:t>Постравматические</a:t>
            </a:r>
            <a:r>
              <a:rPr lang="ru-RU" sz="3400" dirty="0"/>
              <a:t> фистулы чаще всего возникают из передней нисходящей артерии и заканчиваются в предсердиях</a:t>
            </a:r>
          </a:p>
          <a:p>
            <a:pPr>
              <a:buFont typeface="Wingdings" panose="05000000000000000000" pitchFamily="2" charset="2"/>
              <a:buChar char="§"/>
            </a:pPr>
            <a:endParaRPr lang="ru-RU" dirty="0">
              <a:solidFill>
                <a:srgbClr val="FF0000"/>
              </a:solidFill>
            </a:endParaRPr>
          </a:p>
          <a:p>
            <a:pPr>
              <a:buFont typeface="Wingdings" panose="05000000000000000000" pitchFamily="2" charset="2"/>
              <a:buChar char="§"/>
            </a:pPr>
            <a:endParaRPr lang="ru-RU" dirty="0">
              <a:solidFill>
                <a:srgbClr val="FF0000"/>
              </a:solidFill>
            </a:endParaRPr>
          </a:p>
        </p:txBody>
      </p:sp>
    </p:spTree>
    <p:extLst>
      <p:ext uri="{BB962C8B-B14F-4D97-AF65-F5344CB8AC3E}">
        <p14:creationId xmlns:p14="http://schemas.microsoft.com/office/powerpoint/2010/main" val="2726425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КТ органов грудной клетки в аксиальной плоскости</a:t>
            </a:r>
          </a:p>
        </p:txBody>
      </p:sp>
      <p:sp>
        <p:nvSpPr>
          <p:cNvPr id="3" name="Объект 2"/>
          <p:cNvSpPr>
            <a:spLocks noGrp="1"/>
          </p:cNvSpPr>
          <p:nvPr>
            <p:ph idx="1"/>
          </p:nvPr>
        </p:nvSpPr>
        <p:spPr>
          <a:xfrm>
            <a:off x="0" y="1855393"/>
            <a:ext cx="4448175" cy="2724145"/>
          </a:xfrm>
        </p:spPr>
        <p:txBody>
          <a:bodyPr vert="horz" lIns="91440" tIns="45720" rIns="91440" bIns="45720" rtlCol="0" anchor="t">
            <a:normAutofit fontScale="77500" lnSpcReduction="20000"/>
          </a:bodyPr>
          <a:lstStyle/>
          <a:p>
            <a:pPr>
              <a:buFont typeface="Wingdings" panose="05000000000000000000" pitchFamily="2" charset="2"/>
              <a:buChar char="§"/>
            </a:pPr>
            <a:r>
              <a:rPr lang="ru-RU" dirty="0">
                <a:cs typeface="Calibri"/>
              </a:rPr>
              <a:t>А. Визуализируется </a:t>
            </a:r>
            <a:r>
              <a:rPr lang="ru-RU" dirty="0" err="1">
                <a:cs typeface="Calibri"/>
              </a:rPr>
              <a:t>стенозирование</a:t>
            </a:r>
            <a:r>
              <a:rPr lang="ru-RU" dirty="0">
                <a:cs typeface="Calibri"/>
              </a:rPr>
              <a:t> ( стрелка) ствола левой коронарной артерии  и проксимального отдела левой передней нисходящей артерии</a:t>
            </a:r>
          </a:p>
          <a:p>
            <a:pPr>
              <a:buFont typeface="Wingdings" panose="05000000000000000000" pitchFamily="2" charset="2"/>
              <a:buChar char="§"/>
            </a:pPr>
            <a:r>
              <a:rPr lang="ru-RU" dirty="0">
                <a:cs typeface="Calibri"/>
              </a:rPr>
              <a:t>В. Визуализируется отек легких</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5839" y="1855393"/>
            <a:ext cx="3528577" cy="4975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5574" y="1855393"/>
            <a:ext cx="3563025" cy="4975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xmlns="" id="{D20E7D1B-6A00-4DF1-8A8A-E67E42E0C2F8}"/>
              </a:ext>
            </a:extLst>
          </p:cNvPr>
          <p:cNvSpPr txBox="1"/>
          <p:nvPr/>
        </p:nvSpPr>
        <p:spPr>
          <a:xfrm>
            <a:off x="5001460" y="6462475"/>
            <a:ext cx="2495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mn-cs"/>
              </a:rPr>
              <a:t>А</a:t>
            </a:r>
          </a:p>
        </p:txBody>
      </p:sp>
      <p:sp>
        <p:nvSpPr>
          <p:cNvPr id="5" name="TextBox 4">
            <a:extLst>
              <a:ext uri="{FF2B5EF4-FFF2-40B4-BE49-F238E27FC236}">
                <a16:creationId xmlns:a16="http://schemas.microsoft.com/office/drawing/2014/main" xmlns="" id="{C68E1FC8-E283-4610-9D83-1B4B75076CC2}"/>
              </a:ext>
            </a:extLst>
          </p:cNvPr>
          <p:cNvSpPr txBox="1"/>
          <p:nvPr/>
        </p:nvSpPr>
        <p:spPr>
          <a:xfrm>
            <a:off x="8628630" y="6462474"/>
            <a:ext cx="249556"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black"/>
                </a:solidFill>
                <a:effectLst/>
                <a:uLnTx/>
                <a:uFillTx/>
                <a:latin typeface="Calibri"/>
                <a:ea typeface="+mn-ea"/>
                <a:cs typeface="Calibri"/>
              </a:rPr>
              <a:t>В</a:t>
            </a:r>
            <a:endParaRPr kumimoji="0" lang="ru-RU" sz="1800" b="0" i="0" u="none" strike="noStrike" kern="1200" cap="none" spc="0" normalizeH="0" baseline="0" noProof="0" dirty="0">
              <a:ln>
                <a:noFill/>
              </a:ln>
              <a:solidFill>
                <a:prstClr val="white"/>
              </a:solidFill>
              <a:effectLst/>
              <a:uLnTx/>
              <a:uFillTx/>
              <a:latin typeface="Calibri"/>
              <a:ea typeface="+mn-ea"/>
              <a:cs typeface="Calibri"/>
            </a:endParaRPr>
          </a:p>
        </p:txBody>
      </p:sp>
      <p:sp>
        <p:nvSpPr>
          <p:cNvPr id="8" name="Объект 2"/>
          <p:cNvSpPr txBox="1">
            <a:spLocks/>
          </p:cNvSpPr>
          <p:nvPr/>
        </p:nvSpPr>
        <p:spPr>
          <a:xfrm>
            <a:off x="-2" y="5853110"/>
            <a:ext cx="4714875" cy="1004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ru-RU" sz="2000" b="0" i="0" u="none" strike="noStrike" kern="1200" cap="none" spc="0" normalizeH="0" baseline="0" noProof="0" dirty="0">
                <a:ln>
                  <a:noFill/>
                </a:ln>
                <a:solidFill>
                  <a:prstClr val="black"/>
                </a:solidFill>
                <a:effectLst/>
                <a:uLnTx/>
                <a:uFillTx/>
                <a:latin typeface="Calibri"/>
                <a:ea typeface="+mn-ea"/>
                <a:cs typeface="+mn-cs"/>
              </a:rPr>
              <a:t>Мальчик 14 лет, с травматическим повреждением сердца в анамнезе</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68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Коронарография</a:t>
            </a:r>
            <a:endParaRPr lang="ru-RU" dirty="0"/>
          </a:p>
        </p:txBody>
      </p:sp>
      <p:sp>
        <p:nvSpPr>
          <p:cNvPr id="3" name="Объект 2"/>
          <p:cNvSpPr>
            <a:spLocks noGrp="1"/>
          </p:cNvSpPr>
          <p:nvPr>
            <p:ph idx="1"/>
          </p:nvPr>
        </p:nvSpPr>
        <p:spPr>
          <a:xfrm>
            <a:off x="0" y="1971675"/>
            <a:ext cx="3981450" cy="2962275"/>
          </a:xfrm>
        </p:spPr>
        <p:txBody>
          <a:bodyPr vert="horz" lIns="91440" tIns="45720" rIns="91440" bIns="45720" rtlCol="0" anchor="t">
            <a:normAutofit fontScale="62500" lnSpcReduction="20000"/>
          </a:bodyPr>
          <a:lstStyle/>
          <a:p>
            <a:pPr>
              <a:buFont typeface="Wingdings" panose="05000000000000000000" pitchFamily="2" charset="2"/>
              <a:buChar char="§"/>
            </a:pPr>
            <a:r>
              <a:rPr lang="ru-RU" dirty="0">
                <a:cs typeface="Calibri"/>
              </a:rPr>
              <a:t>С. Визуализируется неровность и </a:t>
            </a:r>
            <a:r>
              <a:rPr lang="ru-RU" dirty="0" err="1">
                <a:cs typeface="Calibri"/>
              </a:rPr>
              <a:t>стенозирование</a:t>
            </a:r>
            <a:r>
              <a:rPr lang="ru-RU" dirty="0">
                <a:cs typeface="Calibri"/>
              </a:rPr>
              <a:t> ствола левой коронарной артерии ответвляющийся в</a:t>
            </a:r>
            <a:r>
              <a:rPr lang="ru-RU" dirty="0">
                <a:solidFill>
                  <a:srgbClr val="FF0000"/>
                </a:solidFill>
                <a:cs typeface="Calibri"/>
              </a:rPr>
              <a:t> </a:t>
            </a:r>
            <a:r>
              <a:rPr lang="ru-RU" dirty="0">
                <a:cs typeface="Calibri"/>
              </a:rPr>
              <a:t>левую </a:t>
            </a:r>
            <a:r>
              <a:rPr lang="ru-RU" dirty="0">
                <a:solidFill>
                  <a:srgbClr val="000000"/>
                </a:solidFill>
                <a:cs typeface="Calibri"/>
              </a:rPr>
              <a:t>переднюю</a:t>
            </a:r>
            <a:r>
              <a:rPr lang="ru-RU" dirty="0">
                <a:cs typeface="Calibri"/>
              </a:rPr>
              <a:t> нисходящую артерию (стрелка)</a:t>
            </a:r>
          </a:p>
          <a:p>
            <a:pPr>
              <a:buFont typeface="Wingdings" panose="05000000000000000000" pitchFamily="2" charset="2"/>
              <a:buChar char="§"/>
            </a:pPr>
            <a:r>
              <a:rPr lang="ru-RU" dirty="0">
                <a:cs typeface="Calibri"/>
              </a:rPr>
              <a:t>D. Визуализируется восстановленный просвет ствола левой коронарной артерии и левой передней нисходящей артерии</a:t>
            </a: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6535" y="1971675"/>
            <a:ext cx="4029075" cy="484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9188" y="1971675"/>
            <a:ext cx="3683000" cy="4840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xmlns="" id="{4244766D-EE87-4172-8133-2CAD9A3191BC}"/>
              </a:ext>
            </a:extLst>
          </p:cNvPr>
          <p:cNvSpPr txBox="1"/>
          <p:nvPr/>
        </p:nvSpPr>
        <p:spPr>
          <a:xfrm>
            <a:off x="4400215" y="6487599"/>
            <a:ext cx="2495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mn-cs"/>
              </a:rPr>
              <a:t>С</a:t>
            </a:r>
          </a:p>
        </p:txBody>
      </p:sp>
      <p:sp>
        <p:nvSpPr>
          <p:cNvPr id="5" name="TextBox 4">
            <a:extLst>
              <a:ext uri="{FF2B5EF4-FFF2-40B4-BE49-F238E27FC236}">
                <a16:creationId xmlns:a16="http://schemas.microsoft.com/office/drawing/2014/main" xmlns="" id="{B1E31A1E-649F-47C3-B959-3AC017A09567}"/>
              </a:ext>
            </a:extLst>
          </p:cNvPr>
          <p:cNvSpPr txBox="1"/>
          <p:nvPr/>
        </p:nvSpPr>
        <p:spPr>
          <a:xfrm>
            <a:off x="8510939" y="6489369"/>
            <a:ext cx="249556"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Calibri"/>
              </a:rPr>
              <a:t>D</a:t>
            </a:r>
          </a:p>
        </p:txBody>
      </p:sp>
      <p:sp>
        <p:nvSpPr>
          <p:cNvPr id="8" name="Объект 2"/>
          <p:cNvSpPr txBox="1">
            <a:spLocks/>
          </p:cNvSpPr>
          <p:nvPr/>
        </p:nvSpPr>
        <p:spPr>
          <a:xfrm>
            <a:off x="-2" y="5853110"/>
            <a:ext cx="4714875" cy="1004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ru-RU" sz="2000" b="0" i="0" u="none" strike="noStrike" kern="1200" cap="none" spc="0" normalizeH="0" baseline="0" noProof="0" dirty="0">
                <a:ln>
                  <a:noFill/>
                </a:ln>
                <a:solidFill>
                  <a:prstClr val="black"/>
                </a:solidFill>
                <a:effectLst/>
                <a:uLnTx/>
                <a:uFillTx/>
                <a:latin typeface="Calibri"/>
                <a:ea typeface="+mn-ea"/>
                <a:cs typeface="+mn-cs"/>
              </a:rPr>
              <a:t>Мальчик 14 лет, с травматическим повреждением сердца в анамнезе</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5211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0447" y="0"/>
            <a:ext cx="9692640" cy="1325562"/>
          </a:xfrm>
        </p:spPr>
        <p:txBody>
          <a:bodyPr/>
          <a:lstStyle/>
          <a:p>
            <a:pPr algn="ctr"/>
            <a:r>
              <a:rPr lang="ru-RU" dirty="0">
                <a:latin typeface="Calibri" panose="020F0502020204030204" pitchFamily="34" charset="0"/>
                <a:cs typeface="Calibri" panose="020F0502020204030204" pitchFamily="34" charset="0"/>
              </a:rPr>
              <a:t>Заключение</a:t>
            </a:r>
          </a:p>
        </p:txBody>
      </p:sp>
      <p:sp>
        <p:nvSpPr>
          <p:cNvPr id="4" name="Объект 3"/>
          <p:cNvSpPr>
            <a:spLocks noGrp="1"/>
          </p:cNvSpPr>
          <p:nvPr>
            <p:ph idx="1"/>
          </p:nvPr>
        </p:nvSpPr>
        <p:spPr/>
        <p:txBody>
          <a:bodyPr vert="horz" lIns="91440" tIns="45720" rIns="91440" bIns="45720" rtlCol="0" anchor="t">
            <a:normAutofit/>
          </a:bodyPr>
          <a:lstStyle/>
          <a:p>
            <a:pPr>
              <a:buFont typeface="Wingdings" panose="05000000000000000000" pitchFamily="2" charset="2"/>
              <a:buChar char="§"/>
            </a:pPr>
            <a:r>
              <a:rPr lang="ru-RU" dirty="0"/>
              <a:t>Аномалии коронарных артерий у детей довольно редки, они занимают значительный процент во всей популяции  с высоким риском заболеваемости и смертности </a:t>
            </a:r>
          </a:p>
          <a:p>
            <a:pPr>
              <a:buFont typeface="Wingdings" panose="05000000000000000000" pitchFamily="2" charset="2"/>
              <a:buChar char="§"/>
            </a:pPr>
            <a:r>
              <a:rPr lang="ru-RU" dirty="0"/>
              <a:t>Оперативная и точная диагностика этих поражений необходима для оптимального лечения</a:t>
            </a:r>
            <a:endParaRPr lang="en-US" dirty="0"/>
          </a:p>
        </p:txBody>
      </p:sp>
    </p:spTree>
    <p:extLst>
      <p:ext uri="{BB962C8B-B14F-4D97-AF65-F5344CB8AC3E}">
        <p14:creationId xmlns:p14="http://schemas.microsoft.com/office/powerpoint/2010/main" val="2283863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71397" y="0"/>
            <a:ext cx="9692640" cy="1325562"/>
          </a:xfrm>
        </p:spPr>
        <p:txBody>
          <a:bodyPr/>
          <a:lstStyle/>
          <a:p>
            <a:pPr algn="ctr"/>
            <a:r>
              <a:rPr lang="ru-RU" dirty="0">
                <a:latin typeface="Calibri" panose="020F0502020204030204" pitchFamily="34" charset="0"/>
                <a:cs typeface="Calibri" panose="020F0502020204030204" pitchFamily="34" charset="0"/>
              </a:rPr>
              <a:t>Актуальность</a:t>
            </a:r>
          </a:p>
        </p:txBody>
      </p:sp>
      <p:sp>
        <p:nvSpPr>
          <p:cNvPr id="3" name="Объект 2"/>
          <p:cNvSpPr>
            <a:spLocks noGrp="1"/>
          </p:cNvSpPr>
          <p:nvPr>
            <p:ph idx="1"/>
          </p:nvPr>
        </p:nvSpPr>
        <p:spPr/>
        <p:txBody>
          <a:bodyPr vert="horz" lIns="91440" tIns="45720" rIns="91440" bIns="45720" rtlCol="0" anchor="t">
            <a:normAutofit fontScale="92500" lnSpcReduction="10000"/>
          </a:bodyPr>
          <a:lstStyle/>
          <a:p>
            <a:pPr>
              <a:buFont typeface="Wingdings" panose="05000000000000000000" pitchFamily="2" charset="2"/>
              <a:buChar char="§"/>
            </a:pPr>
            <a:r>
              <a:rPr lang="ru-RU" sz="3600" dirty="0">
                <a:latin typeface="Calibri"/>
                <a:cs typeface="Calibri"/>
              </a:rPr>
              <a:t>Аномалии коронарных артерий встречаются редко, их предполагаемая распространенность составляет 0,31%  </a:t>
            </a:r>
            <a:endParaRPr lang="ru-RU" sz="3600" dirty="0">
              <a:latin typeface="Calibri" panose="020F0502020204030204" pitchFamily="34" charset="0"/>
              <a:cs typeface="Calibri" panose="020F0502020204030204" pitchFamily="34" charset="0"/>
            </a:endParaRPr>
          </a:p>
          <a:p>
            <a:pPr>
              <a:buFont typeface="Wingdings" panose="05000000000000000000" pitchFamily="2" charset="2"/>
              <a:buChar char="§"/>
            </a:pPr>
            <a:r>
              <a:rPr lang="ru-RU" sz="3600" dirty="0">
                <a:latin typeface="Calibri" panose="020F0502020204030204" pitchFamily="34" charset="0"/>
                <a:cs typeface="Calibri" panose="020F0502020204030204" pitchFamily="34" charset="0"/>
              </a:rPr>
              <a:t>Понимание патологических процессов, которые могут влиять на коронарные артерии, имеет важное значение при педиатрическом обследовании </a:t>
            </a:r>
          </a:p>
          <a:p>
            <a:pPr>
              <a:buFont typeface="Wingdings" panose="05000000000000000000" pitchFamily="2" charset="2"/>
              <a:buChar char="§"/>
            </a:pPr>
            <a:r>
              <a:rPr lang="ru-RU" sz="3600" dirty="0">
                <a:latin typeface="Calibri" panose="020F0502020204030204" pitchFamily="34" charset="0"/>
                <a:cs typeface="Calibri" panose="020F0502020204030204" pitchFamily="34" charset="0"/>
              </a:rPr>
              <a:t>Точный диагноз и быстрое лечение детей с этими состояниями могут предотвратить неблагоприятные исходы, такие как ишемическая болезнь сердца или инфаркт</a:t>
            </a:r>
          </a:p>
        </p:txBody>
      </p:sp>
    </p:spTree>
    <p:extLst>
      <p:ext uri="{BB962C8B-B14F-4D97-AF65-F5344CB8AC3E}">
        <p14:creationId xmlns:p14="http://schemas.microsoft.com/office/powerpoint/2010/main" val="2040791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Коронарные артериовенозные фистулы</a:t>
            </a:r>
          </a:p>
        </p:txBody>
      </p:sp>
      <p:sp>
        <p:nvSpPr>
          <p:cNvPr id="3" name="Объект 2"/>
          <p:cNvSpPr>
            <a:spLocks noGrp="1"/>
          </p:cNvSpPr>
          <p:nvPr>
            <p:ph idx="1"/>
          </p:nvPr>
        </p:nvSpPr>
        <p:spPr/>
        <p:txBody>
          <a:bodyPr vert="horz" lIns="91440" tIns="45720" rIns="91440" bIns="45720" rtlCol="0" anchor="t">
            <a:normAutofit fontScale="92500" lnSpcReduction="10000"/>
          </a:bodyPr>
          <a:lstStyle/>
          <a:p>
            <a:pPr>
              <a:buFont typeface="Wingdings" panose="05000000000000000000" pitchFamily="2" charset="2"/>
              <a:buChar char="§"/>
            </a:pPr>
            <a:r>
              <a:rPr lang="ru-RU" dirty="0"/>
              <a:t>Аномальное сообщение между коронарными артериями и одной из камер сердца или магистральными сосудами </a:t>
            </a:r>
          </a:p>
          <a:p>
            <a:pPr>
              <a:buFont typeface="Wingdings" panose="05000000000000000000" pitchFamily="2" charset="2"/>
              <a:buChar char="§"/>
            </a:pPr>
            <a:r>
              <a:rPr lang="ru-RU" dirty="0"/>
              <a:t>Коронарные артериовенозные фистулы отходят как из левой, так и из правой коронарной артерии. Большей частью врожденные фистулы возникают из правой коронарной артерии или передней межжелудочковой ветви левой коронарной артерии</a:t>
            </a:r>
          </a:p>
          <a:p>
            <a:pPr>
              <a:buFont typeface="Wingdings" panose="05000000000000000000" pitchFamily="2" charset="2"/>
              <a:buChar char="§"/>
            </a:pPr>
            <a:r>
              <a:rPr lang="ru-RU" dirty="0"/>
              <a:t>Наиболее частыми клиническими проявлениями являются одышка, боли в области сердца при физической нагрузке, перебои в работе сердца</a:t>
            </a:r>
            <a:endParaRPr lang="ru-RU" dirty="0">
              <a:cs typeface="Calibri"/>
            </a:endParaRPr>
          </a:p>
        </p:txBody>
      </p:sp>
    </p:spTree>
    <p:extLst>
      <p:ext uri="{BB962C8B-B14F-4D97-AF65-F5344CB8AC3E}">
        <p14:creationId xmlns:p14="http://schemas.microsoft.com/office/powerpoint/2010/main" val="26860590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КТ- ангиография коронарных </a:t>
            </a:r>
            <a:r>
              <a:rPr lang="ru-RU" dirty="0" smtClean="0"/>
              <a:t>артерий</a:t>
            </a:r>
            <a:endParaRPr lang="ru-RU" dirty="0">
              <a:ea typeface="+mj-lt"/>
              <a:cs typeface="+mj-lt"/>
            </a:endParaRPr>
          </a:p>
          <a:p>
            <a:endParaRPr lang="ru-RU" dirty="0">
              <a:cs typeface="Calibri"/>
            </a:endParaRPr>
          </a:p>
        </p:txBody>
      </p:sp>
      <p:sp>
        <p:nvSpPr>
          <p:cNvPr id="3" name="Объект 2"/>
          <p:cNvSpPr>
            <a:spLocks noGrp="1"/>
          </p:cNvSpPr>
          <p:nvPr>
            <p:ph idx="1"/>
          </p:nvPr>
        </p:nvSpPr>
        <p:spPr>
          <a:xfrm>
            <a:off x="-2" y="1714500"/>
            <a:ext cx="4618759" cy="3010765"/>
          </a:xfrm>
        </p:spPr>
        <p:txBody>
          <a:bodyPr vert="horz" lIns="91440" tIns="45720" rIns="91440" bIns="45720" rtlCol="0" anchor="t">
            <a:normAutofit fontScale="77500" lnSpcReduction="20000"/>
          </a:bodyPr>
          <a:lstStyle/>
          <a:p>
            <a:pPr>
              <a:buFont typeface="Wingdings" panose="05000000000000000000" pitchFamily="2" charset="2"/>
              <a:buChar char="§"/>
            </a:pPr>
            <a:r>
              <a:rPr lang="ru-RU" dirty="0">
                <a:cs typeface="Calibri"/>
              </a:rPr>
              <a:t>А. Визуализируется фистула являющаяся ответвлением от правой коронарной артерии. Так же видны участки кальцификации (стрелка) </a:t>
            </a:r>
          </a:p>
          <a:p>
            <a:pPr>
              <a:buFont typeface="Wingdings" panose="05000000000000000000" pitchFamily="2" charset="2"/>
              <a:buChar char="§"/>
            </a:pPr>
            <a:r>
              <a:rPr lang="ru-RU" dirty="0">
                <a:cs typeface="Calibri"/>
              </a:rPr>
              <a:t>В. Визуализируются несколько извилистых расширенных сосудов (черные стрелки)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997" y="1717964"/>
            <a:ext cx="3729792" cy="5113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016" y="1714500"/>
            <a:ext cx="3498850" cy="5104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xmlns="" id="{B95A92CA-F6D1-44C8-8792-053375A282D6}"/>
              </a:ext>
            </a:extLst>
          </p:cNvPr>
          <p:cNvSpPr txBox="1"/>
          <p:nvPr/>
        </p:nvSpPr>
        <p:spPr>
          <a:xfrm>
            <a:off x="4947672" y="6462475"/>
            <a:ext cx="2495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mn-cs"/>
              </a:rPr>
              <a:t>А</a:t>
            </a:r>
          </a:p>
        </p:txBody>
      </p:sp>
      <p:sp>
        <p:nvSpPr>
          <p:cNvPr id="5" name="TextBox 4">
            <a:extLst>
              <a:ext uri="{FF2B5EF4-FFF2-40B4-BE49-F238E27FC236}">
                <a16:creationId xmlns:a16="http://schemas.microsoft.com/office/drawing/2014/main" xmlns="" id="{BBF30418-7418-4503-9B2C-8F5101170573}"/>
              </a:ext>
            </a:extLst>
          </p:cNvPr>
          <p:cNvSpPr txBox="1"/>
          <p:nvPr/>
        </p:nvSpPr>
        <p:spPr>
          <a:xfrm>
            <a:off x="8754136" y="6462474"/>
            <a:ext cx="2495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mn-cs"/>
              </a:rPr>
              <a:t>В</a:t>
            </a:r>
          </a:p>
        </p:txBody>
      </p:sp>
      <p:sp>
        <p:nvSpPr>
          <p:cNvPr id="8" name="Объект 2"/>
          <p:cNvSpPr txBox="1">
            <a:spLocks/>
          </p:cNvSpPr>
          <p:nvPr/>
        </p:nvSpPr>
        <p:spPr>
          <a:xfrm>
            <a:off x="-2" y="5853110"/>
            <a:ext cx="4714875" cy="10048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ru-RU" sz="2000" b="0" i="0" u="none" strike="noStrike" kern="1200" cap="none" spc="0" normalizeH="0" baseline="0" noProof="0" dirty="0">
                <a:ln>
                  <a:noFill/>
                </a:ln>
                <a:solidFill>
                  <a:prstClr val="black"/>
                </a:solidFill>
                <a:effectLst/>
                <a:uLnTx/>
                <a:uFillTx/>
                <a:latin typeface="Calibri"/>
                <a:ea typeface="+mn-ea"/>
                <a:cs typeface="+mn-cs"/>
              </a:rPr>
              <a:t>Женщина 27 лет, с коронарной артериовенозной фистулой в анамнезе</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352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Аномальное отхождение коронарной артерии</a:t>
            </a:r>
          </a:p>
        </p:txBody>
      </p:sp>
      <p:sp>
        <p:nvSpPr>
          <p:cNvPr id="3" name="Объект 2"/>
          <p:cNvSpPr>
            <a:spLocks noGrp="1"/>
          </p:cNvSpPr>
          <p:nvPr>
            <p:ph idx="1"/>
          </p:nvPr>
        </p:nvSpPr>
        <p:spPr/>
        <p:txBody>
          <a:bodyPr vert="horz" lIns="91440" tIns="45720" rIns="91440" bIns="45720" rtlCol="0" anchor="t">
            <a:normAutofit fontScale="77500" lnSpcReduction="20000"/>
          </a:bodyPr>
          <a:lstStyle/>
          <a:p>
            <a:pPr>
              <a:buFont typeface="Wingdings" panose="05000000000000000000" pitchFamily="2" charset="2"/>
              <a:buChar char="§"/>
            </a:pPr>
            <a:r>
              <a:rPr lang="ru-RU" dirty="0"/>
              <a:t>Редкая аномалия, которая чаще всего поражает левую переднюю нисходящую артерию. Обычно левая передняя нисходящая артерия состоит из короткой левой передней нисходящей артерии, которая заканчивается проксимально в межжелудочковой борозде, и длинной левой передней нисходящей артерии, которая входит в межжелудочковую борозду дистально и следует ходу среднего и дистального сегментов как у нормальной передней нисходящей артерии</a:t>
            </a:r>
          </a:p>
          <a:p>
            <a:pPr>
              <a:buFont typeface="Wingdings" panose="05000000000000000000" pitchFamily="2" charset="2"/>
              <a:buChar char="§"/>
            </a:pPr>
            <a:r>
              <a:rPr lang="ru-RU" dirty="0"/>
              <a:t>Предоперационная диагностика аномально отходящей коронарной артерии имеет прогностическое значение для определения тактики хирурга при оперативном вмешательстве. Удвоенные коронарные артерии легко не заметить во время операции, что может привести к непреднамеренному рассечению или неполной коррекции других врожденных аномалий </a:t>
            </a:r>
          </a:p>
        </p:txBody>
      </p:sp>
    </p:spTree>
    <p:extLst>
      <p:ext uri="{BB962C8B-B14F-4D97-AF65-F5344CB8AC3E}">
        <p14:creationId xmlns:p14="http://schemas.microsoft.com/office/powerpoint/2010/main" val="117948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КТ – ангиография коронарных артерий</a:t>
            </a:r>
          </a:p>
        </p:txBody>
      </p:sp>
      <p:sp>
        <p:nvSpPr>
          <p:cNvPr id="3" name="Объект 2"/>
          <p:cNvSpPr>
            <a:spLocks noGrp="1"/>
          </p:cNvSpPr>
          <p:nvPr>
            <p:ph idx="1"/>
          </p:nvPr>
        </p:nvSpPr>
        <p:spPr>
          <a:xfrm>
            <a:off x="0" y="1672014"/>
            <a:ext cx="4894982" cy="4076757"/>
          </a:xfrm>
        </p:spPr>
        <p:txBody>
          <a:bodyPr vert="horz" lIns="91440" tIns="45720" rIns="91440" bIns="45720" rtlCol="0" anchor="t">
            <a:normAutofit fontScale="70000" lnSpcReduction="20000"/>
          </a:bodyPr>
          <a:lstStyle/>
          <a:p>
            <a:pPr>
              <a:buFont typeface="Wingdings" panose="05000000000000000000" pitchFamily="2" charset="2"/>
              <a:buChar char="§"/>
            </a:pPr>
            <a:r>
              <a:rPr lang="ru-RU" dirty="0">
                <a:cs typeface="Calibri"/>
              </a:rPr>
              <a:t>A. Визуализируется бифуркация единственной коронарной артерии на правый (белая стрелка) и левый ( черная стрелка) стволы коронарных артерий артерии</a:t>
            </a:r>
          </a:p>
          <a:p>
            <a:pPr>
              <a:buFont typeface="Wingdings" panose="05000000000000000000" pitchFamily="2" charset="2"/>
              <a:buChar char="§"/>
            </a:pPr>
            <a:r>
              <a:rPr lang="ru-RU" dirty="0">
                <a:cs typeface="Calibri"/>
              </a:rPr>
              <a:t>В.</a:t>
            </a:r>
            <a:r>
              <a:rPr lang="en-US" dirty="0">
                <a:cs typeface="Calibri"/>
              </a:rPr>
              <a:t> </a:t>
            </a:r>
            <a:r>
              <a:rPr lang="ru-RU" dirty="0">
                <a:cs typeface="Calibri"/>
              </a:rPr>
              <a:t> Визуализируется аномальное отхождение левой передней нисходящей артерии которая отходит от легочной артерии</a:t>
            </a:r>
          </a:p>
          <a:p>
            <a:pPr>
              <a:buFont typeface="Wingdings" panose="05000000000000000000" pitchFamily="2" charset="2"/>
              <a:buChar char="§"/>
            </a:pPr>
            <a:r>
              <a:rPr lang="ru-RU" dirty="0">
                <a:cs typeface="Calibri"/>
              </a:rPr>
              <a:t>С. Визуализируются несколько коллатеральных сосудов</a:t>
            </a:r>
          </a:p>
          <a:p>
            <a:pPr marL="0" indent="0">
              <a:buNone/>
            </a:pPr>
            <a:endParaRPr lang="ru-RU" dirty="0">
              <a:cs typeface="Calibri"/>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4449" y="1672014"/>
            <a:ext cx="3514725" cy="2629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7666" y="1672015"/>
            <a:ext cx="3505199" cy="2629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6545" y="4334809"/>
            <a:ext cx="4000499" cy="2387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xmlns="" id="{A2C8B5AC-BBE8-45C5-AC6E-B370218C7BAA}"/>
              </a:ext>
            </a:extLst>
          </p:cNvPr>
          <p:cNvSpPr txBox="1"/>
          <p:nvPr/>
        </p:nvSpPr>
        <p:spPr>
          <a:xfrm>
            <a:off x="5120854" y="3908043"/>
            <a:ext cx="2495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mn-cs"/>
              </a:rPr>
              <a:t>А</a:t>
            </a:r>
          </a:p>
        </p:txBody>
      </p:sp>
      <p:sp>
        <p:nvSpPr>
          <p:cNvPr id="5" name="TextBox 4">
            <a:extLst>
              <a:ext uri="{FF2B5EF4-FFF2-40B4-BE49-F238E27FC236}">
                <a16:creationId xmlns:a16="http://schemas.microsoft.com/office/drawing/2014/main" xmlns="" id="{8C49018C-EBC6-4C4F-81D4-15918AB9D678}"/>
              </a:ext>
            </a:extLst>
          </p:cNvPr>
          <p:cNvSpPr txBox="1"/>
          <p:nvPr/>
        </p:nvSpPr>
        <p:spPr>
          <a:xfrm>
            <a:off x="8710841" y="3934020"/>
            <a:ext cx="2495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mn-cs"/>
              </a:rPr>
              <a:t>В</a:t>
            </a:r>
          </a:p>
        </p:txBody>
      </p:sp>
      <p:sp>
        <p:nvSpPr>
          <p:cNvPr id="6" name="TextBox 5">
            <a:extLst>
              <a:ext uri="{FF2B5EF4-FFF2-40B4-BE49-F238E27FC236}">
                <a16:creationId xmlns:a16="http://schemas.microsoft.com/office/drawing/2014/main" xmlns="" id="{0D190BE8-0D72-4280-980B-3D2D4DAA1C28}"/>
              </a:ext>
            </a:extLst>
          </p:cNvPr>
          <p:cNvSpPr txBox="1"/>
          <p:nvPr/>
        </p:nvSpPr>
        <p:spPr>
          <a:xfrm>
            <a:off x="6533815" y="6353128"/>
            <a:ext cx="249556"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mn-cs"/>
              </a:rPr>
              <a:t>С</a:t>
            </a:r>
          </a:p>
        </p:txBody>
      </p:sp>
      <p:sp>
        <p:nvSpPr>
          <p:cNvPr id="10" name="Объект 2"/>
          <p:cNvSpPr txBox="1">
            <a:spLocks/>
          </p:cNvSpPr>
          <p:nvPr/>
        </p:nvSpPr>
        <p:spPr>
          <a:xfrm>
            <a:off x="-2" y="5853110"/>
            <a:ext cx="4714875" cy="100488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ru-RU" sz="2000" b="0" i="0" u="none" strike="noStrike" kern="1200" cap="none" spc="0" normalizeH="0" baseline="0" noProof="0" dirty="0">
                <a:ln>
                  <a:noFill/>
                </a:ln>
                <a:solidFill>
                  <a:prstClr val="black"/>
                </a:solidFill>
                <a:effectLst/>
                <a:uLnTx/>
                <a:uFillTx/>
                <a:latin typeface="Calibri"/>
                <a:ea typeface="+mn-ea"/>
                <a:cs typeface="+mn-cs"/>
              </a:rPr>
              <a:t>Девочка 7 лет, правый желудочек с двойным выходом и правосторонняя транспозиция магистральных сосудов в анамнезе</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2443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КТ – ангиография коронарных артерий, 3</a:t>
            </a:r>
            <a:r>
              <a:rPr lang="en-US" dirty="0"/>
              <a:t>D</a:t>
            </a:r>
            <a:r>
              <a:rPr lang="ru-RU" dirty="0"/>
              <a:t>-реконструкция</a:t>
            </a:r>
          </a:p>
        </p:txBody>
      </p:sp>
      <p:sp>
        <p:nvSpPr>
          <p:cNvPr id="3" name="Объект 2"/>
          <p:cNvSpPr>
            <a:spLocks noGrp="1"/>
          </p:cNvSpPr>
          <p:nvPr>
            <p:ph idx="1"/>
          </p:nvPr>
        </p:nvSpPr>
        <p:spPr>
          <a:xfrm>
            <a:off x="219076" y="1809750"/>
            <a:ext cx="4114800" cy="3371850"/>
          </a:xfrm>
        </p:spPr>
        <p:txBody>
          <a:bodyPr vert="horz" lIns="91440" tIns="45720" rIns="91440" bIns="45720" rtlCol="0" anchor="t">
            <a:normAutofit/>
          </a:bodyPr>
          <a:lstStyle/>
          <a:p>
            <a:pPr>
              <a:buFont typeface="Wingdings" panose="05000000000000000000" pitchFamily="2" charset="2"/>
              <a:buChar char="§"/>
            </a:pPr>
            <a:endParaRPr lang="ru-RU" dirty="0"/>
          </a:p>
          <a:p>
            <a:pPr>
              <a:buFont typeface="Wingdings" panose="05000000000000000000" pitchFamily="2" charset="2"/>
              <a:buChar char="§"/>
            </a:pP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0245" y="1812347"/>
            <a:ext cx="3696539" cy="5018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6220" y="1809749"/>
            <a:ext cx="3634924" cy="5018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a:extLst>
              <a:ext uri="{FF2B5EF4-FFF2-40B4-BE49-F238E27FC236}">
                <a16:creationId xmlns:a16="http://schemas.microsoft.com/office/drawing/2014/main" xmlns="" id="{DB866294-BDB8-44CD-ACB5-0E01A899776E}"/>
              </a:ext>
            </a:extLst>
          </p:cNvPr>
          <p:cNvSpPr txBox="1"/>
          <p:nvPr/>
        </p:nvSpPr>
        <p:spPr>
          <a:xfrm>
            <a:off x="4826445" y="6462475"/>
            <a:ext cx="249556"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Calibri"/>
              </a:rPr>
              <a:t>D</a:t>
            </a:r>
          </a:p>
        </p:txBody>
      </p:sp>
      <p:sp>
        <p:nvSpPr>
          <p:cNvPr id="5" name="TextBox 4">
            <a:extLst>
              <a:ext uri="{FF2B5EF4-FFF2-40B4-BE49-F238E27FC236}">
                <a16:creationId xmlns:a16="http://schemas.microsoft.com/office/drawing/2014/main" xmlns="" id="{B4E123CA-BC2E-41F8-8AD3-14F7F16E4FC2}"/>
              </a:ext>
            </a:extLst>
          </p:cNvPr>
          <p:cNvSpPr txBox="1"/>
          <p:nvPr/>
        </p:nvSpPr>
        <p:spPr>
          <a:xfrm>
            <a:off x="8558513" y="6488452"/>
            <a:ext cx="249556" cy="369332"/>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prstClr val="white"/>
                </a:solidFill>
                <a:effectLst/>
                <a:uLnTx/>
                <a:uFillTx/>
                <a:latin typeface="Calibri"/>
                <a:ea typeface="+mn-ea"/>
                <a:cs typeface="Calibri"/>
              </a:rPr>
              <a:t>E</a:t>
            </a:r>
          </a:p>
        </p:txBody>
      </p:sp>
      <p:sp>
        <p:nvSpPr>
          <p:cNvPr id="7" name="Объект 2">
            <a:extLst>
              <a:ext uri="{FF2B5EF4-FFF2-40B4-BE49-F238E27FC236}">
                <a16:creationId xmlns:a16="http://schemas.microsoft.com/office/drawing/2014/main" xmlns="" id="{5BC63D08-BF92-4325-9105-A03EF3CE6721}"/>
              </a:ext>
            </a:extLst>
          </p:cNvPr>
          <p:cNvSpPr txBox="1">
            <a:spLocks/>
          </p:cNvSpPr>
          <p:nvPr/>
        </p:nvSpPr>
        <p:spPr>
          <a:xfrm>
            <a:off x="133352" y="1672013"/>
            <a:ext cx="4894982" cy="407675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ru-RU" sz="3200" b="0" i="0" u="none" strike="noStrike" kern="1200" cap="none" spc="0" normalizeH="0" baseline="0" noProof="0" dirty="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3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9" name="Объект 2">
            <a:extLst>
              <a:ext uri="{FF2B5EF4-FFF2-40B4-BE49-F238E27FC236}">
                <a16:creationId xmlns:a16="http://schemas.microsoft.com/office/drawing/2014/main" xmlns="" id="{C2DEC975-6E6C-4FAA-9737-2E3BC32F32CF}"/>
              </a:ext>
            </a:extLst>
          </p:cNvPr>
          <p:cNvSpPr txBox="1">
            <a:spLocks/>
          </p:cNvSpPr>
          <p:nvPr/>
        </p:nvSpPr>
        <p:spPr>
          <a:xfrm>
            <a:off x="0" y="1809749"/>
            <a:ext cx="4358119" cy="3669780"/>
          </a:xfrm>
          <a:prstGeom prst="rect">
            <a:avLst/>
          </a:prstGeom>
        </p:spPr>
        <p:txBody>
          <a:bodyPr vert="horz" lIns="91440" tIns="45720" rIns="91440" bIns="45720" rtlCol="0" anchor="t">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Wingdings" panose="05000000000000000000" pitchFamily="2" charset="2"/>
              <a:buChar char="§"/>
              <a:defRPr/>
            </a:pPr>
            <a:r>
              <a:rPr kumimoji="0" lang="ru-RU" sz="3200" b="0" i="0" u="none" strike="noStrike" kern="1200" cap="none" spc="0" normalizeH="0" baseline="0" noProof="0" dirty="0">
                <a:ln>
                  <a:noFill/>
                </a:ln>
                <a:effectLst/>
                <a:uLnTx/>
                <a:uFillTx/>
                <a:latin typeface="Calibri"/>
                <a:ea typeface="+mn-ea"/>
                <a:cs typeface="Calibri"/>
              </a:rPr>
              <a:t>Визуализируется </a:t>
            </a:r>
            <a:r>
              <a:rPr lang="ru-RU" dirty="0">
                <a:latin typeface="Calibri"/>
                <a:cs typeface="Calibri"/>
              </a:rPr>
              <a:t>левая передняя</a:t>
            </a:r>
            <a:r>
              <a:rPr kumimoji="0" lang="ru-RU" sz="3200" b="0" i="0" u="none" strike="noStrike" kern="1200" cap="none" spc="0" normalizeH="0" baseline="0" noProof="0" dirty="0">
                <a:ln>
                  <a:noFill/>
                </a:ln>
                <a:effectLst/>
                <a:uLnTx/>
                <a:uFillTx/>
                <a:latin typeface="Calibri"/>
                <a:ea typeface="+mn-ea"/>
                <a:cs typeface="Calibri"/>
              </a:rPr>
              <a:t> нисходящая артерия ( сплошная стрелка) отходящая от легочной артерии, показана желтым цветом</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ru-RU" sz="3200" b="0" i="0" u="none" strike="noStrike" kern="1200" cap="none" spc="0" normalizeH="0" baseline="0" noProof="0" dirty="0">
                <a:ln>
                  <a:noFill/>
                </a:ln>
                <a:solidFill>
                  <a:prstClr val="black"/>
                </a:solidFill>
                <a:effectLst/>
                <a:uLnTx/>
                <a:uFillTx/>
                <a:latin typeface="Calibri"/>
                <a:ea typeface="+mn-ea"/>
                <a:cs typeface="Calibri"/>
              </a:rPr>
              <a:t>Так же визуализируется коронарная артерия ( открытая стрелка на d) , отходящая от аорты ( * на е) после переключения</a:t>
            </a:r>
          </a:p>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endParaRPr kumimoji="0" lang="ru-RU" sz="3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3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10" name="Объект 2"/>
          <p:cNvSpPr txBox="1">
            <a:spLocks/>
          </p:cNvSpPr>
          <p:nvPr/>
        </p:nvSpPr>
        <p:spPr>
          <a:xfrm>
            <a:off x="-2" y="5853110"/>
            <a:ext cx="4714875" cy="1004889"/>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ru-RU" sz="2000" b="0" i="0" u="none" strike="noStrike" kern="1200" cap="none" spc="0" normalizeH="0" baseline="0" noProof="0" dirty="0">
                <a:ln>
                  <a:noFill/>
                </a:ln>
                <a:solidFill>
                  <a:prstClr val="black"/>
                </a:solidFill>
                <a:effectLst/>
                <a:uLnTx/>
                <a:uFillTx/>
                <a:latin typeface="Calibri"/>
                <a:ea typeface="+mn-ea"/>
                <a:cs typeface="+mn-cs"/>
              </a:rPr>
              <a:t>Девочка 7 лет, </a:t>
            </a:r>
            <a:r>
              <a:rPr kumimoji="0" lang="ru-RU" sz="2000" b="0" i="0" u="none" strike="noStrike" kern="1200" cap="none" spc="0" normalizeH="0" baseline="0" noProof="0" dirty="0">
                <a:ln>
                  <a:noFill/>
                </a:ln>
                <a:effectLst/>
                <a:uLnTx/>
                <a:uFillTx/>
                <a:latin typeface="Calibri"/>
                <a:ea typeface="+mn-ea"/>
                <a:cs typeface="+mn-cs"/>
              </a:rPr>
              <a:t>правый желудочек с двойным выходом</a:t>
            </a:r>
            <a:r>
              <a:rPr kumimoji="0" lang="ru-RU" sz="2000" b="0" i="0" u="none" strike="noStrike" kern="1200" cap="none" spc="0" normalizeH="0" baseline="0" noProof="0" dirty="0">
                <a:ln>
                  <a:noFill/>
                </a:ln>
                <a:solidFill>
                  <a:srgbClr val="FF0000"/>
                </a:solidFill>
                <a:effectLst/>
                <a:uLnTx/>
                <a:uFillTx/>
                <a:latin typeface="Calibri"/>
                <a:ea typeface="+mn-ea"/>
                <a:cs typeface="+mn-cs"/>
              </a:rPr>
              <a:t> </a:t>
            </a:r>
            <a:r>
              <a:rPr kumimoji="0" lang="ru-RU" sz="2000" b="0" i="0" u="none" strike="noStrike" kern="1200" cap="none" spc="0" normalizeH="0" baseline="0" noProof="0" dirty="0">
                <a:ln>
                  <a:noFill/>
                </a:ln>
                <a:solidFill>
                  <a:prstClr val="black"/>
                </a:solidFill>
                <a:effectLst/>
                <a:uLnTx/>
                <a:uFillTx/>
                <a:latin typeface="Calibri"/>
                <a:ea typeface="+mn-ea"/>
                <a:cs typeface="+mn-cs"/>
              </a:rPr>
              <a:t>и правосторонняя транспозиция магистральных сосудов в анамнезе</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ru-RU"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18322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Послеоперационные аномалии</a:t>
            </a:r>
          </a:p>
        </p:txBody>
      </p:sp>
      <p:sp>
        <p:nvSpPr>
          <p:cNvPr id="5" name="Объект 4"/>
          <p:cNvSpPr>
            <a:spLocks noGrp="1"/>
          </p:cNvSpPr>
          <p:nvPr>
            <p:ph idx="1"/>
          </p:nvPr>
        </p:nvSpPr>
        <p:spPr/>
        <p:txBody>
          <a:bodyPr vert="horz" lIns="91440" tIns="45720" rIns="91440" bIns="45720" rtlCol="0" anchor="t">
            <a:normAutofit fontScale="92500" lnSpcReduction="10000"/>
          </a:bodyPr>
          <a:lstStyle/>
          <a:p>
            <a:pPr>
              <a:buFont typeface="Wingdings" panose="05000000000000000000" pitchFamily="2" charset="2"/>
              <a:buChar char="§"/>
            </a:pPr>
            <a:r>
              <a:rPr lang="ru-RU" dirty="0"/>
              <a:t>Пациенты с врожденным пороком сердца часто подвергаются хирургическому вмешательству, которое требует процедуры </a:t>
            </a:r>
            <a:r>
              <a:rPr lang="ru-RU" dirty="0" err="1"/>
              <a:t>реимплантации</a:t>
            </a:r>
            <a:r>
              <a:rPr lang="ru-RU" dirty="0"/>
              <a:t> устьев коронарных артерий. При этом ткани аорты, окружающей устье коронарной артерии, перемещаются на новое место вместе с коронарной артерией </a:t>
            </a:r>
            <a:endParaRPr lang="ru-RU" dirty="0">
              <a:cs typeface="Calibri"/>
            </a:endParaRPr>
          </a:p>
          <a:p>
            <a:pPr>
              <a:buFont typeface="Wingdings" panose="05000000000000000000" pitchFamily="2" charset="2"/>
              <a:buChar char="§"/>
            </a:pPr>
            <a:r>
              <a:rPr lang="ru-RU" dirty="0"/>
              <a:t>Кроме того, хирургическое вмешательство на сердце у детей может привести к ятрогенному повреждению коронарных артерий. В послеоперационном периоде у пациентов с симптомами ишемии сердца следует подозревать ятрогенное повреждение или рассечение коронарной артерии </a:t>
            </a:r>
          </a:p>
        </p:txBody>
      </p:sp>
    </p:spTree>
    <p:extLst>
      <p:ext uri="{BB962C8B-B14F-4D97-AF65-F5344CB8AC3E}">
        <p14:creationId xmlns:p14="http://schemas.microsoft.com/office/powerpoint/2010/main" val="584519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КТ – ангиография коронарных артерий</a:t>
            </a:r>
          </a:p>
        </p:txBody>
      </p:sp>
      <p:sp>
        <p:nvSpPr>
          <p:cNvPr id="3" name="Объект 2"/>
          <p:cNvSpPr>
            <a:spLocks noGrp="1"/>
          </p:cNvSpPr>
          <p:nvPr>
            <p:ph idx="1"/>
          </p:nvPr>
        </p:nvSpPr>
        <p:spPr>
          <a:xfrm>
            <a:off x="0" y="1989932"/>
            <a:ext cx="5410200" cy="3210719"/>
          </a:xfrm>
        </p:spPr>
        <p:txBody>
          <a:bodyPr vert="horz" lIns="91440" tIns="45720" rIns="91440" bIns="45720" rtlCol="0" anchor="t">
            <a:normAutofit fontScale="85000" lnSpcReduction="10000"/>
          </a:bodyPr>
          <a:lstStyle/>
          <a:p>
            <a:pPr>
              <a:buFont typeface="Wingdings" panose="05000000000000000000" pitchFamily="2" charset="2"/>
              <a:buChar char="§"/>
            </a:pPr>
            <a:r>
              <a:rPr lang="ru-RU" dirty="0"/>
              <a:t>22-летний мужчина с транспозицией магистральных сосудов в анамнезе, после процедуры </a:t>
            </a:r>
            <a:r>
              <a:rPr lang="ru-RU" dirty="0" err="1"/>
              <a:t>реимплантации</a:t>
            </a:r>
            <a:r>
              <a:rPr lang="ru-RU" dirty="0"/>
              <a:t> устьев коронарных артерий</a:t>
            </a:r>
          </a:p>
          <a:p>
            <a:pPr>
              <a:buFont typeface="Wingdings" panose="05000000000000000000" pitchFamily="2" charset="2"/>
              <a:buChar char="§"/>
            </a:pPr>
            <a:r>
              <a:rPr lang="ru-RU" dirty="0"/>
              <a:t>Умеренное расширение правой коронарной артерии (стрелка) на уровне </a:t>
            </a:r>
            <a:r>
              <a:rPr lang="ru-RU" dirty="0" err="1"/>
              <a:t>реимплантации</a:t>
            </a:r>
            <a:endParaRPr lang="ru-RU" dirty="0" err="1">
              <a:cs typeface="Calibri"/>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8101" y="1989932"/>
            <a:ext cx="5750433" cy="4832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0406303"/>
      </p:ext>
    </p:extLst>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TotalTime>
  <Words>653</Words>
  <Application>Microsoft Office PowerPoint</Application>
  <PresentationFormat>Произвольный</PresentationFormat>
  <Paragraphs>74</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1_Тема Office</vt:lpstr>
      <vt:lpstr>Аномалии коронарных артерий у детей: взгляд на причины (2 часть)</vt:lpstr>
      <vt:lpstr>Актуальность</vt:lpstr>
      <vt:lpstr>Коронарные артериовенозные фистулы</vt:lpstr>
      <vt:lpstr>КТ- ангиография коронарных артерий </vt:lpstr>
      <vt:lpstr>Аномальное отхождение коронарной артерии</vt:lpstr>
      <vt:lpstr>КТ – ангиография коронарных артерий</vt:lpstr>
      <vt:lpstr>КТ – ангиография коронарных артерий, 3D-реконструкция</vt:lpstr>
      <vt:lpstr>Послеоперационные аномалии</vt:lpstr>
      <vt:lpstr>КТ – ангиография коронарных артерий</vt:lpstr>
      <vt:lpstr>КТ – ангиография коронарных артерий</vt:lpstr>
      <vt:lpstr>КТ – ангиография коронарных артерий</vt:lpstr>
      <vt:lpstr>МРТ сердца в аксиальной плоскости</vt:lpstr>
      <vt:lpstr>Аномалии в следствие травматического повреждения</vt:lpstr>
      <vt:lpstr>КТ органов грудной клетки в аксиальной плоскости</vt:lpstr>
      <vt:lpstr>Коронарография</vt:lpstr>
      <vt:lpstr>Заключение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Аномалии коронарных артерий у детей: взгляд на причины (2 часть)</dc:title>
  <dc:creator>Антон Банюкевич</dc:creator>
  <cp:lastModifiedBy>tech</cp:lastModifiedBy>
  <cp:revision>72</cp:revision>
  <dcterms:created xsi:type="dcterms:W3CDTF">2021-05-17T07:20:56Z</dcterms:created>
  <dcterms:modified xsi:type="dcterms:W3CDTF">2021-05-18T01:40:20Z</dcterms:modified>
</cp:coreProperties>
</file>