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image" Target="../media/image21.png"/><Relationship Id="rId5" Type="http://schemas.openxmlformats.org/officeDocument/2006/relationships/image" Target="../media/image61.png"/><Relationship Id="rId4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A4566B-3199-42CB-9F6D-8CD806704FB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BCBE70-80E1-4CD8-8156-612CF905084B}">
      <dgm:prSet phldrT="[Текст]"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Наследственность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3DFEBE-CC12-47EE-AC6F-261A047D6077}" type="parTrans" cxnId="{C3312BFC-36F0-461E-A407-438E7F388960}">
      <dgm:prSet/>
      <dgm:spPr/>
      <dgm:t>
        <a:bodyPr/>
        <a:lstStyle/>
        <a:p>
          <a:endParaRPr lang="ru-RU"/>
        </a:p>
      </dgm:t>
    </dgm:pt>
    <dgm:pt modelId="{6DD44BC0-F97B-4922-95EF-426BCEE64B58}" type="sibTrans" cxnId="{C3312BFC-36F0-461E-A407-438E7F388960}">
      <dgm:prSet/>
      <dgm:spPr/>
      <dgm:t>
        <a:bodyPr/>
        <a:lstStyle/>
        <a:p>
          <a:endParaRPr lang="ru-RU"/>
        </a:p>
      </dgm:t>
    </dgm:pt>
    <dgm:pt modelId="{17F8F436-C4A3-417E-8074-DD26C579AEE1}">
      <dgm:prSet phldrT="[Текст]"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Плохая экология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08B40A-0044-4CF4-B41E-2A732E557247}" type="parTrans" cxnId="{9F8F99E1-09CA-4C0E-9613-C63C9B9EA05C}">
      <dgm:prSet/>
      <dgm:spPr/>
      <dgm:t>
        <a:bodyPr/>
        <a:lstStyle/>
        <a:p>
          <a:endParaRPr lang="ru-RU"/>
        </a:p>
      </dgm:t>
    </dgm:pt>
    <dgm:pt modelId="{33A1C962-0AD1-47EC-BC00-C6BBED1E6889}" type="sibTrans" cxnId="{9F8F99E1-09CA-4C0E-9613-C63C9B9EA05C}">
      <dgm:prSet/>
      <dgm:spPr/>
      <dgm:t>
        <a:bodyPr/>
        <a:lstStyle/>
        <a:p>
          <a:endParaRPr lang="ru-RU"/>
        </a:p>
      </dgm:t>
    </dgm:pt>
    <dgm:pt modelId="{1BC0C58D-B239-45CC-869F-D9E84E54C1A4}">
      <dgm:prSet phldrT="[Текст]"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Пониженный иммунитет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A56410-47B6-4D11-8A05-8255D1A211A5}" type="parTrans" cxnId="{FB708192-2F05-4C32-BA39-78A67E6A7985}">
      <dgm:prSet/>
      <dgm:spPr/>
      <dgm:t>
        <a:bodyPr/>
        <a:lstStyle/>
        <a:p>
          <a:endParaRPr lang="ru-RU"/>
        </a:p>
      </dgm:t>
    </dgm:pt>
    <dgm:pt modelId="{499DEA3A-ED52-4924-A8E0-9182C98E3299}" type="sibTrans" cxnId="{FB708192-2F05-4C32-BA39-78A67E6A7985}">
      <dgm:prSet/>
      <dgm:spPr/>
      <dgm:t>
        <a:bodyPr/>
        <a:lstStyle/>
        <a:p>
          <a:endParaRPr lang="ru-RU"/>
        </a:p>
      </dgm:t>
    </dgm:pt>
    <dgm:pt modelId="{AD6798CB-B92D-4ED3-B141-0659AA3B2036}">
      <dgm:prSet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Высокая радиация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7C8165-B6AF-4DDF-A4B9-7055EDE8572E}" type="parTrans" cxnId="{DD68C1BA-2757-48A7-AC93-FD939B3C9AAD}">
      <dgm:prSet/>
      <dgm:spPr/>
      <dgm:t>
        <a:bodyPr/>
        <a:lstStyle/>
        <a:p>
          <a:endParaRPr lang="ru-RU"/>
        </a:p>
      </dgm:t>
    </dgm:pt>
    <dgm:pt modelId="{670B8FF6-00EA-4FAF-8C9B-C69E49E0F3F9}" type="sibTrans" cxnId="{DD68C1BA-2757-48A7-AC93-FD939B3C9AAD}">
      <dgm:prSet/>
      <dgm:spPr/>
      <dgm:t>
        <a:bodyPr/>
        <a:lstStyle/>
        <a:p>
          <a:endParaRPr lang="ru-RU"/>
        </a:p>
      </dgm:t>
    </dgm:pt>
    <dgm:pt modelId="{66C820D5-E604-45B3-AAF9-2900EEB2730A}">
      <dgm:prSet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Вирусные инфекции у матери и ребенка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A63916-0281-459D-A9F4-EFE43EF95C7F}" type="parTrans" cxnId="{4E309BDB-D406-47CD-B932-5FEA2C2FCF18}">
      <dgm:prSet/>
      <dgm:spPr/>
      <dgm:t>
        <a:bodyPr/>
        <a:lstStyle/>
        <a:p>
          <a:endParaRPr lang="ru-RU"/>
        </a:p>
      </dgm:t>
    </dgm:pt>
    <dgm:pt modelId="{19AB0E67-CBE4-42EF-AF07-CEB8BEAB279E}" type="sibTrans" cxnId="{4E309BDB-D406-47CD-B932-5FEA2C2FCF18}">
      <dgm:prSet/>
      <dgm:spPr/>
      <dgm:t>
        <a:bodyPr/>
        <a:lstStyle/>
        <a:p>
          <a:endParaRPr lang="ru-RU"/>
        </a:p>
      </dgm:t>
    </dgm:pt>
    <dgm:pt modelId="{142A11BC-639E-4683-B501-444AB9E97BC4}" type="pres">
      <dgm:prSet presAssocID="{31A4566B-3199-42CB-9F6D-8CD806704FB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4CFEA48-56F5-43BD-9F16-48E9795AF18B}" type="pres">
      <dgm:prSet presAssocID="{31A4566B-3199-42CB-9F6D-8CD806704FB8}" presName="Name1" presStyleCnt="0"/>
      <dgm:spPr/>
    </dgm:pt>
    <dgm:pt modelId="{AB58B760-8731-43A2-BA8B-E0EDA53953F7}" type="pres">
      <dgm:prSet presAssocID="{31A4566B-3199-42CB-9F6D-8CD806704FB8}" presName="cycle" presStyleCnt="0"/>
      <dgm:spPr/>
    </dgm:pt>
    <dgm:pt modelId="{549898D9-1A51-4767-B79F-19F856B8EB36}" type="pres">
      <dgm:prSet presAssocID="{31A4566B-3199-42CB-9F6D-8CD806704FB8}" presName="srcNode" presStyleLbl="node1" presStyleIdx="0" presStyleCnt="5"/>
      <dgm:spPr/>
    </dgm:pt>
    <dgm:pt modelId="{BDA6E4DA-A598-49E6-B2B3-B9DE4B8FF113}" type="pres">
      <dgm:prSet presAssocID="{31A4566B-3199-42CB-9F6D-8CD806704FB8}" presName="conn" presStyleLbl="parChTrans1D2" presStyleIdx="0" presStyleCnt="1"/>
      <dgm:spPr/>
      <dgm:t>
        <a:bodyPr/>
        <a:lstStyle/>
        <a:p>
          <a:endParaRPr lang="ru-RU"/>
        </a:p>
      </dgm:t>
    </dgm:pt>
    <dgm:pt modelId="{480979D0-EB07-423A-A038-821D860818A2}" type="pres">
      <dgm:prSet presAssocID="{31A4566B-3199-42CB-9F6D-8CD806704FB8}" presName="extraNode" presStyleLbl="node1" presStyleIdx="0" presStyleCnt="5"/>
      <dgm:spPr/>
    </dgm:pt>
    <dgm:pt modelId="{AC75C8FB-88F4-424C-BF54-0C398A52708D}" type="pres">
      <dgm:prSet presAssocID="{31A4566B-3199-42CB-9F6D-8CD806704FB8}" presName="dstNode" presStyleLbl="node1" presStyleIdx="0" presStyleCnt="5"/>
      <dgm:spPr/>
    </dgm:pt>
    <dgm:pt modelId="{863806EC-C3FD-4784-8DC6-B2E05EC28149}" type="pres">
      <dgm:prSet presAssocID="{4ABCBE70-80E1-4CD8-8156-612CF905084B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C3C4B4-5AF8-4395-B345-9E3D37F16C65}" type="pres">
      <dgm:prSet presAssocID="{4ABCBE70-80E1-4CD8-8156-612CF905084B}" presName="accent_1" presStyleCnt="0"/>
      <dgm:spPr/>
    </dgm:pt>
    <dgm:pt modelId="{52B6F99D-0DE9-48BF-B3CB-E78CA4878006}" type="pres">
      <dgm:prSet presAssocID="{4ABCBE70-80E1-4CD8-8156-612CF905084B}" presName="accentRepeatNode" presStyleLbl="solidFgAcc1" presStyleIdx="0" presStyleCnt="5" custLinFactNeighborX="-10355" custLinFactNeighborY="759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9AE855D-0024-4D06-98C2-86EE043DF25D}" type="pres">
      <dgm:prSet presAssocID="{17F8F436-C4A3-417E-8074-DD26C579AEE1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627553-0EAF-444F-8500-520327A72077}" type="pres">
      <dgm:prSet presAssocID="{17F8F436-C4A3-417E-8074-DD26C579AEE1}" presName="accent_2" presStyleCnt="0"/>
      <dgm:spPr/>
    </dgm:pt>
    <dgm:pt modelId="{D67853E4-31BB-43BB-B954-635182742E11}" type="pres">
      <dgm:prSet presAssocID="{17F8F436-C4A3-417E-8074-DD26C579AEE1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E5C79DC-B48C-4CDC-B74B-6727514744BF}" type="pres">
      <dgm:prSet presAssocID="{1BC0C58D-B239-45CC-869F-D9E84E54C1A4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B17661-ED80-4139-BADE-9BBAC2B56054}" type="pres">
      <dgm:prSet presAssocID="{1BC0C58D-B239-45CC-869F-D9E84E54C1A4}" presName="accent_3" presStyleCnt="0"/>
      <dgm:spPr/>
    </dgm:pt>
    <dgm:pt modelId="{52E87099-819C-42AD-BF1F-C45133E45D72}" type="pres">
      <dgm:prSet presAssocID="{1BC0C58D-B239-45CC-869F-D9E84E54C1A4}" presName="accentRepeatNode" presStyleLbl="solidFgAcc1" presStyleIdx="2" presStyleCnt="5" custScaleX="10359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49FE06D-5ED2-43BC-A59A-02B3377DDC2A}" type="pres">
      <dgm:prSet presAssocID="{AD6798CB-B92D-4ED3-B141-0659AA3B2036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D3A3E9-5C87-443D-B761-75124E5880B7}" type="pres">
      <dgm:prSet presAssocID="{AD6798CB-B92D-4ED3-B141-0659AA3B2036}" presName="accent_4" presStyleCnt="0"/>
      <dgm:spPr/>
    </dgm:pt>
    <dgm:pt modelId="{53DB4BD2-96D1-4079-8314-EC8301A08192}" type="pres">
      <dgm:prSet presAssocID="{AD6798CB-B92D-4ED3-B141-0659AA3B2036}" presName="accentRepeatNode" presStyleLbl="solidFgAcc1" presStyleIdx="3" presStyleCnt="5" custScaleX="119791" custScaleY="10092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E5EAB6DC-DBFD-47DA-9607-F800CE6FE216}" type="pres">
      <dgm:prSet presAssocID="{66C820D5-E604-45B3-AAF9-2900EEB2730A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7956FA-93CC-436B-8600-8EBE7A957F00}" type="pres">
      <dgm:prSet presAssocID="{66C820D5-E604-45B3-AAF9-2900EEB2730A}" presName="accent_5" presStyleCnt="0"/>
      <dgm:spPr/>
    </dgm:pt>
    <dgm:pt modelId="{D97BF99C-F04B-402D-B761-D2B3304A2DFD}" type="pres">
      <dgm:prSet presAssocID="{66C820D5-E604-45B3-AAF9-2900EEB2730A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FB708192-2F05-4C32-BA39-78A67E6A7985}" srcId="{31A4566B-3199-42CB-9F6D-8CD806704FB8}" destId="{1BC0C58D-B239-45CC-869F-D9E84E54C1A4}" srcOrd="2" destOrd="0" parTransId="{16A56410-47B6-4D11-8A05-8255D1A211A5}" sibTransId="{499DEA3A-ED52-4924-A8E0-9182C98E3299}"/>
    <dgm:cxn modelId="{C3312BFC-36F0-461E-A407-438E7F388960}" srcId="{31A4566B-3199-42CB-9F6D-8CD806704FB8}" destId="{4ABCBE70-80E1-4CD8-8156-612CF905084B}" srcOrd="0" destOrd="0" parTransId="{363DFEBE-CC12-47EE-AC6F-261A047D6077}" sibTransId="{6DD44BC0-F97B-4922-95EF-426BCEE64B58}"/>
    <dgm:cxn modelId="{C7A29CE0-B713-4848-B6AA-FB645EBDF0E0}" type="presOf" srcId="{1BC0C58D-B239-45CC-869F-D9E84E54C1A4}" destId="{7E5C79DC-B48C-4CDC-B74B-6727514744BF}" srcOrd="0" destOrd="0" presId="urn:microsoft.com/office/officeart/2008/layout/VerticalCurvedList"/>
    <dgm:cxn modelId="{5E711FE1-9436-4626-BEEF-44DCC81968FE}" type="presOf" srcId="{31A4566B-3199-42CB-9F6D-8CD806704FB8}" destId="{142A11BC-639E-4683-B501-444AB9E97BC4}" srcOrd="0" destOrd="0" presId="urn:microsoft.com/office/officeart/2008/layout/VerticalCurvedList"/>
    <dgm:cxn modelId="{56613842-BAF1-445D-8AF2-8E44C6FE3558}" type="presOf" srcId="{6DD44BC0-F97B-4922-95EF-426BCEE64B58}" destId="{BDA6E4DA-A598-49E6-B2B3-B9DE4B8FF113}" srcOrd="0" destOrd="0" presId="urn:microsoft.com/office/officeart/2008/layout/VerticalCurvedList"/>
    <dgm:cxn modelId="{DD68C1BA-2757-48A7-AC93-FD939B3C9AAD}" srcId="{31A4566B-3199-42CB-9F6D-8CD806704FB8}" destId="{AD6798CB-B92D-4ED3-B141-0659AA3B2036}" srcOrd="3" destOrd="0" parTransId="{057C8165-B6AF-4DDF-A4B9-7055EDE8572E}" sibTransId="{670B8FF6-00EA-4FAF-8C9B-C69E49E0F3F9}"/>
    <dgm:cxn modelId="{9F8F99E1-09CA-4C0E-9613-C63C9B9EA05C}" srcId="{31A4566B-3199-42CB-9F6D-8CD806704FB8}" destId="{17F8F436-C4A3-417E-8074-DD26C579AEE1}" srcOrd="1" destOrd="0" parTransId="{2208B40A-0044-4CF4-B41E-2A732E557247}" sibTransId="{33A1C962-0AD1-47EC-BC00-C6BBED1E6889}"/>
    <dgm:cxn modelId="{CCF515B2-64CD-4F38-B495-D58E7FB40904}" type="presOf" srcId="{AD6798CB-B92D-4ED3-B141-0659AA3B2036}" destId="{949FE06D-5ED2-43BC-A59A-02B3377DDC2A}" srcOrd="0" destOrd="0" presId="urn:microsoft.com/office/officeart/2008/layout/VerticalCurvedList"/>
    <dgm:cxn modelId="{4E309BDB-D406-47CD-B932-5FEA2C2FCF18}" srcId="{31A4566B-3199-42CB-9F6D-8CD806704FB8}" destId="{66C820D5-E604-45B3-AAF9-2900EEB2730A}" srcOrd="4" destOrd="0" parTransId="{23A63916-0281-459D-A9F4-EFE43EF95C7F}" sibTransId="{19AB0E67-CBE4-42EF-AF07-CEB8BEAB279E}"/>
    <dgm:cxn modelId="{9B323CE9-52CE-4FAD-AA57-C1F20FADCB77}" type="presOf" srcId="{17F8F436-C4A3-417E-8074-DD26C579AEE1}" destId="{09AE855D-0024-4D06-98C2-86EE043DF25D}" srcOrd="0" destOrd="0" presId="urn:microsoft.com/office/officeart/2008/layout/VerticalCurvedList"/>
    <dgm:cxn modelId="{F88FA084-5A7E-4AB3-9EA2-E33377F10FB3}" type="presOf" srcId="{4ABCBE70-80E1-4CD8-8156-612CF905084B}" destId="{863806EC-C3FD-4784-8DC6-B2E05EC28149}" srcOrd="0" destOrd="0" presId="urn:microsoft.com/office/officeart/2008/layout/VerticalCurvedList"/>
    <dgm:cxn modelId="{AAC66E9A-6E58-408B-8C6A-F636CC86CE22}" type="presOf" srcId="{66C820D5-E604-45B3-AAF9-2900EEB2730A}" destId="{E5EAB6DC-DBFD-47DA-9607-F800CE6FE216}" srcOrd="0" destOrd="0" presId="urn:microsoft.com/office/officeart/2008/layout/VerticalCurvedList"/>
    <dgm:cxn modelId="{7F89F050-719E-4DF1-9B28-05B3492A809D}" type="presParOf" srcId="{142A11BC-639E-4683-B501-444AB9E97BC4}" destId="{F4CFEA48-56F5-43BD-9F16-48E9795AF18B}" srcOrd="0" destOrd="0" presId="urn:microsoft.com/office/officeart/2008/layout/VerticalCurvedList"/>
    <dgm:cxn modelId="{EAC6E569-6E95-45C8-B4A9-F77A8EA42C40}" type="presParOf" srcId="{F4CFEA48-56F5-43BD-9F16-48E9795AF18B}" destId="{AB58B760-8731-43A2-BA8B-E0EDA53953F7}" srcOrd="0" destOrd="0" presId="urn:microsoft.com/office/officeart/2008/layout/VerticalCurvedList"/>
    <dgm:cxn modelId="{89031B9E-0DE2-4A9F-B329-B4C26EAB1DEC}" type="presParOf" srcId="{AB58B760-8731-43A2-BA8B-E0EDA53953F7}" destId="{549898D9-1A51-4767-B79F-19F856B8EB36}" srcOrd="0" destOrd="0" presId="urn:microsoft.com/office/officeart/2008/layout/VerticalCurvedList"/>
    <dgm:cxn modelId="{5DE3342E-2488-4023-ACEF-321BFB73DAF8}" type="presParOf" srcId="{AB58B760-8731-43A2-BA8B-E0EDA53953F7}" destId="{BDA6E4DA-A598-49E6-B2B3-B9DE4B8FF113}" srcOrd="1" destOrd="0" presId="urn:microsoft.com/office/officeart/2008/layout/VerticalCurvedList"/>
    <dgm:cxn modelId="{2489EB39-293E-4699-92CC-DF5702B42290}" type="presParOf" srcId="{AB58B760-8731-43A2-BA8B-E0EDA53953F7}" destId="{480979D0-EB07-423A-A038-821D860818A2}" srcOrd="2" destOrd="0" presId="urn:microsoft.com/office/officeart/2008/layout/VerticalCurvedList"/>
    <dgm:cxn modelId="{7D55FAE7-0292-4183-AECC-3CE41B8A0F95}" type="presParOf" srcId="{AB58B760-8731-43A2-BA8B-E0EDA53953F7}" destId="{AC75C8FB-88F4-424C-BF54-0C398A52708D}" srcOrd="3" destOrd="0" presId="urn:microsoft.com/office/officeart/2008/layout/VerticalCurvedList"/>
    <dgm:cxn modelId="{0E5F0B05-92BD-44A0-9853-AC3A1EDBF2C2}" type="presParOf" srcId="{F4CFEA48-56F5-43BD-9F16-48E9795AF18B}" destId="{863806EC-C3FD-4784-8DC6-B2E05EC28149}" srcOrd="1" destOrd="0" presId="urn:microsoft.com/office/officeart/2008/layout/VerticalCurvedList"/>
    <dgm:cxn modelId="{930551C9-3ED5-4AC5-B825-92E03E59B074}" type="presParOf" srcId="{F4CFEA48-56F5-43BD-9F16-48E9795AF18B}" destId="{0BC3C4B4-5AF8-4395-B345-9E3D37F16C65}" srcOrd="2" destOrd="0" presId="urn:microsoft.com/office/officeart/2008/layout/VerticalCurvedList"/>
    <dgm:cxn modelId="{C55C6552-7E25-4623-9165-65E9BD147D21}" type="presParOf" srcId="{0BC3C4B4-5AF8-4395-B345-9E3D37F16C65}" destId="{52B6F99D-0DE9-48BF-B3CB-E78CA4878006}" srcOrd="0" destOrd="0" presId="urn:microsoft.com/office/officeart/2008/layout/VerticalCurvedList"/>
    <dgm:cxn modelId="{E9918143-C864-428E-91A2-7F5710252063}" type="presParOf" srcId="{F4CFEA48-56F5-43BD-9F16-48E9795AF18B}" destId="{09AE855D-0024-4D06-98C2-86EE043DF25D}" srcOrd="3" destOrd="0" presId="urn:microsoft.com/office/officeart/2008/layout/VerticalCurvedList"/>
    <dgm:cxn modelId="{95E34E5A-8060-4FDD-B9D0-2C20F4CA5C23}" type="presParOf" srcId="{F4CFEA48-56F5-43BD-9F16-48E9795AF18B}" destId="{6F627553-0EAF-444F-8500-520327A72077}" srcOrd="4" destOrd="0" presId="urn:microsoft.com/office/officeart/2008/layout/VerticalCurvedList"/>
    <dgm:cxn modelId="{127DB93D-CE7D-4272-8E03-099527A556A4}" type="presParOf" srcId="{6F627553-0EAF-444F-8500-520327A72077}" destId="{D67853E4-31BB-43BB-B954-635182742E11}" srcOrd="0" destOrd="0" presId="urn:microsoft.com/office/officeart/2008/layout/VerticalCurvedList"/>
    <dgm:cxn modelId="{120CBD4C-6B1E-4929-92D3-1E5DBCE91C52}" type="presParOf" srcId="{F4CFEA48-56F5-43BD-9F16-48E9795AF18B}" destId="{7E5C79DC-B48C-4CDC-B74B-6727514744BF}" srcOrd="5" destOrd="0" presId="urn:microsoft.com/office/officeart/2008/layout/VerticalCurvedList"/>
    <dgm:cxn modelId="{0C1326CB-A5B2-4027-9675-1050C88E76D7}" type="presParOf" srcId="{F4CFEA48-56F5-43BD-9F16-48E9795AF18B}" destId="{F9B17661-ED80-4139-BADE-9BBAC2B56054}" srcOrd="6" destOrd="0" presId="urn:microsoft.com/office/officeart/2008/layout/VerticalCurvedList"/>
    <dgm:cxn modelId="{860C3749-3525-485F-BBF7-5F32659C0928}" type="presParOf" srcId="{F9B17661-ED80-4139-BADE-9BBAC2B56054}" destId="{52E87099-819C-42AD-BF1F-C45133E45D72}" srcOrd="0" destOrd="0" presId="urn:microsoft.com/office/officeart/2008/layout/VerticalCurvedList"/>
    <dgm:cxn modelId="{901A6344-EA20-418E-BE9E-DDD63875741C}" type="presParOf" srcId="{F4CFEA48-56F5-43BD-9F16-48E9795AF18B}" destId="{949FE06D-5ED2-43BC-A59A-02B3377DDC2A}" srcOrd="7" destOrd="0" presId="urn:microsoft.com/office/officeart/2008/layout/VerticalCurvedList"/>
    <dgm:cxn modelId="{C5A72DFA-5E0A-4732-8DBE-2EC533556529}" type="presParOf" srcId="{F4CFEA48-56F5-43BD-9F16-48E9795AF18B}" destId="{83D3A3E9-5C87-443D-B761-75124E5880B7}" srcOrd="8" destOrd="0" presId="urn:microsoft.com/office/officeart/2008/layout/VerticalCurvedList"/>
    <dgm:cxn modelId="{C948CA5E-09B9-41A2-95B7-8C3F2CEDD6F6}" type="presParOf" srcId="{83D3A3E9-5C87-443D-B761-75124E5880B7}" destId="{53DB4BD2-96D1-4079-8314-EC8301A08192}" srcOrd="0" destOrd="0" presId="urn:microsoft.com/office/officeart/2008/layout/VerticalCurvedList"/>
    <dgm:cxn modelId="{C720527B-2425-4DEB-8FC7-1BD605A3FD43}" type="presParOf" srcId="{F4CFEA48-56F5-43BD-9F16-48E9795AF18B}" destId="{E5EAB6DC-DBFD-47DA-9607-F800CE6FE216}" srcOrd="9" destOrd="0" presId="urn:microsoft.com/office/officeart/2008/layout/VerticalCurvedList"/>
    <dgm:cxn modelId="{4737CBF9-A449-4665-BA98-B362AEE35036}" type="presParOf" srcId="{F4CFEA48-56F5-43BD-9F16-48E9795AF18B}" destId="{5F7956FA-93CC-436B-8600-8EBE7A957F00}" srcOrd="10" destOrd="0" presId="urn:microsoft.com/office/officeart/2008/layout/VerticalCurvedList"/>
    <dgm:cxn modelId="{2A94608F-CD97-4C32-ACFF-52183A82D573}" type="presParOf" srcId="{5F7956FA-93CC-436B-8600-8EBE7A957F00}" destId="{D97BF99C-F04B-402D-B761-D2B3304A2DF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A6E4DA-A598-49E6-B2B3-B9DE4B8FF113}">
      <dsp:nvSpPr>
        <dsp:cNvPr id="0" name=""/>
        <dsp:cNvSpPr/>
      </dsp:nvSpPr>
      <dsp:spPr>
        <a:xfrm>
          <a:off x="-5670670" y="-868039"/>
          <a:ext cx="6751423" cy="6751423"/>
        </a:xfrm>
        <a:prstGeom prst="blockArc">
          <a:avLst>
            <a:gd name="adj1" fmla="val 18900000"/>
            <a:gd name="adj2" fmla="val 2700000"/>
            <a:gd name="adj3" fmla="val 32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3806EC-C3FD-4784-8DC6-B2E05EC28149}">
      <dsp:nvSpPr>
        <dsp:cNvPr id="0" name=""/>
        <dsp:cNvSpPr/>
      </dsp:nvSpPr>
      <dsp:spPr>
        <a:xfrm>
          <a:off x="472448" y="313358"/>
          <a:ext cx="10776502" cy="6271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7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Наследственность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2448" y="313358"/>
        <a:ext cx="10776502" cy="627118"/>
      </dsp:txXfrm>
    </dsp:sp>
    <dsp:sp modelId="{52B6F99D-0DE9-48BF-B3CB-E78CA4878006}">
      <dsp:nvSpPr>
        <dsp:cNvPr id="0" name=""/>
        <dsp:cNvSpPr/>
      </dsp:nvSpPr>
      <dsp:spPr>
        <a:xfrm>
          <a:off x="0" y="294513"/>
          <a:ext cx="783898" cy="78389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AE855D-0024-4D06-98C2-86EE043DF25D}">
      <dsp:nvSpPr>
        <dsp:cNvPr id="0" name=""/>
        <dsp:cNvSpPr/>
      </dsp:nvSpPr>
      <dsp:spPr>
        <a:xfrm>
          <a:off x="921823" y="1253735"/>
          <a:ext cx="10327127" cy="6271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7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Плохая экология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21823" y="1253735"/>
        <a:ext cx="10327127" cy="627118"/>
      </dsp:txXfrm>
    </dsp:sp>
    <dsp:sp modelId="{D67853E4-31BB-43BB-B954-635182742E11}">
      <dsp:nvSpPr>
        <dsp:cNvPr id="0" name=""/>
        <dsp:cNvSpPr/>
      </dsp:nvSpPr>
      <dsp:spPr>
        <a:xfrm>
          <a:off x="529873" y="1175346"/>
          <a:ext cx="783898" cy="78389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5C79DC-B48C-4CDC-B74B-6727514744BF}">
      <dsp:nvSpPr>
        <dsp:cNvPr id="0" name=""/>
        <dsp:cNvSpPr/>
      </dsp:nvSpPr>
      <dsp:spPr>
        <a:xfrm>
          <a:off x="1059745" y="2194113"/>
          <a:ext cx="10189205" cy="6271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7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Пониженный иммунитет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9745" y="2194113"/>
        <a:ext cx="10189205" cy="627118"/>
      </dsp:txXfrm>
    </dsp:sp>
    <dsp:sp modelId="{52E87099-819C-42AD-BF1F-C45133E45D72}">
      <dsp:nvSpPr>
        <dsp:cNvPr id="0" name=""/>
        <dsp:cNvSpPr/>
      </dsp:nvSpPr>
      <dsp:spPr>
        <a:xfrm>
          <a:off x="653705" y="2115723"/>
          <a:ext cx="812079" cy="78389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9FE06D-5ED2-43BC-A59A-02B3377DDC2A}">
      <dsp:nvSpPr>
        <dsp:cNvPr id="0" name=""/>
        <dsp:cNvSpPr/>
      </dsp:nvSpPr>
      <dsp:spPr>
        <a:xfrm>
          <a:off x="921823" y="3134490"/>
          <a:ext cx="10327127" cy="6271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7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Высокая радиация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21823" y="3134490"/>
        <a:ext cx="10327127" cy="627118"/>
      </dsp:txXfrm>
    </dsp:sp>
    <dsp:sp modelId="{53DB4BD2-96D1-4079-8314-EC8301A08192}">
      <dsp:nvSpPr>
        <dsp:cNvPr id="0" name=""/>
        <dsp:cNvSpPr/>
      </dsp:nvSpPr>
      <dsp:spPr>
        <a:xfrm>
          <a:off x="452303" y="3052474"/>
          <a:ext cx="939039" cy="79114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AB6DC-DBFD-47DA-9607-F800CE6FE216}">
      <dsp:nvSpPr>
        <dsp:cNvPr id="0" name=""/>
        <dsp:cNvSpPr/>
      </dsp:nvSpPr>
      <dsp:spPr>
        <a:xfrm>
          <a:off x="472448" y="4074867"/>
          <a:ext cx="10776502" cy="6271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75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Вирусные инфекции у матери и ребенка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2448" y="4074867"/>
        <a:ext cx="10776502" cy="627118"/>
      </dsp:txXfrm>
    </dsp:sp>
    <dsp:sp modelId="{D97BF99C-F04B-402D-B761-D2B3304A2DFD}">
      <dsp:nvSpPr>
        <dsp:cNvPr id="0" name=""/>
        <dsp:cNvSpPr/>
      </dsp:nvSpPr>
      <dsp:spPr>
        <a:xfrm>
          <a:off x="80499" y="3996477"/>
          <a:ext cx="783898" cy="783898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E0932-4607-4568-80C1-AF1CEFE445BF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3828-5A98-409E-A822-DB760E3B51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4730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E0932-4607-4568-80C1-AF1CEFE445BF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3828-5A98-409E-A822-DB760E3B51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079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E0932-4607-4568-80C1-AF1CEFE445BF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3828-5A98-409E-A822-DB760E3B51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2649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E0932-4607-4568-80C1-AF1CEFE445BF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3828-5A98-409E-A822-DB760E3B51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023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E0932-4607-4568-80C1-AF1CEFE445BF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3828-5A98-409E-A822-DB760E3B51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2683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E0932-4607-4568-80C1-AF1CEFE445BF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3828-5A98-409E-A822-DB760E3B51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8029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E0932-4607-4568-80C1-AF1CEFE445BF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3828-5A98-409E-A822-DB760E3B51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5170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E0932-4607-4568-80C1-AF1CEFE445BF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3828-5A98-409E-A822-DB760E3B51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2301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E0932-4607-4568-80C1-AF1CEFE445BF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3828-5A98-409E-A822-DB760E3B51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779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E0932-4607-4568-80C1-AF1CEFE445BF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3828-5A98-409E-A822-DB760E3B51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127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E0932-4607-4568-80C1-AF1CEFE445BF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3828-5A98-409E-A822-DB760E3B51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1935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E0932-4607-4568-80C1-AF1CEFE445BF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E3828-5A98-409E-A822-DB760E3B51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35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153" y="1"/>
            <a:ext cx="1186030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В.Ф.Войно-Ясенецкого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Министерства здравоохранения Российской Федерации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 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Орфанные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заболевания</a:t>
            </a: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 2022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4424" y="4652682"/>
            <a:ext cx="347830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Сасина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А.Р. группа 408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Фукалова Н.В.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0337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116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6702"/>
          <a:stretch/>
        </p:blipFill>
        <p:spPr>
          <a:xfrm>
            <a:off x="7733393" y="3230222"/>
            <a:ext cx="4284436" cy="342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0914" y="1322007"/>
            <a:ext cx="1093288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Редкие заболевания затрагивают небольшую часть популяции.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стимуляции их исследований и создания лекарств для них   требуется поддержка со стороны государства.</a:t>
            </a:r>
          </a:p>
          <a:p>
            <a:pPr marL="514350" indent="-514350" algn="just">
              <a:buFont typeface="+mj-lt"/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редких заболеваний утвержден Министерством здравоохранения РФ и содержит 264 позиции.</a:t>
            </a:r>
          </a:p>
          <a:p>
            <a:pPr marL="342900" indent="-342900" algn="just">
              <a:buFont typeface="+mj-lt"/>
              <a:buAutoNum type="arabicParenR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3452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612571"/>
            <a:ext cx="10515600" cy="35643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194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7273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891" y="1537855"/>
            <a:ext cx="11097491" cy="463910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невысокую распространенность,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орфанные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заболевания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негативно влияют на качество жизни человека, способны стать причиной смерти, требуют дорогого медикаментозного сопровождения и соответственно Государственной помощи.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536" y="3695700"/>
            <a:ext cx="6124575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039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582" y="623455"/>
            <a:ext cx="10647218" cy="5553508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изучение  понятия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орфанных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заболеваний и их основных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литературу по выбранной теме;</a:t>
            </a:r>
          </a:p>
          <a:p>
            <a:pPr marL="514350" lvl="0" indent="-514350" algn="just">
              <a:buFont typeface="+mj-lt"/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перечнем редких заболеваний принятым в Российской Федерации и современным состоянием данной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2529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02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Теоретические аспекты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2079795"/>
              </p:ext>
            </p:extLst>
          </p:nvPr>
        </p:nvGraphicFramePr>
        <p:xfrm>
          <a:off x="415636" y="1260764"/>
          <a:ext cx="11319163" cy="5015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599" y="6276109"/>
            <a:ext cx="11582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 – Факторы, способствующие развитию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орфанных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заболеваний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57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02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регистр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0170" y="2923309"/>
            <a:ext cx="3807836" cy="3807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1692203"/>
            <a:ext cx="11582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обеспечение граждан, страдающих заболеваниями, необходимыми  лекарственными препаратами и продуктами лечебного питания.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607666" y="3354196"/>
            <a:ext cx="78105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редких заболеваний утвержденный Министерством здравоохранения РФ от 04.03. 2021года содержит 264 позиций.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6772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58959874"/>
              </p:ext>
            </p:extLst>
          </p:nvPr>
        </p:nvGraphicFramePr>
        <p:xfrm>
          <a:off x="415637" y="914400"/>
          <a:ext cx="11388437" cy="62407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20614">
                  <a:extLst>
                    <a:ext uri="{9D8B030D-6E8A-4147-A177-3AD203B41FA5}">
                      <a16:colId xmlns:a16="http://schemas.microsoft.com/office/drawing/2014/main" xmlns="" val="3827393650"/>
                    </a:ext>
                  </a:extLst>
                </a:gridCol>
                <a:gridCol w="9080585">
                  <a:extLst>
                    <a:ext uri="{9D8B030D-6E8A-4147-A177-3AD203B41FA5}">
                      <a16:colId xmlns:a16="http://schemas.microsoft.com/office/drawing/2014/main" xmlns="" val="4181165036"/>
                    </a:ext>
                  </a:extLst>
                </a:gridCol>
                <a:gridCol w="1787238">
                  <a:extLst>
                    <a:ext uri="{9D8B030D-6E8A-4147-A177-3AD203B41FA5}">
                      <a16:colId xmlns:a16="http://schemas.microsoft.com/office/drawing/2014/main" xmlns="" val="1414055905"/>
                    </a:ext>
                  </a:extLst>
                </a:gridCol>
              </a:tblGrid>
              <a:tr h="9826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№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Заболевания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Код МКБ-10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3150831105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1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Гемолитико-уремический синдром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D59.3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711059787"/>
                  </a:ext>
                </a:extLst>
              </a:tr>
              <a:tr h="9826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2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Пароксизмальная ночная гемоглобинурия (болезнь Маркиафавы-Микели)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D59.5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3809111429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3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Апластическая анемия неуточненная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D61.9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3627737055"/>
                  </a:ext>
                </a:extLst>
              </a:tr>
              <a:tr h="9826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4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Наследственный дефицит факторов (фибриногена), (лабильного), (Стюарта-Прауэра)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D68.2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3936853916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5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Идиопатическая тромбоцитопеническая пурпура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D69.3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2849202914"/>
                  </a:ext>
                </a:extLst>
              </a:tr>
              <a:tr h="5275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6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Дефект в системе комплемента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D84.1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2949811711"/>
                  </a:ext>
                </a:extLst>
              </a:tr>
              <a:tr h="9826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7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Преждевременная половая зрелость центрального происхождения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E22.8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66191123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5637" y="391180"/>
            <a:ext cx="1087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1 – Перечень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орфанных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заболеваний на территории РФ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964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06363495"/>
              </p:ext>
            </p:extLst>
          </p:nvPr>
        </p:nvGraphicFramePr>
        <p:xfrm>
          <a:off x="332510" y="1220802"/>
          <a:ext cx="11651672" cy="367220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03563">
                  <a:extLst>
                    <a:ext uri="{9D8B030D-6E8A-4147-A177-3AD203B41FA5}">
                      <a16:colId xmlns:a16="http://schemas.microsoft.com/office/drawing/2014/main" xmlns="" val="466021624"/>
                    </a:ext>
                  </a:extLst>
                </a:gridCol>
                <a:gridCol w="9642763">
                  <a:extLst>
                    <a:ext uri="{9D8B030D-6E8A-4147-A177-3AD203B41FA5}">
                      <a16:colId xmlns:a16="http://schemas.microsoft.com/office/drawing/2014/main" xmlns="" val="2586229461"/>
                    </a:ext>
                  </a:extLst>
                </a:gridCol>
                <a:gridCol w="1205346">
                  <a:extLst>
                    <a:ext uri="{9D8B030D-6E8A-4147-A177-3AD203B41FA5}">
                      <a16:colId xmlns:a16="http://schemas.microsoft.com/office/drawing/2014/main" xmlns="" val="41401845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Преждевременная половая зрелость центрального происхождения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E22.8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904114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Нарушения обмена ароматических аминокислот(классическая </a:t>
                      </a:r>
                      <a:r>
                        <a:rPr lang="ru-RU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фенилкетонурия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другие виды </a:t>
                      </a:r>
                      <a:r>
                        <a:rPr lang="ru-RU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гиперфенилаланинемии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E70.0,E70.1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21777379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Тирозинемия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E70.2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33644031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Болезнь «кленового сиропа»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E71.0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2302005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Изовалериановая ацидемия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E71.1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xmlns="" val="56706725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2510" y="572891"/>
            <a:ext cx="10321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1 – Перечень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орфанных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заболеваний на территории РФ</a:t>
            </a:r>
          </a:p>
        </p:txBody>
      </p:sp>
    </p:spTree>
    <p:extLst>
      <p:ext uri="{BB962C8B-B14F-4D97-AF65-F5344CB8AC3E}">
        <p14:creationId xmlns:p14="http://schemas.microsoft.com/office/powerpoint/2010/main" xmlns="" val="128323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Пароксизмальная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ночная гемоглобинурия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57291"/>
            <a:ext cx="10515600" cy="2742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4499521"/>
            <a:ext cx="61029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Симптомы: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-анемия;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-тромбоз;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-нефропатии.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193964" y="4615666"/>
            <a:ext cx="644236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12672" y="4529332"/>
            <a:ext cx="34567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препаратом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Солирис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Soliris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МНН: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экулизумаб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150" y="4615666"/>
            <a:ext cx="664522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229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418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Регулирующая документация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8708" y="1399310"/>
            <a:ext cx="7135092" cy="477765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Постановление </a:t>
            </a:r>
            <a:r>
              <a:rPr lang="ru-RU" dirty="0"/>
              <a:t>Правительства </a:t>
            </a:r>
            <a:r>
              <a:rPr lang="ru-RU" dirty="0" smtClean="0"/>
              <a:t>РФ </a:t>
            </a:r>
            <a:r>
              <a:rPr lang="ru-RU" dirty="0"/>
              <a:t>от </a:t>
            </a:r>
            <a:r>
              <a:rPr lang="ru-RU" dirty="0" smtClean="0"/>
              <a:t>29.09.2010 </a:t>
            </a:r>
            <a:r>
              <a:rPr lang="ru-RU" dirty="0"/>
              <a:t>года № 771 «О порядке ввоза лекарственных средств для медицинского применения на территории Российской </a:t>
            </a:r>
            <a:r>
              <a:rPr lang="ru-RU" dirty="0" smtClean="0"/>
              <a:t>Федерации»</a:t>
            </a:r>
          </a:p>
          <a:p>
            <a:pPr marL="0" lvl="0" indent="0" algn="just">
              <a:buNone/>
            </a:pPr>
            <a:r>
              <a:rPr lang="ru-RU" dirty="0"/>
              <a:t>П</a:t>
            </a:r>
            <a:r>
              <a:rPr lang="ru-RU" dirty="0" smtClean="0"/>
              <a:t>остановление </a:t>
            </a:r>
            <a:r>
              <a:rPr lang="ru-RU" dirty="0"/>
              <a:t>Правительства Российской Федерации от 19 декабря 2016 года № 1403 «О Программе государственных гарантий бесплатного оказания гражданам медицинской помощи»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82" y="1399310"/>
            <a:ext cx="3816926" cy="392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992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336</Words>
  <Application>Microsoft Office PowerPoint</Application>
  <PresentationFormat>Произвольный</PresentationFormat>
  <Paragraphs>91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Актуальность</vt:lpstr>
      <vt:lpstr>Слайд 3</vt:lpstr>
      <vt:lpstr>Теоретические аспекты </vt:lpstr>
      <vt:lpstr>Федеральный регистр</vt:lpstr>
      <vt:lpstr>Слайд 6</vt:lpstr>
      <vt:lpstr>Слайд 7</vt:lpstr>
      <vt:lpstr>Пароксизмальная ночная гемоглобинурия</vt:lpstr>
      <vt:lpstr>Регулирующая документация </vt:lpstr>
      <vt:lpstr>Заключение</vt:lpstr>
      <vt:lpstr>Слайд 11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1</cp:lastModifiedBy>
  <cp:revision>16</cp:revision>
  <dcterms:created xsi:type="dcterms:W3CDTF">2022-02-24T14:35:35Z</dcterms:created>
  <dcterms:modified xsi:type="dcterms:W3CDTF">2022-02-25T15:15:46Z</dcterms:modified>
</cp:coreProperties>
</file>