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4" r:id="rId18"/>
    <p:sldId id="315" r:id="rId19"/>
    <p:sldId id="316" r:id="rId20"/>
    <p:sldId id="310" r:id="rId21"/>
    <p:sldId id="273" r:id="rId22"/>
    <p:sldId id="272" r:id="rId23"/>
    <p:sldId id="274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13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12" r:id="rId50"/>
    <p:sldId id="300" r:id="rId51"/>
    <p:sldId id="311" r:id="rId52"/>
    <p:sldId id="301" r:id="rId53"/>
    <p:sldId id="302" r:id="rId54"/>
    <p:sldId id="304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3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4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9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2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3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8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5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+mn-lt"/>
              </a:rPr>
              <a:t>ФЕДЕРАЛЬНОЕ </a:t>
            </a:r>
            <a:r>
              <a:rPr lang="ru-RU" sz="1400" b="1" dirty="0">
                <a:latin typeface="+mn-lt"/>
              </a:rPr>
              <a:t>ГОСУДАРСТВЕННОЕ БЮДЖЕТНОЕ ОБРАЗОВАТЕЛЬНОЕ УЧРЕЖДЕНИЕ ВЫСШЕГО 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ОБРАЗОВАНИЯ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«КРАСНОЯРСКИЙ ГОСУДАРСТВЕННЫЙ МЕДИЦИНСКИЙ УНИВЕРСИТЕТ 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ИМЕНИ ПРОФЕССОРА В.Ф. ВОЙНО-ЯСЕНЕЦКОГО» 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МИНИСТЕРСТВА ЗДРАВООХРАНЕНИЯ РОССИЙСКОЙ ФЕДЕРАЦИИ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ФАРМАЦЕВТИЧЕСКИЙ КОЛЛЕДЖ</a:t>
            </a:r>
            <a:br>
              <a:rPr lang="ru-RU" sz="1400" b="1" dirty="0">
                <a:latin typeface="+mn-lt"/>
              </a:rPr>
            </a:br>
            <a:endParaRPr lang="ru-RU" sz="1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43204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Лекция №1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«Структура акушерско-гинекологической помощи. Женский таз </a:t>
            </a:r>
            <a:r>
              <a:rPr lang="ru-RU" sz="1800" b="1" dirty="0" smtClean="0">
                <a:solidFill>
                  <a:schemeClr val="tx1"/>
                </a:solidFill>
              </a:rPr>
              <a:t>и </a:t>
            </a:r>
            <a:r>
              <a:rPr lang="ru-RU" sz="1800" b="1" dirty="0">
                <a:solidFill>
                  <a:schemeClr val="tx1"/>
                </a:solidFill>
              </a:rPr>
              <a:t>головка плода, как объекты родов»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для обучающихся по специальности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34.02.01– Сестринское </a:t>
            </a:r>
            <a:r>
              <a:rPr lang="ru-RU" sz="1800" b="1" dirty="0" smtClean="0">
                <a:solidFill>
                  <a:schemeClr val="tx1"/>
                </a:solidFill>
              </a:rPr>
              <a:t>дело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Ерушина</a:t>
            </a:r>
            <a:r>
              <a:rPr lang="ru-RU" sz="1800" b="1" dirty="0" smtClean="0">
                <a:solidFill>
                  <a:schemeClr val="tx1"/>
                </a:solidFill>
              </a:rPr>
              <a:t> Т.Е.</a:t>
            </a:r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Красноярск 2022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Древний Рим (ученые - врачи)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err="1" smtClean="0"/>
              <a:t>Филумен</a:t>
            </a:r>
            <a:endParaRPr lang="ru-RU" sz="2400" dirty="0" smtClean="0"/>
          </a:p>
          <a:p>
            <a:r>
              <a:rPr lang="ru-RU" sz="2400" dirty="0" err="1" smtClean="0"/>
              <a:t>Авл</a:t>
            </a:r>
            <a:r>
              <a:rPr lang="ru-RU" sz="2400" dirty="0" smtClean="0"/>
              <a:t> Корнелий </a:t>
            </a:r>
            <a:r>
              <a:rPr lang="ru-RU" sz="2400" dirty="0" err="1" smtClean="0"/>
              <a:t>Цельс</a:t>
            </a:r>
            <a:endParaRPr lang="ru-RU" sz="2400" dirty="0" smtClean="0"/>
          </a:p>
          <a:p>
            <a:r>
              <a:rPr lang="ru-RU" sz="2400" dirty="0" err="1" smtClean="0"/>
              <a:t>Соран</a:t>
            </a:r>
            <a:r>
              <a:rPr lang="ru-RU" sz="2400" dirty="0" smtClean="0"/>
              <a:t> Эфесский -</a:t>
            </a:r>
          </a:p>
          <a:p>
            <a:r>
              <a:rPr lang="ru-RU" sz="2400" dirty="0" smtClean="0"/>
              <a:t>Основоположник акушерства и педиатрии</a:t>
            </a:r>
          </a:p>
          <a:p>
            <a:r>
              <a:rPr lang="ru-RU" sz="2400" dirty="0" smtClean="0"/>
              <a:t>Гален Клавдий</a:t>
            </a:r>
          </a:p>
          <a:p>
            <a:pPr marL="0" indent="0">
              <a:buNone/>
            </a:pPr>
            <a:r>
              <a:rPr lang="ru-RU" dirty="0" smtClean="0"/>
              <a:t>В указанные исторические периоды родовспоможение было сугубо женским занятием, в то время как начало научного акушерства следует связать с трудами Галена (129—199), детально описавшего анатомию тазовых органов и этапы развития эмбриона и плода.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58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Период Феодализма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Византия - основана высшая школа где изучалась медицина.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Орибазий</a:t>
            </a:r>
            <a:r>
              <a:rPr lang="ru-RU" dirty="0" smtClean="0"/>
              <a:t> (325-400г. н.э.) описал строение половых</a:t>
            </a:r>
          </a:p>
          <a:p>
            <a:pPr marL="0" indent="0">
              <a:buNone/>
            </a:pPr>
            <a:r>
              <a:rPr lang="ru-RU" dirty="0" smtClean="0"/>
              <a:t>органов</a:t>
            </a:r>
          </a:p>
          <a:p>
            <a:pPr marL="0" indent="0">
              <a:buNone/>
            </a:pPr>
            <a:r>
              <a:rPr lang="ru-RU" dirty="0" smtClean="0"/>
              <a:t>- Павел </a:t>
            </a:r>
            <a:r>
              <a:rPr lang="ru-RU" dirty="0" err="1" smtClean="0"/>
              <a:t>Эгинский</a:t>
            </a:r>
            <a:r>
              <a:rPr lang="ru-RU" dirty="0"/>
              <a:t> </a:t>
            </a:r>
            <a:r>
              <a:rPr lang="ru-RU" dirty="0" smtClean="0"/>
              <a:t>- описал «Правила», как поступать врачу в случае трудных родов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Ананий</a:t>
            </a:r>
            <a:r>
              <a:rPr lang="ru-RU" dirty="0" smtClean="0"/>
              <a:t> </a:t>
            </a:r>
            <a:r>
              <a:rPr lang="ru-RU" dirty="0" err="1" smtClean="0"/>
              <a:t>Широкаци</a:t>
            </a:r>
            <a:r>
              <a:rPr lang="ru-RU" dirty="0" smtClean="0"/>
              <a:t> (армянский врач) - указание о</a:t>
            </a:r>
          </a:p>
          <a:p>
            <a:pPr marL="0" indent="0">
              <a:buNone/>
            </a:pPr>
            <a:r>
              <a:rPr lang="ru-RU" dirty="0" smtClean="0"/>
              <a:t>выслушивании плода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Лафранки</a:t>
            </a:r>
            <a:r>
              <a:rPr lang="ru-RU" dirty="0"/>
              <a:t> </a:t>
            </a:r>
            <a:r>
              <a:rPr lang="ru-RU" dirty="0" smtClean="0"/>
              <a:t>- первый применил шов на рану живота и кишок (шов скорняка)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67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Медицина Востока и Азии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• Выдающийся хирург арабского Востока Абу-аль-</a:t>
            </a:r>
            <a:r>
              <a:rPr lang="ru-RU" dirty="0" err="1" smtClean="0"/>
              <a:t>Касим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(936- 1013) женщин не оперировал (ислам запрещал видеть обнаженное женское тело), но он описал </a:t>
            </a:r>
          </a:p>
          <a:p>
            <a:pPr marL="0" indent="0">
              <a:buNone/>
            </a:pPr>
            <a:r>
              <a:rPr lang="ru-RU" dirty="0" smtClean="0"/>
              <a:t>клиническую картину внематочной беременности.</a:t>
            </a:r>
          </a:p>
          <a:p>
            <a:pPr marL="0" indent="0">
              <a:buNone/>
            </a:pPr>
            <a:r>
              <a:rPr lang="ru-RU" dirty="0" smtClean="0"/>
              <a:t>• В медицине народов Средней Азии эпохи феодализма </a:t>
            </a:r>
          </a:p>
          <a:p>
            <a:pPr marL="0" indent="0">
              <a:buNone/>
            </a:pPr>
            <a:r>
              <a:rPr lang="ru-RU" dirty="0" smtClean="0"/>
              <a:t>крупнейшей фигурой был Ибн-Сина (980-1037), </a:t>
            </a:r>
          </a:p>
          <a:p>
            <a:pPr marL="0" indent="0">
              <a:buNone/>
            </a:pPr>
            <a:r>
              <a:rPr lang="ru-RU" dirty="0" smtClean="0"/>
              <a:t>которого называют интеллектуальным чудом, он </a:t>
            </a:r>
          </a:p>
          <a:p>
            <a:pPr marL="0" indent="0">
              <a:buNone/>
            </a:pPr>
            <a:r>
              <a:rPr lang="ru-RU" dirty="0" smtClean="0"/>
              <a:t>создал труд, который используется и сейчас: «Канон </a:t>
            </a:r>
          </a:p>
          <a:p>
            <a:pPr marL="0" indent="0">
              <a:buNone/>
            </a:pPr>
            <a:r>
              <a:rPr lang="ru-RU" dirty="0" smtClean="0"/>
              <a:t>врачебной науки», где имеются главы по акушерству и </a:t>
            </a:r>
          </a:p>
          <a:p>
            <a:pPr marL="0" indent="0">
              <a:buNone/>
            </a:pPr>
            <a:r>
              <a:rPr lang="ru-RU" dirty="0" smtClean="0"/>
              <a:t>женским болезням, впервые поставил вопрос об </a:t>
            </a:r>
          </a:p>
          <a:p>
            <a:pPr marL="0" indent="0">
              <a:buNone/>
            </a:pPr>
            <a:r>
              <a:rPr lang="ru-RU" dirty="0" smtClean="0"/>
              <a:t>условиях операции (т.е. о возможности провести ее в </a:t>
            </a:r>
          </a:p>
          <a:p>
            <a:pPr marL="0" indent="0">
              <a:buNone/>
            </a:pPr>
            <a:r>
              <a:rPr lang="ru-RU" dirty="0" smtClean="0"/>
              <a:t>данный момент)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8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Период Феодализма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Альбуказ</a:t>
            </a:r>
            <a:r>
              <a:rPr lang="ru-RU" dirty="0" smtClean="0"/>
              <a:t> (умер в 1122 г.) описал </a:t>
            </a:r>
          </a:p>
          <a:p>
            <a:pPr marL="0" indent="0">
              <a:buNone/>
            </a:pPr>
            <a:r>
              <a:rPr lang="ru-RU" dirty="0" smtClean="0"/>
              <a:t>случай внематочной беременности, </a:t>
            </a:r>
          </a:p>
          <a:p>
            <a:pPr marL="0" indent="0">
              <a:buNone/>
            </a:pPr>
            <a:r>
              <a:rPr lang="ru-RU" dirty="0" smtClean="0"/>
              <a:t>привел рисунок влагалищного </a:t>
            </a:r>
          </a:p>
          <a:p>
            <a:pPr marL="0" indent="0">
              <a:buNone/>
            </a:pPr>
            <a:r>
              <a:rPr lang="ru-RU" dirty="0" smtClean="0"/>
              <a:t>зеркала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80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Средние века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Амбруаз</a:t>
            </a:r>
            <a:r>
              <a:rPr lang="ru-RU" dirty="0" smtClean="0"/>
              <a:t> Паре (1517 –1590) возвысившись </a:t>
            </a:r>
          </a:p>
          <a:p>
            <a:pPr marL="0" indent="0">
              <a:buNone/>
            </a:pPr>
            <a:r>
              <a:rPr lang="ru-RU" dirty="0" smtClean="0"/>
              <a:t>собственными усилиями от цирюльника до </a:t>
            </a:r>
          </a:p>
          <a:p>
            <a:pPr marL="0" indent="0">
              <a:buNone/>
            </a:pPr>
            <a:r>
              <a:rPr lang="ru-RU" dirty="0" smtClean="0"/>
              <a:t>полевого врача и первого хирурга короля. </a:t>
            </a:r>
          </a:p>
          <a:p>
            <a:pPr marL="0" indent="0">
              <a:buNone/>
            </a:pPr>
            <a:r>
              <a:rPr lang="ru-RU" dirty="0" smtClean="0"/>
              <a:t>впервые в истории учредил повивальную </a:t>
            </a:r>
          </a:p>
          <a:p>
            <a:pPr marL="0" indent="0">
              <a:buNone/>
            </a:pPr>
            <a:r>
              <a:rPr lang="ru-RU" dirty="0" smtClean="0"/>
              <a:t>школу в парижском госпитале.</a:t>
            </a:r>
          </a:p>
          <a:p>
            <a:pPr marL="0" indent="0">
              <a:buNone/>
            </a:pPr>
            <a:r>
              <a:rPr lang="ru-RU" dirty="0" smtClean="0"/>
              <a:t> Предложил:</a:t>
            </a:r>
          </a:p>
          <a:p>
            <a:pPr marL="0" indent="0">
              <a:buNone/>
            </a:pPr>
            <a:r>
              <a:rPr lang="ru-RU" dirty="0" smtClean="0"/>
              <a:t>- Поворот плода на ножку</a:t>
            </a:r>
          </a:p>
          <a:p>
            <a:pPr marL="0" indent="0">
              <a:buNone/>
            </a:pPr>
            <a:r>
              <a:rPr lang="ru-RU" dirty="0" smtClean="0"/>
              <a:t>- При кровотечениях </a:t>
            </a:r>
          </a:p>
          <a:p>
            <a:pPr marL="0" indent="0">
              <a:buNone/>
            </a:pPr>
            <a:r>
              <a:rPr lang="ru-RU" dirty="0" smtClean="0"/>
              <a:t>рекомендовал быстрое </a:t>
            </a:r>
          </a:p>
          <a:p>
            <a:pPr marL="0" indent="0">
              <a:buNone/>
            </a:pPr>
            <a:r>
              <a:rPr lang="ru-RU" dirty="0" smtClean="0"/>
              <a:t>освобождение матки от </a:t>
            </a:r>
          </a:p>
          <a:p>
            <a:pPr marL="0" indent="0">
              <a:buNone/>
            </a:pPr>
            <a:r>
              <a:rPr lang="ru-RU" dirty="0" smtClean="0"/>
              <a:t>ее содержимого</a:t>
            </a:r>
          </a:p>
          <a:p>
            <a:pPr marL="0" indent="0">
              <a:buNone/>
            </a:pPr>
            <a:r>
              <a:rPr lang="ru-RU" dirty="0" smtClean="0"/>
              <a:t>- Ввел молокоотсос</a:t>
            </a:r>
            <a:endParaRPr lang="ru-RU" dirty="0"/>
          </a:p>
        </p:txBody>
      </p:sp>
      <p:pic>
        <p:nvPicPr>
          <p:cNvPr id="4098" name="Picture 2" descr="C:\Users\gigiena4-55\Desktop\7Mhom4Ttm8J8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736304" cy="36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6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Средние века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Андреас Везалий в 1543 г. создал труд «О </a:t>
            </a:r>
          </a:p>
          <a:p>
            <a:pPr marL="0" indent="0">
              <a:buNone/>
            </a:pPr>
            <a:r>
              <a:rPr lang="ru-RU" dirty="0" smtClean="0"/>
              <a:t>строении человеческого тела», описал скелет человека, строение сердечно-сосудистой системы.</a:t>
            </a:r>
          </a:p>
          <a:p>
            <a:pPr marL="0" indent="0">
              <a:buNone/>
            </a:pPr>
            <a:r>
              <a:rPr lang="ru-RU" dirty="0" smtClean="0"/>
              <a:t>• Леонардо до Винчи (1452 – 1519) описал мышцы, первым описал верхнечелюстные пазухи (более чем за 150 лет до </a:t>
            </a:r>
            <a:r>
              <a:rPr lang="ru-RU" dirty="0" err="1" smtClean="0"/>
              <a:t>Гаймора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Девентер</a:t>
            </a:r>
            <a:r>
              <a:rPr lang="ru-RU" dirty="0" smtClean="0"/>
              <a:t> (165-1724) </a:t>
            </a:r>
            <a:r>
              <a:rPr lang="ru-RU" dirty="0" err="1" smtClean="0"/>
              <a:t>рарзаботал</a:t>
            </a:r>
            <a:r>
              <a:rPr lang="ru-RU" dirty="0" smtClean="0"/>
              <a:t> учение о костном тазе, описал ОРСТ и плоский таз.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49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Средние века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sz="3300" dirty="0" smtClean="0"/>
              <a:t>И. </a:t>
            </a:r>
            <a:r>
              <a:rPr lang="ru-RU" sz="3300" dirty="0" err="1" smtClean="0"/>
              <a:t>Траутман</a:t>
            </a:r>
            <a:r>
              <a:rPr lang="ru-RU" sz="3300" dirty="0" smtClean="0"/>
              <a:t> (из Виттенберга) в 1610 г. выполнил кесарево сечение на живой женщине.</a:t>
            </a:r>
          </a:p>
          <a:p>
            <a:pPr marL="0" indent="0">
              <a:buNone/>
            </a:pPr>
            <a:r>
              <a:rPr lang="ru-RU" sz="3300" dirty="0" smtClean="0"/>
              <a:t>• Паре Жак </a:t>
            </a:r>
            <a:r>
              <a:rPr lang="ru-RU" sz="3300" dirty="0" err="1" smtClean="0"/>
              <a:t>Гийемо</a:t>
            </a:r>
            <a:r>
              <a:rPr lang="ru-RU" sz="3300" dirty="0"/>
              <a:t>-</a:t>
            </a:r>
            <a:r>
              <a:rPr lang="ru-RU" sz="3300" dirty="0" smtClean="0"/>
              <a:t>описал случай разрыва матки, </a:t>
            </a:r>
            <a:r>
              <a:rPr lang="ru-RU" sz="3300" dirty="0" err="1" smtClean="0"/>
              <a:t>предлежания</a:t>
            </a:r>
            <a:r>
              <a:rPr lang="ru-RU" sz="3300" dirty="0" smtClean="0"/>
              <a:t> плаценты, доказывал быстрого окончания родов в случаях маточного кровотечения и при конвульсиях (эклампсии).</a:t>
            </a:r>
          </a:p>
          <a:p>
            <a:pPr marL="0" indent="0">
              <a:buNone/>
            </a:pPr>
            <a:r>
              <a:rPr lang="ru-RU" sz="3300" dirty="0" smtClean="0"/>
              <a:t>• Луиза Буржуа (1563-1636) окончила школу </a:t>
            </a:r>
            <a:r>
              <a:rPr lang="ru-RU" sz="3300" dirty="0" err="1" smtClean="0"/>
              <a:t>Ф.Паре</a:t>
            </a:r>
            <a:r>
              <a:rPr lang="ru-RU" sz="3300" dirty="0" smtClean="0"/>
              <a:t>-опытная акушерка; написала книгу «</a:t>
            </a:r>
            <a:r>
              <a:rPr lang="ru-RU" sz="3300" dirty="0" err="1" smtClean="0"/>
              <a:t>Различныенаблюдения</a:t>
            </a:r>
            <a:r>
              <a:rPr lang="ru-RU" sz="3300" dirty="0" smtClean="0"/>
              <a:t> над бесплодием, потерей плода, плодородием, родами и женскими болезнями». Описала роды в лицевом </a:t>
            </a:r>
            <a:r>
              <a:rPr lang="ru-RU" sz="3300" dirty="0" err="1" smtClean="0"/>
              <a:t>предлежании</a:t>
            </a:r>
            <a:r>
              <a:rPr lang="ru-RU" sz="3300" dirty="0" smtClean="0"/>
              <a:t>. Стала первой в истории </a:t>
            </a:r>
          </a:p>
          <a:p>
            <a:pPr marL="0" indent="0">
              <a:buNone/>
            </a:pPr>
            <a:r>
              <a:rPr lang="ru-RU" sz="3300" dirty="0" smtClean="0"/>
              <a:t>акушерства женщиной-преподавательницей.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4140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gigiena4-55\Desktop\kisspng-caesarean-section-childbirth-surgery-history-llustration-5ae5f27864da66.44192722152501925641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569946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1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igiena4-55\Desktop\rodu-v-srednie-vek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0050"/>
            <a:ext cx="5715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9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igiena4-55\Desktop\uzhasy-srednevekovoj-gigieny-o-kotoryh-vy-ne-slyshal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672"/>
            <a:ext cx="59534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 лекции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1.Акушерство и гинекология: место среди </a:t>
            </a:r>
          </a:p>
          <a:p>
            <a:pPr marL="0" indent="0">
              <a:buNone/>
            </a:pPr>
            <a:r>
              <a:rPr lang="ru-RU" dirty="0" smtClean="0"/>
              <a:t>других клинических дисциплин; история </a:t>
            </a:r>
          </a:p>
          <a:p>
            <a:pPr marL="0" indent="0">
              <a:buNone/>
            </a:pPr>
            <a:r>
              <a:rPr lang="ru-RU" dirty="0" smtClean="0"/>
              <a:t>становления и развития;</a:t>
            </a:r>
          </a:p>
          <a:p>
            <a:pPr marL="0" indent="0">
              <a:buNone/>
            </a:pPr>
            <a:r>
              <a:rPr lang="ru-RU" dirty="0" smtClean="0"/>
              <a:t>2. Организация работы женской консультации;</a:t>
            </a:r>
          </a:p>
          <a:p>
            <a:pPr marL="0" indent="0">
              <a:buNone/>
            </a:pPr>
            <a:r>
              <a:rPr lang="ru-RU" dirty="0" smtClean="0"/>
              <a:t>3.Организация работы в каждом отделении </a:t>
            </a:r>
          </a:p>
          <a:p>
            <a:pPr marL="0" indent="0">
              <a:buNone/>
            </a:pPr>
            <a:r>
              <a:rPr lang="ru-RU" dirty="0" smtClean="0"/>
              <a:t>родильного дома;</a:t>
            </a:r>
          </a:p>
          <a:p>
            <a:pPr marL="0" indent="0">
              <a:buNone/>
            </a:pPr>
            <a:r>
              <a:rPr lang="ru-RU" dirty="0" smtClean="0"/>
              <a:t>4.Анатомия женского таза. Голова плода, как </a:t>
            </a:r>
          </a:p>
          <a:p>
            <a:pPr marL="0" indent="0">
              <a:buNone/>
            </a:pPr>
            <a:r>
              <a:rPr lang="ru-RU" dirty="0" smtClean="0"/>
              <a:t>объект родов;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7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Средние века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• А. </a:t>
            </a:r>
            <a:r>
              <a:rPr lang="ru-RU" dirty="0" err="1" smtClean="0"/>
              <a:t>Визалий</a:t>
            </a:r>
            <a:r>
              <a:rPr lang="ru-RU" dirty="0" smtClean="0"/>
              <a:t> (1514-1564) описал строение матки</a:t>
            </a:r>
          </a:p>
          <a:p>
            <a:pPr marL="0" indent="0">
              <a:buNone/>
            </a:pPr>
            <a:r>
              <a:rPr lang="ru-RU" dirty="0" smtClean="0"/>
              <a:t>• Габриель </a:t>
            </a:r>
            <a:r>
              <a:rPr lang="ru-RU" dirty="0" err="1" smtClean="0"/>
              <a:t>Фаллопий</a:t>
            </a:r>
            <a:r>
              <a:rPr lang="ru-RU" dirty="0" smtClean="0"/>
              <a:t> (1532-1562), анатом, подробно описал </a:t>
            </a:r>
            <a:r>
              <a:rPr lang="ru-RU" dirty="0" err="1" smtClean="0"/>
              <a:t>яйцепроводы</a:t>
            </a:r>
            <a:r>
              <a:rPr lang="ru-RU" dirty="0" smtClean="0"/>
              <a:t> (фаллопиевы трубы)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Аранций</a:t>
            </a:r>
            <a:r>
              <a:rPr lang="ru-RU" dirty="0" smtClean="0"/>
              <a:t> – (1530-1589) описал развитие человеческого плода, внутриутробное кровообращение, эмбриональный проток</a:t>
            </a:r>
          </a:p>
          <a:p>
            <a:pPr marL="0" indent="0">
              <a:buNone/>
            </a:pPr>
            <a:r>
              <a:rPr lang="ru-RU" dirty="0" smtClean="0"/>
              <a:t>• Л. </a:t>
            </a:r>
            <a:r>
              <a:rPr lang="ru-RU" dirty="0" err="1" smtClean="0"/>
              <a:t>Боталло</a:t>
            </a:r>
            <a:r>
              <a:rPr lang="ru-RU" dirty="0" smtClean="0"/>
              <a:t> (1530-1600)</a:t>
            </a:r>
          </a:p>
          <a:p>
            <a:pPr marL="0" indent="0">
              <a:buNone/>
            </a:pPr>
            <a:r>
              <a:rPr lang="ru-RU" dirty="0" smtClean="0"/>
              <a:t>• Вильям Гарвей (1578-1657) открыл малый круг кровообращения</a:t>
            </a:r>
          </a:p>
          <a:p>
            <a:pPr marL="0" indent="0">
              <a:buNone/>
            </a:pPr>
            <a:r>
              <a:rPr lang="ru-RU" dirty="0" smtClean="0"/>
              <a:t>• Жан Луи </a:t>
            </a:r>
            <a:r>
              <a:rPr lang="ru-RU" dirty="0" err="1" smtClean="0"/>
              <a:t>Боделок</a:t>
            </a:r>
            <a:r>
              <a:rPr lang="ru-RU" dirty="0" smtClean="0"/>
              <a:t> (1747 – 1810) различал большой и малый таз, применил измерение таза (</a:t>
            </a:r>
            <a:r>
              <a:rPr lang="ru-RU" dirty="0" err="1" smtClean="0"/>
              <a:t>пельвиоетрию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smtClean="0"/>
              <a:t>которой пользуется и сейчас.</a:t>
            </a:r>
          </a:p>
          <a:p>
            <a:pPr marL="0" indent="0">
              <a:buNone/>
            </a:pPr>
            <a:r>
              <a:rPr lang="ru-RU" dirty="0" smtClean="0"/>
              <a:t>• К.М. Бэр (1792-1876) открыл яйцеклетку</a:t>
            </a:r>
          </a:p>
          <a:p>
            <a:pPr marL="0" indent="0">
              <a:buNone/>
            </a:pPr>
            <a:r>
              <a:rPr lang="ru-RU" dirty="0" smtClean="0"/>
              <a:t>• Франсуа </a:t>
            </a:r>
            <a:r>
              <a:rPr lang="ru-RU" dirty="0" err="1" smtClean="0"/>
              <a:t>Морисо</a:t>
            </a:r>
            <a:r>
              <a:rPr lang="ru-RU" dirty="0" smtClean="0"/>
              <a:t> (1637-1709) трактат о болезнях беременных женщин, предложил метод выведения головки при тазовом </a:t>
            </a:r>
            <a:r>
              <a:rPr lang="ru-RU" dirty="0" err="1" smtClean="0"/>
              <a:t>предлежании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18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9" y="1993567"/>
            <a:ext cx="8928992" cy="45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Акушерские щипцы Чемберлена           </a:t>
            </a:r>
            <a:r>
              <a:rPr lang="ru-RU" dirty="0" err="1" smtClean="0"/>
              <a:t>Пальфина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19 веке полностью сформировалась модель акушерских щипцов. Чемберлен изобрел акушерские щипцы, которые держал в строгом секрете. В дальнейшем они были модифицированы, стали более совершены. Появились французские модели щипцов </a:t>
            </a:r>
            <a:r>
              <a:rPr lang="ru-RU" dirty="0" err="1" smtClean="0"/>
              <a:t>Левре</a:t>
            </a:r>
            <a:r>
              <a:rPr lang="ru-RU" dirty="0" smtClean="0"/>
              <a:t>, немецкие, немецкие Геле, английские-Симпсона, русские-Лазаревича. В настоящее время пользуются моделью Симпсона-</a:t>
            </a:r>
            <a:r>
              <a:rPr lang="ru-RU" dirty="0" err="1" smtClean="0"/>
              <a:t>Феноменова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295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6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Период капитализма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1852 г в Англии возникло первое </a:t>
            </a:r>
            <a:r>
              <a:rPr lang="ru-RU" dirty="0" err="1" smtClean="0"/>
              <a:t>акушерскогинекологическое</a:t>
            </a:r>
            <a:r>
              <a:rPr lang="ru-RU" dirty="0" smtClean="0"/>
              <a:t> общество.</a:t>
            </a:r>
          </a:p>
          <a:p>
            <a:pPr marL="0" indent="0">
              <a:buNone/>
            </a:pPr>
            <a:r>
              <a:rPr lang="ru-RU" dirty="0" smtClean="0"/>
              <a:t>• Значительное влияние на развитие акушерства оказали два научно-практических открытия: </a:t>
            </a:r>
          </a:p>
          <a:p>
            <a:pPr marL="0" indent="0">
              <a:buNone/>
            </a:pPr>
            <a:r>
              <a:rPr lang="ru-RU" dirty="0" smtClean="0"/>
              <a:t>• методы и средства обезболивания (наркоз) </a:t>
            </a:r>
          </a:p>
          <a:p>
            <a:pPr marL="0" indent="0">
              <a:buNone/>
            </a:pPr>
            <a:r>
              <a:rPr lang="ru-RU" dirty="0" smtClean="0"/>
              <a:t>• методы антисептики и асептики ( Луи Пастера, </a:t>
            </a:r>
            <a:r>
              <a:rPr lang="ru-RU" dirty="0" err="1" smtClean="0"/>
              <a:t>Земмельвейса</a:t>
            </a:r>
            <a:r>
              <a:rPr lang="ru-RU" dirty="0" smtClean="0"/>
              <a:t>, </a:t>
            </a:r>
            <a:r>
              <a:rPr lang="ru-RU" dirty="0" err="1" smtClean="0"/>
              <a:t>Дж.Листер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594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552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В Древней Руси – уровень медицинской помощи был весьма не высок, царские и боярские жены рожали с помощью бабок – повитух, или повивальных бабок.</a:t>
            </a:r>
          </a:p>
          <a:p>
            <a:pPr marL="0" indent="0">
              <a:buNone/>
            </a:pPr>
            <a:r>
              <a:rPr lang="ru-RU" dirty="0" smtClean="0"/>
              <a:t>• Акушерство в России (как часть медицины) развивалась в русле общемирового развития (</a:t>
            </a:r>
            <a:r>
              <a:rPr lang="ru-RU" dirty="0" err="1" smtClean="0"/>
              <a:t>Галлен</a:t>
            </a:r>
            <a:r>
              <a:rPr lang="ru-RU" dirty="0" smtClean="0"/>
              <a:t>, Гиппократ), но и имело свои особенности, связанные с историей страны (были лечебницы – монастырские,</a:t>
            </a:r>
          </a:p>
          <a:p>
            <a:pPr marL="0" indent="0">
              <a:buNone/>
            </a:pPr>
            <a:r>
              <a:rPr lang="ru-RU" dirty="0" smtClean="0"/>
              <a:t>светские, частные – избы </a:t>
            </a:r>
            <a:r>
              <a:rPr lang="ru-RU" dirty="0" err="1" smtClean="0"/>
              <a:t>богорадные</a:t>
            </a:r>
            <a:r>
              <a:rPr lang="ru-RU" dirty="0" smtClean="0"/>
              <a:t>, </a:t>
            </a:r>
            <a:r>
              <a:rPr lang="ru-RU" dirty="0" err="1" smtClean="0"/>
              <a:t>богодельни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• 16-17 век русское правительство обязывало </a:t>
            </a:r>
            <a:r>
              <a:rPr lang="ru-RU" dirty="0" err="1" smtClean="0"/>
              <a:t>врачейиностранцев</a:t>
            </a:r>
            <a:r>
              <a:rPr lang="ru-RU" dirty="0" smtClean="0"/>
              <a:t> обучать русских врачебному делу.</a:t>
            </a:r>
          </a:p>
          <a:p>
            <a:pPr marL="0" indent="0">
              <a:buNone/>
            </a:pPr>
            <a:r>
              <a:rPr lang="ru-RU" dirty="0" smtClean="0"/>
              <a:t>• Иван IY учредил аптекарский приказ..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76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акушерства в России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1707 г. по указу Петра I в Москве создана Госпитальная школа </a:t>
            </a:r>
          </a:p>
          <a:p>
            <a:pPr marL="0" indent="0">
              <a:buNone/>
            </a:pPr>
            <a:r>
              <a:rPr lang="ru-RU" dirty="0" smtClean="0"/>
              <a:t>• Реформы медицинского образования и акушерской помощи разработаны Павлом Захаровичем Кондоиди</a:t>
            </a:r>
          </a:p>
          <a:p>
            <a:pPr marL="0" indent="0">
              <a:buNone/>
            </a:pPr>
            <a:r>
              <a:rPr lang="ru-RU" dirty="0" smtClean="0"/>
              <a:t>• В 1754 г представил в Сенат проект устройства «школ </a:t>
            </a:r>
            <a:r>
              <a:rPr lang="ru-RU" dirty="0" err="1" smtClean="0"/>
              <a:t>бабичьяго</a:t>
            </a:r>
            <a:r>
              <a:rPr lang="ru-RU" dirty="0" smtClean="0"/>
              <a:t> дела» в Петербурге и Москве.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00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Подготовка врачей-акушеров в России фактически началась с 1781 г., когда появились первые акушерские стационары и в Петербурге стала активно работать школа по подготовке врачебных кадров под руководством талантливого акушера Нестора Максимовича Максимовича-</a:t>
            </a:r>
            <a:r>
              <a:rPr lang="ru-RU" dirty="0" err="1" smtClean="0"/>
              <a:t>Амбодика</a:t>
            </a:r>
            <a:r>
              <a:rPr lang="ru-RU" dirty="0" smtClean="0"/>
              <a:t>. Он внес неоценимый вклад в отечественную акушерскую науку, написав первый учебник по акушерству на русском языке. Свой труд он назвал «Искусство </a:t>
            </a:r>
            <a:r>
              <a:rPr lang="ru-RU" dirty="0" err="1" smtClean="0"/>
              <a:t>повивания</a:t>
            </a:r>
            <a:r>
              <a:rPr lang="ru-RU" dirty="0" smtClean="0"/>
              <a:t>», или наука о «</a:t>
            </a:r>
            <a:r>
              <a:rPr lang="ru-RU" dirty="0" err="1" smtClean="0"/>
              <a:t>бабичьем</a:t>
            </a:r>
            <a:r>
              <a:rPr lang="ru-RU" dirty="0" smtClean="0"/>
              <a:t> деле». Выход в свет этого учебника в 1784 г. ознаменовал начало самобытной русской акушерской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7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Акушерская помощь была организована только в крупных городах России, да и то в недостаточном</a:t>
            </a:r>
            <a:r>
              <a:rPr lang="ru-RU" dirty="0"/>
              <a:t> </a:t>
            </a:r>
            <a:r>
              <a:rPr lang="ru-RU" dirty="0" smtClean="0"/>
              <a:t>количестве.</a:t>
            </a:r>
          </a:p>
          <a:p>
            <a:pPr marL="0" indent="0">
              <a:buNone/>
            </a:pPr>
            <a:r>
              <a:rPr lang="ru-RU" dirty="0" smtClean="0"/>
              <a:t>• К 1806 г. по всей России не было и сотни образованных повивальных бабок (акушерок), не говоря уже о врачах.</a:t>
            </a:r>
          </a:p>
          <a:p>
            <a:pPr marL="0" indent="0">
              <a:buNone/>
            </a:pPr>
            <a:r>
              <a:rPr lang="ru-RU" dirty="0" smtClean="0"/>
              <a:t>• В 60-х годах XIX столетия Россия начала переходить от дворянско-крепостнической структуры к капиталистической.</a:t>
            </a:r>
          </a:p>
          <a:p>
            <a:pPr marL="0" indent="0">
              <a:buNone/>
            </a:pPr>
            <a:r>
              <a:rPr lang="ru-RU" dirty="0" smtClean="0"/>
              <a:t>• Однако число акушерских кадров и стационаров явно не удовлетворяло даже минимальные потребности населения. В городах из-за отсутствия свободных мест в стационаре женщинам порой приходилось рожать в полицейских будках, подъездах и даже на улице (В. С. Груздев, 1906). На всю Россию в 1906 г. было только 4735 акушерских коек.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501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акушерства и России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представители Московской медицинской школы:</a:t>
            </a:r>
          </a:p>
          <a:p>
            <a:pPr marL="0" indent="0">
              <a:buNone/>
            </a:pPr>
            <a:r>
              <a:rPr lang="ru-RU" dirty="0" smtClean="0"/>
              <a:t>- Иоганн Фридрих </a:t>
            </a:r>
            <a:r>
              <a:rPr lang="ru-RU" dirty="0" err="1" smtClean="0"/>
              <a:t>Эразмус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Нестор Максимович Максимович-</a:t>
            </a:r>
            <a:r>
              <a:rPr lang="ru-RU" dirty="0" err="1" smtClean="0"/>
              <a:t>Амбодик</a:t>
            </a:r>
            <a:r>
              <a:rPr lang="ru-RU" dirty="0" smtClean="0"/>
              <a:t>(учился в Петербурге)</a:t>
            </a:r>
          </a:p>
          <a:p>
            <a:pPr marL="0" indent="0">
              <a:buNone/>
            </a:pPr>
            <a:r>
              <a:rPr lang="ru-RU" dirty="0" smtClean="0"/>
              <a:t>- Вильгельм Михайлович Рихтер</a:t>
            </a:r>
          </a:p>
          <a:p>
            <a:pPr marL="0" indent="0">
              <a:buNone/>
            </a:pPr>
            <a:r>
              <a:rPr lang="ru-RU" dirty="0" smtClean="0"/>
              <a:t>- Владимир Иванович Кох</a:t>
            </a:r>
          </a:p>
          <a:p>
            <a:pPr marL="0" indent="0">
              <a:buNone/>
            </a:pPr>
            <a:r>
              <a:rPr lang="ru-RU" dirty="0" smtClean="0"/>
              <a:t>- Александр Матвеевич Макеев</a:t>
            </a:r>
          </a:p>
          <a:p>
            <a:pPr marL="0" indent="0">
              <a:buNone/>
            </a:pPr>
            <a:r>
              <a:rPr lang="ru-RU" dirty="0" smtClean="0"/>
              <a:t>- Михаил Сергеевич Малиновский</a:t>
            </a:r>
          </a:p>
          <a:p>
            <a:pPr marL="0" indent="0">
              <a:buNone/>
            </a:pPr>
            <a:r>
              <a:rPr lang="ru-RU" dirty="0" smtClean="0"/>
              <a:t>- Константин Николаевич Жмакин</a:t>
            </a:r>
          </a:p>
          <a:p>
            <a:pPr marL="0" indent="0">
              <a:buNone/>
            </a:pPr>
            <a:r>
              <a:rPr lang="ru-RU" dirty="0" smtClean="0"/>
              <a:t>- Ефим Ильич </a:t>
            </a:r>
            <a:r>
              <a:rPr lang="ru-RU" dirty="0" err="1" smtClean="0"/>
              <a:t>Кватер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Владимир Федорович Снегирев</a:t>
            </a:r>
          </a:p>
          <a:p>
            <a:pPr marL="0" indent="0">
              <a:buNone/>
            </a:pPr>
            <a:r>
              <a:rPr lang="ru-RU" dirty="0" smtClean="0"/>
              <a:t>- Александр Петрович Губарев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20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акушерства в России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83264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Представители Петербургской медицинской школы:</a:t>
            </a:r>
          </a:p>
          <a:p>
            <a:pPr marL="0" indent="0">
              <a:buNone/>
            </a:pPr>
            <a:r>
              <a:rPr lang="ru-RU" dirty="0" smtClean="0"/>
              <a:t>- Николай Николаевич Пирогов</a:t>
            </a:r>
          </a:p>
          <a:p>
            <a:pPr marL="0" indent="0">
              <a:buNone/>
            </a:pPr>
            <a:r>
              <a:rPr lang="ru-RU" dirty="0" smtClean="0"/>
              <a:t>- С.А. Громов</a:t>
            </a:r>
          </a:p>
          <a:p>
            <a:pPr marL="0" indent="0">
              <a:buNone/>
            </a:pPr>
            <a:r>
              <a:rPr lang="ru-RU" dirty="0" smtClean="0"/>
              <a:t>- С.Ф. </a:t>
            </a:r>
            <a:r>
              <a:rPr lang="ru-RU" dirty="0" err="1" smtClean="0"/>
              <a:t>Хотовицкий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Александр Александрович </a:t>
            </a:r>
            <a:r>
              <a:rPr lang="ru-RU" dirty="0" err="1" smtClean="0"/>
              <a:t>Китер</a:t>
            </a:r>
            <a:r>
              <a:rPr lang="ru-RU" dirty="0" smtClean="0"/>
              <a:t> – написал первый в </a:t>
            </a:r>
          </a:p>
          <a:p>
            <a:pPr marL="0" indent="0">
              <a:buNone/>
            </a:pPr>
            <a:r>
              <a:rPr lang="ru-RU" dirty="0" smtClean="0"/>
              <a:t>России учебник, основоположник отечественной оперативной гинекологии</a:t>
            </a:r>
          </a:p>
          <a:p>
            <a:pPr marL="0" indent="0">
              <a:buNone/>
            </a:pPr>
            <a:r>
              <a:rPr lang="ru-RU" dirty="0" smtClean="0"/>
              <a:t>- Антон Яковлевич Крассовский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Кронид</a:t>
            </a:r>
            <a:r>
              <a:rPr lang="ru-RU" dirty="0" smtClean="0"/>
              <a:t> Федорович Славянский</a:t>
            </a:r>
          </a:p>
          <a:p>
            <a:pPr marL="0" indent="0">
              <a:buNone/>
            </a:pPr>
            <a:r>
              <a:rPr lang="ru-RU" dirty="0" smtClean="0"/>
              <a:t>- Алексей Иванович Лебедев</a:t>
            </a:r>
          </a:p>
          <a:p>
            <a:pPr marL="0" indent="0">
              <a:buNone/>
            </a:pPr>
            <a:r>
              <a:rPr lang="ru-RU" dirty="0" smtClean="0"/>
              <a:t>- Василий Васильевич Строгонов</a:t>
            </a:r>
          </a:p>
          <a:p>
            <a:pPr marL="0" indent="0">
              <a:buNone/>
            </a:pPr>
            <a:r>
              <a:rPr lang="ru-RU" dirty="0" smtClean="0"/>
              <a:t>- Лазарь Иванович </a:t>
            </a:r>
            <a:r>
              <a:rPr lang="ru-RU" dirty="0" err="1" smtClean="0"/>
              <a:t>Бубличенко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40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акушерства в России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В.Ф. Снегирев (1847 – 1916)</a:t>
            </a:r>
          </a:p>
          <a:p>
            <a:pPr marL="0" indent="0">
              <a:buNone/>
            </a:pPr>
            <a:r>
              <a:rPr lang="ru-RU" dirty="0" smtClean="0"/>
              <a:t>• Создал новые методы </a:t>
            </a:r>
          </a:p>
          <a:p>
            <a:r>
              <a:rPr lang="ru-RU" dirty="0" smtClean="0"/>
              <a:t>терапевтического и </a:t>
            </a:r>
          </a:p>
          <a:p>
            <a:r>
              <a:rPr lang="ru-RU" dirty="0" smtClean="0"/>
              <a:t>хирургического лечения </a:t>
            </a:r>
          </a:p>
          <a:p>
            <a:r>
              <a:rPr lang="ru-RU" dirty="0" smtClean="0"/>
              <a:t>женских болезней</a:t>
            </a:r>
          </a:p>
          <a:p>
            <a:pPr marL="0" indent="0">
              <a:buNone/>
            </a:pPr>
            <a:r>
              <a:rPr lang="ru-RU" dirty="0" smtClean="0"/>
              <a:t>• Капитальный труд </a:t>
            </a:r>
          </a:p>
          <a:p>
            <a:pPr marL="0" indent="0">
              <a:buNone/>
            </a:pPr>
            <a:r>
              <a:rPr lang="ru-RU" dirty="0" smtClean="0"/>
              <a:t>«Маточные кровотечения»</a:t>
            </a:r>
          </a:p>
          <a:p>
            <a:pPr marL="0" indent="0">
              <a:buNone/>
            </a:pPr>
            <a:r>
              <a:rPr lang="ru-RU" dirty="0" smtClean="0"/>
              <a:t>• Организовал «Раковое общество»</a:t>
            </a:r>
          </a:p>
          <a:p>
            <a:pPr marL="0" indent="0">
              <a:buNone/>
            </a:pPr>
            <a:r>
              <a:rPr lang="ru-RU" dirty="0" smtClean="0"/>
              <a:t>• Инициатор съездов Общества российских акушеров и гинекологов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99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АКУШЕРСТВО</a:t>
            </a:r>
            <a:r>
              <a:rPr lang="ru-RU" dirty="0" smtClean="0"/>
              <a:t> - отрасль клинической дисциплины, посвященная изучению специальных физиологических и патологических процессов, происходящих в организме женщины в связи с зачатием, беременностью, родами и послеродовом</a:t>
            </a:r>
          </a:p>
          <a:p>
            <a:pPr marL="0" indent="0">
              <a:buNone/>
            </a:pPr>
            <a:r>
              <a:rPr lang="ru-RU" dirty="0" smtClean="0"/>
              <a:t>периодом, а также разрабатывающая методы</a:t>
            </a:r>
          </a:p>
          <a:p>
            <a:pPr marL="0" indent="0">
              <a:buNone/>
            </a:pPr>
            <a:r>
              <a:rPr lang="ru-RU" dirty="0" smtClean="0"/>
              <a:t>профилактики этих </a:t>
            </a:r>
            <a:r>
              <a:rPr lang="ru-RU" dirty="0" err="1" smtClean="0"/>
              <a:t>патологиеских</a:t>
            </a:r>
            <a:r>
              <a:rPr lang="ru-RU" dirty="0" smtClean="0"/>
              <a:t> процессов.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0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После революции 1917 года в России предпринимались шаги, направленные на снижение материнской и младенческой заболеваемости и смертности. </a:t>
            </a:r>
          </a:p>
          <a:p>
            <a:pPr marL="0" indent="0">
              <a:buNone/>
            </a:pPr>
            <a:r>
              <a:rPr lang="ru-RU" dirty="0" smtClean="0"/>
              <a:t>• В 1920 г. Совнарком принял два очень важных документа, которые определили характер дальнейшего развития советского акушерства: «Декларацию прав беременной» и «Об охране труда женщины». </a:t>
            </a:r>
          </a:p>
          <a:p>
            <a:pPr marL="0" indent="0">
              <a:buNone/>
            </a:pPr>
            <a:r>
              <a:rPr lang="ru-RU" dirty="0" smtClean="0"/>
              <a:t>• Эти документы значительно ускорили развитие родовспоможения в стране, позволили повсеместно организовать новые акушерские стационары, открыть родильные и гинекологические отделения при больницах.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30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Организация акушерско-гинекологической помощи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• В нашей стране городское население получает стационарную акушерскую помощь в лечебных учреждениях двух типов: родильных домах и акушерских стационарах, входящих в состав многопрофильных больниц.</a:t>
            </a:r>
          </a:p>
          <a:p>
            <a:pPr marL="0" indent="0">
              <a:buNone/>
            </a:pPr>
            <a:r>
              <a:rPr lang="ru-RU" dirty="0" smtClean="0"/>
              <a:t>• Акушерский стационар представляет собой сложное по структуре лечебно-профилактическое учреждение, предназначенное для оказания квалифицированной акушерской помощи беременным, роженицам, родильницам и новорожденным (родильные дома на 100 – 250 коек)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459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Структура акушерско-</a:t>
            </a:r>
            <a:r>
              <a:rPr lang="ru-RU" b="1" dirty="0" err="1" smtClean="0"/>
              <a:t>гинекологическойпомощи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Основные подразделения родильного дома:</a:t>
            </a:r>
          </a:p>
          <a:p>
            <a:pPr marL="0" indent="0">
              <a:buNone/>
            </a:pPr>
            <a:r>
              <a:rPr lang="ru-RU" dirty="0" smtClean="0"/>
              <a:t>- приемно-смотровое помещение,</a:t>
            </a:r>
          </a:p>
          <a:p>
            <a:pPr marL="0" indent="0">
              <a:buNone/>
            </a:pPr>
            <a:r>
              <a:rPr lang="ru-RU" dirty="0" smtClean="0"/>
              <a:t>- родовой блок,</a:t>
            </a:r>
          </a:p>
          <a:p>
            <a:pPr marL="0" indent="0">
              <a:buNone/>
            </a:pPr>
            <a:r>
              <a:rPr lang="ru-RU" dirty="0" smtClean="0"/>
              <a:t>- физиологическое послеродовое отделение,</a:t>
            </a:r>
          </a:p>
          <a:p>
            <a:pPr marL="0" indent="0">
              <a:buNone/>
            </a:pPr>
            <a:r>
              <a:rPr lang="ru-RU" dirty="0" smtClean="0"/>
              <a:t>- обсервационное отделение,</a:t>
            </a:r>
          </a:p>
          <a:p>
            <a:pPr marL="0" indent="0">
              <a:buNone/>
            </a:pPr>
            <a:r>
              <a:rPr lang="ru-RU" dirty="0" smtClean="0"/>
              <a:t>- отделение патологии беременных,</a:t>
            </a:r>
          </a:p>
          <a:p>
            <a:pPr marL="0" indent="0">
              <a:buNone/>
            </a:pPr>
            <a:r>
              <a:rPr lang="ru-RU" dirty="0" smtClean="0"/>
              <a:t>- отделение новорожденных,</a:t>
            </a:r>
          </a:p>
          <a:p>
            <a:pPr marL="0" indent="0">
              <a:buNone/>
            </a:pPr>
            <a:r>
              <a:rPr lang="ru-RU" dirty="0" smtClean="0"/>
              <a:t>- служба АХЧ, </a:t>
            </a:r>
          </a:p>
          <a:p>
            <a:pPr marL="0" indent="0">
              <a:buNone/>
            </a:pPr>
            <a:r>
              <a:rPr lang="ru-RU" dirty="0" smtClean="0"/>
              <a:t>- аптека, </a:t>
            </a:r>
          </a:p>
          <a:p>
            <a:pPr marL="0" indent="0">
              <a:buNone/>
            </a:pPr>
            <a:r>
              <a:rPr lang="ru-RU" dirty="0" smtClean="0"/>
              <a:t>- лаборатория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93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Основные задачи родильного дома: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• оказание высококвалифицированной медицинской </a:t>
            </a:r>
          </a:p>
          <a:p>
            <a:pPr marL="0" indent="0">
              <a:buNone/>
            </a:pPr>
            <a:r>
              <a:rPr lang="ru-RU" dirty="0" smtClean="0"/>
              <a:t>помощи женщинам во время беременности, родов и в послеродовом периоде,</a:t>
            </a:r>
          </a:p>
          <a:p>
            <a:pPr marL="0" indent="0">
              <a:buNone/>
            </a:pPr>
            <a:r>
              <a:rPr lang="ru-RU" dirty="0" smtClean="0"/>
              <a:t>• обеспечение соответствующего ухода и наблюдение за здоровыми новорожденными,</a:t>
            </a:r>
          </a:p>
          <a:p>
            <a:pPr marL="0" indent="0">
              <a:buNone/>
            </a:pPr>
            <a:r>
              <a:rPr lang="ru-RU" dirty="0" smtClean="0"/>
              <a:t>• оказание квалифицированной помощи детям, родившихся в асфиксии и другими заболеваниями, требующими соответствующего лечения, а также недоношенным; новорожденным до перевода их в соответствующую детскую больницу.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14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/>
              <a:t>Женская консультация – это </a:t>
            </a:r>
            <a:r>
              <a:rPr lang="ru-RU" b="1" dirty="0"/>
              <a:t>самостоятельная</a:t>
            </a:r>
            <a:r>
              <a:rPr lang="ru-RU" dirty="0"/>
              <a:t> </a:t>
            </a:r>
            <a:r>
              <a:rPr lang="ru-RU" b="1" dirty="0"/>
              <a:t>медицинская</a:t>
            </a:r>
            <a:r>
              <a:rPr lang="ru-RU" dirty="0"/>
              <a:t> </a:t>
            </a:r>
            <a:r>
              <a:rPr lang="ru-RU" b="1" dirty="0"/>
              <a:t>организация</a:t>
            </a:r>
            <a:r>
              <a:rPr lang="ru-RU" dirty="0"/>
              <a:t> или структурное подразделение медицинской организации для оказания первичной специализированной медико-санитарной помощи по профилю «акушерство и гинекология» в амбулаторных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383500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женской консультации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Диспансеризация беременных женщин</a:t>
            </a:r>
          </a:p>
          <a:p>
            <a:pPr marL="0" indent="0">
              <a:buNone/>
            </a:pPr>
            <a:r>
              <a:rPr lang="ru-RU" dirty="0" smtClean="0"/>
              <a:t>• Профилактика материнской и перинатальной смертности </a:t>
            </a:r>
          </a:p>
          <a:p>
            <a:pPr marL="0" indent="0">
              <a:buNone/>
            </a:pPr>
            <a:r>
              <a:rPr lang="ru-RU" dirty="0" smtClean="0"/>
              <a:t>• Оказание помощи гинекологическим больным</a:t>
            </a:r>
          </a:p>
          <a:p>
            <a:pPr marL="0" indent="0">
              <a:buNone/>
            </a:pPr>
            <a:r>
              <a:rPr lang="ru-RU" dirty="0" smtClean="0"/>
              <a:t>• Осуществление мероприятий по планированию семьи</a:t>
            </a:r>
          </a:p>
          <a:p>
            <a:pPr marL="0" indent="0">
              <a:buNone/>
            </a:pPr>
            <a:r>
              <a:rPr lang="ru-RU" dirty="0" smtClean="0"/>
              <a:t>• Выявление предраковых и раковых заболеваний и их профилактика</a:t>
            </a:r>
          </a:p>
          <a:p>
            <a:pPr marL="0" indent="0">
              <a:buNone/>
            </a:pPr>
            <a:r>
              <a:rPr lang="ru-RU" dirty="0" smtClean="0"/>
              <a:t>• Санитарно-просветительная работа по пропаганде здорового образа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588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Организация акушерско-гинекологической помощи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• В сельской местности используют этапную систему оказания акушерско-гинекологической помощи женщинам, заключающуюся в различном объеме и уровне медицинского</a:t>
            </a:r>
          </a:p>
          <a:p>
            <a:pPr marL="0" indent="0">
              <a:buNone/>
            </a:pPr>
            <a:r>
              <a:rPr lang="ru-RU" dirty="0" smtClean="0"/>
              <a:t>обследования и лечения в зависимости от мощности родильного дома и оснащения А-Г учреждения, квалификации врачей, наличие реанимационно-</a:t>
            </a:r>
            <a:r>
              <a:rPr lang="ru-RU" dirty="0" err="1" smtClean="0"/>
              <a:t>анестезиологичесой</a:t>
            </a:r>
            <a:r>
              <a:rPr lang="ru-RU" dirty="0" smtClean="0"/>
              <a:t> службы.</a:t>
            </a:r>
          </a:p>
          <a:p>
            <a:pPr marL="0" indent="0">
              <a:buNone/>
            </a:pPr>
            <a:r>
              <a:rPr lang="ru-RU" dirty="0" smtClean="0"/>
              <a:t>В настоящее время существуют несколько типов акушерских стационаров:</a:t>
            </a:r>
          </a:p>
          <a:p>
            <a:pPr marL="0" indent="0">
              <a:buNone/>
            </a:pPr>
            <a:r>
              <a:rPr lang="ru-RU" dirty="0" smtClean="0"/>
              <a:t>1. без врачебной помощи – </a:t>
            </a:r>
            <a:r>
              <a:rPr lang="ru-RU" dirty="0" err="1" smtClean="0"/>
              <a:t>ФАПы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2. общая врачебная помощь – участковые больницы с акушерскими койками;</a:t>
            </a:r>
          </a:p>
          <a:p>
            <a:pPr marL="0" indent="0">
              <a:buNone/>
            </a:pPr>
            <a:r>
              <a:rPr lang="ru-RU" dirty="0" smtClean="0"/>
              <a:t>3. с квалифицированной врачебной помощи акушерские отделения центральных районных больниц (ЦРБ), городские родильные дома;</a:t>
            </a:r>
          </a:p>
          <a:p>
            <a:pPr marL="0" indent="0">
              <a:buNone/>
            </a:pPr>
            <a:r>
              <a:rPr lang="ru-RU" dirty="0" smtClean="0"/>
              <a:t>4. с многопрофильной квалифицированной и специализированной помощью – родильные отделения многопрофильных больниц, акушерские отделения областных больниц.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85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Акушерские стационары распределяются на 3 уровня в зависимости от степени риска перинатальной </a:t>
            </a:r>
            <a:br>
              <a:rPr lang="ru-RU" sz="2400" b="1" dirty="0" smtClean="0"/>
            </a:br>
            <a:r>
              <a:rPr lang="ru-RU" sz="2400" b="1" dirty="0" smtClean="0"/>
              <a:t>патологии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I. уровень - ФАП, ЦРБ, </a:t>
            </a:r>
            <a:r>
              <a:rPr lang="ru-RU" dirty="0" err="1" smtClean="0"/>
              <a:t>родьные</a:t>
            </a:r>
            <a:r>
              <a:rPr lang="ru-RU" dirty="0" smtClean="0"/>
              <a:t> отделения участковых  больниц – направляются </a:t>
            </a:r>
            <a:r>
              <a:rPr lang="ru-RU" dirty="0" err="1" smtClean="0"/>
              <a:t>повторнобеременные</a:t>
            </a:r>
            <a:r>
              <a:rPr lang="ru-RU" dirty="0" smtClean="0"/>
              <a:t> без акушерских осложнений и </a:t>
            </a:r>
            <a:r>
              <a:rPr lang="ru-RU" dirty="0" err="1" smtClean="0"/>
              <a:t>экстрагенитальной</a:t>
            </a:r>
            <a:r>
              <a:rPr lang="ru-RU" dirty="0" smtClean="0"/>
              <a:t> патологии. Низкий перинатальный риск.</a:t>
            </a:r>
          </a:p>
          <a:p>
            <a:pPr marL="0" indent="0">
              <a:buNone/>
            </a:pPr>
            <a:r>
              <a:rPr lang="ru-RU" dirty="0" smtClean="0"/>
              <a:t>II. уровень – ЦРБ, городской родильный дом – беременные с </a:t>
            </a:r>
            <a:r>
              <a:rPr lang="ru-RU" dirty="0" err="1" smtClean="0"/>
              <a:t>экстрагенитальными</a:t>
            </a:r>
            <a:r>
              <a:rPr lang="ru-RU" dirty="0" smtClean="0"/>
              <a:t> заболеваниями, акушерскими осложнениями во время дайной или предыдущей беременности. Повышенный перинатальный риск. </a:t>
            </a:r>
          </a:p>
          <a:p>
            <a:pPr marL="0" indent="0">
              <a:buNone/>
            </a:pPr>
            <a:r>
              <a:rPr lang="ru-RU" dirty="0" smtClean="0"/>
              <a:t>III. уровень – акушерское отделение областной или многопрофильной больницы, акушерское отделение объединенное с кафедрой А-Г, отделением профильного НИИ – беременные с тяжелыми </a:t>
            </a:r>
            <a:r>
              <a:rPr lang="ru-RU" dirty="0" err="1" smtClean="0"/>
              <a:t>экстрагенитальными</a:t>
            </a:r>
            <a:r>
              <a:rPr lang="ru-RU" dirty="0"/>
              <a:t> </a:t>
            </a:r>
            <a:r>
              <a:rPr lang="ru-RU" dirty="0" smtClean="0"/>
              <a:t>заболеваниями в сочетании с </a:t>
            </a:r>
            <a:r>
              <a:rPr lang="ru-RU" dirty="0" err="1" smtClean="0"/>
              <a:t>гестозом</a:t>
            </a:r>
            <a:r>
              <a:rPr lang="ru-RU" dirty="0" smtClean="0"/>
              <a:t>, </a:t>
            </a:r>
            <a:r>
              <a:rPr lang="ru-RU" dirty="0" err="1" smtClean="0"/>
              <a:t>предлежанием</a:t>
            </a:r>
            <a:r>
              <a:rPr lang="ru-RU" dirty="0"/>
              <a:t> </a:t>
            </a:r>
            <a:r>
              <a:rPr lang="ru-RU" dirty="0" smtClean="0"/>
              <a:t>плаценты, осложнениями во время беременности и родов, способствующими нарушению гемостаза и акушерскими кровотечениями. Высокий перинатальный риск.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50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6200" dirty="0" smtClean="0"/>
              <a:t>Показания к госпитализации в обсервационное отделение</a:t>
            </a:r>
            <a:r>
              <a:rPr lang="ru-RU" sz="6200" b="1" dirty="0" smtClean="0"/>
              <a:t/>
            </a:r>
            <a:br>
              <a:rPr lang="ru-RU" sz="6200" b="1" dirty="0" smtClean="0"/>
            </a:br>
            <a:r>
              <a:rPr lang="ru-RU" sz="6200" dirty="0" smtClean="0"/>
              <a:t>- </a:t>
            </a:r>
            <a:r>
              <a:rPr lang="ru-RU" sz="6200" dirty="0" err="1" smtClean="0"/>
              <a:t>лихарадочные</a:t>
            </a:r>
            <a:r>
              <a:rPr lang="ru-RU" sz="6200" dirty="0" smtClean="0"/>
              <a:t> состояния (ț◦-37,6 и выше) без клинических выраженных и других симптомов,</a:t>
            </a:r>
          </a:p>
          <a:p>
            <a:pPr marL="0" indent="0">
              <a:buNone/>
            </a:pPr>
            <a:r>
              <a:rPr lang="ru-RU" sz="6200" dirty="0" smtClean="0"/>
              <a:t>- длительный безводный промежуток (излитие околоплодных вод за 12 ч и более до поступления в стационар),</a:t>
            </a:r>
          </a:p>
          <a:p>
            <a:pPr marL="0" indent="0">
              <a:buNone/>
            </a:pPr>
            <a:r>
              <a:rPr lang="ru-RU" sz="6200" dirty="0" smtClean="0"/>
              <a:t>- воспалительные заболевания почек и мочевыводящих путей (пиелонефрит, цистит),</a:t>
            </a:r>
          </a:p>
          <a:p>
            <a:pPr marL="0" indent="0">
              <a:buNone/>
            </a:pPr>
            <a:r>
              <a:rPr lang="ru-RU" sz="6200" dirty="0" smtClean="0"/>
              <a:t>- воспалительные заболевания другой локализации в стации обострения (хр. бронхит, обострение; пневмония и т.д.),</a:t>
            </a:r>
          </a:p>
          <a:p>
            <a:pPr marL="0" indent="0">
              <a:buNone/>
            </a:pPr>
            <a:r>
              <a:rPr lang="ru-RU" sz="6200" dirty="0" smtClean="0"/>
              <a:t>- ОРЗ, грипп, ангина и т.д.,</a:t>
            </a:r>
          </a:p>
          <a:p>
            <a:pPr marL="0" indent="0">
              <a:buNone/>
            </a:pPr>
            <a:r>
              <a:rPr lang="ru-RU" sz="6200" dirty="0" smtClean="0"/>
              <a:t>- кожное заболевание инфекционной этиологии,</a:t>
            </a:r>
          </a:p>
          <a:p>
            <a:pPr marL="0" indent="0">
              <a:buNone/>
            </a:pPr>
            <a:r>
              <a:rPr lang="ru-RU" sz="6200" dirty="0" smtClean="0"/>
              <a:t>- инфекционные процессы родовых путей (вагиниты)</a:t>
            </a:r>
          </a:p>
          <a:p>
            <a:pPr marL="0" indent="0">
              <a:buNone/>
            </a:pPr>
            <a:r>
              <a:rPr lang="ru-RU" sz="6200" dirty="0" smtClean="0"/>
              <a:t>- инфекции с высоким риском внутриутробного заражения плода и высокой опасностью заражения медицинского персонала (ВИЧ инфекция, сифилис, вирусные гепатиты В, С, Д),</a:t>
            </a:r>
          </a:p>
          <a:p>
            <a:pPr marL="0" indent="0">
              <a:buNone/>
            </a:pPr>
            <a:r>
              <a:rPr lang="ru-RU" sz="6200" dirty="0" smtClean="0"/>
              <a:t>- туберкулез,</a:t>
            </a:r>
          </a:p>
          <a:p>
            <a:pPr marL="0" indent="0">
              <a:buNone/>
            </a:pPr>
            <a:r>
              <a:rPr lang="ru-RU" sz="6200" dirty="0" smtClean="0"/>
              <a:t>- диарея,</a:t>
            </a:r>
          </a:p>
          <a:p>
            <a:pPr marL="0" indent="0">
              <a:buNone/>
            </a:pPr>
            <a:r>
              <a:rPr lang="ru-RU" sz="6200" dirty="0" smtClean="0"/>
              <a:t>- роды вне лечебного учреждения (домашние, при транспортировке),</a:t>
            </a:r>
          </a:p>
          <a:p>
            <a:pPr marL="0" indent="0">
              <a:buNone/>
            </a:pPr>
            <a:r>
              <a:rPr lang="ru-RU" sz="6200" dirty="0" smtClean="0"/>
              <a:t>- необследованные роженицы.</a:t>
            </a: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3457492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Перевод в обсервационное отделение из других </a:t>
            </a:r>
            <a:br>
              <a:rPr lang="ru-RU" sz="3200" dirty="0" smtClean="0"/>
            </a:br>
            <a:r>
              <a:rPr lang="ru-RU" sz="3200" dirty="0" smtClean="0"/>
              <a:t>отделений акушерского стационара: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послеродовые воспалительные заболевания (мастит, эндометрит и т.д.)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экстрагенитальные</a:t>
            </a:r>
            <a:r>
              <a:rPr lang="ru-RU" dirty="0" smtClean="0"/>
              <a:t> инфекции (ангина, герпес) </a:t>
            </a:r>
          </a:p>
          <a:p>
            <a:pPr marL="0" indent="0">
              <a:buNone/>
            </a:pPr>
            <a:r>
              <a:rPr lang="ru-RU" dirty="0" smtClean="0"/>
              <a:t>не требующие перевода в профильный стационар (кардиологию, урологию и т.д.)</a:t>
            </a:r>
          </a:p>
          <a:p>
            <a:pPr marL="0" indent="0">
              <a:buNone/>
            </a:pPr>
            <a:r>
              <a:rPr lang="ru-RU" dirty="0" smtClean="0"/>
              <a:t>- в случае перевода новорожденного в обсервационное отделение - переводят его мать вместе с ребенком.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37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Акушерство и гинекология </a:t>
            </a:r>
            <a:r>
              <a:rPr lang="ru-RU" dirty="0" smtClean="0"/>
              <a:t>– клинические дисциплины неразрывно связанные между собой, так как касаются научных и практических основ здоровья женщины, матери и будущего потомства.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80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Обследование беременной в Женской Консультации: </a:t>
            </a:r>
          </a:p>
          <a:p>
            <a:pPr marL="0" indent="0">
              <a:buNone/>
            </a:pPr>
            <a:r>
              <a:rPr lang="ru-RU" dirty="0" smtClean="0"/>
              <a:t>• При физиологическом течении беременности осмотры беременных женщин проводятся:</a:t>
            </a:r>
          </a:p>
          <a:p>
            <a:pPr marL="0" indent="0">
              <a:buNone/>
            </a:pPr>
            <a:r>
              <a:rPr lang="ru-RU" dirty="0" smtClean="0"/>
              <a:t>• врачом-акушером-гинекологом – не менее семи раз;</a:t>
            </a:r>
          </a:p>
          <a:p>
            <a:pPr marL="0" indent="0">
              <a:buNone/>
            </a:pPr>
            <a:r>
              <a:rPr lang="ru-RU" dirty="0" smtClean="0"/>
              <a:t>• врачом-терапевтом – не менее двух раз;</a:t>
            </a:r>
          </a:p>
          <a:p>
            <a:pPr marL="0" indent="0">
              <a:buNone/>
            </a:pPr>
            <a:r>
              <a:rPr lang="ru-RU" dirty="0" smtClean="0"/>
              <a:t>• врачом-стоматологом – не менее двух раз;</a:t>
            </a:r>
          </a:p>
          <a:p>
            <a:pPr marL="0" indent="0">
              <a:buNone/>
            </a:pPr>
            <a:r>
              <a:rPr lang="ru-RU" dirty="0" smtClean="0"/>
              <a:t>• врачом-</a:t>
            </a:r>
            <a:r>
              <a:rPr lang="ru-RU" dirty="0" err="1" smtClean="0"/>
              <a:t>оториноларингологом</a:t>
            </a:r>
            <a:r>
              <a:rPr lang="ru-RU" dirty="0" smtClean="0"/>
              <a:t>, врачом-офтальмологом – не менее одного раза (не позднее 7-10 дней после первичного обращения в женскую консультацию);</a:t>
            </a:r>
          </a:p>
          <a:p>
            <a:pPr marL="0" indent="0">
              <a:buNone/>
            </a:pPr>
            <a:r>
              <a:rPr lang="ru-RU" dirty="0" smtClean="0"/>
              <a:t>• другими врачами-специалистами – по показаниям, с </a:t>
            </a:r>
          </a:p>
          <a:p>
            <a:pPr marL="0" indent="0">
              <a:buNone/>
            </a:pPr>
            <a:r>
              <a:rPr lang="ru-RU" dirty="0" smtClean="0"/>
              <a:t>учетом сопутствующей патологии.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835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Обследование беременной в Женской Консультации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Скрининговое</a:t>
            </a:r>
            <a:r>
              <a:rPr lang="ru-RU" dirty="0" smtClean="0"/>
              <a:t> ультразвуковое исследование </a:t>
            </a:r>
          </a:p>
          <a:p>
            <a:pPr marL="0" indent="0">
              <a:buNone/>
            </a:pPr>
            <a:r>
              <a:rPr lang="ru-RU" dirty="0" smtClean="0"/>
              <a:t>(далее – УЗИ) проводится трехкратно: при </a:t>
            </a:r>
          </a:p>
          <a:p>
            <a:pPr marL="0" indent="0">
              <a:buNone/>
            </a:pPr>
            <a:r>
              <a:rPr lang="ru-RU" dirty="0" smtClean="0"/>
              <a:t>сроках беременности </a:t>
            </a:r>
          </a:p>
          <a:p>
            <a:pPr marL="0" indent="0">
              <a:buNone/>
            </a:pPr>
            <a:r>
              <a:rPr lang="ru-RU" dirty="0" smtClean="0"/>
              <a:t>• 11-14 недель, </a:t>
            </a:r>
          </a:p>
          <a:p>
            <a:pPr marL="0" indent="0">
              <a:buNone/>
            </a:pPr>
            <a:r>
              <a:rPr lang="ru-RU" dirty="0" smtClean="0"/>
              <a:t>• 18-21 неделю, </a:t>
            </a:r>
          </a:p>
          <a:p>
            <a:pPr marL="0" indent="0">
              <a:buNone/>
            </a:pPr>
            <a:r>
              <a:rPr lang="ru-RU" dirty="0" smtClean="0"/>
              <a:t>• 30-34 недели. </a:t>
            </a:r>
            <a:endParaRPr lang="ru-RU" dirty="0"/>
          </a:p>
        </p:txBody>
      </p:sp>
      <p:pic>
        <p:nvPicPr>
          <p:cNvPr id="10242" name="Picture 2" descr="C:\Users\gigiena4-55\Desktop\UZI-pri-beremennosti-25-87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6805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43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Анатомия женского таза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579296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Женский таз, вместе с</a:t>
            </a:r>
          </a:p>
          <a:p>
            <a:pPr marL="0" indent="0">
              <a:buNone/>
            </a:pPr>
            <a:r>
              <a:rPr lang="ru-RU" dirty="0" smtClean="0"/>
              <a:t>расположенными в нём </a:t>
            </a:r>
          </a:p>
          <a:p>
            <a:pPr marL="0" indent="0">
              <a:buNone/>
            </a:pPr>
            <a:r>
              <a:rPr lang="ru-RU" dirty="0" smtClean="0"/>
              <a:t>мягкими тканями, </a:t>
            </a:r>
          </a:p>
          <a:p>
            <a:pPr marL="0" indent="0">
              <a:buNone/>
            </a:pPr>
            <a:r>
              <a:rPr lang="ru-RU" dirty="0" smtClean="0"/>
              <a:t>представляет собой родовой</a:t>
            </a:r>
          </a:p>
          <a:p>
            <a:pPr marL="0" indent="0">
              <a:buNone/>
            </a:pPr>
            <a:r>
              <a:rPr lang="ru-RU" dirty="0" smtClean="0"/>
              <a:t>канал, по которому</a:t>
            </a:r>
          </a:p>
          <a:p>
            <a:pPr marL="0" indent="0">
              <a:buNone/>
            </a:pPr>
            <a:r>
              <a:rPr lang="ru-RU" dirty="0" smtClean="0"/>
              <a:t>продвигается                </a:t>
            </a:r>
          </a:p>
          <a:p>
            <a:pPr marL="0" indent="0">
              <a:buNone/>
            </a:pPr>
            <a:r>
              <a:rPr lang="ru-RU" dirty="0" smtClean="0"/>
              <a:t> рождающийся плод. </a:t>
            </a:r>
          </a:p>
          <a:p>
            <a:pPr marL="0" indent="0">
              <a:buNone/>
            </a:pPr>
            <a:r>
              <a:rPr lang="ru-RU" dirty="0" smtClean="0"/>
              <a:t>Таз состоит из 4костей: </a:t>
            </a:r>
          </a:p>
          <a:p>
            <a:pPr marL="0" indent="0">
              <a:buNone/>
            </a:pPr>
            <a:r>
              <a:rPr lang="ru-RU" dirty="0" smtClean="0"/>
              <a:t>двух массивных</a:t>
            </a:r>
          </a:p>
          <a:p>
            <a:pPr marL="0" indent="0">
              <a:buNone/>
            </a:pPr>
            <a:r>
              <a:rPr lang="ru-RU" dirty="0" smtClean="0"/>
              <a:t>тазовых, крестца и копчика.</a:t>
            </a:r>
            <a:endParaRPr lang="ru-RU" dirty="0"/>
          </a:p>
        </p:txBody>
      </p:sp>
      <p:pic>
        <p:nvPicPr>
          <p:cNvPr id="6147" name="Picture 3" descr="C:\Users\gigiena4-55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923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92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Каждая тазовая (безымянная) кость состоит из трёх, сросшихся между собой, костей: подвздошной, лонной и седалищной. Подвздошная кость состоит из тела и крыла, которое расширено кверху и заканчивается гребнем. </a:t>
            </a:r>
          </a:p>
          <a:p>
            <a:pPr marL="0" indent="0">
              <a:buNone/>
            </a:pPr>
            <a:r>
              <a:rPr lang="ru-RU" dirty="0" smtClean="0"/>
              <a:t>• Седалищная кость состоит из тела и двух ветвей. На задней поверхности ее имеется выступ –седалищная ость.</a:t>
            </a:r>
          </a:p>
          <a:p>
            <a:pPr marL="0" indent="0">
              <a:buNone/>
            </a:pPr>
            <a:r>
              <a:rPr lang="ru-RU" dirty="0" smtClean="0"/>
              <a:t>• Лонная кость имеет тело, горизонтальную и нисходящую ветви. Крестец состоит из 5 сросшихся позвонков в виде усеченного конуса. Верхушка крестца неподвижно соединяется с копчиком, который состоит из 4-5-х неразвитых сросшихся позвонков.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75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688632"/>
          </a:xfrm>
        </p:spPr>
        <p:txBody>
          <a:bodyPr/>
          <a:lstStyle/>
          <a:p>
            <a:r>
              <a:rPr lang="ru-RU" dirty="0" smtClean="0"/>
              <a:t> Выделяют большой и малый таз, между которыми проходит пограничная линия. Большой таз доступен для наружного исследования и измерения. По размерам большого таза судят о малом. Малый таз является костной частью родового канала.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68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579296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Выделяют следующие размеры таза:</a:t>
            </a:r>
          </a:p>
          <a:p>
            <a:pPr marL="0" indent="0">
              <a:buNone/>
            </a:pPr>
            <a:r>
              <a:rPr lang="ru-RU" dirty="0" smtClean="0"/>
              <a:t>• Истинная (акушерская) </a:t>
            </a:r>
            <a:r>
              <a:rPr lang="ru-RU" dirty="0" err="1" smtClean="0"/>
              <a:t>конъюгата</a:t>
            </a:r>
            <a:r>
              <a:rPr lang="ru-RU" dirty="0" smtClean="0"/>
              <a:t> - прямой размер входа в малый таз, т. е. расстояние от передней поверхности мыса крестца до наиболее выступающей точки внутренней поверхности лонного сочленения, в норме- 11см.</a:t>
            </a:r>
          </a:p>
          <a:p>
            <a:pPr marL="0" indent="0">
              <a:buNone/>
            </a:pPr>
            <a:r>
              <a:rPr lang="ru-RU" dirty="0" smtClean="0"/>
              <a:t>• Диагональная </a:t>
            </a:r>
            <a:r>
              <a:rPr lang="ru-RU" dirty="0" err="1" smtClean="0"/>
              <a:t>конъюгата</a:t>
            </a:r>
            <a:r>
              <a:rPr lang="ru-RU" dirty="0" smtClean="0"/>
              <a:t> – расстояние от середины передней поверхности мыса крестца до середины нижнего края лонного сочленения. Определяется при влагалищном исследовании (12.5-13см).</a:t>
            </a:r>
          </a:p>
          <a:p>
            <a:pPr marL="0" indent="0">
              <a:buNone/>
            </a:pPr>
            <a:r>
              <a:rPr lang="ru-RU" dirty="0" smtClean="0"/>
              <a:t>• Прямой размер выхода малого таза – расстояние от</a:t>
            </a:r>
          </a:p>
          <a:p>
            <a:pPr marL="0" indent="0">
              <a:buNone/>
            </a:pPr>
            <a:r>
              <a:rPr lang="ru-RU" dirty="0" smtClean="0"/>
              <a:t>верхушки копчика до нижнего края симфиза (9.5см).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63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Прямые размеры малого таза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gigiena4-55\Desktop\uzkij-taz-pri-beremennosti-i-ego-klinicheskaya-forma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79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Головка, как объект родов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052736"/>
            <a:ext cx="864309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Головка зрелого плода является самой крупной и плотной частью, вследствие чего испытывает наибольшие затруднения при прохождении через родовые пути. Главной особенностью черепной части является то, что ее кости соединены фиброзными перепонками – швами. В области соединения швов находятся роднички - широкие участки соединительной ткани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734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Швы черепа плода: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1.стреловидный шов – между двумя теменными костями</a:t>
            </a:r>
          </a:p>
          <a:p>
            <a:pPr marL="0" indent="0">
              <a:buNone/>
            </a:pPr>
            <a:r>
              <a:rPr lang="ru-RU" dirty="0" smtClean="0"/>
              <a:t>• 2.лобный шов – между двумя лобными костями</a:t>
            </a:r>
          </a:p>
          <a:p>
            <a:pPr marL="0" indent="0">
              <a:buNone/>
            </a:pPr>
            <a:r>
              <a:rPr lang="ru-RU" dirty="0" smtClean="0"/>
              <a:t>• 3.затылочный шов – между затылочной и теменными костями</a:t>
            </a:r>
          </a:p>
          <a:p>
            <a:pPr marL="0" indent="0">
              <a:buNone/>
            </a:pPr>
            <a:r>
              <a:rPr lang="ru-RU" dirty="0" smtClean="0"/>
              <a:t>• 4.венечный шов - между лобной и теменной</a:t>
            </a:r>
          </a:p>
          <a:p>
            <a:pPr marL="0" indent="0">
              <a:buNone/>
            </a:pPr>
            <a:r>
              <a:rPr lang="ru-RU" dirty="0" smtClean="0"/>
              <a:t>костью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095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igiena4-55\Desktop\488934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6" cy="51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0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Гинекология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Гинекология</a:t>
            </a:r>
            <a:r>
              <a:rPr lang="ru-RU" dirty="0" smtClean="0"/>
              <a:t> (от лат. </a:t>
            </a:r>
            <a:r>
              <a:rPr lang="ru-RU" dirty="0" err="1" smtClean="0"/>
              <a:t>gyne</a:t>
            </a:r>
            <a:r>
              <a:rPr lang="ru-RU" dirty="0" smtClean="0"/>
              <a:t> – женщина, </a:t>
            </a:r>
          </a:p>
          <a:p>
            <a:pPr marL="0" indent="0">
              <a:buNone/>
            </a:pPr>
            <a:r>
              <a:rPr lang="ru-RU" dirty="0" err="1" smtClean="0"/>
              <a:t>logos</a:t>
            </a:r>
            <a:r>
              <a:rPr lang="ru-RU" dirty="0" smtClean="0"/>
              <a:t> – наука) – область клинической медицины, изучающая физиологию женской половой системы, ее болезни и разрабатывающая методы профилактики, диагностики и лечения.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09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Роднички головки плода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Большой (передний) родничок – имеет</a:t>
            </a:r>
          </a:p>
          <a:p>
            <a:pPr marL="0" indent="0">
              <a:buNone/>
            </a:pPr>
            <a:r>
              <a:rPr lang="ru-RU" dirty="0" smtClean="0"/>
              <a:t>ромбовидную форму и находится на месте</a:t>
            </a:r>
          </a:p>
          <a:p>
            <a:pPr marL="0" indent="0">
              <a:buNone/>
            </a:pPr>
            <a:r>
              <a:rPr lang="ru-RU" dirty="0" smtClean="0"/>
              <a:t>соединения стреловидного, лобного и венечного швов.</a:t>
            </a:r>
          </a:p>
          <a:p>
            <a:pPr marL="0" indent="0">
              <a:buNone/>
            </a:pPr>
            <a:r>
              <a:rPr lang="ru-RU" dirty="0" smtClean="0"/>
              <a:t>• Малый (задний) родничок – имеет треугольную форму и представляет собой</a:t>
            </a:r>
          </a:p>
          <a:p>
            <a:pPr marL="0" indent="0">
              <a:buNone/>
            </a:pPr>
            <a:r>
              <a:rPr lang="ru-RU" dirty="0" smtClean="0"/>
              <a:t>небольшое углубление, в котором сходятся стреловидный и затылочные швы.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807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igiena4-55\Desktop\aaec4bbad980a4d75dc28f31f5f95e5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008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46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Размеры головки доношенного </a:t>
            </a:r>
            <a:br>
              <a:rPr lang="ru-RU" b="1" dirty="0" smtClean="0"/>
            </a:br>
            <a:r>
              <a:rPr lang="ru-RU" b="1" dirty="0" smtClean="0"/>
              <a:t>зрелого плода: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• Прямой размер (от переносья до затылочного бугра) – 12см.</a:t>
            </a:r>
          </a:p>
          <a:p>
            <a:pPr marL="0" indent="0">
              <a:buNone/>
            </a:pPr>
            <a:r>
              <a:rPr lang="ru-RU" dirty="0" smtClean="0"/>
              <a:t>• Большой косой размер (от подбородка до затылочного бугра) –13.5см.</a:t>
            </a:r>
          </a:p>
          <a:p>
            <a:pPr marL="0" indent="0">
              <a:buNone/>
            </a:pPr>
            <a:r>
              <a:rPr lang="ru-RU" dirty="0" smtClean="0"/>
              <a:t>• Малый косой размер (от </a:t>
            </a:r>
            <a:r>
              <a:rPr lang="ru-RU" dirty="0" err="1" smtClean="0"/>
              <a:t>подзатылочной</a:t>
            </a:r>
            <a:r>
              <a:rPr lang="ru-RU" dirty="0" smtClean="0"/>
              <a:t> ямки до переднего угла</a:t>
            </a:r>
          </a:p>
          <a:p>
            <a:pPr marL="0" indent="0">
              <a:buNone/>
            </a:pPr>
            <a:r>
              <a:rPr lang="ru-RU" dirty="0" smtClean="0"/>
              <a:t>большого родничка) – 9.5см.</a:t>
            </a:r>
          </a:p>
          <a:p>
            <a:pPr marL="0" indent="0">
              <a:buNone/>
            </a:pPr>
            <a:r>
              <a:rPr lang="ru-RU" dirty="0" smtClean="0"/>
              <a:t>• Средний косой размер (от </a:t>
            </a:r>
            <a:r>
              <a:rPr lang="ru-RU" dirty="0" err="1" smtClean="0"/>
              <a:t>подзатылочной</a:t>
            </a:r>
            <a:r>
              <a:rPr lang="ru-RU" dirty="0" smtClean="0"/>
              <a:t> ямки до границы волосистой части лба) – 10см.</a:t>
            </a:r>
          </a:p>
          <a:p>
            <a:pPr marL="0" indent="0">
              <a:buNone/>
            </a:pPr>
            <a:r>
              <a:rPr lang="ru-RU" dirty="0" smtClean="0"/>
              <a:t>• Вертикальный размер (от середины большого родничка до подъязычной области) – 9.5-10см.</a:t>
            </a:r>
          </a:p>
          <a:p>
            <a:pPr marL="0" indent="0">
              <a:buNone/>
            </a:pPr>
            <a:r>
              <a:rPr lang="ru-RU" dirty="0" smtClean="0"/>
              <a:t>• Большой поперечный размер (наибольшее расстояние между</a:t>
            </a:r>
          </a:p>
          <a:p>
            <a:pPr marL="0" indent="0">
              <a:buNone/>
            </a:pPr>
            <a:r>
              <a:rPr lang="ru-RU" dirty="0" smtClean="0"/>
              <a:t>теменными буграми) – 9.5см.</a:t>
            </a:r>
          </a:p>
          <a:p>
            <a:pPr marL="0" indent="0">
              <a:buNone/>
            </a:pPr>
            <a:r>
              <a:rPr lang="ru-RU" dirty="0" smtClean="0"/>
              <a:t>• Малый поперечный размер (расстояние между наиболее</a:t>
            </a:r>
          </a:p>
          <a:p>
            <a:pPr marL="0" indent="0">
              <a:buNone/>
            </a:pPr>
            <a:r>
              <a:rPr lang="ru-RU" dirty="0" smtClean="0"/>
              <a:t>отдаленными точками венечного шва) – 8см.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782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Размеры туловища плода: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1.Размер плечиков (поперечник плечевого пояса) – 12см, окружность плечевого пояса –35см.</a:t>
            </a:r>
          </a:p>
          <a:p>
            <a:pPr marL="0" indent="0">
              <a:buNone/>
            </a:pPr>
            <a:r>
              <a:rPr lang="ru-RU" dirty="0" smtClean="0"/>
              <a:t>2.Поперечный размер ягодиц – 9-9.5см, окружность по этому размеру – 27-28см.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041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026" name="Picture 2" descr="C:\Users\gigiena4-55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63800"/>
            <a:ext cx="3960440" cy="391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8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sz="3800" dirty="0" smtClean="0"/>
              <a:t>Родовспоможение по праву относится 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smtClean="0"/>
              <a:t>    самым древним периодам социализации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smtClean="0"/>
              <a:t>    человечества.</a:t>
            </a:r>
          </a:p>
          <a:p>
            <a:pPr>
              <a:lnSpc>
                <a:spcPct val="120000"/>
              </a:lnSpc>
            </a:pPr>
            <a:r>
              <a:rPr lang="ru-RU" sz="3800" dirty="0" smtClean="0"/>
              <a:t>Исторические и археологические изыскания свидетельствуют о развитии различных форм помощи в родах, начиная с каменного века и древних цивилизаций.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07102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3500" dirty="0" smtClean="0"/>
              <a:t>Акушерство зародилось на заре человечества.</a:t>
            </a:r>
          </a:p>
          <a:p>
            <a:pPr marL="0" indent="0">
              <a:buNone/>
            </a:pPr>
            <a:r>
              <a:rPr lang="ru-RU" sz="3500" dirty="0" smtClean="0"/>
              <a:t>• Исторические исследования позволяют</a:t>
            </a:r>
          </a:p>
          <a:p>
            <a:pPr marL="0" indent="0">
              <a:buNone/>
            </a:pPr>
            <a:r>
              <a:rPr lang="ru-RU" sz="3500" dirty="0" smtClean="0"/>
              <a:t>предположить, что уже в период каменного века(неолита) существовала помощь в родах,</a:t>
            </a:r>
          </a:p>
          <a:p>
            <a:pPr marL="0" indent="0">
              <a:buNone/>
            </a:pPr>
            <a:r>
              <a:rPr lang="ru-RU" sz="3500" dirty="0" smtClean="0"/>
              <a:t>которую оказывали старшие, опытные женщины, колдуньи, шаманы.</a:t>
            </a:r>
          </a:p>
          <a:p>
            <a:pPr marL="0" indent="0">
              <a:buNone/>
            </a:pPr>
            <a:r>
              <a:rPr lang="ru-RU" sz="3500" dirty="0" smtClean="0"/>
              <a:t>• Использовались амулеты, заклинания, лекарственные травы.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4830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ПЕРВОБЫТНЫЙ СТРОЙ.</a:t>
            </a:r>
            <a:br>
              <a:rPr lang="ru-RU" b="1" dirty="0" smtClean="0"/>
            </a:br>
            <a:r>
              <a:rPr lang="ru-RU" b="1" dirty="0" smtClean="0"/>
              <a:t>(хирургические инструменты)</a:t>
            </a:r>
            <a:endParaRPr lang="ru-RU" b="1" dirty="0"/>
          </a:p>
        </p:txBody>
      </p:sp>
      <p:pic>
        <p:nvPicPr>
          <p:cNvPr id="2051" name="Picture 3" descr="C:\Users\gigiena4-55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328592" cy="44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Древняя Греция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ГИППОКРАТ</a:t>
            </a:r>
            <a:r>
              <a:rPr lang="ru-RU" sz="2400" dirty="0" smtClean="0"/>
              <a:t> (460 – 377 </a:t>
            </a:r>
            <a:r>
              <a:rPr lang="ru-RU" sz="2400" dirty="0" err="1" smtClean="0"/>
              <a:t>гг</a:t>
            </a:r>
            <a:r>
              <a:rPr lang="ru-RU" sz="2400" dirty="0" smtClean="0"/>
              <a:t>) реформатор </a:t>
            </a:r>
          </a:p>
          <a:p>
            <a:pPr marL="0" indent="0">
              <a:buNone/>
            </a:pPr>
            <a:r>
              <a:rPr lang="ru-RU" sz="2400" dirty="0" smtClean="0"/>
              <a:t>древнегреческой медицины –</a:t>
            </a:r>
          </a:p>
          <a:p>
            <a:pPr marL="0" indent="0">
              <a:buNone/>
            </a:pPr>
            <a:r>
              <a:rPr lang="ru-RU" sz="2400" dirty="0" err="1" smtClean="0"/>
              <a:t>вопитанник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Касской</a:t>
            </a:r>
            <a:r>
              <a:rPr lang="ru-RU" sz="2400" dirty="0" smtClean="0"/>
              <a:t> семейной </a:t>
            </a:r>
          </a:p>
          <a:p>
            <a:pPr marL="0" indent="0">
              <a:buNone/>
            </a:pPr>
            <a:r>
              <a:rPr lang="ru-RU" sz="2400" dirty="0" smtClean="0"/>
              <a:t>медицинской школы в 17 поколении, </a:t>
            </a:r>
          </a:p>
          <a:p>
            <a:pPr marL="0" indent="0">
              <a:buNone/>
            </a:pPr>
            <a:r>
              <a:rPr lang="ru-RU" sz="2400" dirty="0" smtClean="0"/>
              <a:t>мать которого, </a:t>
            </a:r>
            <a:r>
              <a:rPr lang="ru-RU" sz="2400" dirty="0" err="1" smtClean="0"/>
              <a:t>Фанарета</a:t>
            </a:r>
            <a:r>
              <a:rPr lang="ru-RU" sz="2400" dirty="0" smtClean="0"/>
              <a:t>, была </a:t>
            </a:r>
          </a:p>
          <a:p>
            <a:pPr marL="0" indent="0">
              <a:buNone/>
            </a:pPr>
            <a:r>
              <a:rPr lang="ru-RU" sz="2400" dirty="0" smtClean="0"/>
              <a:t>повитухой. Его труды вошли в </a:t>
            </a:r>
          </a:p>
          <a:p>
            <a:pPr marL="0" indent="0">
              <a:buNone/>
            </a:pPr>
            <a:r>
              <a:rPr lang="ru-RU" sz="2400" dirty="0" smtClean="0"/>
              <a:t>«Сборник Гиппократа» </a:t>
            </a:r>
          </a:p>
          <a:p>
            <a:pPr marL="0" indent="0">
              <a:buNone/>
            </a:pPr>
            <a:r>
              <a:rPr lang="ru-RU" sz="2400" dirty="0" err="1" smtClean="0"/>
              <a:t>Cформулировал</a:t>
            </a:r>
            <a:r>
              <a:rPr lang="ru-RU" sz="2400" dirty="0" smtClean="0"/>
              <a:t> принцип </a:t>
            </a:r>
          </a:p>
          <a:p>
            <a:pPr marL="0" indent="0">
              <a:buNone/>
            </a:pPr>
            <a:r>
              <a:rPr lang="ru-RU" sz="2400" dirty="0" smtClean="0"/>
              <a:t>деятельности врача: «Не навреди». В </a:t>
            </a:r>
          </a:p>
          <a:p>
            <a:pPr marL="0" indent="0">
              <a:buNone/>
            </a:pPr>
            <a:r>
              <a:rPr lang="ru-RU" sz="2400" dirty="0" smtClean="0"/>
              <a:t>Древнем Риме вопросы </a:t>
            </a:r>
          </a:p>
          <a:p>
            <a:pPr marL="0" indent="0">
              <a:buNone/>
            </a:pPr>
            <a:r>
              <a:rPr lang="ru-RU" sz="2400" dirty="0" smtClean="0"/>
              <a:t>родовспоможения впервые стали </a:t>
            </a:r>
          </a:p>
          <a:p>
            <a:pPr marL="0" indent="0">
              <a:buNone/>
            </a:pPr>
            <a:r>
              <a:rPr lang="ru-RU" sz="2400" dirty="0" smtClean="0"/>
              <a:t>решаться на государственном уровне. </a:t>
            </a:r>
            <a:endParaRPr lang="ru-RU" sz="2400" dirty="0"/>
          </a:p>
        </p:txBody>
      </p:sp>
      <p:pic>
        <p:nvPicPr>
          <p:cNvPr id="3074" name="Picture 2" descr="C:\Users\gigiena4-55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096344" cy="53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71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203</TotalTime>
  <Words>2677</Words>
  <Application>Microsoft Office PowerPoint</Application>
  <PresentationFormat>Экран (4:3)</PresentationFormat>
  <Paragraphs>308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 </vt:lpstr>
      <vt:lpstr>План лекции </vt:lpstr>
      <vt:lpstr>Презентация PowerPoint</vt:lpstr>
      <vt:lpstr>Презентация PowerPoint</vt:lpstr>
      <vt:lpstr>Гинекология </vt:lpstr>
      <vt:lpstr>Презентация PowerPoint</vt:lpstr>
      <vt:lpstr>Презентация PowerPoint</vt:lpstr>
      <vt:lpstr>ПЕРВОБЫТНЫЙ СТРОЙ. (хирургические инструменты)</vt:lpstr>
      <vt:lpstr>Древняя Греция </vt:lpstr>
      <vt:lpstr>Древний Рим (ученые - врачи) </vt:lpstr>
      <vt:lpstr>Период Феодализма </vt:lpstr>
      <vt:lpstr>Медицина Востока и Азии </vt:lpstr>
      <vt:lpstr>Период Феодализма </vt:lpstr>
      <vt:lpstr>Средние века </vt:lpstr>
      <vt:lpstr>Средние века </vt:lpstr>
      <vt:lpstr>Средние века </vt:lpstr>
      <vt:lpstr>Презентация PowerPoint</vt:lpstr>
      <vt:lpstr>Презентация PowerPoint</vt:lpstr>
      <vt:lpstr>Презентация PowerPoint</vt:lpstr>
      <vt:lpstr>Средние века </vt:lpstr>
      <vt:lpstr>Презентация PowerPoint</vt:lpstr>
      <vt:lpstr>Период капитализма </vt:lpstr>
      <vt:lpstr>Презентация PowerPoint</vt:lpstr>
      <vt:lpstr>Развитие акушерства в России </vt:lpstr>
      <vt:lpstr>Презентация PowerPoint</vt:lpstr>
      <vt:lpstr>Презентация PowerPoint</vt:lpstr>
      <vt:lpstr>Развитие акушерства и России </vt:lpstr>
      <vt:lpstr>Развитие акушерства в России </vt:lpstr>
      <vt:lpstr>Развитие акушерства в России </vt:lpstr>
      <vt:lpstr>Презентация PowerPoint</vt:lpstr>
      <vt:lpstr> Организация акушерско-гинекологической помощи  </vt:lpstr>
      <vt:lpstr> Структура акушерско-гинекологическойпомощи  </vt:lpstr>
      <vt:lpstr> Основные задачи родильного дома: </vt:lpstr>
      <vt:lpstr>Презентация PowerPoint</vt:lpstr>
      <vt:lpstr>Задачи женской консультации </vt:lpstr>
      <vt:lpstr> Организация акушерско-гинекологической помощи </vt:lpstr>
      <vt:lpstr>Акушерские стационары распределяются на 3 уровня в зависимости от степени риска перинатальной  патологии </vt:lpstr>
      <vt:lpstr>Презентация PowerPoint</vt:lpstr>
      <vt:lpstr>Перевод в обсервационное отделение из других  отделений акушерского стационара: </vt:lpstr>
      <vt:lpstr>Презентация PowerPoint</vt:lpstr>
      <vt:lpstr>Презентация PowerPoint</vt:lpstr>
      <vt:lpstr>Анатомия женского таза </vt:lpstr>
      <vt:lpstr>Презентация PowerPoint</vt:lpstr>
      <vt:lpstr>Презентация PowerPoint</vt:lpstr>
      <vt:lpstr>Презентация PowerPoint</vt:lpstr>
      <vt:lpstr>Прямые размеры малого таза</vt:lpstr>
      <vt:lpstr>Головка, как объект родов </vt:lpstr>
      <vt:lpstr>Швы черепа плода: </vt:lpstr>
      <vt:lpstr>Презентация PowerPoint</vt:lpstr>
      <vt:lpstr>Роднички головки плода </vt:lpstr>
      <vt:lpstr>Презентация PowerPoint</vt:lpstr>
      <vt:lpstr> Размеры головки доношенного  зрелого плода: </vt:lpstr>
      <vt:lpstr>Размеры туловища плода: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 </dc:title>
  <dc:creator>gigiena4-55</dc:creator>
  <cp:lastModifiedBy>gigiena4-55</cp:lastModifiedBy>
  <cp:revision>36</cp:revision>
  <dcterms:created xsi:type="dcterms:W3CDTF">2021-12-27T01:13:42Z</dcterms:created>
  <dcterms:modified xsi:type="dcterms:W3CDTF">2021-12-27T04:47:38Z</dcterms:modified>
</cp:coreProperties>
</file>