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89" r:id="rId6"/>
    <p:sldId id="263" r:id="rId7"/>
    <p:sldId id="288" r:id="rId8"/>
    <p:sldId id="264" r:id="rId9"/>
    <p:sldId id="266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DBA4E0-90FA-40B0-BB94-C2C7FD668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951735-7A62-41CD-97B8-839DB4A4F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5C571F-F335-4EA8-95D9-EBC705BE9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C634-3678-4D0C-8ECF-8A196D4B788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006289-E9AB-4BCC-A2B9-5586FAD39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D592CF-C20A-4DA5-B1DD-75B084AFD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B73B-46EC-4BC7-9E98-84C6BA52F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56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4E9F4F-3F28-4037-9519-A9D6DB51B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4D4DCFE-B04B-4CBF-BD21-877538A03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F3A3D1-B15A-4590-9FEC-1E6AA665B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C634-3678-4D0C-8ECF-8A196D4B788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262836-823A-471E-8A11-985BCC4B1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3E2B46-F096-4C8A-B575-E66012D2F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B73B-46EC-4BC7-9E98-84C6BA52F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164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604C66F-9579-4602-B9BC-533D78D8FB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47B5F71-3C0F-4D50-9A16-FB06AF275A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D73444-AEAC-4064-AD99-5B5D24A35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C634-3678-4D0C-8ECF-8A196D4B788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304D8A-44C5-415B-8DA4-7BA30B8D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E59D6F-A592-43EF-9354-BA448BF74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B73B-46EC-4BC7-9E98-84C6BA52F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0676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561A7A-FFFD-4CBE-8D2B-0923DFFB8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B44CDA-7536-4F75-BBA6-B55918C68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C903D57-4553-4800-B7E3-03DDECEDD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024BBE-0294-4CFB-8402-B9EAC394EA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78D661-43A6-4F23-BF40-C02A128AC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913D11-B2FC-45BF-9026-12BF92C98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DC95CA8A-8C7F-43C9-993B-EB12300C0D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0004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8DFFDD-FF44-4848-873B-CC20BF907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B9CA88-BBF5-4CA3-84FC-3E1C9146F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8EEEDE-157F-45E9-B460-4E05561AE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C634-3678-4D0C-8ECF-8A196D4B788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A8DDD8-B96B-4A20-BA96-4C201E4E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3825A9-9496-4E52-A4F5-531601E8A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B73B-46EC-4BC7-9E98-84C6BA52F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105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80479-F7BD-4D74-A171-C4A49A3F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9F0376-57BB-4F3B-A789-E9EB9615D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4E55B9-6249-4D2C-8610-F588B63BD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C634-3678-4D0C-8ECF-8A196D4B788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F59763-FD92-4B63-A561-30FFDC352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6079C3-A871-497B-B498-0BA3E82D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B73B-46EC-4BC7-9E98-84C6BA52F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995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EF3C6D-BB48-4A04-B941-677745742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5B99D8-83AE-41A0-B3F1-5A309E734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23E0948-E053-4152-A95E-7638805BB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F75A9E-DE62-4B43-A8E9-535CF7028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C634-3678-4D0C-8ECF-8A196D4B788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CEB7E9-5409-42C0-84E8-6C1AB9054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D83F3E-AF31-412F-B33B-C2BC77A1C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B73B-46EC-4BC7-9E98-84C6BA52F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13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D03DCF-DE28-4C34-B82D-BB002FC43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AB9057-8869-4BA9-8082-7C05BFEE4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47099DB-43AE-4F17-9D5B-9183B8890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D820B30-53D2-4E26-85E9-C106D1F3BE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80E1CC1-9EAA-4476-B956-E8E8E7CCD4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3B8F86C-8942-4C35-ADF9-F11FDEC28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C634-3678-4D0C-8ECF-8A196D4B788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0E7BED9-4C53-42D5-9EA1-8B845B48D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90C4013-ED38-44C9-ACB4-AB54ED074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B73B-46EC-4BC7-9E98-84C6BA52F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50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E79F43-32F1-4B4D-B084-0D85187C8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2D451AE-F1F1-4F7B-9D79-E27D102BD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C634-3678-4D0C-8ECF-8A196D4B788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7E8BBE4-B519-4CB1-9073-132C26927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28584EE-4150-42D9-8188-16349DCF7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B73B-46EC-4BC7-9E98-84C6BA52F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960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E370477-64F0-408B-8D5A-DE1B27888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C634-3678-4D0C-8ECF-8A196D4B788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3ED4E75-2B07-4CDC-A076-8A98D2326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561F64-A446-4C43-BEC3-CBE7B20F9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B73B-46EC-4BC7-9E98-84C6BA52F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53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F0D468-74E9-487E-AB31-941D7D00B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427567-689F-4D6E-B03B-25A0489DA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B66CDA2-F2A1-4D1C-B886-F636F335C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C2629E-57B0-4EC0-A66B-13B13DD79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C634-3678-4D0C-8ECF-8A196D4B788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2279E2-7B28-48E7-8C3D-444AE7145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67AE95-88A0-45CE-A249-F8B734BDC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B73B-46EC-4BC7-9E98-84C6BA52F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24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8CC8B1-D1DA-4F20-98CB-69F557529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33A174D-CB81-4189-8165-99A3058EE2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33C67E5-2EA8-4A9D-9BC9-4D73E734D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F10459-827D-4C64-A054-64A9836DF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C634-3678-4D0C-8ECF-8A196D4B788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24A9CB5-8485-4B94-B697-20108D9E5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D34202-A581-4A58-A6B1-34769D2D3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1B73B-46EC-4BC7-9E98-84C6BA52F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829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41E265-6866-47E2-8044-690164C2B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85E0DE0-B0A1-42AC-929D-CADFE7AAA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4D3CB8-37BF-47C9-9CE8-3001B65B22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8C634-3678-4D0C-8ECF-8A196D4B7883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93FED0-2AF8-4CDD-A4A1-E419FD10D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97DE96-DCE4-4BCE-82C7-3097984423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1B73B-46EC-4BC7-9E98-84C6BA52F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47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994C5F-6810-47B6-AC23-63453F9573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4444BEB-49D1-4169-AB6B-203DB0971A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899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EF039362-F662-40B1-8B0E-C3761BA447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638175"/>
          </a:xfrm>
        </p:spPr>
        <p:txBody>
          <a:bodyPr/>
          <a:lstStyle/>
          <a:p>
            <a:r>
              <a:rPr lang="ru-RU" altLang="ru-RU" sz="3200" b="1" i="1">
                <a:solidFill>
                  <a:srgbClr val="CC0000"/>
                </a:solidFill>
              </a:rPr>
              <a:t>Клиника лабиринтита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93E5E07A-AECE-477F-A278-5CC831699B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219200"/>
            <a:ext cx="8229600" cy="4800600"/>
          </a:xfrm>
        </p:spPr>
        <p:txBody>
          <a:bodyPr/>
          <a:lstStyle/>
          <a:p>
            <a:pPr>
              <a:lnSpc>
                <a:spcPct val="80000"/>
              </a:lnSpc>
              <a:buFont typeface="Verdana" panose="020B0604030504040204" pitchFamily="34" charset="0"/>
              <a:buChar char="●"/>
            </a:pPr>
            <a:r>
              <a:rPr lang="ru-RU" altLang="ru-RU" sz="2000"/>
              <a:t>Головокружение системного характера.</a:t>
            </a:r>
          </a:p>
          <a:p>
            <a:pPr>
              <a:lnSpc>
                <a:spcPct val="80000"/>
              </a:lnSpc>
              <a:buFont typeface="Verdana" panose="020B0604030504040204" pitchFamily="34" charset="0"/>
              <a:buChar char="●"/>
            </a:pPr>
            <a:r>
              <a:rPr lang="ru-RU" altLang="ru-RU" sz="2000"/>
              <a:t>Спонтанный нистагм (сначала ирритации, затем угнетения).</a:t>
            </a:r>
          </a:p>
          <a:p>
            <a:pPr>
              <a:lnSpc>
                <a:spcPct val="80000"/>
              </a:lnSpc>
              <a:buFont typeface="Verdana" panose="020B0604030504040204" pitchFamily="34" charset="0"/>
              <a:buChar char="●"/>
            </a:pPr>
            <a:r>
              <a:rPr lang="ru-RU" altLang="ru-RU" sz="2000"/>
              <a:t>Изменение характера тонических реакций и указательных проб — гармоничная реакция отклонения рук и промахивание обеими руками в сторону медленного компонента нистагма. </a:t>
            </a:r>
          </a:p>
          <a:p>
            <a:pPr>
              <a:lnSpc>
                <a:spcPct val="80000"/>
              </a:lnSpc>
              <a:buFont typeface="Verdana" panose="020B0604030504040204" pitchFamily="34" charset="0"/>
              <a:buChar char="●"/>
            </a:pPr>
            <a:r>
              <a:rPr lang="ru-RU" altLang="ru-RU" sz="2000"/>
              <a:t>Расстройство равновесия — отклонение тела также в сторону медленного компонента нистагма.  </a:t>
            </a:r>
          </a:p>
          <a:p>
            <a:pPr>
              <a:lnSpc>
                <a:spcPct val="80000"/>
              </a:lnSpc>
              <a:buFont typeface="Verdana" panose="020B0604030504040204" pitchFamily="34" charset="0"/>
              <a:buChar char="●"/>
            </a:pPr>
            <a:r>
              <a:rPr lang="ru-RU" altLang="ru-RU" sz="2000"/>
              <a:t>Отклонение от нормы показателей вестибулярной возбудимости при проведении вращательной и калорической проб (гиперрефлексия, гипорефлексия, асимметрия вестибулярной возбудимости). </a:t>
            </a:r>
          </a:p>
          <a:p>
            <a:pPr>
              <a:lnSpc>
                <a:spcPct val="80000"/>
              </a:lnSpc>
              <a:buFont typeface="Verdana" panose="020B0604030504040204" pitchFamily="34" charset="0"/>
              <a:buChar char="●"/>
            </a:pPr>
            <a:r>
              <a:rPr lang="ru-RU" altLang="ru-RU" sz="2000"/>
              <a:t>В ряде случаев — положительная фистульная проба.</a:t>
            </a:r>
          </a:p>
          <a:p>
            <a:pPr>
              <a:lnSpc>
                <a:spcPct val="80000"/>
              </a:lnSpc>
              <a:buFont typeface="Verdana" panose="020B0604030504040204" pitchFamily="34" charset="0"/>
              <a:buChar char="●"/>
            </a:pPr>
            <a:r>
              <a:rPr lang="ru-RU" altLang="ru-RU" sz="2000"/>
              <a:t>Кохлеарные расстройства при лабиринтите проявляются  снижением слуха и ушным шумом.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6F5FE6D0-7FBB-4010-8E70-16856AD30A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700087"/>
          </a:xfrm>
        </p:spPr>
        <p:txBody>
          <a:bodyPr/>
          <a:lstStyle/>
          <a:p>
            <a:r>
              <a:rPr lang="ru-RU" altLang="ru-RU" sz="3200" b="1" i="1">
                <a:solidFill>
                  <a:srgbClr val="CC0000"/>
                </a:solidFill>
              </a:rPr>
              <a:t>Дифференциальный диагноз</a:t>
            </a:r>
            <a:r>
              <a:rPr lang="ru-RU" altLang="ru-RU"/>
              <a:t> 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057B30BC-862F-4AF5-8AD5-1DA82A8885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447800"/>
            <a:ext cx="822960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ru-RU" altLang="ru-RU" i="1"/>
              <a:t>Отогенный арахноидит.</a:t>
            </a:r>
            <a:endParaRPr lang="ru-RU" altLang="ru-RU" sz="2000"/>
          </a:p>
          <a:p>
            <a:pPr>
              <a:buFont typeface="Wingdings" panose="05000000000000000000" pitchFamily="2" charset="2"/>
              <a:buChar char="l"/>
            </a:pPr>
            <a:r>
              <a:rPr lang="ru-RU" altLang="ru-RU" i="1"/>
              <a:t>Абсцесс мозжечка.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ru-RU" altLang="ru-RU" i="1"/>
              <a:t>Невринома </a:t>
            </a:r>
            <a:r>
              <a:rPr lang="en-US" altLang="ru-RU" i="1"/>
              <a:t>VIII </a:t>
            </a:r>
            <a:r>
              <a:rPr lang="ru-RU" altLang="ru-RU" i="1"/>
              <a:t> черепного нерва.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BFD76212-7909-47B9-8C10-2DE54CED0C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i="1">
                <a:solidFill>
                  <a:srgbClr val="CC0000"/>
                </a:solidFill>
              </a:rPr>
              <a:t>Лечение лабиринтита</a:t>
            </a:r>
            <a:r>
              <a:rPr lang="ru-RU" altLang="ru-RU"/>
              <a:t> 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5595A21B-3103-4C59-B0F1-87114B2DF61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600200"/>
            <a:ext cx="4038600" cy="4724400"/>
          </a:xfrm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Консервативное:</a:t>
            </a:r>
          </a:p>
          <a:p>
            <a:pPr>
              <a:lnSpc>
                <a:spcPct val="80000"/>
              </a:lnSpc>
              <a:buFont typeface="Verdana" panose="020B0604030504040204" pitchFamily="34" charset="0"/>
              <a:buNone/>
            </a:pPr>
            <a:r>
              <a:rPr lang="ru-RU" altLang="ru-RU" sz="2000"/>
              <a:t>— антибактериальная терапия (антибиотики широкого спектра);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Verdana" panose="020B0604030504040204" pitchFamily="34" charset="0"/>
              <a:buNone/>
            </a:pPr>
            <a:endParaRPr lang="ru-RU" altLang="ru-RU" sz="2000"/>
          </a:p>
          <a:p>
            <a:pPr>
              <a:lnSpc>
                <a:spcPct val="80000"/>
              </a:lnSpc>
              <a:buFont typeface="Verdana" panose="020B0604030504040204" pitchFamily="34" charset="0"/>
              <a:buNone/>
            </a:pPr>
            <a:r>
              <a:rPr lang="ru-RU" altLang="ru-RU" sz="2000"/>
              <a:t>— дегидратация (диета, </a:t>
            </a:r>
            <a:r>
              <a:rPr lang="ru-RU" altLang="ru-RU" sz="2000">
                <a:solidFill>
                  <a:schemeClr val="tx2"/>
                </a:solidFill>
              </a:rPr>
              <a:t>диуретики,</a:t>
            </a:r>
            <a:r>
              <a:rPr lang="ru-RU" altLang="ru-RU" sz="2000"/>
              <a:t> гипертонические растворы);</a:t>
            </a:r>
          </a:p>
          <a:p>
            <a:pPr>
              <a:lnSpc>
                <a:spcPct val="80000"/>
              </a:lnSpc>
              <a:buFont typeface="Verdana" panose="020B0604030504040204" pitchFamily="34" charset="0"/>
              <a:buNone/>
            </a:pPr>
            <a:endParaRPr lang="ru-RU" altLang="ru-RU" sz="2000"/>
          </a:p>
          <a:p>
            <a:pPr>
              <a:lnSpc>
                <a:spcPct val="80000"/>
              </a:lnSpc>
              <a:buFont typeface="Verdana" panose="020B0604030504040204" pitchFamily="34" charset="0"/>
              <a:buNone/>
            </a:pPr>
            <a:r>
              <a:rPr lang="ru-RU" altLang="ru-RU" sz="2000"/>
              <a:t>— противовоспалительные средства (кортикостероиды, фенспирид);</a:t>
            </a:r>
          </a:p>
          <a:p>
            <a:pPr>
              <a:lnSpc>
                <a:spcPct val="80000"/>
              </a:lnSpc>
              <a:buFont typeface="Verdana" panose="020B0604030504040204" pitchFamily="34" charset="0"/>
              <a:buNone/>
            </a:pPr>
            <a:endParaRPr lang="ru-RU" altLang="ru-RU" sz="2000"/>
          </a:p>
          <a:p>
            <a:pPr>
              <a:lnSpc>
                <a:spcPct val="80000"/>
              </a:lnSpc>
              <a:buFont typeface="Verdana" panose="020B0604030504040204" pitchFamily="34" charset="0"/>
              <a:buNone/>
            </a:pPr>
            <a:r>
              <a:rPr lang="ru-RU" altLang="ru-RU" sz="2000"/>
              <a:t>— метаболическая терапия</a:t>
            </a: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46AB4D04-5003-4DE4-AEA5-AE390B01EBC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096000" y="1600200"/>
            <a:ext cx="4343400" cy="4724400"/>
          </a:xfrm>
          <a:ln>
            <a:solidFill>
              <a:srgbClr val="CC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>
                <a:solidFill>
                  <a:schemeClr val="hlink"/>
                </a:solidFill>
              </a:rPr>
              <a:t>Хирургическое:</a:t>
            </a:r>
          </a:p>
          <a:p>
            <a:pPr>
              <a:lnSpc>
                <a:spcPct val="90000"/>
              </a:lnSpc>
              <a:buFont typeface="Verdana" panose="020B0604030504040204" pitchFamily="34" charset="0"/>
              <a:buNone/>
            </a:pPr>
            <a:r>
              <a:rPr lang="ru-RU" altLang="ru-RU" sz="2000"/>
              <a:t>— санирующая операция на  ухе (антромастоидотомия или общеполостная);</a:t>
            </a:r>
          </a:p>
          <a:p>
            <a:pPr>
              <a:lnSpc>
                <a:spcPct val="90000"/>
              </a:lnSpc>
              <a:buFont typeface="Verdana" panose="020B0604030504040204" pitchFamily="34" charset="0"/>
              <a:buChar char="—"/>
            </a:pPr>
            <a:endParaRPr lang="ru-RU" altLang="ru-RU" sz="2000"/>
          </a:p>
          <a:p>
            <a:pPr>
              <a:lnSpc>
                <a:spcPct val="90000"/>
              </a:lnSpc>
              <a:buFont typeface="Verdana" panose="020B0604030504040204" pitchFamily="34" charset="0"/>
              <a:buNone/>
            </a:pPr>
            <a:r>
              <a:rPr lang="ru-RU" altLang="ru-RU" sz="2000"/>
              <a:t>— при наличии фистулы её хирургическая обработка и пластика;</a:t>
            </a:r>
          </a:p>
          <a:p>
            <a:pPr>
              <a:lnSpc>
                <a:spcPct val="90000"/>
              </a:lnSpc>
              <a:buFont typeface="Verdana" panose="020B0604030504040204" pitchFamily="34" charset="0"/>
              <a:buChar char="—"/>
            </a:pPr>
            <a:endParaRPr lang="ru-RU" altLang="ru-RU" sz="2000"/>
          </a:p>
          <a:p>
            <a:pPr>
              <a:lnSpc>
                <a:spcPct val="90000"/>
              </a:lnSpc>
              <a:buFont typeface="Verdana" panose="020B0604030504040204" pitchFamily="34" charset="0"/>
              <a:buNone/>
            </a:pPr>
            <a:r>
              <a:rPr lang="ru-RU" altLang="ru-RU" sz="2000"/>
              <a:t>— при некротическом лабиринтите — разрушение лабиринта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1E5A6DB-D786-4C79-BBB1-D57F7E2589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0" y="152400"/>
            <a:ext cx="7772400" cy="1676400"/>
          </a:xfrm>
        </p:spPr>
        <p:txBody>
          <a:bodyPr/>
          <a:lstStyle/>
          <a:p>
            <a:pPr algn="l"/>
            <a:br>
              <a:rPr lang="ru-RU" altLang="ru-RU" sz="4000" b="1" i="1" dirty="0">
                <a:solidFill>
                  <a:srgbClr val="FF33CC"/>
                </a:solidFill>
              </a:rPr>
            </a:br>
            <a:endParaRPr lang="ru-RU" altLang="ru-RU" sz="4000" b="1" i="1" dirty="0">
              <a:solidFill>
                <a:srgbClr val="FF33CC"/>
              </a:solidFill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371B16D-33B3-45D7-BD75-D5F3F0F9D30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24000"/>
            <a:ext cx="81534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 b="1" dirty="0">
                <a:solidFill>
                  <a:schemeClr val="hlink"/>
                </a:solidFill>
              </a:rPr>
              <a:t>Заболевания внутреннего уха </a:t>
            </a:r>
            <a:r>
              <a:rPr lang="ru-RU" altLang="ru-RU" b="1" dirty="0">
                <a:solidFill>
                  <a:schemeClr val="hlink"/>
                </a:solidFill>
              </a:rPr>
              <a:t>Лабиринтит</a:t>
            </a:r>
          </a:p>
          <a:p>
            <a:pPr>
              <a:lnSpc>
                <a:spcPct val="80000"/>
              </a:lnSpc>
            </a:pPr>
            <a:endParaRPr lang="ru-RU" altLang="ru-RU" sz="1800" b="1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endParaRPr lang="ru-RU" altLang="ru-RU" sz="2000" b="1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2000" b="1" dirty="0">
                <a:solidFill>
                  <a:schemeClr val="hlink"/>
                </a:solidFill>
              </a:rPr>
              <a:t>Проф. Л.А. </a:t>
            </a:r>
            <a:r>
              <a:rPr lang="ru-RU" altLang="ru-RU" sz="2000" b="1" dirty="0" err="1">
                <a:solidFill>
                  <a:schemeClr val="hlink"/>
                </a:solidFill>
              </a:rPr>
              <a:t>Лучихин</a:t>
            </a:r>
            <a:r>
              <a:rPr lang="ru-RU" altLang="ru-RU" sz="2000" b="1" dirty="0">
                <a:solidFill>
                  <a:schemeClr val="hlink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ru-RU" altLang="ru-RU" sz="2000" b="1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2000" b="1" dirty="0">
                <a:solidFill>
                  <a:schemeClr val="hlink"/>
                </a:solidFill>
              </a:rPr>
              <a:t>Кафедра ЛОР-болезней  (зав. — член-корр. РАМН проф. В.Т. </a:t>
            </a:r>
            <a:r>
              <a:rPr lang="ru-RU" altLang="ru-RU" sz="2000" b="1" dirty="0" err="1">
                <a:solidFill>
                  <a:schemeClr val="hlink"/>
                </a:solidFill>
              </a:rPr>
              <a:t>Пальчун</a:t>
            </a:r>
            <a:r>
              <a:rPr lang="ru-RU" altLang="ru-RU" sz="2000" b="1" dirty="0">
                <a:solidFill>
                  <a:schemeClr val="hlink"/>
                </a:solidFill>
              </a:rPr>
              <a:t>) лечебного факультета ООО ВПО РГМУ</a:t>
            </a:r>
          </a:p>
          <a:p>
            <a:pPr>
              <a:lnSpc>
                <a:spcPct val="80000"/>
              </a:lnSpc>
            </a:pPr>
            <a:endParaRPr lang="ru-RU" altLang="ru-RU" sz="2000" b="1" dirty="0">
              <a:solidFill>
                <a:schemeClr val="hlink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2000" b="1" dirty="0">
                <a:solidFill>
                  <a:schemeClr val="hlink"/>
                </a:solidFill>
              </a:rPr>
              <a:t>Москва </a:t>
            </a:r>
          </a:p>
          <a:p>
            <a:pPr>
              <a:lnSpc>
                <a:spcPct val="80000"/>
              </a:lnSpc>
            </a:pPr>
            <a:r>
              <a:rPr lang="ru-RU" altLang="ru-RU" sz="2000" b="1" dirty="0">
                <a:solidFill>
                  <a:schemeClr val="hlink"/>
                </a:solidFill>
              </a:rPr>
              <a:t>2008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E65EF20-FAEC-4553-950D-185404D9C4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ru-RU" altLang="ru-RU" sz="4400" b="1" i="1">
                <a:solidFill>
                  <a:srgbClr val="FF33CC"/>
                </a:solidFill>
              </a:rPr>
              <a:t>Основные вопросы: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A9215D79-B34D-478C-9089-84A99CE25F3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1200" y="1143000"/>
            <a:ext cx="8305800" cy="5334000"/>
          </a:xfrm>
        </p:spPr>
        <p:txBody>
          <a:bodyPr/>
          <a:lstStyle/>
          <a:p>
            <a:pPr algn="l">
              <a:lnSpc>
                <a:spcPct val="90000"/>
              </a:lnSpc>
            </a:pPr>
            <a:endParaRPr lang="ru-RU" altLang="ru-RU" b="1"/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ru-RU" altLang="ru-RU" b="1"/>
              <a:t> Общая характеристика </a:t>
            </a:r>
            <a:br>
              <a:rPr lang="ru-RU" altLang="ru-RU" b="1"/>
            </a:br>
            <a:r>
              <a:rPr lang="ru-RU" altLang="ru-RU" b="1"/>
              <a:t>  поражений внутреннего уха</a:t>
            </a:r>
          </a:p>
          <a:p>
            <a:pPr algn="l">
              <a:lnSpc>
                <a:spcPct val="90000"/>
              </a:lnSpc>
              <a:buFontTx/>
              <a:buChar char="•"/>
            </a:pPr>
            <a:r>
              <a:rPr lang="ru-RU" altLang="ru-RU" b="1"/>
              <a:t> Особенности клиники,</a:t>
            </a:r>
            <a:br>
              <a:rPr lang="ru-RU" altLang="ru-RU" b="1"/>
            </a:br>
            <a:r>
              <a:rPr lang="ru-RU" altLang="ru-RU" b="1"/>
              <a:t>  диагностики и лечения</a:t>
            </a:r>
            <a:br>
              <a:rPr lang="ru-RU" altLang="ru-RU" b="1"/>
            </a:br>
            <a:r>
              <a:rPr lang="ru-RU" altLang="ru-RU" b="1"/>
              <a:t>  отдельных заболеваний</a:t>
            </a:r>
            <a:br>
              <a:rPr lang="ru-RU" altLang="ru-RU" b="1"/>
            </a:br>
            <a:r>
              <a:rPr lang="ru-RU" altLang="ru-RU" b="1"/>
              <a:t>  внутреннего уха:</a:t>
            </a:r>
          </a:p>
          <a:p>
            <a:pPr algn="l">
              <a:lnSpc>
                <a:spcPct val="90000"/>
              </a:lnSpc>
            </a:pPr>
            <a:r>
              <a:rPr lang="ru-RU" altLang="ru-RU" b="1"/>
              <a:t>  </a:t>
            </a:r>
            <a:r>
              <a:rPr lang="ru-RU" altLang="ru-RU" b="1">
                <a:solidFill>
                  <a:srgbClr val="CC0000"/>
                </a:solidFill>
              </a:rPr>
              <a:t>— лабиринтит.</a:t>
            </a:r>
          </a:p>
          <a:p>
            <a:pPr algn="l">
              <a:lnSpc>
                <a:spcPct val="90000"/>
              </a:lnSpc>
            </a:pPr>
            <a:r>
              <a:rPr lang="ru-RU" altLang="ru-RU" b="1">
                <a:solidFill>
                  <a:srgbClr val="CC0000"/>
                </a:solidFill>
              </a:rPr>
              <a:t>  — сенсоневральная тугоухость</a:t>
            </a:r>
            <a:endParaRPr lang="ru-RU" altLang="ru-RU" b="1">
              <a:solidFill>
                <a:schemeClr val="folHlink"/>
              </a:solidFill>
            </a:endParaRPr>
          </a:p>
          <a:p>
            <a:pPr algn="l">
              <a:lnSpc>
                <a:spcPct val="90000"/>
              </a:lnSpc>
            </a:pPr>
            <a:r>
              <a:rPr lang="ru-RU" altLang="ru-RU" b="1">
                <a:solidFill>
                  <a:schemeClr val="folHlink"/>
                </a:solidFill>
              </a:rPr>
              <a:t>  </a:t>
            </a:r>
            <a:endParaRPr lang="ru-RU" altLang="ru-RU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D2DBE17-FF71-47DA-B1FB-9CFF90E604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b="1" i="1">
                <a:solidFill>
                  <a:srgbClr val="CC0000"/>
                </a:solidFill>
              </a:rPr>
              <a:t>Общая характеристика заболеваний внутреннего уха: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6C042B2-95C1-4F53-897D-3E1B12431E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524000"/>
            <a:ext cx="8229600" cy="4953000"/>
          </a:xfrm>
        </p:spPr>
        <p:txBody>
          <a:bodyPr/>
          <a:lstStyle/>
          <a:p>
            <a:pPr>
              <a:lnSpc>
                <a:spcPct val="90000"/>
              </a:lnSpc>
              <a:buFont typeface="Verdana" panose="020B0604030504040204" pitchFamily="34" charset="0"/>
              <a:buChar char="●"/>
            </a:pPr>
            <a:r>
              <a:rPr lang="ru-RU" altLang="ru-RU" sz="2400"/>
              <a:t>Заболевания внутреннего уха, независимо от их природы, сопровождаются вестибулярной и кохлеарной симптоматикой. </a:t>
            </a:r>
          </a:p>
          <a:p>
            <a:pPr>
              <a:lnSpc>
                <a:spcPct val="90000"/>
              </a:lnSpc>
              <a:buFont typeface="Verdana" panose="020B0604030504040204" pitchFamily="34" charset="0"/>
              <a:buChar char="●"/>
            </a:pPr>
            <a:r>
              <a:rPr lang="ru-RU" altLang="ru-RU" sz="2400"/>
              <a:t>Кохлеовестибулярные расстройства могут проявляться приблизительно равным нарушением слуховой и вестибулярной функций, или могут быть диссоциированными, когда превалирует нарушение какой-либо одной из двух главных функций ушного лабиринта. </a:t>
            </a:r>
          </a:p>
          <a:p>
            <a:pPr>
              <a:lnSpc>
                <a:spcPct val="90000"/>
              </a:lnSpc>
              <a:buFont typeface="Verdana" panose="020B0604030504040204" pitchFamily="34" charset="0"/>
              <a:buChar char="●"/>
            </a:pPr>
            <a:r>
              <a:rPr lang="ru-RU" altLang="ru-RU" sz="2400"/>
              <a:t>Периферические лабиринтные расстройства могут быть воспалительные и невоспалительные.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CF9FD6DF-B49A-4CBD-8FFD-E0542C60CF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1779587"/>
          </a:xfrm>
        </p:spPr>
        <p:txBody>
          <a:bodyPr/>
          <a:lstStyle/>
          <a:p>
            <a:r>
              <a:rPr lang="ru-RU" altLang="ru-RU" sz="2800" b="1" i="1">
                <a:solidFill>
                  <a:srgbClr val="CC0000"/>
                </a:solidFill>
              </a:rPr>
              <a:t>Лабиринтит — </a:t>
            </a:r>
            <a:r>
              <a:rPr lang="ru-RU" altLang="ru-RU" sz="2800"/>
              <a:t>заболевание внутреннего уха воспалительной природы, сопровождающееся характерной вестибулярной и кохлеарной симптоматикой.</a:t>
            </a:r>
          </a:p>
        </p:txBody>
      </p:sp>
      <p:sp>
        <p:nvSpPr>
          <p:cNvPr id="68612" name="Rectangle 4">
            <a:extLst>
              <a:ext uri="{FF2B5EF4-FFF2-40B4-BE49-F238E27FC236}">
                <a16:creationId xmlns:a16="http://schemas.microsoft.com/office/drawing/2014/main" id="{FD80EC1D-8A0B-4098-898B-5A1D9C3C6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286000"/>
            <a:ext cx="2895600" cy="914400"/>
          </a:xfrm>
          <a:prstGeom prst="rect">
            <a:avLst/>
          </a:prstGeom>
          <a:solidFill>
            <a:schemeClr val="accent1"/>
          </a:solidFill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>
                <a:solidFill>
                  <a:srgbClr val="CC0000"/>
                </a:solidFill>
              </a:rPr>
              <a:t>Формы</a:t>
            </a:r>
          </a:p>
          <a:p>
            <a:pPr algn="ctr"/>
            <a:r>
              <a:rPr lang="ru-RU" altLang="ru-RU" b="1">
                <a:solidFill>
                  <a:srgbClr val="CC0000"/>
                </a:solidFill>
              </a:rPr>
              <a:t>лабиринтита</a:t>
            </a:r>
          </a:p>
        </p:txBody>
      </p:sp>
      <p:sp>
        <p:nvSpPr>
          <p:cNvPr id="68613" name="Oval 5">
            <a:extLst>
              <a:ext uri="{FF2B5EF4-FFF2-40B4-BE49-F238E27FC236}">
                <a16:creationId xmlns:a16="http://schemas.microsoft.com/office/drawing/2014/main" id="{16FDB206-4391-48CC-B901-7E65D6B3F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733800"/>
            <a:ext cx="2286000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>
                <a:solidFill>
                  <a:srgbClr val="CC0000"/>
                </a:solidFill>
              </a:rPr>
              <a:t>Тимпаногенный</a:t>
            </a:r>
          </a:p>
        </p:txBody>
      </p:sp>
      <p:sp>
        <p:nvSpPr>
          <p:cNvPr id="68614" name="Oval 6">
            <a:extLst>
              <a:ext uri="{FF2B5EF4-FFF2-40B4-BE49-F238E27FC236}">
                <a16:creationId xmlns:a16="http://schemas.microsoft.com/office/drawing/2014/main" id="{0717D5A3-D457-4B39-999A-03A0CB9E9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733800"/>
            <a:ext cx="2286000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>
                <a:solidFill>
                  <a:srgbClr val="CC0000"/>
                </a:solidFill>
              </a:rPr>
              <a:t>Менингогенный</a:t>
            </a:r>
          </a:p>
        </p:txBody>
      </p:sp>
      <p:sp>
        <p:nvSpPr>
          <p:cNvPr id="68617" name="Oval 9">
            <a:extLst>
              <a:ext uri="{FF2B5EF4-FFF2-40B4-BE49-F238E27FC236}">
                <a16:creationId xmlns:a16="http://schemas.microsoft.com/office/drawing/2014/main" id="{BE814428-5584-4088-AC02-0264B294E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029200"/>
            <a:ext cx="2286000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>
                <a:solidFill>
                  <a:srgbClr val="CC0000"/>
                </a:solidFill>
              </a:rPr>
              <a:t>Гематогенный</a:t>
            </a:r>
          </a:p>
        </p:txBody>
      </p:sp>
      <p:sp>
        <p:nvSpPr>
          <p:cNvPr id="68618" name="Oval 10">
            <a:extLst>
              <a:ext uri="{FF2B5EF4-FFF2-40B4-BE49-F238E27FC236}">
                <a16:creationId xmlns:a16="http://schemas.microsoft.com/office/drawing/2014/main" id="{25D1547B-E2C9-48DF-B31E-860CF643A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029200"/>
            <a:ext cx="2286000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b="1">
                <a:solidFill>
                  <a:srgbClr val="CC0000"/>
                </a:solidFill>
              </a:rPr>
              <a:t>Травматический</a:t>
            </a:r>
          </a:p>
        </p:txBody>
      </p:sp>
      <p:sp>
        <p:nvSpPr>
          <p:cNvPr id="68619" name="Line 11">
            <a:extLst>
              <a:ext uri="{FF2B5EF4-FFF2-40B4-BE49-F238E27FC236}">
                <a16:creationId xmlns:a16="http://schemas.microsoft.com/office/drawing/2014/main" id="{DD5636FC-253D-4357-9A4C-A848B6FCBF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3200400"/>
            <a:ext cx="2362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620" name="Line 12">
            <a:extLst>
              <a:ext uri="{FF2B5EF4-FFF2-40B4-BE49-F238E27FC236}">
                <a16:creationId xmlns:a16="http://schemas.microsoft.com/office/drawing/2014/main" id="{E8698CEF-99BA-4159-B9BC-AAB7CB415C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00600" y="3200400"/>
            <a:ext cx="91440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621" name="Line 13">
            <a:extLst>
              <a:ext uri="{FF2B5EF4-FFF2-40B4-BE49-F238E27FC236}">
                <a16:creationId xmlns:a16="http://schemas.microsoft.com/office/drawing/2014/main" id="{378C0251-BD42-4CAD-8947-8DD3021C187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791200" y="3200400"/>
            <a:ext cx="15240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8622" name="Line 14">
            <a:extLst>
              <a:ext uri="{FF2B5EF4-FFF2-40B4-BE49-F238E27FC236}">
                <a16:creationId xmlns:a16="http://schemas.microsoft.com/office/drawing/2014/main" id="{518AF517-6F82-416B-A305-1EAA271847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5000" y="3200400"/>
            <a:ext cx="2667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64CBE88-A3C6-469A-B9CE-C2462BCFE2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i="1">
                <a:solidFill>
                  <a:srgbClr val="CC0000"/>
                </a:solidFill>
              </a:rPr>
              <a:t>Классификация лабиринтита: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F147396-38D9-421D-98CA-603A733A03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Verdana" panose="020B0604030504040204" pitchFamily="34" charset="0"/>
              <a:buChar char="●"/>
            </a:pPr>
            <a:r>
              <a:rPr lang="ru-RU" altLang="ru-RU"/>
              <a:t>По распространенности — </a:t>
            </a:r>
            <a:r>
              <a:rPr lang="ru-RU" altLang="ru-RU" i="1"/>
              <a:t>  </a:t>
            </a:r>
            <a:r>
              <a:rPr lang="ru-RU" altLang="ru-RU" i="1">
                <a:solidFill>
                  <a:srgbClr val="FFFF00"/>
                </a:solidFill>
              </a:rPr>
              <a:t>ограниченный и диффузный</a:t>
            </a:r>
            <a:r>
              <a:rPr lang="ru-RU" altLang="ru-RU">
                <a:solidFill>
                  <a:srgbClr val="FFFF00"/>
                </a:solidFill>
              </a:rPr>
              <a:t>.</a:t>
            </a:r>
          </a:p>
          <a:p>
            <a:pPr>
              <a:buFont typeface="Verdana" panose="020B0604030504040204" pitchFamily="34" charset="0"/>
              <a:buChar char="●"/>
            </a:pPr>
            <a:r>
              <a:rPr lang="ru-RU" altLang="ru-RU"/>
              <a:t>По выраженности клинических проявлений — </a:t>
            </a:r>
            <a:r>
              <a:rPr lang="ru-RU" altLang="ru-RU" i="1">
                <a:solidFill>
                  <a:srgbClr val="FFFF00"/>
                </a:solidFill>
              </a:rPr>
              <a:t>острый </a:t>
            </a:r>
            <a:r>
              <a:rPr lang="ru-RU" altLang="ru-RU" i="1">
                <a:solidFill>
                  <a:schemeClr val="hlink"/>
                </a:solidFill>
              </a:rPr>
              <a:t>или </a:t>
            </a:r>
            <a:r>
              <a:rPr lang="ru-RU" altLang="ru-RU" i="1">
                <a:solidFill>
                  <a:srgbClr val="FFFF00"/>
                </a:solidFill>
              </a:rPr>
              <a:t>хронический</a:t>
            </a:r>
            <a:r>
              <a:rPr lang="ru-RU" altLang="ru-RU">
                <a:solidFill>
                  <a:srgbClr val="FFFF00"/>
                </a:solidFill>
              </a:rPr>
              <a:t>.</a:t>
            </a:r>
          </a:p>
          <a:p>
            <a:pPr>
              <a:buFont typeface="Verdana" panose="020B0604030504040204" pitchFamily="34" charset="0"/>
              <a:buChar char="●"/>
            </a:pPr>
            <a:r>
              <a:rPr lang="ru-RU" altLang="ru-RU"/>
              <a:t>По патоморфологическим признакам — </a:t>
            </a:r>
            <a:r>
              <a:rPr lang="ru-RU" altLang="ru-RU" i="1">
                <a:solidFill>
                  <a:srgbClr val="FFFF00"/>
                </a:solidFill>
              </a:rPr>
              <a:t>серозная, гнойная и некротическая</a:t>
            </a:r>
            <a:r>
              <a:rPr lang="ru-RU" altLang="ru-RU">
                <a:solidFill>
                  <a:srgbClr val="FFFF00"/>
                </a:solidFill>
              </a:rPr>
              <a:t> формы</a:t>
            </a:r>
            <a:r>
              <a:rPr lang="ru-RU" altLang="ru-RU"/>
              <a:t> лабиринтита.  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>
            <a:extLst>
              <a:ext uri="{FF2B5EF4-FFF2-40B4-BE49-F238E27FC236}">
                <a16:creationId xmlns:a16="http://schemas.microsoft.com/office/drawing/2014/main" id="{C3D37951-A9E5-4675-98E7-FFAA34F896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i="1">
                <a:solidFill>
                  <a:srgbClr val="FF0000"/>
                </a:solidFill>
              </a:rPr>
              <a:t>Пути распространения инфекции из среднего уха в лабиринт</a:t>
            </a:r>
          </a:p>
        </p:txBody>
      </p:sp>
      <p:pic>
        <p:nvPicPr>
          <p:cNvPr id="64520" name="Picture 8">
            <a:extLst>
              <a:ext uri="{FF2B5EF4-FFF2-40B4-BE49-F238E27FC236}">
                <a16:creationId xmlns:a16="http://schemas.microsoft.com/office/drawing/2014/main" id="{C5FBEA68-D9BF-48A9-BF56-EC6D4F99E25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1676400"/>
            <a:ext cx="4267200" cy="4343400"/>
          </a:xfrm>
        </p:spPr>
      </p:pic>
      <p:sp>
        <p:nvSpPr>
          <p:cNvPr id="64521" name="Rectangle 9">
            <a:extLst>
              <a:ext uri="{FF2B5EF4-FFF2-40B4-BE49-F238E27FC236}">
                <a16:creationId xmlns:a16="http://schemas.microsoft.com/office/drawing/2014/main" id="{08970F99-8F6C-408D-8202-14A745948B5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600201"/>
            <a:ext cx="44958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   1 — через свищ в стенке латерального полукружного канала или в другом месте на лабиринтной стенке;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   2 — через окна лабиринта (окно улитки, окно преддверия)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7DDED7D-0DF7-49C0-A5BC-98B92FEA5C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ru-RU" altLang="ru-RU" sz="3200" b="1" i="1">
                <a:solidFill>
                  <a:srgbClr val="CC0000"/>
                </a:solidFill>
              </a:rPr>
              <a:t>Патогенез тимпаногенного лабиринтита: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34FB4EB-E51E-4B6E-B74B-A9A34D3B41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143000"/>
            <a:ext cx="82296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/>
              <a:t>Острый средний отит или обострение хронического. Затруднение оттока гнойного секрета из полостей среднего уха.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Под влиянием гнойного экссудата кольцевая связка основания стремени и вторичная мембрана окна улитки набухают, становятся проницаемы для бактериальных токсинов. 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Во внутреннем ухе развивается серозное воспаление, сопровождающееся транссудацией жидкости и повышением внутрилабиринтного давления. 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Разрыв мембраны окон (чаще — окна улитки) изнутри, инфекция из среднего уха попадает во внутреннее, развивается гнойный лабиринтит. 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Разрушается перепончатый лабиринт, гибнут все нейроэпителиальные образования внутреннего уха.</a:t>
            </a:r>
            <a:r>
              <a:rPr lang="ru-RU" altLang="ru-RU" sz="240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A519F89-5CC5-43CE-A1F9-A391AED848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700087"/>
          </a:xfrm>
        </p:spPr>
        <p:txBody>
          <a:bodyPr>
            <a:normAutofit fontScale="90000"/>
          </a:bodyPr>
          <a:lstStyle/>
          <a:p>
            <a:r>
              <a:rPr lang="ru-RU" altLang="ru-RU" sz="3600" b="1" i="1">
                <a:solidFill>
                  <a:srgbClr val="CC0000"/>
                </a:solidFill>
              </a:rPr>
              <a:t>Механизм развития фистулы лабиринта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9A310F4-AE40-4FF6-8726-6FD4E5EB12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524000"/>
            <a:ext cx="8229600" cy="4495800"/>
          </a:xfrm>
        </p:spPr>
        <p:txBody>
          <a:bodyPr/>
          <a:lstStyle/>
          <a:p>
            <a:pPr>
              <a:lnSpc>
                <a:spcPct val="80000"/>
              </a:lnSpc>
              <a:buFont typeface="Verdana" panose="020B0604030504040204" pitchFamily="34" charset="0"/>
              <a:buChar char="●"/>
            </a:pPr>
            <a:r>
              <a:rPr lang="ru-RU" altLang="ru-RU"/>
              <a:t>Хронический средний отит с кариесом или холестеатомой.</a:t>
            </a:r>
          </a:p>
          <a:p>
            <a:pPr>
              <a:lnSpc>
                <a:spcPct val="80000"/>
              </a:lnSpc>
              <a:buFont typeface="Verdana" panose="020B0604030504040204" pitchFamily="34" charset="0"/>
              <a:buChar char="●"/>
            </a:pPr>
            <a:r>
              <a:rPr lang="ru-RU" altLang="ru-RU"/>
              <a:t>Периостит и остит лабиринтной стенки.</a:t>
            </a:r>
          </a:p>
          <a:p>
            <a:pPr>
              <a:lnSpc>
                <a:spcPct val="80000"/>
              </a:lnSpc>
              <a:buFont typeface="Verdana" panose="020B0604030504040204" pitchFamily="34" charset="0"/>
              <a:buChar char="●"/>
            </a:pPr>
            <a:r>
              <a:rPr lang="ru-RU" altLang="ru-RU"/>
              <a:t>Эндостальный слой полукружного канала  набухает, в нем развивается клеточная инфильтрация, формируются грануляции, которые уплотняются и превращаются в рубцовую ткань, закрывающую образованную фистулу.</a:t>
            </a:r>
          </a:p>
          <a:p>
            <a:pPr>
              <a:lnSpc>
                <a:spcPct val="80000"/>
              </a:lnSpc>
              <a:buFont typeface="Verdana" panose="020B0604030504040204" pitchFamily="34" charset="0"/>
              <a:buChar char="●"/>
            </a:pPr>
            <a:r>
              <a:rPr lang="ru-RU" altLang="ru-RU"/>
              <a:t>Воспаление с костной капсулы лабиринта переходит на перепончатый лабиринт, развивается диффузный гнойный лабиринтит.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538</Words>
  <Application>Microsoft Office PowerPoint</Application>
  <PresentationFormat>Широкоэкранный</PresentationFormat>
  <Paragraphs>73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Wingdings</vt:lpstr>
      <vt:lpstr>Тема Office</vt:lpstr>
      <vt:lpstr>Презентация PowerPoint</vt:lpstr>
      <vt:lpstr> </vt:lpstr>
      <vt:lpstr>Основные вопросы:</vt:lpstr>
      <vt:lpstr>Общая характеристика заболеваний внутреннего уха:</vt:lpstr>
      <vt:lpstr>Лабиринтит — заболевание внутреннего уха воспалительной природы, сопровождающееся характерной вестибулярной и кохлеарной симптоматикой.</vt:lpstr>
      <vt:lpstr>Классификация лабиринтита:</vt:lpstr>
      <vt:lpstr>Пути распространения инфекции из среднего уха в лабиринт</vt:lpstr>
      <vt:lpstr>Патогенез тимпаногенного лабиринтита:</vt:lpstr>
      <vt:lpstr>Механизм развития фистулы лабиринта</vt:lpstr>
      <vt:lpstr>Клиника лабиринтита</vt:lpstr>
      <vt:lpstr>Дифференциальный диагноз </vt:lpstr>
      <vt:lpstr>Лечение лабиринтита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Людмила Торопова</dc:creator>
  <cp:lastModifiedBy>Людмила Торопова</cp:lastModifiedBy>
  <cp:revision>1</cp:revision>
  <dcterms:created xsi:type="dcterms:W3CDTF">2020-03-25T03:39:31Z</dcterms:created>
  <dcterms:modified xsi:type="dcterms:W3CDTF">2020-03-25T03:40:57Z</dcterms:modified>
</cp:coreProperties>
</file>