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0.xml" ContentType="application/vnd.openxmlformats-officedocument.them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2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2" r:id="rId3"/>
    <p:sldMasterId id="2147483708" r:id="rId4"/>
    <p:sldMasterId id="2147483724" r:id="rId5"/>
    <p:sldMasterId id="2147483804" r:id="rId6"/>
    <p:sldMasterId id="2147483820" r:id="rId7"/>
    <p:sldMasterId id="2147483868" r:id="rId8"/>
    <p:sldMasterId id="2147483884" r:id="rId9"/>
    <p:sldMasterId id="2147483900" r:id="rId10"/>
    <p:sldMasterId id="2147483916" r:id="rId11"/>
    <p:sldMasterId id="2147483996" r:id="rId12"/>
    <p:sldMasterId id="2147484012" r:id="rId13"/>
    <p:sldMasterId id="2147484028" r:id="rId14"/>
    <p:sldMasterId id="2147484044" r:id="rId15"/>
    <p:sldMasterId id="2147484060" r:id="rId16"/>
    <p:sldMasterId id="2147484076" r:id="rId17"/>
    <p:sldMasterId id="2147484092" r:id="rId18"/>
    <p:sldMasterId id="2147484108" r:id="rId19"/>
    <p:sldMasterId id="2147484124" r:id="rId20"/>
    <p:sldMasterId id="2147484140" r:id="rId21"/>
    <p:sldMasterId id="2147484188" r:id="rId22"/>
    <p:sldMasterId id="2147484204" r:id="rId23"/>
    <p:sldMasterId id="2147484220" r:id="rId24"/>
    <p:sldMasterId id="2147484236" r:id="rId25"/>
    <p:sldMasterId id="2147484268" r:id="rId26"/>
    <p:sldMasterId id="2147484300" r:id="rId27"/>
    <p:sldMasterId id="2147484332" r:id="rId28"/>
    <p:sldMasterId id="2147484348" r:id="rId29"/>
    <p:sldMasterId id="2147484364" r:id="rId30"/>
  </p:sldMasterIdLst>
  <p:notesMasterIdLst>
    <p:notesMasterId r:id="rId91"/>
  </p:notesMasterIdLst>
  <p:sldIdLst>
    <p:sldId id="257" r:id="rId31"/>
    <p:sldId id="258" r:id="rId32"/>
    <p:sldId id="319" r:id="rId33"/>
    <p:sldId id="306" r:id="rId34"/>
    <p:sldId id="261" r:id="rId35"/>
    <p:sldId id="266" r:id="rId36"/>
    <p:sldId id="314" r:id="rId37"/>
    <p:sldId id="315" r:id="rId38"/>
    <p:sldId id="316" r:id="rId39"/>
    <p:sldId id="317" r:id="rId40"/>
    <p:sldId id="267" r:id="rId41"/>
    <p:sldId id="272" r:id="rId42"/>
    <p:sldId id="322" r:id="rId43"/>
    <p:sldId id="328" r:id="rId44"/>
    <p:sldId id="325" r:id="rId45"/>
    <p:sldId id="323" r:id="rId46"/>
    <p:sldId id="273" r:id="rId47"/>
    <p:sldId id="327" r:id="rId48"/>
    <p:sldId id="303" r:id="rId49"/>
    <p:sldId id="304" r:id="rId50"/>
    <p:sldId id="318" r:id="rId51"/>
    <p:sldId id="270" r:id="rId52"/>
    <p:sldId id="320" r:id="rId53"/>
    <p:sldId id="271" r:id="rId54"/>
    <p:sldId id="329" r:id="rId55"/>
    <p:sldId id="331" r:id="rId56"/>
    <p:sldId id="332" r:id="rId57"/>
    <p:sldId id="333" r:id="rId58"/>
    <p:sldId id="338" r:id="rId59"/>
    <p:sldId id="342" r:id="rId60"/>
    <p:sldId id="337" r:id="rId61"/>
    <p:sldId id="334" r:id="rId62"/>
    <p:sldId id="335" r:id="rId63"/>
    <p:sldId id="336" r:id="rId64"/>
    <p:sldId id="311" r:id="rId65"/>
    <p:sldId id="343" r:id="rId66"/>
    <p:sldId id="278" r:id="rId67"/>
    <p:sldId id="279" r:id="rId68"/>
    <p:sldId id="324" r:id="rId69"/>
    <p:sldId id="280" r:id="rId70"/>
    <p:sldId id="281" r:id="rId71"/>
    <p:sldId id="282" r:id="rId72"/>
    <p:sldId id="326" r:id="rId73"/>
    <p:sldId id="283" r:id="rId74"/>
    <p:sldId id="284" r:id="rId75"/>
    <p:sldId id="285" r:id="rId76"/>
    <p:sldId id="286" r:id="rId77"/>
    <p:sldId id="339" r:id="rId78"/>
    <p:sldId id="340" r:id="rId79"/>
    <p:sldId id="287" r:id="rId80"/>
    <p:sldId id="290" r:id="rId81"/>
    <p:sldId id="291" r:id="rId82"/>
    <p:sldId id="292" r:id="rId83"/>
    <p:sldId id="293" r:id="rId84"/>
    <p:sldId id="321" r:id="rId85"/>
    <p:sldId id="295" r:id="rId86"/>
    <p:sldId id="297" r:id="rId87"/>
    <p:sldId id="299" r:id="rId88"/>
    <p:sldId id="300" r:id="rId89"/>
    <p:sldId id="301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16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slide" Target="slides/slide60.xml"/><Relationship Id="rId95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513A9-FC92-47DC-AD24-1A1E359935E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AB0CB-0368-41B5-9527-FFD5A5B5DF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897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63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479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9422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9937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5323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0216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0436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514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9390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0102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85197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95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2101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3524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1860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576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3063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94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1273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504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898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6346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904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7268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0414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3244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9005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9252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5500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7515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5549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109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9504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080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4204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2726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6118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2772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5165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0325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7118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2657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776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552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11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2953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429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7132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9603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9886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4315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6550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2832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7806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6587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0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2735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6364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2319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2683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9819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5595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2212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6479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2446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1881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88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8335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8998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2891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828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573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945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788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2639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6371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1192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750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922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9422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6428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4260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2687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70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2616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7650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27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2094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904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7276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1150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6282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3077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4904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6773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5311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2377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2186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0746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628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9228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0999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7997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5399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7020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646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4214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3743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46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2734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76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29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973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5306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724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07036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9927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5534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5682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8812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16185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3348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70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0705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7753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9273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923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63710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7114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6804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1178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4437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5416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80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52875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6587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71141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2925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5614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70643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4050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2478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8887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0481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381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0377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3132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60024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6732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13263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4522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3099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01166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85894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0634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108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6088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24339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2892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8451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62843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9805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7402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1756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5565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17403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70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8360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23691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30614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2836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21974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0669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9069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38035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56608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34506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926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4606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72587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3588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32153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4261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46806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77138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639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96764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1264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42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61524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17166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35493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77005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5386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8697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906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13996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3638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8462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714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2381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74321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4447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3858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82141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1547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3332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1555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24569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56868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333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91262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12480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60869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05648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80542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37900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85142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58724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11110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84876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07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104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98063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72697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83596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99955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70367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60701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68911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7564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39987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41246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201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1322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89034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93827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70828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65698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7599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86186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48813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19326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05125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89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28838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3703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33963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795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0646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76534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59268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0249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9988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53129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17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33585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95216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08947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1200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53778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37141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9339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96707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60070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02258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32171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89718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28403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62365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52396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42844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32370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74678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41483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46000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121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19528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91829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49389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99252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34462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08100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5994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30437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31370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5144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237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80803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16707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90418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06169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07760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15982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7818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17867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87070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87765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784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58632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87020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05773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78757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92104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6543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5078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3487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866756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10689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927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2601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66853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2417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0407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29526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2665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37873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1911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7143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15018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100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38748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399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06737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62973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93327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74539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45636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301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75561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5695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46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225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52046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6320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84412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71349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14921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90872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57314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72057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2964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83759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150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1157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15549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0706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01148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80030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60559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23591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71080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07498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64560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188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2900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77765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51675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16752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2027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63931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87774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41488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94444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52409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724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65757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59345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80469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78823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18083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67426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9582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57084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9472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56296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656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24514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07704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35617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4444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4764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18982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652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405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535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988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219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67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207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316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980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479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361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513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804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910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472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66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32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239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833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234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749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830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755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118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562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792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762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09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157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45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977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133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956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4891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4737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494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489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078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1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232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504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319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934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1513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107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235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783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4546F230-123B-4376-944A-F027CA56032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840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0175"/>
            <a:ext cx="4037013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0" y="6243638"/>
            <a:ext cx="2132013" cy="455612"/>
          </a:xfrm>
        </p:spPr>
        <p:txBody>
          <a:bodyPr/>
          <a:lstStyle>
            <a:lvl1pPr>
              <a:defRPr/>
            </a:lvl1pPr>
          </a:lstStyle>
          <a:p>
            <a:fld id="{2723E398-7185-465C-8B42-1B0CAB88283F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675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8A24C-D343-42E6-864C-3E0722D0A08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32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6871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0C9D65-FA39-4B75-82E6-B6B815F80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24AA-419B-4D63-8C6C-FC92F95689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1077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297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6851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847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621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30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8117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0678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5552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84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slideLayout" Target="../slideLayouts/slideLayout32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7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slideLayout" Target="../slideLayouts/slideLayout33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slideLayout" Target="../slideLayouts/slideLayout3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72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87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Relationship Id="rId14" Type="http://schemas.openxmlformats.org/officeDocument/2006/relationships/slideLayout" Target="../slideLayouts/slideLayout3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2.xml"/><Relationship Id="rId16" Type="http://schemas.openxmlformats.org/officeDocument/2006/relationships/theme" Target="../theme/theme28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17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2.xml"/><Relationship Id="rId16" Type="http://schemas.openxmlformats.org/officeDocument/2006/relationships/theme" Target="../theme/theme30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Relationship Id="rId14" Type="http://schemas.openxmlformats.org/officeDocument/2006/relationships/slideLayout" Target="../slideLayouts/slideLayout4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0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55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02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1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52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60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4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5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63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85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59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32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4" r:id="rId13"/>
    <p:sldLayoutId id="214748415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03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60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74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  <p:sldLayoutId id="214748423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6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3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  <p:sldLayoutId id="2147484281" r:id="rId13"/>
    <p:sldLayoutId id="2147484282" r:id="rId14"/>
    <p:sldLayoutId id="214748428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36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  <p:sldLayoutId id="214748431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13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  <p:sldLayoutId id="214748434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42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  <p:sldLayoutId id="21474843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40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1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59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9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5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26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3" r:id="rId12"/>
    <p:sldLayoutId id="2147483834" r:id="rId13"/>
    <p:sldLayoutId id="214748383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2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89AA-EA08-4E82-BE8E-570C5D6B35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C042-C5D9-479A-91A0-3A2428CDCC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29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dic.nsf/ruwiki/8955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://dic.academic.ru/dic.nsf/ruwiki/8954" TargetMode="Externa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11.jpeg"/><Relationship Id="rId5" Type="http://schemas.openxmlformats.org/officeDocument/2006/relationships/hyperlink" Target="http://dic.academic.ru/dic.nsf/ruwiki/1113605" TargetMode="External"/><Relationship Id="rId4" Type="http://schemas.openxmlformats.org/officeDocument/2006/relationships/hyperlink" Target="http://dic.academic.ru/dic.nsf/ruwiki/88595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17.xml"/><Relationship Id="rId1" Type="http://schemas.openxmlformats.org/officeDocument/2006/relationships/vmlDrawing" Target="../drawings/vmlDrawing1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0%D0%BB%D1%8C%D0%BF%D0%B0%D1%86%D0%B8%D1%8F" TargetMode="External"/><Relationship Id="rId3" Type="http://schemas.openxmlformats.org/officeDocument/2006/relationships/hyperlink" Target="https://ru.wikipedia.org/wiki/%D0%9B%D0%B8%D0%BC%D1%84%D0%B0" TargetMode="External"/><Relationship Id="rId7" Type="http://schemas.openxmlformats.org/officeDocument/2006/relationships/hyperlink" Target="https://ru.wikipedia.org/wiki/%D0%9B%D0%B8%D0%BC%D1%84%D0%B0%D1%82%D0%B8%D1%87%D0%B5%D1%81%D0%BA%D0%B8%D0%B9_%D1%83%D0%B7%D0%B5%D0%BB" TargetMode="External"/><Relationship Id="rId2" Type="http://schemas.openxmlformats.org/officeDocument/2006/relationships/hyperlink" Target="https://ru.wikipedia.org/wiki/%D0%98%D0%BD%D1%82%D0%B5%D1%80%D0%BD%D0%B0%D1%86%D0%B8%D0%BE%D0%BD%D0%B0%D0%BB%D0%B8%D0%B7%D0%BC_(%D0%BB%D0%B5%D0%BA%D1%81%D0%B8%D0%BA%D0%B0)" TargetMode="External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ru.wikipedia.org/w/index.php?title=-%D0%BF%D0%B0%D1%82%D0%B8%D1%8F&amp;action=edit&amp;redlink=1" TargetMode="External"/><Relationship Id="rId5" Type="http://schemas.openxmlformats.org/officeDocument/2006/relationships/hyperlink" Target="https://ru.wikipedia.org/wiki/%D0%96%D0%B5%D0%BB%D0%B5%D0%B7%D0%B0" TargetMode="External"/><Relationship Id="rId4" Type="http://schemas.openxmlformats.org/officeDocument/2006/relationships/hyperlink" Target="https://ru.wikipedia.org/wiki/%D0%94%D1%80%D0%B5%D0%B2%D0%BD%D0%B5%D0%B3%D1%80%D0%B5%D1%87%D0%B5%D1%81%D0%BA%D0%B8%D0%B9_%D1%8F%D0%B7%D1%8B%D0%B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00063"/>
            <a:ext cx="77724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000" b="1" i="1" dirty="0">
                <a:solidFill>
                  <a:srgbClr val="7030A0"/>
                </a:solidFill>
                <a:latin typeface="+mn-lt"/>
              </a:rPr>
              <a:t>Кафедра детских болезней с курсом ПО Красноярского государственного медицинского университета</a:t>
            </a:r>
            <a:br>
              <a:rPr lang="ru-RU" altLang="ru-RU" sz="2000" b="1" i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000" b="1" i="1" dirty="0">
                <a:solidFill>
                  <a:srgbClr val="7030A0"/>
                </a:solidFill>
                <a:latin typeface="+mn-lt"/>
              </a:rPr>
              <a:t>          им. проф. В.Ф. </a:t>
            </a:r>
            <a:r>
              <a:rPr lang="ru-RU" altLang="ru-RU" sz="2000" b="1" i="1" dirty="0" err="1">
                <a:solidFill>
                  <a:srgbClr val="7030A0"/>
                </a:solidFill>
                <a:latin typeface="+mn-lt"/>
              </a:rPr>
              <a:t>Войно-Ясенецкого</a:t>
            </a:r>
            <a:r>
              <a:rPr lang="ru-RU" altLang="ru-RU" sz="2000" b="1" i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000" b="1" i="1" dirty="0">
                <a:solidFill>
                  <a:srgbClr val="7030A0"/>
                </a:solidFill>
                <a:latin typeface="+mn-lt"/>
              </a:rPr>
            </a:br>
            <a:endParaRPr lang="ru-RU" sz="2000" dirty="0" smtClean="0">
              <a:solidFill>
                <a:srgbClr val="7030A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339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8134350" cy="4114800"/>
          </a:xfrm>
        </p:spPr>
        <p:txBody>
          <a:bodyPr>
            <a:normAutofit fontScale="25000" lnSpcReduction="20000"/>
          </a:bodyPr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12800" b="1" dirty="0" smtClean="0">
                <a:solidFill>
                  <a:srgbClr val="C00000"/>
                </a:solidFill>
              </a:rPr>
              <a:t>ЛИМФОГРАНУЛЕМАТОЗ У ДЕТЕЙ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12800" b="1" dirty="0" smtClean="0">
                <a:solidFill>
                  <a:srgbClr val="C00000"/>
                </a:solidFill>
              </a:rPr>
              <a:t>(</a:t>
            </a:r>
            <a:r>
              <a:rPr lang="ru-RU" altLang="ru-RU" sz="12800" b="1" dirty="0" err="1" smtClean="0">
                <a:solidFill>
                  <a:srgbClr val="C00000"/>
                </a:solidFill>
              </a:rPr>
              <a:t>лимфома</a:t>
            </a:r>
            <a:r>
              <a:rPr lang="ru-RU" altLang="ru-RU" sz="128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12800" b="1" dirty="0" err="1" smtClean="0">
                <a:solidFill>
                  <a:srgbClr val="C00000"/>
                </a:solidFill>
              </a:rPr>
              <a:t>Ходжкина</a:t>
            </a:r>
            <a:r>
              <a:rPr lang="ru-RU" altLang="ru-RU" sz="12800" b="1" dirty="0" smtClean="0">
                <a:solidFill>
                  <a:srgbClr val="C00000"/>
                </a:solidFill>
              </a:rPr>
              <a:t>)</a:t>
            </a:r>
            <a:endParaRPr lang="ru-RU" altLang="ru-RU" sz="12800" b="1" dirty="0" smtClean="0">
              <a:solidFill>
                <a:srgbClr val="C0000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8000" b="1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9600" b="1" dirty="0" smtClean="0">
                <a:solidFill>
                  <a:srgbClr val="7030A0"/>
                </a:solidFill>
              </a:rPr>
              <a:t>Лекция № </a:t>
            </a:r>
            <a:r>
              <a:rPr lang="ru-RU" altLang="ru-RU" sz="9600" b="1" dirty="0" smtClean="0">
                <a:solidFill>
                  <a:srgbClr val="7030A0"/>
                </a:solidFill>
              </a:rPr>
              <a:t>2</a:t>
            </a:r>
            <a:endParaRPr lang="ru-RU" altLang="ru-RU" sz="9600" b="1" dirty="0" smtClean="0">
              <a:solidFill>
                <a:srgbClr val="7030A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9600" b="1" dirty="0" smtClean="0">
                <a:solidFill>
                  <a:srgbClr val="7030A0"/>
                </a:solidFill>
              </a:rPr>
              <a:t>для студентов 5 курса, обучающихся по специальности 060103 – Педиатрия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8000" b="1" i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8000" b="1" i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6000" b="1" i="1" dirty="0" smtClean="0">
              <a:solidFill>
                <a:srgbClr val="7030A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9600" b="1" i="1" dirty="0" err="1">
                <a:solidFill>
                  <a:srgbClr val="7030A0"/>
                </a:solidFill>
              </a:rPr>
              <a:t>к</a:t>
            </a:r>
            <a:r>
              <a:rPr lang="ru-RU" altLang="ru-RU" sz="9600" b="1" i="1" dirty="0" err="1" smtClean="0">
                <a:solidFill>
                  <a:srgbClr val="7030A0"/>
                </a:solidFill>
              </a:rPr>
              <a:t>.м.н</a:t>
            </a:r>
            <a:r>
              <a:rPr lang="ru-RU" altLang="ru-RU" sz="9600" b="1" i="1" dirty="0" smtClean="0">
                <a:solidFill>
                  <a:srgbClr val="7030A0"/>
                </a:solidFill>
              </a:rPr>
              <a:t>, доцент </a:t>
            </a:r>
            <a:r>
              <a:rPr lang="ru-RU" altLang="ru-RU" sz="9600" b="1" i="1" dirty="0" err="1" smtClean="0">
                <a:solidFill>
                  <a:srgbClr val="7030A0"/>
                </a:solidFill>
              </a:rPr>
              <a:t>Фалалеева</a:t>
            </a:r>
            <a:r>
              <a:rPr lang="ru-RU" altLang="ru-RU" sz="9600" b="1" i="1" dirty="0" smtClean="0">
                <a:solidFill>
                  <a:srgbClr val="7030A0"/>
                </a:solidFill>
              </a:rPr>
              <a:t> С.О.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9600" b="1" i="1" dirty="0" smtClean="0">
                <a:solidFill>
                  <a:srgbClr val="7030A0"/>
                </a:solidFill>
              </a:rPr>
              <a:t>К.м.н. гл. внештатный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9600" b="1" i="1" dirty="0" smtClean="0">
                <a:solidFill>
                  <a:srgbClr val="7030A0"/>
                </a:solidFill>
              </a:rPr>
              <a:t>д</a:t>
            </a:r>
            <a:r>
              <a:rPr lang="ru-RU" altLang="ru-RU" sz="9600" b="1" i="1" dirty="0" smtClean="0">
                <a:solidFill>
                  <a:srgbClr val="7030A0"/>
                </a:solidFill>
              </a:rPr>
              <a:t>етский гематолог МЗ Борисова М.В.</a:t>
            </a:r>
            <a:endParaRPr lang="ru-RU" altLang="ru-RU" sz="8000" b="1" i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8000" b="1" i="1" dirty="0">
              <a:solidFill>
                <a:srgbClr val="7030A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8000" b="1" i="1" dirty="0" smtClean="0">
              <a:solidFill>
                <a:srgbClr val="7030A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8000" b="1" i="1" dirty="0" smtClean="0">
                <a:solidFill>
                  <a:srgbClr val="7030A0"/>
                </a:solidFill>
              </a:rPr>
              <a:t>Красноярск </a:t>
            </a:r>
            <a:r>
              <a:rPr lang="ru-RU" altLang="ru-RU" sz="8000" b="1" i="1" dirty="0" smtClean="0">
                <a:solidFill>
                  <a:srgbClr val="7030A0"/>
                </a:solidFill>
              </a:rPr>
              <a:t>2020</a:t>
            </a:r>
            <a:endParaRPr lang="ru-RU" altLang="ru-RU" sz="8000" b="1" i="1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6000" i="1" dirty="0" smtClean="0"/>
          </a:p>
          <a:p>
            <a:pPr>
              <a:defRPr/>
            </a:pPr>
            <a:endParaRPr lang="ru-RU" altLang="ru-RU" sz="4400" dirty="0" smtClean="0">
              <a:cs typeface="Arial" charset="0"/>
            </a:endParaRPr>
          </a:p>
          <a:p>
            <a:pPr>
              <a:defRPr/>
            </a:pPr>
            <a:endParaRPr lang="ru-RU" altLang="ru-RU" sz="2000" dirty="0" smtClean="0"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ru-RU" altLang="ru-RU" sz="2000" dirty="0" smtClean="0">
                <a:cs typeface="Arial" charset="0"/>
              </a:rPr>
              <a:t>    </a:t>
            </a:r>
          </a:p>
          <a:p>
            <a:pPr>
              <a:buFontTx/>
              <a:buNone/>
              <a:defRPr/>
            </a:pPr>
            <a:endParaRPr lang="ru-RU" altLang="ru-RU" sz="2000" dirty="0" smtClean="0">
              <a:cs typeface="Arial" charset="0"/>
            </a:endParaRPr>
          </a:p>
          <a:p>
            <a:pPr>
              <a:defRPr/>
            </a:pPr>
            <a:endParaRPr lang="ru-RU" altLang="ru-RU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69417"/>
            <a:ext cx="2972993" cy="278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83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/>
              </a:rPr>
              <a:t>ЛАП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560" y="1268760"/>
            <a:ext cx="7772400" cy="5040560"/>
          </a:xfrm>
        </p:spPr>
        <p:txBody>
          <a:bodyPr>
            <a:normAutofit/>
          </a:bodyPr>
          <a:lstStyle/>
          <a:p>
            <a:pPr algn="ctr">
              <a:buFont typeface="Arial" pitchFamily="34" charset="0"/>
              <a:buNone/>
            </a:pPr>
            <a:r>
              <a:rPr lang="ru-RU" dirty="0"/>
              <a:t>     </a:t>
            </a:r>
            <a:r>
              <a:rPr lang="ru-RU" sz="2800" b="1" dirty="0" smtClean="0">
                <a:solidFill>
                  <a:srgbClr val="C00000"/>
                </a:solidFill>
              </a:rPr>
              <a:t>Надключичные л/у</a:t>
            </a:r>
          </a:p>
          <a:p>
            <a:r>
              <a:rPr lang="ru-RU" sz="2800" dirty="0" smtClean="0"/>
              <a:t>Всегда требуют консультации гематолога/онколога</a:t>
            </a:r>
          </a:p>
          <a:p>
            <a:r>
              <a:rPr lang="ru-RU" sz="2800" dirty="0" smtClean="0"/>
              <a:t>Наличие надключичных л/у слева (Вирхова)-маркер вероятной патологии ОБП, ЗП, </a:t>
            </a:r>
            <a:r>
              <a:rPr lang="ru-RU" sz="2400" dirty="0" smtClean="0"/>
              <a:t>МТ</a:t>
            </a:r>
            <a:r>
              <a:rPr lang="ru-RU" sz="2000" dirty="0" smtClean="0"/>
              <a:t> (</a:t>
            </a:r>
            <a:r>
              <a:rPr lang="ru-RU" sz="2000" dirty="0" smtClean="0">
                <a:solidFill>
                  <a:srgbClr val="252525"/>
                </a:solidFill>
              </a:rPr>
              <a:t>поражения </a:t>
            </a:r>
            <a:r>
              <a:rPr lang="ru-RU" sz="2000" dirty="0">
                <a:solidFill>
                  <a:srgbClr val="252525"/>
                </a:solidFill>
              </a:rPr>
              <a:t>семенников, яичников, почек, поджелудочной железы, простаты, желудка или желчного </a:t>
            </a:r>
            <a:r>
              <a:rPr lang="ru-RU" sz="2000" dirty="0" smtClean="0">
                <a:solidFill>
                  <a:srgbClr val="252525"/>
                </a:solidFill>
              </a:rPr>
              <a:t>пузыря).</a:t>
            </a:r>
            <a:endParaRPr lang="ru-RU" sz="2000" dirty="0" smtClean="0"/>
          </a:p>
          <a:p>
            <a:r>
              <a:rPr lang="ru-RU" sz="2800" dirty="0" smtClean="0"/>
              <a:t>Наличие надключичных л/у справа-маркер патологии средостения</a:t>
            </a:r>
            <a:r>
              <a:rPr lang="ru-RU" sz="2000" dirty="0" smtClean="0"/>
              <a:t>(</a:t>
            </a:r>
            <a:r>
              <a:rPr lang="ru-RU" sz="2000" dirty="0" smtClean="0">
                <a:solidFill>
                  <a:srgbClr val="252525"/>
                </a:solidFill>
              </a:rPr>
              <a:t>часто </a:t>
            </a:r>
            <a:r>
              <a:rPr lang="ru-RU" sz="2000" dirty="0">
                <a:solidFill>
                  <a:srgbClr val="252525"/>
                </a:solidFill>
              </a:rPr>
              <a:t>связана с наличием злокачественного образования в средостении, лёгких, </a:t>
            </a:r>
            <a:r>
              <a:rPr lang="ru-RU" sz="2000" dirty="0" smtClean="0">
                <a:solidFill>
                  <a:srgbClr val="252525"/>
                </a:solidFill>
              </a:rPr>
              <a:t>пищеводе).</a:t>
            </a:r>
            <a:endParaRPr lang="ru-RU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70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143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altLang="ru-RU" sz="3600" b="1" kern="0" dirty="0">
                <a:solidFill>
                  <a:srgbClr val="C00000"/>
                </a:solidFill>
                <a:latin typeface="Times New Roman"/>
              </a:rPr>
              <a:t>Классификация опухолей кроветворной  и лимфоидной тканей – ВОЗ, 2008.</a:t>
            </a:r>
            <a:r>
              <a:rPr lang="ru-RU" altLang="ru-RU" sz="3600" i="1" kern="0" dirty="0">
                <a:solidFill>
                  <a:srgbClr val="C00000"/>
                </a:solidFill>
                <a:latin typeface="Times New Roman"/>
              </a:rPr>
              <a:t/>
            </a:r>
            <a:br>
              <a:rPr lang="ru-RU" altLang="ru-RU" sz="3600" i="1" kern="0" dirty="0">
                <a:solidFill>
                  <a:srgbClr val="C00000"/>
                </a:solidFill>
                <a:latin typeface="Times New Roman"/>
              </a:rPr>
            </a:br>
            <a:r>
              <a:rPr lang="ru-RU" altLang="ru-RU" sz="2700" i="1" kern="0" dirty="0" smtClean="0">
                <a:solidFill>
                  <a:srgbClr val="C00000"/>
                </a:solidFill>
                <a:latin typeface="Times New Roman"/>
              </a:rPr>
              <a:t>(Педиатрия, № 4, 2009).</a:t>
            </a:r>
            <a:endParaRPr lang="ru-RU" sz="27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2924944"/>
            <a:ext cx="8077200" cy="208823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В-клеточные опухоли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i="1" dirty="0" err="1" smtClean="0">
                <a:solidFill>
                  <a:schemeClr val="tx1"/>
                </a:solidFill>
              </a:rPr>
              <a:t>Лимфома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 err="1" smtClean="0">
                <a:solidFill>
                  <a:schemeClr val="tx1"/>
                </a:solidFill>
              </a:rPr>
              <a:t>Ходжкина</a:t>
            </a:r>
            <a:endParaRPr lang="ru-RU" i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Опухоли из зрелых Т и </a:t>
            </a:r>
            <a:r>
              <a:rPr lang="en-US" dirty="0" smtClean="0">
                <a:solidFill>
                  <a:schemeClr val="tx1"/>
                </a:solidFill>
              </a:rPr>
              <a:t>NK </a:t>
            </a:r>
            <a:r>
              <a:rPr lang="ru-RU" dirty="0" smtClean="0">
                <a:solidFill>
                  <a:schemeClr val="tx1"/>
                </a:solidFill>
              </a:rPr>
              <a:t>клеток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4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 (ЛХ)</a:t>
            </a:r>
            <a:br>
              <a:rPr lang="ru-RU" sz="3200" b="1" dirty="0" smtClean="0">
                <a:solidFill>
                  <a:srgbClr val="C00000"/>
                </a:solidFill>
                <a:latin typeface="+mn-lt"/>
              </a:rPr>
            </a:b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512" y="1124744"/>
            <a:ext cx="9073008" cy="6295459"/>
          </a:xfrm>
        </p:spPr>
        <p:txBody>
          <a:bodyPr>
            <a:normAutofit fontScale="25000" lnSpcReduction="20000"/>
          </a:bodyPr>
          <a:lstStyle/>
          <a:p>
            <a:pPr>
              <a:buFont typeface="Arial" pitchFamily="34" charset="0"/>
              <a:buNone/>
            </a:pPr>
            <a:r>
              <a:rPr lang="ru-RU" sz="4400" dirty="0"/>
              <a:t>     </a:t>
            </a:r>
            <a:r>
              <a:rPr lang="ru-RU" sz="8000" dirty="0" smtClean="0"/>
              <a:t>МКБ 10   С81  </a:t>
            </a:r>
          </a:p>
          <a:p>
            <a:pPr>
              <a:buFont typeface="Arial" pitchFamily="34" charset="0"/>
              <a:buNone/>
            </a:pPr>
            <a:r>
              <a:rPr lang="ru-RU" sz="9600" dirty="0"/>
              <a:t> </a:t>
            </a:r>
            <a:r>
              <a:rPr lang="ru-RU" sz="9600" dirty="0" smtClean="0"/>
              <a:t>   Злокачественная опухоль  лимфоидной ткани с </a:t>
            </a:r>
            <a:r>
              <a:rPr lang="ru-RU" sz="9600" dirty="0" err="1" smtClean="0"/>
              <a:t>клональной</a:t>
            </a:r>
            <a:r>
              <a:rPr lang="ru-RU" sz="9600" dirty="0" smtClean="0"/>
              <a:t> пролиферацией В-клеток зародышевых центров лимфатических узлов 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9600" dirty="0" smtClean="0"/>
              <a:t>    с </a:t>
            </a:r>
            <a:r>
              <a:rPr lang="ru-RU" sz="9600" dirty="0"/>
              <a:t>гранулематозной гистологической структурой  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9600" dirty="0"/>
              <a:t>    опухолевый субстрат </a:t>
            </a:r>
            <a:r>
              <a:rPr lang="ru-RU" sz="9600" dirty="0" smtClean="0"/>
              <a:t>   </a:t>
            </a:r>
            <a:r>
              <a:rPr lang="ru-RU" sz="9600" dirty="0" err="1" smtClean="0"/>
              <a:t>лимфомы</a:t>
            </a:r>
            <a:r>
              <a:rPr lang="ru-RU" sz="9600" dirty="0" smtClean="0"/>
              <a:t> </a:t>
            </a:r>
            <a:r>
              <a:rPr lang="ru-RU" sz="9600" dirty="0" err="1"/>
              <a:t>Ходжкина</a:t>
            </a:r>
            <a:r>
              <a:rPr lang="ru-RU" sz="9600" dirty="0"/>
              <a:t> -     клетки </a:t>
            </a:r>
            <a:r>
              <a:rPr lang="ru-RU" sz="9600" dirty="0" smtClean="0"/>
              <a:t>Березовского-</a:t>
            </a:r>
            <a:r>
              <a:rPr lang="ru-RU" sz="9600" dirty="0" err="1" smtClean="0"/>
              <a:t>Штернберга</a:t>
            </a:r>
            <a:r>
              <a:rPr lang="ru-RU" sz="9600" dirty="0" smtClean="0"/>
              <a:t>-Рид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Болезнь </a:t>
            </a:r>
            <a:r>
              <a:rPr lang="ru-RU" sz="8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Ходжкина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1865г. </a:t>
            </a:r>
            <a:endParaRPr lang="ru-RU" sz="9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30000"/>
              </a:lnSpc>
              <a:buNone/>
            </a:pP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en-US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лимфогранулематоз</a:t>
            </a:r>
            <a:r>
              <a:rPr lang="en-US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предложен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1904г. на Венском съезде </a:t>
            </a: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немецких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8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патологов </a:t>
            </a:r>
            <a:endParaRPr lang="ru-RU" sz="8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30000"/>
              </a:lnSpc>
              <a:buNone/>
            </a:pPr>
            <a:r>
              <a:rPr lang="ru-RU" sz="8000" i="1" dirty="0" smtClean="0">
                <a:solidFill>
                  <a:prstClr val="black"/>
                </a:solidFill>
              </a:rPr>
              <a:t>Последняя </a:t>
            </a:r>
            <a:r>
              <a:rPr lang="ru-RU" sz="8000" i="1" dirty="0">
                <a:solidFill>
                  <a:prstClr val="black"/>
                </a:solidFill>
              </a:rPr>
              <a:t>морфологическая </a:t>
            </a:r>
            <a:r>
              <a:rPr lang="ru-RU" sz="8000" i="1" dirty="0" smtClean="0">
                <a:solidFill>
                  <a:prstClr val="black"/>
                </a:solidFill>
              </a:rPr>
              <a:t>классификация</a:t>
            </a:r>
          </a:p>
          <a:p>
            <a:pPr lvl="0">
              <a:lnSpc>
                <a:spcPct val="130000"/>
              </a:lnSpc>
              <a:buNone/>
            </a:pPr>
            <a:r>
              <a:rPr lang="ru-RU" sz="8000" i="1" dirty="0" err="1" smtClean="0">
                <a:solidFill>
                  <a:prstClr val="black"/>
                </a:solidFill>
              </a:rPr>
              <a:t>лимфом</a:t>
            </a:r>
            <a:r>
              <a:rPr lang="ru-RU" sz="8000" i="1" dirty="0" smtClean="0">
                <a:solidFill>
                  <a:prstClr val="black"/>
                </a:solidFill>
              </a:rPr>
              <a:t> </a:t>
            </a:r>
            <a:r>
              <a:rPr lang="ru-RU" sz="8000" i="1" dirty="0">
                <a:solidFill>
                  <a:prstClr val="black"/>
                </a:solidFill>
              </a:rPr>
              <a:t>ВОЗ (2001 г.) утвердила название </a:t>
            </a:r>
            <a:endParaRPr lang="ru-RU" sz="8000" i="1" dirty="0" smtClean="0">
              <a:solidFill>
                <a:prstClr val="black"/>
              </a:solidFill>
            </a:endParaRPr>
          </a:p>
          <a:p>
            <a:pPr lvl="0">
              <a:lnSpc>
                <a:spcPct val="130000"/>
              </a:lnSpc>
              <a:buNone/>
            </a:pPr>
            <a:r>
              <a:rPr lang="ru-RU" sz="8000" i="1" dirty="0" err="1" smtClean="0">
                <a:solidFill>
                  <a:prstClr val="black"/>
                </a:solidFill>
              </a:rPr>
              <a:t>лимфома</a:t>
            </a:r>
            <a:r>
              <a:rPr lang="ru-RU" sz="8000" i="1" dirty="0" smtClean="0">
                <a:solidFill>
                  <a:prstClr val="black"/>
                </a:solidFill>
              </a:rPr>
              <a:t> </a:t>
            </a:r>
            <a:r>
              <a:rPr lang="ru-RU" sz="8000" i="1" dirty="0" err="1">
                <a:solidFill>
                  <a:prstClr val="black"/>
                </a:solidFill>
              </a:rPr>
              <a:t>Ходжкина</a:t>
            </a:r>
            <a:r>
              <a:rPr lang="ru-RU" sz="8000" i="1" dirty="0">
                <a:solidFill>
                  <a:prstClr val="black"/>
                </a:solidFill>
              </a:rPr>
              <a:t>».</a:t>
            </a:r>
            <a:br>
              <a:rPr lang="ru-RU" sz="8000" i="1" dirty="0">
                <a:solidFill>
                  <a:prstClr val="black"/>
                </a:solidFill>
              </a:rPr>
            </a:br>
            <a:endParaRPr lang="ru-RU" sz="8000" i="1" dirty="0">
              <a:solidFill>
                <a:prstClr val="black"/>
              </a:solidFill>
              <a:cs typeface="Times New Roman" pitchFamily="18" charset="0"/>
            </a:endParaRPr>
          </a:p>
          <a:p>
            <a:pPr lvl="0">
              <a:lnSpc>
                <a:spcPct val="130000"/>
              </a:lnSpc>
              <a:buNone/>
            </a:pPr>
            <a:endParaRPr lang="ru-RU" sz="33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None/>
            </a:pPr>
            <a:r>
              <a:rPr lang="ru-RU" dirty="0" smtClean="0"/>
              <a:t>           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2819" y="3645024"/>
            <a:ext cx="3736760" cy="295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82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650" y="980728"/>
            <a:ext cx="9144000" cy="5378152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30000"/>
              </a:lnSpc>
              <a:buFont typeface="Arial" pitchFamily="34" charset="0"/>
              <a:buNone/>
            </a:pPr>
            <a:r>
              <a:rPr lang="ru-RU" sz="2800" dirty="0"/>
              <a:t>  </a:t>
            </a:r>
            <a:endParaRPr lang="en-US" sz="2400" b="1" dirty="0"/>
          </a:p>
          <a:p>
            <a:pPr>
              <a:lnSpc>
                <a:spcPct val="130000"/>
              </a:lnSpc>
              <a:buFont typeface="Arial" pitchFamily="34" charset="0"/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Впервые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описана Томасом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Ходжкиным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1832г. 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None/>
            </a:pPr>
            <a:r>
              <a:rPr lang="ru-RU" sz="9600" dirty="0" smtClean="0">
                <a:solidFill>
                  <a:srgbClr val="222222"/>
                </a:solidFill>
              </a:rPr>
              <a:t>    Спустя </a:t>
            </a:r>
            <a:r>
              <a:rPr lang="ru-RU" sz="9600" dirty="0">
                <a:solidFill>
                  <a:srgbClr val="222222"/>
                </a:solidFill>
              </a:rPr>
              <a:t>23 года </a:t>
            </a:r>
            <a:r>
              <a:rPr lang="ru-RU" sz="9600" dirty="0" err="1"/>
              <a:t>Самуэль</a:t>
            </a:r>
            <a:r>
              <a:rPr lang="ru-RU" sz="9600" dirty="0"/>
              <a:t> </a:t>
            </a:r>
            <a:r>
              <a:rPr lang="ru-RU" sz="9600" dirty="0" smtClean="0"/>
              <a:t>Уилкс, </a:t>
            </a:r>
          </a:p>
          <a:p>
            <a:pPr>
              <a:lnSpc>
                <a:spcPct val="130000"/>
              </a:lnSpc>
              <a:buNone/>
            </a:pPr>
            <a:r>
              <a:rPr lang="ru-RU" sz="9600" dirty="0" smtClean="0">
                <a:solidFill>
                  <a:srgbClr val="222222"/>
                </a:solidFill>
              </a:rPr>
              <a:t>    британский </a:t>
            </a:r>
            <a:r>
              <a:rPr lang="ru-RU" sz="9600" dirty="0">
                <a:solidFill>
                  <a:srgbClr val="222222"/>
                </a:solidFill>
              </a:rPr>
              <a:t>врач и </a:t>
            </a:r>
            <a:r>
              <a:rPr lang="ru-RU" sz="9600" dirty="0" smtClean="0">
                <a:solidFill>
                  <a:srgbClr val="222222"/>
                </a:solidFill>
              </a:rPr>
              <a:t>биограф добавил </a:t>
            </a:r>
            <a:r>
              <a:rPr lang="ru-RU" sz="9600" dirty="0">
                <a:solidFill>
                  <a:srgbClr val="222222"/>
                </a:solidFill>
              </a:rPr>
              <a:t>к ним </a:t>
            </a:r>
            <a:endParaRPr lang="ru-RU" sz="9600" dirty="0" smtClean="0">
              <a:solidFill>
                <a:srgbClr val="222222"/>
              </a:solidFill>
            </a:endParaRPr>
          </a:p>
          <a:p>
            <a:pPr>
              <a:lnSpc>
                <a:spcPct val="130000"/>
              </a:lnSpc>
              <a:buNone/>
            </a:pPr>
            <a:r>
              <a:rPr lang="ru-RU" sz="9600" dirty="0" smtClean="0">
                <a:solidFill>
                  <a:srgbClr val="222222"/>
                </a:solidFill>
              </a:rPr>
              <a:t>    11 </a:t>
            </a:r>
            <a:r>
              <a:rPr lang="ru-RU" sz="9600" dirty="0">
                <a:solidFill>
                  <a:srgbClr val="222222"/>
                </a:solidFill>
              </a:rPr>
              <a:t>собственных наблюдений.</a:t>
            </a:r>
            <a:endParaRPr lang="en-US" sz="9600" dirty="0">
              <a:cs typeface="Times New Roman" pitchFamily="18" charset="0"/>
            </a:endParaRPr>
          </a:p>
          <a:p>
            <a:pPr lvl="0">
              <a:lnSpc>
                <a:spcPct val="130000"/>
              </a:lnSpc>
              <a:buNone/>
            </a:pPr>
            <a:r>
              <a:rPr lang="ru-RU" sz="9600" dirty="0" smtClean="0">
                <a:solidFill>
                  <a:srgbClr val="333333"/>
                </a:solidFill>
              </a:rPr>
              <a:t>    С. Я. Березовский </a:t>
            </a:r>
            <a:r>
              <a:rPr lang="ru-RU" sz="9600" dirty="0">
                <a:solidFill>
                  <a:srgbClr val="333333"/>
                </a:solidFill>
              </a:rPr>
              <a:t>и в 1898 г. Карл </a:t>
            </a:r>
            <a:r>
              <a:rPr lang="ru-RU" sz="9600" dirty="0" err="1">
                <a:solidFill>
                  <a:srgbClr val="333333"/>
                </a:solidFill>
              </a:rPr>
              <a:t>Штернберг</a:t>
            </a:r>
            <a:r>
              <a:rPr lang="ru-RU" sz="9600" dirty="0">
                <a:solidFill>
                  <a:srgbClr val="333333"/>
                </a:solidFill>
              </a:rPr>
              <a:t> описали крупные многоядерные клетки, характерные для пораженных лимфатических узлов, а в 1902 г. Дороти Рид дала подробную морфологическую характеристику клеток, сопроводив ее рисунками. С</a:t>
            </a:r>
            <a:r>
              <a:rPr lang="ru-RU" sz="9600" dirty="0" smtClean="0">
                <a:solidFill>
                  <a:srgbClr val="333333"/>
                </a:solidFill>
              </a:rPr>
              <a:t>. Я. Березовский </a:t>
            </a:r>
            <a:r>
              <a:rPr lang="ru-RU" sz="9600" dirty="0">
                <a:solidFill>
                  <a:srgbClr val="333333"/>
                </a:solidFill>
              </a:rPr>
              <a:t>и Д</a:t>
            </a:r>
            <a:r>
              <a:rPr lang="ru-RU" sz="9600" dirty="0" smtClean="0">
                <a:solidFill>
                  <a:srgbClr val="333333"/>
                </a:solidFill>
              </a:rPr>
              <a:t>. Рид </a:t>
            </a:r>
            <a:r>
              <a:rPr lang="ru-RU" sz="9600" dirty="0">
                <a:solidFill>
                  <a:srgbClr val="333333"/>
                </a:solidFill>
              </a:rPr>
              <a:t>предположили, что именно эти клетки являются основным субстратом болезни, и впоследствии они получили название клеток Березовского-Рид-</a:t>
            </a:r>
            <a:r>
              <a:rPr lang="ru-RU" sz="9600" dirty="0" err="1">
                <a:solidFill>
                  <a:srgbClr val="333333"/>
                </a:solidFill>
              </a:rPr>
              <a:t>Штернберга</a:t>
            </a:r>
            <a:r>
              <a:rPr lang="ru-RU" sz="9600" dirty="0">
                <a:solidFill>
                  <a:srgbClr val="333333"/>
                </a:solidFill>
              </a:rPr>
              <a:t>, а в России - клеток Березовского-</a:t>
            </a:r>
            <a:r>
              <a:rPr lang="ru-RU" sz="9600" dirty="0" err="1">
                <a:solidFill>
                  <a:srgbClr val="333333"/>
                </a:solidFill>
              </a:rPr>
              <a:t>Штернберга</a:t>
            </a:r>
            <a:r>
              <a:rPr lang="ru-RU" sz="9600" dirty="0">
                <a:solidFill>
                  <a:srgbClr val="333333"/>
                </a:solidFill>
              </a:rPr>
              <a:t>. </a:t>
            </a:r>
            <a:endParaRPr lang="ru-RU" sz="9600" dirty="0" smtClean="0">
              <a:solidFill>
                <a:srgbClr val="333333"/>
              </a:solidFill>
            </a:endParaRPr>
          </a:p>
          <a:p>
            <a:pPr>
              <a:lnSpc>
                <a:spcPct val="130000"/>
              </a:lnSpc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buFont typeface="Arial" pitchFamily="34" charset="0"/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Font typeface="Arial" pitchFamily="34" charset="0"/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b="1" dirty="0"/>
              <a:t> 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69013" cy="252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88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3200" b="1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Лимфома</a:t>
            </a:r>
            <a:r>
              <a:rPr lang="ru-RU" altLang="ru-RU" sz="3200" b="1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ru-RU" altLang="ru-RU" sz="3200" b="1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Ходжкина</a:t>
            </a:r>
            <a:endParaRPr lang="ru-RU" altLang="ru-RU" sz="3200" b="1" dirty="0" smtClean="0">
              <a:ln>
                <a:noFill/>
              </a:ln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708525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endParaRPr lang="ru-RU" altLang="ru-RU" sz="1800" b="1" smtClean="0"/>
          </a:p>
          <a:p>
            <a:pPr>
              <a:lnSpc>
                <a:spcPct val="90000"/>
              </a:lnSpc>
            </a:pPr>
            <a:endParaRPr lang="ru-RU" altLang="ru-RU" sz="1800" smtClean="0"/>
          </a:p>
        </p:txBody>
      </p:sp>
      <p:pic>
        <p:nvPicPr>
          <p:cNvPr id="188421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149908"/>
            <a:ext cx="3599631" cy="2611981"/>
          </a:xfrm>
          <a:noFill/>
        </p:spPr>
      </p:pic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4140200" y="1484784"/>
            <a:ext cx="457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/>
              <a:t>ЛХ - первичное опухолевое заболевание лимфатической системы, которое характеризуется: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/>
              <a:t>наличием специфичных гигантских клеток Березовского-</a:t>
            </a:r>
            <a:r>
              <a:rPr lang="ru-RU" altLang="ru-RU" sz="2400" dirty="0" err="1"/>
              <a:t>Штернберга</a:t>
            </a:r>
            <a:r>
              <a:rPr lang="ru-RU" altLang="ru-RU" sz="2400" dirty="0"/>
              <a:t>-Рида,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dirty="0"/>
              <a:t>первоначальным </a:t>
            </a:r>
            <a:r>
              <a:rPr lang="ru-RU" altLang="ru-RU" sz="2400" dirty="0" err="1"/>
              <a:t>уницентричным</a:t>
            </a:r>
            <a:r>
              <a:rPr lang="ru-RU" altLang="ru-RU" sz="2400" dirty="0"/>
              <a:t> поражением,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/>
              <a:t>с последующим </a:t>
            </a:r>
            <a:r>
              <a:rPr lang="ru-RU" altLang="ru-RU" sz="2400" dirty="0" err="1"/>
              <a:t>лимфогенным</a:t>
            </a:r>
            <a:r>
              <a:rPr lang="ru-RU" altLang="ru-RU" sz="2400" dirty="0"/>
              <a:t> и гематогенным метастазированием.</a:t>
            </a:r>
          </a:p>
        </p:txBody>
      </p:sp>
      <p:pic>
        <p:nvPicPr>
          <p:cNvPr id="18842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72" y="3902074"/>
            <a:ext cx="3583704" cy="25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98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/>
              </a:rPr>
              <a:t>Ходжкина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46" y="1612756"/>
            <a:ext cx="3898776" cy="5245244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Классическая клетка </a:t>
            </a:r>
            <a:r>
              <a:rPr lang="ru-RU" sz="2800" dirty="0" smtClean="0">
                <a:solidFill>
                  <a:srgbClr val="000000"/>
                </a:solidFill>
              </a:rPr>
              <a:t>Березовского -</a:t>
            </a:r>
            <a:r>
              <a:rPr lang="ru-RU" sz="2800" dirty="0" err="1" smtClean="0">
                <a:solidFill>
                  <a:srgbClr val="000000"/>
                </a:solidFill>
              </a:rPr>
              <a:t>Штернберга</a:t>
            </a:r>
            <a:r>
              <a:rPr lang="ru-RU" sz="2800" dirty="0" smtClean="0">
                <a:solidFill>
                  <a:srgbClr val="000000"/>
                </a:solidFill>
              </a:rPr>
              <a:t>- </a:t>
            </a:r>
            <a:r>
              <a:rPr lang="ru-RU" sz="2800" dirty="0">
                <a:solidFill>
                  <a:srgbClr val="000000"/>
                </a:solidFill>
              </a:rPr>
              <a:t>— </a:t>
            </a:r>
            <a:r>
              <a:rPr lang="ru-RU" sz="2800" dirty="0" smtClean="0">
                <a:solidFill>
                  <a:srgbClr val="000000"/>
                </a:solidFill>
              </a:rPr>
              <a:t>двухъядерная </a:t>
            </a:r>
            <a:r>
              <a:rPr lang="ru-RU" sz="2800" dirty="0">
                <a:solidFill>
                  <a:srgbClr val="000000"/>
                </a:solidFill>
              </a:rPr>
              <a:t>или с ядром из двух долей. Каждое ядро или ядерная доля содержит крупное эозинофильное ядрышко с просветлением вокруг — так называемый «глаз совы». </a:t>
            </a:r>
            <a:endParaRPr lang="ru-RU" sz="2800" dirty="0" smtClean="0">
              <a:solidFill>
                <a:srgbClr val="000000"/>
              </a:solidFill>
            </a:endParaRPr>
          </a:p>
          <a:p>
            <a:r>
              <a:rPr lang="ru-RU" sz="2800" dirty="0" smtClean="0">
                <a:solidFill>
                  <a:srgbClr val="000000"/>
                </a:solidFill>
              </a:rPr>
              <a:t>Нередко </a:t>
            </a:r>
            <a:r>
              <a:rPr lang="ru-RU" sz="2800" dirty="0">
                <a:solidFill>
                  <a:srgbClr val="000000"/>
                </a:solidFill>
              </a:rPr>
              <a:t>из ядрышка тонкие нити хроматина в виде лучей расходятся к хорошо определяемой ядерной </a:t>
            </a:r>
            <a:r>
              <a:rPr lang="ru-RU" sz="2800" dirty="0" smtClean="0">
                <a:solidFill>
                  <a:srgbClr val="000000"/>
                </a:solidFill>
              </a:rPr>
              <a:t>мембране.</a:t>
            </a:r>
            <a:endParaRPr lang="ru-RU" sz="28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12756"/>
            <a:ext cx="489654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4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Ходжкина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528" y="855340"/>
            <a:ext cx="6192688" cy="5867400"/>
          </a:xfrm>
        </p:spPr>
        <p:txBody>
          <a:bodyPr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dirty="0"/>
              <a:t> </a:t>
            </a:r>
            <a:r>
              <a:rPr lang="ru-RU" sz="2000" b="1" i="1" dirty="0"/>
              <a:t>Клетки Березовского </a:t>
            </a:r>
            <a:r>
              <a:rPr lang="ru-RU" sz="2000" b="1" i="1" dirty="0" err="1"/>
              <a:t>Штернберга</a:t>
            </a:r>
            <a:endParaRPr lang="ru-RU" sz="2000" b="1" i="1" dirty="0"/>
          </a:p>
          <a:p>
            <a:pPr algn="ctr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b="1" dirty="0"/>
              <a:t>         </a:t>
            </a:r>
            <a:r>
              <a:rPr lang="ru-RU" sz="2000" i="1" dirty="0"/>
              <a:t>Продуцируют </a:t>
            </a:r>
            <a:r>
              <a:rPr lang="ru-RU" sz="2000" i="1" dirty="0" err="1"/>
              <a:t>цитокины</a:t>
            </a:r>
            <a:r>
              <a:rPr lang="ru-RU" sz="2000" i="1" dirty="0"/>
              <a:t> и </a:t>
            </a:r>
            <a:r>
              <a:rPr lang="ru-RU" sz="2000" i="1" dirty="0" err="1"/>
              <a:t>хемокины</a:t>
            </a:r>
            <a:r>
              <a:rPr lang="ru-RU" sz="2000" i="1" dirty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err="1"/>
              <a:t>Интерлейкины</a:t>
            </a:r>
            <a:r>
              <a:rPr lang="ru-RU" sz="2000" dirty="0"/>
              <a:t> </a:t>
            </a:r>
            <a:r>
              <a:rPr lang="ru-RU" sz="2000" dirty="0" smtClean="0"/>
              <a:t>  1                    </a:t>
            </a:r>
            <a:r>
              <a:rPr lang="ru-RU" sz="2000" dirty="0" err="1"/>
              <a:t>Лимфопролиферация</a:t>
            </a:r>
            <a:r>
              <a:rPr lang="ru-RU" sz="2000" dirty="0"/>
              <a:t>,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                             2                    лихорадка, ночные поты,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                             5                    иммунодефицит</a:t>
            </a:r>
            <a:r>
              <a:rPr lang="ru-RU" sz="2000" dirty="0" smtClean="0"/>
              <a:t>, </a:t>
            </a:r>
            <a:r>
              <a:rPr lang="ru-RU" sz="2000" dirty="0" err="1" smtClean="0"/>
              <a:t>эзинофил</a:t>
            </a:r>
            <a:r>
              <a:rPr lang="ru-RU" sz="2000" dirty="0" smtClean="0"/>
              <a:t>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smtClean="0"/>
              <a:t>                             6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smtClean="0"/>
              <a:t>Фактор </a:t>
            </a:r>
            <a:r>
              <a:rPr lang="ru-RU" sz="2000" dirty="0"/>
              <a:t>некроза                            Лихорадка, потеря веса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опухоли </a:t>
            </a:r>
            <a:r>
              <a:rPr lang="en-US" sz="2000" dirty="0"/>
              <a:t>TNF -ά,-β</a:t>
            </a:r>
            <a:r>
              <a:rPr lang="ru-RU" sz="2000" dirty="0"/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err="1"/>
              <a:t>Колониестимулирующие</a:t>
            </a:r>
            <a:r>
              <a:rPr lang="ru-RU" sz="2000" dirty="0"/>
              <a:t>            </a:t>
            </a:r>
            <a:r>
              <a:rPr lang="ru-RU" sz="2000" dirty="0" err="1"/>
              <a:t>Лейкоцитарно</a:t>
            </a:r>
            <a:r>
              <a:rPr lang="ru-RU" sz="2000" dirty="0"/>
              <a:t>-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факторы ГМ-, Г-, М-                    эозинофильная инфильтрация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Трансформирующий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err="1"/>
              <a:t>ростовый</a:t>
            </a:r>
            <a:r>
              <a:rPr lang="ru-RU" sz="2000" dirty="0"/>
              <a:t>  фактор (</a:t>
            </a:r>
            <a:r>
              <a:rPr lang="en-US" sz="2000" dirty="0" smtClean="0"/>
              <a:t>TG                 </a:t>
            </a:r>
            <a:r>
              <a:rPr lang="ru-RU" sz="2000" dirty="0"/>
              <a:t>Фиброз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endParaRPr lang="ru-RU" sz="2000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 </a:t>
            </a:r>
            <a:r>
              <a:rPr lang="en-US" sz="2000" dirty="0"/>
              <a:t>&gt; </a:t>
            </a:r>
            <a:r>
              <a:rPr lang="ru-RU" sz="2000" dirty="0"/>
              <a:t>20 известных активных белков, обусловливают </a:t>
            </a:r>
            <a:r>
              <a:rPr lang="ru-RU" sz="2000" dirty="0" smtClean="0"/>
              <a:t>клиническое оформление </a:t>
            </a:r>
            <a:r>
              <a:rPr lang="ru-RU" sz="2000" dirty="0"/>
              <a:t>болезни </a:t>
            </a:r>
            <a:r>
              <a:rPr lang="ru-RU" sz="2000" dirty="0" err="1"/>
              <a:t>Ходжкина</a:t>
            </a:r>
            <a:r>
              <a:rPr lang="ru-RU" sz="2000" dirty="0" smtClean="0"/>
              <a:t>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 smtClean="0"/>
              <a:t>      Т-клеточный иммунодефицит,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пролиферацию </a:t>
            </a:r>
            <a:r>
              <a:rPr lang="ru-RU" sz="2000" dirty="0"/>
              <a:t>клеток БШР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161" y="3789040"/>
            <a:ext cx="341977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69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эпидемиология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1556792"/>
            <a:ext cx="8424936" cy="5184576"/>
          </a:xfrm>
        </p:spPr>
        <p:txBody>
          <a:bodyPr>
            <a:normAutofit fontScale="55000" lnSpcReduction="20000"/>
          </a:bodyPr>
          <a:lstStyle/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5100" dirty="0" smtClean="0"/>
              <a:t>   5-7</a:t>
            </a:r>
            <a:r>
              <a:rPr lang="ru-RU" sz="5100" dirty="0"/>
              <a:t>% </a:t>
            </a:r>
            <a:r>
              <a:rPr lang="ru-RU" sz="5100" dirty="0" smtClean="0"/>
              <a:t>в структуре      онкологических заболеваний </a:t>
            </a:r>
            <a:r>
              <a:rPr lang="ru-RU" sz="5100" dirty="0"/>
              <a:t>у </a:t>
            </a:r>
            <a:r>
              <a:rPr lang="ru-RU" sz="5100" dirty="0" smtClean="0"/>
              <a:t>детей</a:t>
            </a:r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5100" dirty="0" smtClean="0">
                <a:solidFill>
                  <a:prstClr val="black"/>
                </a:solidFill>
              </a:rPr>
              <a:t>   Среди </a:t>
            </a:r>
            <a:r>
              <a:rPr lang="ru-RU" sz="5100" dirty="0">
                <a:solidFill>
                  <a:prstClr val="black"/>
                </a:solidFill>
              </a:rPr>
              <a:t>первичных больных ЛХ, дети до 16 лет составляют около 18%</a:t>
            </a:r>
          </a:p>
          <a:p>
            <a:pPr>
              <a:buFont typeface="Arial" pitchFamily="34" charset="0"/>
              <a:buNone/>
            </a:pPr>
            <a:r>
              <a:rPr lang="ru-RU" sz="5100" dirty="0" smtClean="0"/>
              <a:t>       редко </a:t>
            </a:r>
            <a:r>
              <a:rPr lang="ru-RU" sz="5100" dirty="0"/>
              <a:t>у детей    до 5-и </a:t>
            </a:r>
            <a:r>
              <a:rPr lang="ru-RU" sz="5100" dirty="0" smtClean="0"/>
              <a:t>лет</a:t>
            </a:r>
            <a:endParaRPr lang="ru-RU" sz="5100" dirty="0"/>
          </a:p>
          <a:p>
            <a:pPr>
              <a:buFont typeface="Arial" pitchFamily="34" charset="0"/>
              <a:buNone/>
            </a:pPr>
            <a:r>
              <a:rPr lang="ru-RU" sz="5100" dirty="0"/>
              <a:t>       </a:t>
            </a:r>
            <a:r>
              <a:rPr lang="ru-RU" sz="5100" dirty="0" smtClean="0"/>
              <a:t>не </a:t>
            </a:r>
            <a:r>
              <a:rPr lang="ru-RU" sz="5100" dirty="0"/>
              <a:t>бывает у детей до 1 года</a:t>
            </a:r>
          </a:p>
          <a:p>
            <a:pPr>
              <a:buFont typeface="Arial" pitchFamily="34" charset="0"/>
              <a:buNone/>
            </a:pPr>
            <a:r>
              <a:rPr lang="ru-RU" sz="5100" dirty="0" smtClean="0"/>
              <a:t>       7-9 случаев /1000000</a:t>
            </a:r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5100" dirty="0" smtClean="0"/>
              <a:t>     Чаще болеют мальчики до </a:t>
            </a:r>
            <a:r>
              <a:rPr lang="ru-RU" sz="5100" smtClean="0"/>
              <a:t>12 лет, </a:t>
            </a:r>
            <a:r>
              <a:rPr lang="ru-RU" sz="5100" dirty="0"/>
              <a:t>но к 15-16 годам это </a:t>
            </a:r>
            <a:r>
              <a:rPr lang="ru-RU" sz="5100"/>
              <a:t>соотношение </a:t>
            </a:r>
            <a:r>
              <a:rPr lang="ru-RU" sz="5100" smtClean="0"/>
              <a:t>выравнивается</a:t>
            </a:r>
            <a:endParaRPr lang="ru-RU" sz="5100" dirty="0" smtClean="0"/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5100" dirty="0" smtClean="0"/>
              <a:t>     </a:t>
            </a:r>
            <a:r>
              <a:rPr lang="ru-RU" sz="5100" dirty="0"/>
              <a:t>к 4-6 годам наблюдается первый пик  заболеваемости, а к 12-15 годам – второй</a:t>
            </a:r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5100" dirty="0" smtClean="0">
                <a:solidFill>
                  <a:prstClr val="white"/>
                </a:solidFill>
              </a:rPr>
              <a:t> </a:t>
            </a:r>
            <a:endParaRPr lang="ru-RU" sz="5100" dirty="0">
              <a:solidFill>
                <a:prstClr val="white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675"/>
              </a:spcAft>
              <a:buNone/>
            </a:pPr>
            <a:r>
              <a:rPr lang="ru-RU" sz="5100" dirty="0" smtClean="0">
                <a:ea typeface="Calibri"/>
                <a:cs typeface="Times New Roman"/>
              </a:rPr>
              <a:t>       </a:t>
            </a:r>
            <a:r>
              <a:rPr lang="ru-RU" sz="5100" dirty="0" smtClean="0">
                <a:solidFill>
                  <a:srgbClr val="C00000"/>
                </a:solidFill>
                <a:ea typeface="Calibri"/>
                <a:cs typeface="Times New Roman"/>
              </a:rPr>
              <a:t>в </a:t>
            </a:r>
            <a:r>
              <a:rPr lang="ru-RU" sz="5100" dirty="0">
                <a:solidFill>
                  <a:srgbClr val="C00000"/>
                </a:solidFill>
                <a:ea typeface="Calibri"/>
                <a:cs typeface="Times New Roman"/>
              </a:rPr>
              <a:t>Красноярске это 4-6 первичных </a:t>
            </a:r>
            <a:r>
              <a:rPr lang="ru-RU" sz="5100" dirty="0" smtClean="0">
                <a:solidFill>
                  <a:srgbClr val="C00000"/>
                </a:solidFill>
                <a:ea typeface="Calibri"/>
                <a:cs typeface="Times New Roman"/>
              </a:rPr>
              <a:t>пациентов</a:t>
            </a:r>
            <a:endParaRPr lang="ru-RU" sz="51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675"/>
              </a:spcAft>
              <a:buNone/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ctr">
              <a:buFont typeface="Arial" pitchFamily="34" charset="0"/>
              <a:buNone/>
            </a:pPr>
            <a:endParaRPr lang="ru-RU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38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534400" cy="9080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 риск заболеть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472112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80000"/>
              </a:lnSpc>
              <a:buSzPct val="150000"/>
              <a:buFontTx/>
              <a:buNone/>
            </a:pPr>
            <a:endParaRPr lang="ru-RU" sz="2000" b="1" i="1" dirty="0" smtClean="0">
              <a:solidFill>
                <a:schemeClr val="accent2"/>
              </a:solidFill>
            </a:endParaRPr>
          </a:p>
          <a:p>
            <a:pPr algn="ctr">
              <a:lnSpc>
                <a:spcPct val="80000"/>
              </a:lnSpc>
              <a:buSzPct val="150000"/>
              <a:buNone/>
            </a:pPr>
            <a:r>
              <a:rPr lang="ru-RU" sz="9600" b="1" i="1" dirty="0" smtClean="0"/>
              <a:t>у больных с </a:t>
            </a:r>
            <a:r>
              <a:rPr lang="ru-RU" sz="8000" b="1" i="1" dirty="0" smtClean="0"/>
              <a:t>ИДС (1-4%)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5100" dirty="0" smtClean="0"/>
              <a:t> </a:t>
            </a:r>
            <a:endParaRPr lang="ru-RU" sz="5100" dirty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5100" dirty="0"/>
              <a:t>   </a:t>
            </a:r>
            <a:r>
              <a:rPr lang="ru-RU" sz="9600" dirty="0" smtClean="0"/>
              <a:t>- </a:t>
            </a:r>
            <a:r>
              <a:rPr lang="ru-RU" sz="9600" dirty="0" err="1"/>
              <a:t>с-м</a:t>
            </a:r>
            <a:r>
              <a:rPr lang="ru-RU" sz="9600" dirty="0"/>
              <a:t> </a:t>
            </a:r>
            <a:r>
              <a:rPr lang="ru-RU" sz="9600" dirty="0" err="1"/>
              <a:t>Луи-Барр</a:t>
            </a:r>
            <a:r>
              <a:rPr lang="ru-RU" sz="9600" dirty="0"/>
              <a:t> (</a:t>
            </a:r>
            <a:r>
              <a:rPr lang="ru-RU" sz="9600" dirty="0" err="1"/>
              <a:t>атаксия-телеангиоэктазия</a:t>
            </a:r>
            <a:r>
              <a:rPr lang="ru-RU" sz="9600" dirty="0" smtClean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-</a:t>
            </a:r>
            <a:r>
              <a:rPr lang="ru-RU" sz="9600" dirty="0" err="1" smtClean="0"/>
              <a:t>с-м</a:t>
            </a:r>
            <a:r>
              <a:rPr lang="ru-RU" sz="9600" dirty="0" smtClean="0"/>
              <a:t> </a:t>
            </a:r>
            <a:r>
              <a:rPr lang="ru-RU" sz="9600" dirty="0" err="1" smtClean="0"/>
              <a:t>Ниймеген</a:t>
            </a:r>
            <a:r>
              <a:rPr lang="ru-RU" sz="9600" dirty="0" smtClean="0"/>
              <a:t>   </a:t>
            </a:r>
            <a:endParaRPr lang="ru-RU" sz="9600" dirty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/>
              <a:t>   </a:t>
            </a:r>
            <a:r>
              <a:rPr lang="ru-RU" sz="9600" dirty="0" smtClean="0"/>
              <a:t>- </a:t>
            </a:r>
            <a:r>
              <a:rPr lang="ru-RU" sz="9600" dirty="0" err="1" smtClean="0"/>
              <a:t>с-м-Вискотта-Олдрича</a:t>
            </a:r>
            <a:endParaRPr lang="ru-RU" sz="9600" dirty="0" smtClean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 -</a:t>
            </a:r>
            <a:r>
              <a:rPr lang="ru-RU" sz="9600" dirty="0" err="1" smtClean="0"/>
              <a:t>х-сцепленный</a:t>
            </a:r>
            <a:r>
              <a:rPr lang="ru-RU" sz="9600" dirty="0" smtClean="0"/>
              <a:t> </a:t>
            </a:r>
            <a:r>
              <a:rPr lang="ru-RU" sz="9600" dirty="0" err="1"/>
              <a:t>лимфопролиферативный</a:t>
            </a:r>
            <a:r>
              <a:rPr lang="ru-RU" sz="9600" dirty="0"/>
              <a:t> </a:t>
            </a:r>
            <a:r>
              <a:rPr lang="ru-RU" sz="9600" dirty="0" smtClean="0"/>
              <a:t>синдром</a:t>
            </a:r>
            <a:endParaRPr lang="ru-RU" sz="9600" dirty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 - тяжелый </a:t>
            </a:r>
            <a:r>
              <a:rPr lang="ru-RU" sz="9600" dirty="0"/>
              <a:t>комбинированный иммунодефицит (ТКИН</a:t>
            </a:r>
            <a:r>
              <a:rPr lang="ru-RU" sz="9600" dirty="0" smtClean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 -</a:t>
            </a:r>
            <a:r>
              <a:rPr lang="ru-RU" sz="9600" dirty="0" err="1" smtClean="0"/>
              <a:t>общевариабельная</a:t>
            </a:r>
            <a:r>
              <a:rPr lang="ru-RU" sz="9600" dirty="0" smtClean="0"/>
              <a:t> </a:t>
            </a:r>
            <a:r>
              <a:rPr lang="ru-RU" sz="9600" dirty="0"/>
              <a:t>иммунная недостаточность (ОВИН</a:t>
            </a:r>
            <a:r>
              <a:rPr lang="ru-RU" sz="9600" dirty="0" smtClean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 - </a:t>
            </a:r>
            <a:r>
              <a:rPr lang="ru-RU" sz="9600" dirty="0" err="1"/>
              <a:t>с-м</a:t>
            </a:r>
            <a:r>
              <a:rPr lang="ru-RU" sz="9600" dirty="0"/>
              <a:t> </a:t>
            </a:r>
            <a:r>
              <a:rPr lang="ru-RU" sz="9600" dirty="0" err="1"/>
              <a:t>Блума</a:t>
            </a:r>
            <a:endParaRPr lang="ru-RU" sz="9600" dirty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/>
              <a:t>   </a:t>
            </a:r>
            <a:r>
              <a:rPr lang="ru-RU" sz="9600" dirty="0" smtClean="0"/>
              <a:t>-  </a:t>
            </a:r>
            <a:r>
              <a:rPr lang="ru-RU" sz="9600" dirty="0" err="1"/>
              <a:t>с-м</a:t>
            </a:r>
            <a:r>
              <a:rPr lang="ru-RU" sz="9600" dirty="0"/>
              <a:t> </a:t>
            </a:r>
            <a:r>
              <a:rPr lang="ru-RU" sz="9600" dirty="0" err="1" smtClean="0"/>
              <a:t>Шедиака-Хига</a:t>
            </a:r>
            <a:r>
              <a:rPr lang="en-US" sz="9600" dirty="0"/>
              <a:t>c</a:t>
            </a:r>
            <a:r>
              <a:rPr lang="ru-RU" sz="9600" dirty="0" smtClean="0"/>
              <a:t>и</a:t>
            </a:r>
            <a:endParaRPr lang="en-US" sz="9600" dirty="0" smtClean="0"/>
          </a:p>
          <a:p>
            <a:pPr>
              <a:lnSpc>
                <a:spcPct val="120000"/>
              </a:lnSpc>
              <a:buFontTx/>
              <a:buNone/>
            </a:pPr>
            <a:r>
              <a:rPr lang="en-US" sz="9600" dirty="0"/>
              <a:t> </a:t>
            </a:r>
            <a:r>
              <a:rPr lang="ru-RU" sz="9600" dirty="0" smtClean="0"/>
              <a:t> </a:t>
            </a:r>
            <a:r>
              <a:rPr lang="en-US" sz="9600" dirty="0" smtClean="0"/>
              <a:t>  -</a:t>
            </a:r>
            <a:r>
              <a:rPr lang="ru-RU" sz="9600" dirty="0" smtClean="0"/>
              <a:t>ВИЧ инфицированные</a:t>
            </a:r>
            <a:br>
              <a:rPr lang="ru-RU" sz="9600" dirty="0" smtClean="0"/>
            </a:br>
            <a:r>
              <a:rPr lang="ru-RU" sz="9600" dirty="0" smtClean="0"/>
              <a:t>-хроническая ЭБВ</a:t>
            </a:r>
            <a:endParaRPr lang="ru-RU" sz="9600" dirty="0"/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 smtClean="0"/>
              <a:t>     -после трансплантации органов и тканей</a:t>
            </a:r>
            <a:endParaRPr lang="ru-RU" sz="9600" dirty="0"/>
          </a:p>
          <a:p>
            <a:pPr>
              <a:lnSpc>
                <a:spcPct val="120000"/>
              </a:lnSpc>
              <a:buFontTx/>
              <a:buNone/>
            </a:pPr>
            <a:endParaRPr lang="ru-RU" sz="96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ru-RU" sz="9600" dirty="0">
                <a:solidFill>
                  <a:schemeClr val="tx2"/>
                </a:solidFill>
              </a:rPr>
              <a:t>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5100" i="1" dirty="0">
                <a:solidFill>
                  <a:schemeClr val="accent2"/>
                </a:solidFill>
              </a:rPr>
              <a:t>                             </a:t>
            </a:r>
            <a:endParaRPr lang="ru-RU" sz="51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i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i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5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1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Причины возникновения ЛХ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77500" lnSpcReduction="20000"/>
          </a:bodyPr>
          <a:lstStyle/>
          <a:p>
            <a:pPr lvl="0" fontAlgn="base">
              <a:lnSpc>
                <a:spcPct val="115000"/>
              </a:lnSpc>
              <a:spcAft>
                <a:spcPts val="16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100" dirty="0" smtClean="0">
                <a:ea typeface="Times New Roman"/>
                <a:cs typeface="Times New Roman"/>
              </a:rPr>
              <a:t>Обсуждается роль вируса Эпштейна-</a:t>
            </a:r>
            <a:r>
              <a:rPr lang="ru-RU" sz="3100" dirty="0" err="1" smtClean="0">
                <a:ea typeface="Times New Roman"/>
                <a:cs typeface="Times New Roman"/>
              </a:rPr>
              <a:t>Барр</a:t>
            </a:r>
            <a:r>
              <a:rPr lang="ru-RU" sz="3100" dirty="0" smtClean="0">
                <a:ea typeface="Times New Roman"/>
                <a:cs typeface="Times New Roman"/>
              </a:rPr>
              <a:t>, выявленного в опухолевых клетках при ЛХ (чаще всего при </a:t>
            </a:r>
            <a:r>
              <a:rPr lang="ru-RU" sz="3100" dirty="0" err="1" smtClean="0">
                <a:ea typeface="Times New Roman"/>
                <a:cs typeface="Times New Roman"/>
              </a:rPr>
              <a:t>смешанноклеточном</a:t>
            </a:r>
            <a:r>
              <a:rPr lang="ru-RU" sz="3100" dirty="0" smtClean="0">
                <a:ea typeface="Times New Roman"/>
                <a:cs typeface="Times New Roman"/>
              </a:rPr>
              <a:t> варианте у детей младшей возрастной группы)</a:t>
            </a:r>
          </a:p>
          <a:p>
            <a:pPr lvl="0" fontAlgn="base">
              <a:lnSpc>
                <a:spcPct val="115000"/>
              </a:lnSpc>
              <a:spcAft>
                <a:spcPts val="16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3100" dirty="0" smtClean="0">
                <a:ea typeface="Times New Roman"/>
                <a:cs typeface="Times New Roman"/>
              </a:rPr>
              <a:t> Предложена гипотеза патогенеза ЛХ, согласно которой в основе неконтролируемой пролиферации опухолевых клеток, </a:t>
            </a:r>
            <a:r>
              <a:rPr lang="ru-RU" sz="3100" dirty="0">
                <a:ea typeface="Times New Roman"/>
                <a:cs typeface="Times New Roman"/>
              </a:rPr>
              <a:t>образовавшихся в лимфатическом узле в результате мутации </a:t>
            </a:r>
            <a:r>
              <a:rPr lang="ru-RU" sz="3100" dirty="0" err="1">
                <a:ea typeface="Times New Roman"/>
                <a:cs typeface="Times New Roman"/>
              </a:rPr>
              <a:t>герминогенных</a:t>
            </a:r>
            <a:r>
              <a:rPr lang="ru-RU" sz="3100" dirty="0">
                <a:ea typeface="Times New Roman"/>
                <a:cs typeface="Times New Roman"/>
              </a:rPr>
              <a:t> В-лимфоцитов, лежит блок </a:t>
            </a:r>
            <a:r>
              <a:rPr lang="ru-RU" sz="3100" dirty="0" smtClean="0">
                <a:ea typeface="Times New Roman"/>
                <a:cs typeface="Times New Roman"/>
              </a:rPr>
              <a:t>запрограммированной смерти-</a:t>
            </a:r>
            <a:r>
              <a:rPr lang="ru-RU" sz="3100" dirty="0" err="1" smtClean="0">
                <a:ea typeface="Times New Roman"/>
                <a:cs typeface="Times New Roman"/>
              </a:rPr>
              <a:t>апоптоза</a:t>
            </a:r>
            <a:r>
              <a:rPr lang="ru-RU" sz="3100" dirty="0" smtClean="0">
                <a:ea typeface="Times New Roman"/>
                <a:cs typeface="Times New Roman"/>
              </a:rPr>
              <a:t>.</a:t>
            </a:r>
            <a:endParaRPr lang="ru-RU" sz="3100" dirty="0" smtClean="0">
              <a:ea typeface="Calibri"/>
              <a:cs typeface="Times New Roman"/>
            </a:endParaRPr>
          </a:p>
          <a:p>
            <a:pPr marL="136525" indent="0" fontAlgn="base">
              <a:lnSpc>
                <a:spcPct val="8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3100" dirty="0">
                <a:solidFill>
                  <a:srgbClr val="C00000"/>
                </a:solidFill>
              </a:rPr>
              <a:t> </a:t>
            </a:r>
            <a:r>
              <a:rPr lang="ru-RU" sz="3100" i="1" dirty="0">
                <a:solidFill>
                  <a:srgbClr val="C00000"/>
                </a:solidFill>
              </a:rPr>
              <a:t>Особенностью ЛХ является продукция цитокинов клетками БШР и клетками  их окружения, определяющие многие неспецифические клинические симптомы болезни, такие как В-симптомы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73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лекции</a:t>
            </a:r>
            <a:endParaRPr lang="ru-RU" sz="3200" dirty="0" smtClean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dirty="0" err="1" smtClean="0">
                <a:cs typeface="Times New Roman" pitchFamily="18" charset="0"/>
              </a:rPr>
              <a:t>Лимфоаденопатии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ru-RU" dirty="0" smtClean="0">
                <a:cs typeface="Times New Roman" pitchFamily="18" charset="0"/>
              </a:rPr>
              <a:t> определение, причины 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err="1" smtClean="0">
                <a:cs typeface="Times New Roman" pitchFamily="18" charset="0"/>
              </a:rPr>
              <a:t>Лимфомы</a:t>
            </a:r>
            <a:r>
              <a:rPr lang="ru-RU" dirty="0" smtClean="0">
                <a:cs typeface="Times New Roman" pitchFamily="18" charset="0"/>
              </a:rPr>
              <a:t> у детей - определение, эпидемиология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cs typeface="Times New Roman" pitchFamily="18" charset="0"/>
              </a:rPr>
              <a:t>Классификация </a:t>
            </a:r>
            <a:r>
              <a:rPr lang="ru-RU" dirty="0" err="1" smtClean="0">
                <a:cs typeface="Times New Roman" pitchFamily="18" charset="0"/>
              </a:rPr>
              <a:t>лимфом</a:t>
            </a:r>
            <a:endParaRPr lang="ru-RU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cs typeface="Times New Roman" pitchFamily="18" charset="0"/>
              </a:rPr>
              <a:t>Вопросы клиники, диагностики </a:t>
            </a:r>
            <a:r>
              <a:rPr lang="ru-RU" dirty="0" smtClean="0">
                <a:cs typeface="Times New Roman" pitchFamily="18" charset="0"/>
              </a:rPr>
              <a:t>ЛГМ</a:t>
            </a:r>
            <a:endParaRPr lang="ru-RU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cs typeface="Times New Roman" pitchFamily="18" charset="0"/>
              </a:rPr>
              <a:t>Общие принципы лечения  </a:t>
            </a:r>
            <a:r>
              <a:rPr lang="ru-RU" dirty="0" smtClean="0">
                <a:cs typeface="Times New Roman" pitchFamily="18" charset="0"/>
              </a:rPr>
              <a:t>ЛГМ </a:t>
            </a:r>
            <a:r>
              <a:rPr lang="ru-RU" dirty="0" smtClean="0">
                <a:cs typeface="Times New Roman" pitchFamily="18" charset="0"/>
              </a:rPr>
              <a:t>в детском возрасте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cs typeface="Times New Roman" pitchFamily="18" charset="0"/>
              </a:rPr>
              <a:t>Новые технологии в лечении </a:t>
            </a:r>
            <a:r>
              <a:rPr lang="ru-RU" dirty="0" smtClean="0">
                <a:cs typeface="Times New Roman" pitchFamily="18" charset="0"/>
              </a:rPr>
              <a:t>ХГМ</a:t>
            </a:r>
            <a:endParaRPr lang="ru-RU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dirty="0" smtClean="0">
                <a:cs typeface="Times New Roman" pitchFamily="18" charset="0"/>
              </a:rPr>
              <a:t>Заключение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7060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-243408"/>
            <a:ext cx="7793037" cy="1462088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вирус Эпштейн-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33224" y="908720"/>
            <a:ext cx="4800599" cy="509872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Открыт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1964 году в культуре клеток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лимфомы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Беркитта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 честь английского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вирусолога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 </a:t>
            </a:r>
            <a:r>
              <a:rPr lang="ru-RU" sz="2000" u="sng" dirty="0" smtClean="0">
                <a:solidFill>
                  <a:srgbClr val="5F5D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Майкла</a:t>
            </a:r>
            <a:r>
              <a:rPr lang="ru-RU" sz="2000" u="sng" dirty="0">
                <a:solidFill>
                  <a:srgbClr val="5F5D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 Энтони </a:t>
            </a:r>
            <a:r>
              <a:rPr lang="ru-RU" sz="2000" u="sng" dirty="0" err="1">
                <a:solidFill>
                  <a:srgbClr val="5F5D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Эпстайна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аспирантки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solidFill>
                  <a:srgbClr val="5F5D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Ивонны </a:t>
            </a:r>
            <a:r>
              <a:rPr lang="ru-RU" sz="2000" u="sng" dirty="0" err="1">
                <a:solidFill>
                  <a:srgbClr val="5F5D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Барр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семейство герпес-вирусов, 4 тип, </a:t>
            </a:r>
            <a:r>
              <a:rPr lang="ru-RU" sz="2000" dirty="0" smtClean="0">
                <a:solidFill>
                  <a:srgbClr val="000000"/>
                </a:solidFill>
              </a:rPr>
              <a:t>имеют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dirty="0" err="1" smtClean="0">
                <a:solidFill>
                  <a:srgbClr val="000000"/>
                </a:solidFill>
              </a:rPr>
              <a:t>двухцепочечную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u="sng" dirty="0">
                <a:solidFill>
                  <a:srgbClr val="5F5DB7"/>
                </a:solidFill>
                <a:hlinkClick r:id="rId4"/>
              </a:rPr>
              <a:t>ДНК</a:t>
            </a:r>
            <a:r>
              <a:rPr lang="ru-RU" sz="2000" dirty="0">
                <a:solidFill>
                  <a:srgbClr val="000000"/>
                </a:solidFill>
              </a:rPr>
              <a:t> и 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      не</a:t>
            </a:r>
            <a:r>
              <a:rPr lang="ru-RU" sz="2000" dirty="0">
                <a:solidFill>
                  <a:srgbClr val="000000"/>
                </a:solidFill>
              </a:rPr>
              <a:t> имеют </a:t>
            </a:r>
            <a:r>
              <a:rPr lang="ru-RU" sz="2000" u="sng" dirty="0">
                <a:solidFill>
                  <a:srgbClr val="5F5DB7"/>
                </a:solidFill>
                <a:hlinkClick r:id="rId5"/>
              </a:rPr>
              <a:t>РНК</a:t>
            </a:r>
            <a:r>
              <a:rPr lang="ru-RU" sz="2000" dirty="0">
                <a:solidFill>
                  <a:srgbClr val="000000"/>
                </a:solidFill>
              </a:rPr>
              <a:t>-стадии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</a:rPr>
              <a:t>х</a:t>
            </a:r>
            <a:r>
              <a:rPr lang="ru-RU" sz="2000" dirty="0" smtClean="0">
                <a:solidFill>
                  <a:srgbClr val="000000"/>
                </a:solidFill>
              </a:rPr>
              <a:t>орошо размножается</a:t>
            </a:r>
            <a:r>
              <a:rPr lang="ru-RU" sz="2000" dirty="0">
                <a:solidFill>
                  <a:srgbClr val="000000"/>
                </a:solidFill>
              </a:rPr>
              <a:t> в культуре клеток </a:t>
            </a:r>
            <a:r>
              <a:rPr lang="ru-RU" sz="2000" dirty="0" smtClean="0">
                <a:solidFill>
                  <a:srgbClr val="000000"/>
                </a:solidFill>
              </a:rPr>
              <a:t>ЛБ,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     </a:t>
            </a:r>
            <a:r>
              <a:rPr lang="ru-RU" sz="2000" dirty="0">
                <a:solidFill>
                  <a:srgbClr val="000000"/>
                </a:solidFill>
              </a:rPr>
              <a:t>к</a:t>
            </a:r>
            <a:r>
              <a:rPr lang="ru-RU" sz="2000" dirty="0" smtClean="0">
                <a:solidFill>
                  <a:srgbClr val="000000"/>
                </a:solidFill>
              </a:rPr>
              <a:t>рови больных инфекционным    мононуклеозом, лейкемических клетках, культуре клеток ГМ здорового человека </a:t>
            </a:r>
            <a:endParaRPr lang="ru-RU" sz="20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95% населения инфицировано к 35-40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годам, один из самых распространенных вирусов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1620" name="Picture 4" descr="ebvgen_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908720"/>
            <a:ext cx="2950759" cy="3154504"/>
          </a:xfrm>
          <a:prstGeom prst="rect">
            <a:avLst/>
          </a:prstGeom>
          <a:noFill/>
        </p:spPr>
      </p:pic>
      <p:pic>
        <p:nvPicPr>
          <p:cNvPr id="7170" name="Picture 2" descr="http://dic.academic.ru/pictures/wiki/files/69/Epstein_Barr_Virus_virions_EM_10.1371_journal.pbio.0030430.g001-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31093"/>
            <a:ext cx="353768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73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089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вирус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Эпштейн-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Барра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диагностика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0877"/>
            <a:ext cx="8229600" cy="58365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200" dirty="0" smtClean="0">
                <a:solidFill>
                  <a:srgbClr val="3A3A2F"/>
                </a:solidFill>
              </a:rPr>
              <a:t>   </a:t>
            </a:r>
            <a:r>
              <a:rPr lang="ru-RU" sz="4200" dirty="0">
                <a:solidFill>
                  <a:srgbClr val="3A3A2F"/>
                </a:solidFill>
              </a:rPr>
              <a:t>При помощи серологических реакций можно выявить антитела к ВЭБ-инфекции</a:t>
            </a:r>
            <a:r>
              <a:rPr lang="ru-RU" sz="4200" dirty="0" smtClean="0">
                <a:solidFill>
                  <a:srgbClr val="3A3A2F"/>
                </a:solidFill>
              </a:rPr>
              <a:t>:</a:t>
            </a:r>
          </a:p>
          <a:p>
            <a:r>
              <a:rPr lang="ru-RU" sz="4200" dirty="0" smtClean="0">
                <a:solidFill>
                  <a:srgbClr val="3A3A2F"/>
                </a:solidFill>
              </a:rPr>
              <a:t> </a:t>
            </a:r>
            <a:r>
              <a:rPr lang="ru-RU" sz="4200" b="1" dirty="0">
                <a:solidFill>
                  <a:srgbClr val="3A3A2F"/>
                </a:solidFill>
              </a:rPr>
              <a:t>Антитела класса М (</a:t>
            </a:r>
            <a:r>
              <a:rPr lang="ru-RU" sz="4200" b="1" dirty="0" err="1">
                <a:solidFill>
                  <a:srgbClr val="3A3A2F"/>
                </a:solidFill>
              </a:rPr>
              <a:t>IgM</a:t>
            </a:r>
            <a:r>
              <a:rPr lang="ru-RU" sz="4200" b="1" dirty="0">
                <a:solidFill>
                  <a:srgbClr val="3A3A2F"/>
                </a:solidFill>
              </a:rPr>
              <a:t>) к </a:t>
            </a:r>
            <a:r>
              <a:rPr lang="ru-RU" sz="4200" b="1" dirty="0" err="1">
                <a:solidFill>
                  <a:srgbClr val="3A3A2F"/>
                </a:solidFill>
              </a:rPr>
              <a:t>капсидному</a:t>
            </a:r>
            <a:r>
              <a:rPr lang="ru-RU" sz="4200" b="1" dirty="0">
                <a:solidFill>
                  <a:srgbClr val="3A3A2F"/>
                </a:solidFill>
              </a:rPr>
              <a:t> антигену (VCA</a:t>
            </a:r>
            <a:r>
              <a:rPr lang="ru-RU" sz="4200" dirty="0">
                <a:solidFill>
                  <a:srgbClr val="3A3A2F"/>
                </a:solidFill>
              </a:rPr>
              <a:t>) – вырабатываются во время острой фазы (с первых дней после инфицирования до 6 месяцев от начала заболевания) или обострения хронической ВЭБ-инфекции</a:t>
            </a:r>
            <a:r>
              <a:rPr lang="ru-RU" sz="4200" dirty="0" smtClean="0">
                <a:solidFill>
                  <a:srgbClr val="3A3A2F"/>
                </a:solidFill>
              </a:rPr>
              <a:t>.</a:t>
            </a:r>
          </a:p>
          <a:p>
            <a:r>
              <a:rPr lang="ru-RU" sz="4200" dirty="0" smtClean="0">
                <a:solidFill>
                  <a:srgbClr val="3A3A2F"/>
                </a:solidFill>
              </a:rPr>
              <a:t> </a:t>
            </a:r>
            <a:r>
              <a:rPr lang="ru-RU" sz="4200" dirty="0">
                <a:solidFill>
                  <a:srgbClr val="3A3A2F"/>
                </a:solidFill>
              </a:rPr>
              <a:t>Антитела класса G (</a:t>
            </a:r>
            <a:r>
              <a:rPr lang="ru-RU" sz="4200" dirty="0" err="1">
                <a:solidFill>
                  <a:srgbClr val="3A3A2F"/>
                </a:solidFill>
              </a:rPr>
              <a:t>IgG</a:t>
            </a:r>
            <a:r>
              <a:rPr lang="ru-RU" sz="4200" dirty="0">
                <a:solidFill>
                  <a:srgbClr val="3A3A2F"/>
                </a:solidFill>
              </a:rPr>
              <a:t>) к </a:t>
            </a:r>
            <a:r>
              <a:rPr lang="ru-RU" sz="4200" dirty="0" err="1">
                <a:solidFill>
                  <a:srgbClr val="3A3A2F"/>
                </a:solidFill>
              </a:rPr>
              <a:t>капсидному</a:t>
            </a:r>
            <a:r>
              <a:rPr lang="ru-RU" sz="4200" dirty="0">
                <a:solidFill>
                  <a:srgbClr val="3A3A2F"/>
                </a:solidFill>
              </a:rPr>
              <a:t> антигену (VCA) – эти иммуноглобулины вырабатываются после острого периода заболевания (через 3 недели от начала заболевания), в период реконвалесценции их количество растет, также они определяются после перенесенного заболевания на протяжении всей жизни. </a:t>
            </a:r>
            <a:endParaRPr lang="ru-RU" sz="4200" dirty="0" smtClean="0">
              <a:solidFill>
                <a:srgbClr val="3A3A2F"/>
              </a:solidFill>
            </a:endParaRPr>
          </a:p>
          <a:p>
            <a:r>
              <a:rPr lang="ru-RU" sz="4200" b="1" dirty="0" smtClean="0">
                <a:solidFill>
                  <a:srgbClr val="3A3A2F"/>
                </a:solidFill>
              </a:rPr>
              <a:t>Антитела </a:t>
            </a:r>
            <a:r>
              <a:rPr lang="ru-RU" sz="4200" b="1" dirty="0">
                <a:solidFill>
                  <a:srgbClr val="3A3A2F"/>
                </a:solidFill>
              </a:rPr>
              <a:t>класса G (</a:t>
            </a:r>
            <a:r>
              <a:rPr lang="ru-RU" sz="4200" b="1" dirty="0" err="1">
                <a:solidFill>
                  <a:srgbClr val="3A3A2F"/>
                </a:solidFill>
              </a:rPr>
              <a:t>IgG</a:t>
            </a:r>
            <a:r>
              <a:rPr lang="ru-RU" sz="4200" b="1" dirty="0">
                <a:solidFill>
                  <a:srgbClr val="3A3A2F"/>
                </a:solidFill>
              </a:rPr>
              <a:t>) к раннему антигену (ЕА) </a:t>
            </a:r>
            <a:r>
              <a:rPr lang="ru-RU" sz="4200" dirty="0">
                <a:solidFill>
                  <a:srgbClr val="3A3A2F"/>
                </a:solidFill>
              </a:rPr>
              <a:t>– как и иммуноглобулины класса М данная группа антител вырабатывается в острую фазу ВЭБ-инфекции (в период от 1-й недели до 6 месяцев от начала заболевания</a:t>
            </a:r>
            <a:r>
              <a:rPr lang="ru-RU" sz="4200" dirty="0" smtClean="0">
                <a:solidFill>
                  <a:srgbClr val="3A3A2F"/>
                </a:solidFill>
              </a:rPr>
              <a:t>)</a:t>
            </a:r>
          </a:p>
          <a:p>
            <a:r>
              <a:rPr lang="ru-RU" sz="4200" dirty="0" smtClean="0">
                <a:solidFill>
                  <a:srgbClr val="3A3A2F"/>
                </a:solidFill>
              </a:rPr>
              <a:t>Поздние </a:t>
            </a:r>
            <a:r>
              <a:rPr lang="ru-RU" sz="4200" dirty="0">
                <a:solidFill>
                  <a:srgbClr val="3A3A2F"/>
                </a:solidFill>
              </a:rPr>
              <a:t>антитела класса G (</a:t>
            </a:r>
            <a:r>
              <a:rPr lang="ru-RU" sz="4200" dirty="0" err="1">
                <a:solidFill>
                  <a:srgbClr val="3A3A2F"/>
                </a:solidFill>
              </a:rPr>
              <a:t>IgG</a:t>
            </a:r>
            <a:r>
              <a:rPr lang="ru-RU" sz="4200" dirty="0">
                <a:solidFill>
                  <a:srgbClr val="3A3A2F"/>
                </a:solidFill>
              </a:rPr>
              <a:t>) к ядерному (или </a:t>
            </a:r>
            <a:r>
              <a:rPr lang="ru-RU" sz="4200" dirty="0" err="1">
                <a:solidFill>
                  <a:srgbClr val="3A3A2F"/>
                </a:solidFill>
              </a:rPr>
              <a:t>нуклеарному</a:t>
            </a:r>
            <a:r>
              <a:rPr lang="ru-RU" sz="4200" dirty="0">
                <a:solidFill>
                  <a:srgbClr val="3A3A2F"/>
                </a:solidFill>
              </a:rPr>
              <a:t>) антигену (EBNA) – появляются после полного выздоровления, в среднем через 6 месяцев, указывают на наличие стойкого иммунитета к ВЭБ-инфекции.</a:t>
            </a:r>
            <a:r>
              <a:rPr lang="ru-RU" sz="4200" dirty="0"/>
              <a:t/>
            </a:r>
            <a:br>
              <a:rPr lang="ru-RU" sz="4200" dirty="0"/>
            </a:br>
            <a:r>
              <a:rPr lang="ru-RU" sz="4200" dirty="0"/>
              <a:t/>
            </a:r>
            <a:br>
              <a:rPr lang="ru-RU" sz="4200" dirty="0"/>
            </a:b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xmlns="" val="22491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785918" y="285728"/>
            <a:ext cx="5688012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C00000"/>
                </a:solidFill>
              </a:rPr>
              <a:t> Диагностика</a:t>
            </a:r>
          </a:p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785918" y="1785926"/>
            <a:ext cx="547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251520" y="1970849"/>
            <a:ext cx="8640960" cy="5773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</a:rPr>
              <a:t>Анамнез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</a:rPr>
              <a:t>Клинический осмотр</a:t>
            </a: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</a:pPr>
            <a:r>
              <a:rPr lang="ru-RU" sz="2400" dirty="0">
                <a:solidFill>
                  <a:prstClr val="black"/>
                </a:solidFill>
              </a:rPr>
              <a:t>Оценка состояния л\у 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kern="0" dirty="0">
                <a:solidFill>
                  <a:srgbClr val="000000"/>
                </a:solidFill>
              </a:rPr>
              <a:t>- </a:t>
            </a:r>
            <a:r>
              <a:rPr lang="ru-RU" altLang="ru-RU" kern="0" dirty="0">
                <a:solidFill>
                  <a:srgbClr val="000000"/>
                </a:solidFill>
              </a:rPr>
              <a:t>количество пальпируемых групп л/узлов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-число л/узлов в группе: единичные, множественные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-размер (до 2 см в диаметра – может быть физиологической нормой)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-консистенция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-подвижность, спаянность с окружающими тканями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-болезненность л/узлов и окружающих тканей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0000"/>
                </a:solidFill>
              </a:rPr>
              <a:t>-дополнительные характеристики</a:t>
            </a:r>
          </a:p>
          <a:p>
            <a:pPr>
              <a:spcBef>
                <a:spcPct val="50000"/>
              </a:spcBef>
            </a:pPr>
            <a:r>
              <a:rPr lang="ru-RU" altLang="ru-RU" sz="2400" kern="0" dirty="0">
                <a:solidFill>
                  <a:srgbClr val="000000"/>
                </a:solidFill>
              </a:rPr>
              <a:t>4</a:t>
            </a:r>
            <a:r>
              <a:rPr lang="ru-RU" altLang="ru-RU" sz="2000" kern="0" dirty="0">
                <a:solidFill>
                  <a:srgbClr val="000000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Решение вопроса о проведении оперативного вмешательства (биопсии  объёмного образования)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2000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ru-RU" sz="2000" dirty="0">
              <a:solidFill>
                <a:prstClr val="black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521974" y="1666054"/>
            <a:ext cx="484632" cy="304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10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Что такое лимфома?"/>
          <p:cNvPicPr>
            <a:picLocks noGr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48" y="404664"/>
            <a:ext cx="9158748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354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Диагностика</a:t>
            </a:r>
            <a:br>
              <a:rPr lang="ru-RU" sz="3200" b="1" dirty="0" smtClean="0">
                <a:solidFill>
                  <a:srgbClr val="C00000"/>
                </a:solidFill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54050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УЗИ</a:t>
            </a:r>
          </a:p>
          <a:p>
            <a:r>
              <a:rPr lang="ru-RU" sz="2800" dirty="0" smtClean="0"/>
              <a:t>КТ\МРТ</a:t>
            </a:r>
          </a:p>
          <a:p>
            <a:r>
              <a:rPr lang="en-US" sz="2800" dirty="0" smtClean="0"/>
              <a:t>R</a:t>
            </a:r>
            <a:r>
              <a:rPr lang="ru-RU" sz="2800" dirty="0" smtClean="0"/>
              <a:t>-графия</a:t>
            </a:r>
          </a:p>
          <a:p>
            <a:r>
              <a:rPr lang="ru-RU" sz="2800" dirty="0" smtClean="0"/>
              <a:t>Радиоизотопные методы</a:t>
            </a:r>
          </a:p>
          <a:p>
            <a:pPr marL="0" indent="0">
              <a:buNone/>
            </a:pPr>
            <a:r>
              <a:rPr lang="ru-RU" sz="2800" dirty="0" smtClean="0"/>
              <a:t> исследования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ПЭТ</a:t>
            </a:r>
          </a:p>
          <a:p>
            <a:r>
              <a:rPr lang="ru-RU" sz="2800" dirty="0" smtClean="0"/>
              <a:t>Биологические маркёры</a:t>
            </a:r>
          </a:p>
          <a:p>
            <a:r>
              <a:rPr lang="ru-RU" sz="2800" dirty="0" err="1" smtClean="0"/>
              <a:t>Трепанобиопсия</a:t>
            </a:r>
            <a:endParaRPr lang="ru-RU" sz="2800" dirty="0" smtClean="0"/>
          </a:p>
        </p:txBody>
      </p:sp>
      <p:pic>
        <p:nvPicPr>
          <p:cNvPr id="71682" name="Picture 2" descr="C:\Users\one\Desktop\злокач лимфомы картинки\2339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5707"/>
            <a:ext cx="421196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908720"/>
            <a:ext cx="3779055" cy="313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11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  <a:t>FDG-PET </a:t>
            </a:r>
            <a:r>
              <a:rPr lang="ru-RU" sz="3200" b="1" dirty="0" err="1" smtClean="0">
                <a:solidFill>
                  <a:srgbClr val="C00000"/>
                </a:solidFill>
                <a:effectLst/>
                <a:latin typeface="+mn-lt"/>
              </a:rPr>
              <a:t>scanning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</a:br>
            <a:endParaRPr lang="ru-RU" sz="3200" b="1" dirty="0" smtClean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8229600" cy="503996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 smtClean="0"/>
              <a:t>18-F-fluorodeoxyglucose-positron </a:t>
            </a:r>
            <a:r>
              <a:rPr lang="ru-RU" sz="2800" dirty="0" err="1" smtClean="0"/>
              <a:t>emission</a:t>
            </a:r>
            <a:r>
              <a:rPr lang="en-US" sz="2800" dirty="0" smtClean="0"/>
              <a:t> </a:t>
            </a:r>
            <a:r>
              <a:rPr lang="ru-RU" sz="2800" dirty="0" err="1" smtClean="0"/>
              <a:t>tomography</a:t>
            </a:r>
            <a:endParaRPr lang="ru-RU" sz="2800" dirty="0" smtClean="0"/>
          </a:p>
          <a:p>
            <a:pPr>
              <a:lnSpc>
                <a:spcPct val="80000"/>
              </a:lnSpc>
            </a:pPr>
            <a:r>
              <a:rPr lang="ru-RU" sz="2800" dirty="0" smtClean="0"/>
              <a:t>Основной опыт у взрослых.</a:t>
            </a:r>
            <a:r>
              <a:rPr lang="en-US" sz="2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ru-RU" sz="2800" dirty="0" smtClean="0"/>
              <a:t> Значительно лучше прогнозирует, чем КТ</a:t>
            </a:r>
          </a:p>
          <a:p>
            <a:pPr>
              <a:lnSpc>
                <a:spcPct val="80000"/>
              </a:lnSpc>
            </a:pPr>
            <a:r>
              <a:rPr lang="ru-RU" sz="2800" dirty="0" smtClean="0"/>
              <a:t> Отрицательная PET в конце лечения – хороший прогностический признак, в то время как положительная подтверждает плохой прогноз</a:t>
            </a:r>
          </a:p>
          <a:p>
            <a:pPr marL="136525" indent="0">
              <a:lnSpc>
                <a:spcPct val="80000"/>
              </a:lnSpc>
              <a:buNone/>
            </a:pPr>
            <a:r>
              <a:rPr lang="ru-RU" sz="3200" b="1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60976"/>
            <a:ext cx="3024335" cy="319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60976"/>
            <a:ext cx="3114497" cy="31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6370912"/>
            <a:ext cx="4244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PET </a:t>
            </a:r>
            <a:r>
              <a:rPr lang="ru-RU" sz="2400" dirty="0" err="1">
                <a:solidFill>
                  <a:srgbClr val="C00000"/>
                </a:solidFill>
              </a:rPr>
              <a:t>scanning</a:t>
            </a:r>
            <a:r>
              <a:rPr lang="ru-RU" sz="2400" dirty="0">
                <a:solidFill>
                  <a:srgbClr val="C00000"/>
                </a:solidFill>
              </a:rPr>
              <a:t> до/после лечения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19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67496" y="500978"/>
            <a:ext cx="5296992" cy="5579148"/>
          </a:xfrm>
          <a:noFill/>
        </p:spPr>
      </p:pic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279263" y="1656563"/>
            <a:ext cx="350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Правая сторона: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Верхне-шейные л/у </a:t>
            </a:r>
            <a:r>
              <a:rPr lang="ru-RU" sz="2400" dirty="0" smtClean="0"/>
              <a:t> (-)</a:t>
            </a:r>
            <a:endParaRPr lang="ru-RU" sz="2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нижние </a:t>
            </a:r>
            <a:r>
              <a:rPr lang="ru-RU" sz="2400" dirty="0" smtClean="0"/>
              <a:t> </a:t>
            </a:r>
            <a:r>
              <a:rPr lang="ru-RU" sz="2400" dirty="0"/>
              <a:t>подключичные </a:t>
            </a:r>
            <a:r>
              <a:rPr lang="ru-RU" sz="2400" dirty="0" smtClean="0"/>
              <a:t>(+)</a:t>
            </a:r>
            <a:endParaRPr lang="ru-RU" sz="2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Левая сторона: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Верхние и </a:t>
            </a:r>
            <a:r>
              <a:rPr lang="ru-RU" sz="2400" dirty="0" err="1"/>
              <a:t>нижн.шейные</a:t>
            </a:r>
            <a:r>
              <a:rPr lang="ru-RU" sz="2400" dirty="0"/>
              <a:t> </a:t>
            </a:r>
            <a:r>
              <a:rPr lang="ru-RU" sz="2400" dirty="0" smtClean="0"/>
              <a:t>(-)</a:t>
            </a:r>
            <a:endParaRPr lang="ru-RU" sz="2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Подключичные. </a:t>
            </a:r>
            <a:r>
              <a:rPr lang="ru-RU" sz="2400" dirty="0" err="1" smtClean="0"/>
              <a:t>паратрахеальные</a:t>
            </a:r>
            <a:r>
              <a:rPr lang="ru-RU" sz="2400" dirty="0" smtClean="0"/>
              <a:t>(+)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0489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960" y="548680"/>
            <a:ext cx="4752528" cy="5905331"/>
          </a:xfrm>
          <a:noFill/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51520" y="2052597"/>
            <a:ext cx="419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Правая сторона: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 smtClean="0"/>
              <a:t>верхн.нижн.шейные</a:t>
            </a:r>
            <a:r>
              <a:rPr lang="ru-RU" sz="2400" dirty="0" smtClean="0"/>
              <a:t>(+)</a:t>
            </a:r>
            <a:endParaRPr lang="ru-RU" sz="2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/>
              <a:t>подключичн</a:t>
            </a:r>
            <a:r>
              <a:rPr lang="ru-RU" sz="2400" dirty="0"/>
              <a:t>.  </a:t>
            </a:r>
            <a:r>
              <a:rPr lang="ru-RU" sz="2400" dirty="0" smtClean="0"/>
              <a:t> </a:t>
            </a:r>
            <a:r>
              <a:rPr lang="ru-RU" sz="2400" dirty="0"/>
              <a:t>(-)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Левая сторона: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/>
              <a:t>верхн.шейные</a:t>
            </a:r>
            <a:r>
              <a:rPr lang="ru-RU" sz="2400" dirty="0"/>
              <a:t>  </a:t>
            </a:r>
            <a:r>
              <a:rPr lang="ru-RU" sz="2400" dirty="0" err="1"/>
              <a:t>сомнительн</a:t>
            </a:r>
            <a:r>
              <a:rPr lang="ru-RU" sz="2400" dirty="0"/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/>
              <a:t>нижн</a:t>
            </a:r>
            <a:r>
              <a:rPr lang="ru-RU" sz="2400" dirty="0"/>
              <a:t>. </a:t>
            </a:r>
            <a:r>
              <a:rPr lang="ru-RU" sz="2400" dirty="0" smtClean="0"/>
              <a:t> </a:t>
            </a:r>
            <a:r>
              <a:rPr lang="ru-RU" sz="2400" dirty="0" err="1"/>
              <a:t>подключич</a:t>
            </a:r>
            <a:r>
              <a:rPr lang="ru-RU" sz="2400" dirty="0"/>
              <a:t>. </a:t>
            </a:r>
            <a:r>
              <a:rPr lang="ru-RU" sz="2400" dirty="0" smtClean="0"/>
              <a:t> </a:t>
            </a:r>
            <a:r>
              <a:rPr lang="ru-RU" sz="2400" dirty="0"/>
              <a:t>(-)</a:t>
            </a:r>
          </a:p>
        </p:txBody>
      </p:sp>
    </p:spTree>
    <p:extLst>
      <p:ext uri="{BB962C8B-B14F-4D97-AF65-F5344CB8AC3E}">
        <p14:creationId xmlns:p14="http://schemas.microsoft.com/office/powerpoint/2010/main" xmlns="" val="20646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925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ЛХ: п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  <a:t>оражение легких</a:t>
            </a: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240520"/>
            <a:ext cx="7488832" cy="5096805"/>
          </a:xfrm>
          <a:noFill/>
        </p:spPr>
      </p:pic>
    </p:spTree>
    <p:extLst>
      <p:ext uri="{BB962C8B-B14F-4D97-AF65-F5344CB8AC3E}">
        <p14:creationId xmlns:p14="http://schemas.microsoft.com/office/powerpoint/2010/main" xmlns="" val="42571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ЛХ: </a:t>
            </a:r>
            <a:r>
              <a:rPr lang="en-US" b="1" dirty="0" smtClean="0">
                <a:solidFill>
                  <a:srgbClr val="C00000"/>
                </a:solidFill>
              </a:rPr>
              <a:t>R-</a:t>
            </a:r>
            <a:r>
              <a:rPr lang="ru-RU" b="1" dirty="0" smtClean="0">
                <a:solidFill>
                  <a:srgbClr val="C00000"/>
                </a:solidFill>
              </a:rPr>
              <a:t>диагностика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1646"/>
            <a:ext cx="8309021" cy="460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75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/>
              </a:rPr>
              <a:t>Актуальность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412776"/>
            <a:ext cx="4495800" cy="468639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</a:rPr>
              <a:t>Лимфомы</a:t>
            </a:r>
            <a:r>
              <a:rPr lang="ru-RU" dirty="0">
                <a:solidFill>
                  <a:prstClr val="black"/>
                </a:solidFill>
              </a:rPr>
              <a:t>  занимают 3 место по частоте встречаемости в структуре онкологических заболеваний у детей (13-15%)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Учитывая высокий пролиферативный потенциал часто бывают первично </a:t>
            </a:r>
            <a:r>
              <a:rPr lang="ru-RU" dirty="0" err="1">
                <a:solidFill>
                  <a:prstClr val="black"/>
                </a:solidFill>
              </a:rPr>
              <a:t>генерализованными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При своевременной диагностике и адекватной терапии –высокий % выживаемости и </a:t>
            </a:r>
            <a:r>
              <a:rPr lang="ru-RU" dirty="0" smtClean="0">
                <a:solidFill>
                  <a:prstClr val="black"/>
                </a:solidFill>
              </a:rPr>
              <a:t>излечения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4" y="1268760"/>
            <a:ext cx="520785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01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476250"/>
            <a:ext cx="8229600" cy="1411288"/>
          </a:xfrm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ЛХ: </a:t>
            </a:r>
            <a:r>
              <a:rPr lang="en-US" sz="3200" b="1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R-</a:t>
            </a:r>
            <a:r>
              <a:rPr lang="ru-RU" sz="3200" b="1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диагностика</a:t>
            </a:r>
            <a:r>
              <a:rPr lang="ru-RU" sz="3200" b="1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</a:rPr>
              <a:t/>
            </a:r>
            <a:br>
              <a:rPr lang="ru-RU" sz="3200" b="1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</a:rPr>
            </a:br>
            <a:endParaRPr lang="ru-RU" altLang="ru-RU" sz="3600" b="1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92515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0213"/>
            <a:ext cx="4467225" cy="4321175"/>
          </a:xfrm>
          <a:noFill/>
        </p:spPr>
      </p:pic>
      <p:pic>
        <p:nvPicPr>
          <p:cNvPr id="1925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685534"/>
            <a:ext cx="4716462" cy="433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3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ЛХ: </a:t>
            </a:r>
            <a:r>
              <a:rPr lang="en-US" b="1" dirty="0" smtClean="0">
                <a:solidFill>
                  <a:srgbClr val="C00000"/>
                </a:solidFill>
              </a:rPr>
              <a:t>R-</a:t>
            </a:r>
            <a:r>
              <a:rPr lang="ru-RU" b="1" dirty="0" smtClean="0">
                <a:solidFill>
                  <a:srgbClr val="C00000"/>
                </a:solidFill>
              </a:rPr>
              <a:t>диагностика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72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ЛХ: Поражение печени и селезенки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400" dirty="0" smtClean="0"/>
              <a:t>Поражение печени -  всегда стадия IV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Поражение только селезенки без  поражения л/у - стадия I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Умеренное увеличение печени и селезенки не означает их поражения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Фокальные изменения в печени/селезенки  по УЗИ – поражение их независимо от данных ПЭТ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При сомнительных данных  УЗИ или МРТ,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/>
              <a:t>поражение если ПЭТ положит.  и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/>
              <a:t>нет поражения  при ПЭТ </a:t>
            </a:r>
            <a:r>
              <a:rPr lang="ru-RU" sz="2400" dirty="0" err="1" smtClean="0"/>
              <a:t>отрицат</a:t>
            </a:r>
            <a:r>
              <a:rPr lang="ru-RU" sz="2400" dirty="0" smtClean="0"/>
              <a:t>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/>
              <a:t>Сомнительный, если ПЭТ не проводилась или данные ПЭТ невозможно оценить</a:t>
            </a:r>
          </a:p>
        </p:txBody>
      </p:sp>
    </p:spTree>
    <p:extLst>
      <p:ext uri="{BB962C8B-B14F-4D97-AF65-F5344CB8AC3E}">
        <p14:creationId xmlns:p14="http://schemas.microsoft.com/office/powerpoint/2010/main" xmlns="" val="37961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  <a:t>ЛХ: Поражение печени и селезенки</a:t>
            </a:r>
          </a:p>
        </p:txBody>
      </p:sp>
      <p:pic>
        <p:nvPicPr>
          <p:cNvPr id="5939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236264"/>
            <a:ext cx="6408712" cy="5233617"/>
          </a:xfrm>
          <a:noFill/>
        </p:spPr>
      </p:pic>
    </p:spTree>
    <p:extLst>
      <p:ext uri="{BB962C8B-B14F-4D97-AF65-F5344CB8AC3E}">
        <p14:creationId xmlns:p14="http://schemas.microsoft.com/office/powerpoint/2010/main" xmlns="" val="3668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ЛХ: Поражение костей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sz="2400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КТ положит. с/или без подтверждения поражения другими методами в той  же зоне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Положительное </a:t>
            </a:r>
            <a:r>
              <a:rPr lang="ru-RU" dirty="0" err="1" smtClean="0"/>
              <a:t>скенирование</a:t>
            </a:r>
            <a:r>
              <a:rPr lang="ru-RU" dirty="0" smtClean="0"/>
              <a:t> костей подтверждается или ПЭТ или МРТ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При изолированном поражении и наличии травмы в анамнезе только положительная биопсия подтверждает поражение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7389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zdorovoepokolenie42.ru/wp-content/uploads/2016/08/trepanobiopsiya2-e1471935261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20880" cy="65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1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/>
              </a:rPr>
              <a:t>ЛХ: 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+mn-lt"/>
              </a:rPr>
              <a:t>Частота поражения органов у больных</a:t>
            </a: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866806"/>
          <a:ext cx="8229600" cy="3992750"/>
        </p:xfrm>
        <a:graphic>
          <a:graphicData uri="http://schemas.openxmlformats.org/presentationml/2006/ole">
            <p:oleObj spid="_x0000_s1040" name="Диаграмма" r:id="rId3" imgW="8991792" imgH="4362379" progId="MSGraph.Chart.8">
              <p:embed followColorScheme="full"/>
            </p:oleObj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285163" y="5991225"/>
            <a:ext cx="344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white"/>
                </a:solidFill>
                <a:latin typeface="Arial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xmlns="" val="137857383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ЛХ: классификация ВОЗ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b="1" dirty="0" err="1" smtClean="0"/>
              <a:t>Нодулярная</a:t>
            </a:r>
            <a:r>
              <a:rPr lang="ru-RU" sz="2800" b="1" dirty="0" smtClean="0"/>
              <a:t> с </a:t>
            </a:r>
            <a:r>
              <a:rPr lang="ru-RU" sz="2800" b="1" dirty="0" err="1" smtClean="0"/>
              <a:t>лимфоцитарным</a:t>
            </a:r>
            <a:r>
              <a:rPr lang="ru-RU" sz="2800" b="1" dirty="0" smtClean="0"/>
              <a:t> преобладанием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800" dirty="0" smtClean="0">
                <a:solidFill>
                  <a:prstClr val="black"/>
                </a:solidFill>
              </a:rPr>
              <a:t>Характеризуется </a:t>
            </a:r>
            <a:r>
              <a:rPr lang="ru-RU" sz="2800" dirty="0">
                <a:solidFill>
                  <a:prstClr val="black"/>
                </a:solidFill>
              </a:rPr>
              <a:t>наличием  крупных клеток  - попкорн клеток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800" dirty="0" err="1">
                <a:solidFill>
                  <a:prstClr val="black"/>
                </a:solidFill>
              </a:rPr>
              <a:t>Экспрессирует</a:t>
            </a:r>
            <a:r>
              <a:rPr lang="ru-RU" sz="2800" dirty="0">
                <a:solidFill>
                  <a:prstClr val="black"/>
                </a:solidFill>
              </a:rPr>
              <a:t> В-клеточные антигены, такие как - CD19, CD20, CD22, </a:t>
            </a:r>
            <a:r>
              <a:rPr lang="ru-RU" sz="2800" dirty="0" err="1">
                <a:solidFill>
                  <a:prstClr val="black"/>
                </a:solidFill>
              </a:rPr>
              <a:t>and</a:t>
            </a:r>
            <a:r>
              <a:rPr lang="en-US" sz="2800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CD79A и отрицательны по  CD15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800" dirty="0">
                <a:solidFill>
                  <a:prstClr val="black"/>
                </a:solidFill>
              </a:rPr>
              <a:t>Эти клетки могут/или не могут </a:t>
            </a:r>
            <a:r>
              <a:rPr lang="ru-RU" sz="2800" dirty="0" err="1">
                <a:solidFill>
                  <a:prstClr val="black"/>
                </a:solidFill>
              </a:rPr>
              <a:t>экспрессировать</a:t>
            </a:r>
            <a:r>
              <a:rPr lang="ru-RU" sz="2800" dirty="0">
                <a:solidFill>
                  <a:prstClr val="black"/>
                </a:solidFill>
              </a:rPr>
              <a:t> CD30.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800" i="1" dirty="0">
                <a:solidFill>
                  <a:prstClr val="black"/>
                </a:solidFill>
              </a:rPr>
              <a:t>OCT-2  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i="1" dirty="0">
                <a:solidFill>
                  <a:prstClr val="black"/>
                </a:solidFill>
              </a:rPr>
              <a:t>BOB.1 онкогены  при </a:t>
            </a:r>
            <a:r>
              <a:rPr lang="ru-RU" sz="2800" dirty="0">
                <a:solidFill>
                  <a:prstClr val="black"/>
                </a:solidFill>
              </a:rPr>
              <a:t>NLPHL  и никогда при КЛХ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800" dirty="0">
                <a:solidFill>
                  <a:prstClr val="black"/>
                </a:solidFill>
              </a:rPr>
              <a:t>Дифференциальная диагностика с НХЛ </a:t>
            </a:r>
            <a:r>
              <a:rPr lang="ru-RU" sz="2800" dirty="0" smtClean="0">
                <a:solidFill>
                  <a:prstClr val="black"/>
                </a:solidFill>
              </a:rPr>
              <a:t>сложна</a:t>
            </a:r>
          </a:p>
          <a:p>
            <a:pPr marL="547688" lvl="0" indent="-411163" fontAlgn="base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dirty="0" smtClean="0"/>
              <a:t>    </a:t>
            </a:r>
            <a:r>
              <a:rPr lang="ru-RU" sz="2800" b="1" dirty="0"/>
              <a:t>Классическая </a:t>
            </a:r>
            <a:r>
              <a:rPr lang="ru-RU" sz="2800" b="1" dirty="0" err="1"/>
              <a:t>лимфома</a:t>
            </a:r>
            <a:r>
              <a:rPr lang="ru-RU" sz="2800" b="1" dirty="0"/>
              <a:t> </a:t>
            </a:r>
            <a:r>
              <a:rPr lang="ru-RU" sz="2800" b="1" dirty="0" err="1"/>
              <a:t>Ходжкина</a:t>
            </a:r>
            <a:endParaRPr lang="ru-RU" sz="2800" b="1" dirty="0"/>
          </a:p>
          <a:p>
            <a:pPr>
              <a:lnSpc>
                <a:spcPct val="90000"/>
              </a:lnSpc>
            </a:pPr>
            <a:r>
              <a:rPr lang="ru-RU" sz="2800" dirty="0" smtClean="0"/>
              <a:t>обогащенная лимфоцитами </a:t>
            </a:r>
            <a:r>
              <a:rPr lang="ru-RU" sz="2800" dirty="0"/>
              <a:t>(</a:t>
            </a:r>
            <a:r>
              <a:rPr lang="ru-RU" sz="2800" dirty="0" err="1"/>
              <a:t>лимфоцитарное</a:t>
            </a:r>
            <a:r>
              <a:rPr lang="ru-RU" sz="2800" dirty="0"/>
              <a:t> </a:t>
            </a:r>
            <a:r>
              <a:rPr lang="ru-RU" sz="2800" dirty="0" smtClean="0"/>
              <a:t> преобладание</a:t>
            </a:r>
            <a:r>
              <a:rPr lang="ru-RU" sz="2800" dirty="0"/>
              <a:t>)</a:t>
            </a:r>
          </a:p>
          <a:p>
            <a:pPr>
              <a:lnSpc>
                <a:spcPct val="90000"/>
              </a:lnSpc>
            </a:pPr>
            <a:r>
              <a:rPr lang="ru-RU" sz="2800" dirty="0" err="1" smtClean="0"/>
              <a:t>смешанноклеточная</a:t>
            </a:r>
            <a:endParaRPr lang="ru-RU" sz="2800" dirty="0"/>
          </a:p>
          <a:p>
            <a:pPr>
              <a:lnSpc>
                <a:spcPct val="90000"/>
              </a:lnSpc>
            </a:pPr>
            <a:r>
              <a:rPr lang="ru-RU" sz="2800" dirty="0" smtClean="0"/>
              <a:t>с </a:t>
            </a:r>
            <a:r>
              <a:rPr lang="ru-RU" sz="2800" dirty="0" err="1"/>
              <a:t>лимфоцитарным</a:t>
            </a:r>
            <a:r>
              <a:rPr lang="ru-RU" sz="2800" dirty="0"/>
              <a:t> </a:t>
            </a:r>
            <a:r>
              <a:rPr lang="ru-RU" sz="2800" dirty="0" smtClean="0"/>
              <a:t>истощением</a:t>
            </a:r>
          </a:p>
          <a:p>
            <a:pPr lvl="0">
              <a:lnSpc>
                <a:spcPct val="90000"/>
              </a:lnSpc>
            </a:pPr>
            <a:r>
              <a:rPr lang="ru-RU" sz="2800" dirty="0" err="1">
                <a:solidFill>
                  <a:prstClr val="black"/>
                </a:solidFill>
              </a:rPr>
              <a:t>нодулярный</a:t>
            </a:r>
            <a:r>
              <a:rPr lang="ru-RU" sz="2800" dirty="0">
                <a:solidFill>
                  <a:prstClr val="black"/>
                </a:solidFill>
              </a:rPr>
              <a:t> склероз</a:t>
            </a:r>
          </a:p>
          <a:p>
            <a:pPr marL="0" indent="0">
              <a:lnSpc>
                <a:spcPct val="90000"/>
              </a:lnSpc>
              <a:buNone/>
            </a:pPr>
            <a:endParaRPr lang="ru-RU" sz="2800" dirty="0"/>
          </a:p>
          <a:p>
            <a:pPr>
              <a:lnSpc>
                <a:spcPct val="60000"/>
              </a:lnSpc>
              <a:buFont typeface="Arial" pitchFamily="34" charset="0"/>
              <a:buNone/>
            </a:pPr>
            <a:r>
              <a:rPr lang="ru-RU" sz="2400" b="1" dirty="0"/>
              <a:t>                                                </a:t>
            </a:r>
          </a:p>
          <a:p>
            <a:pPr>
              <a:lnSpc>
                <a:spcPct val="90000"/>
              </a:lnSpc>
            </a:pPr>
            <a:endParaRPr lang="ru-RU" sz="2000" b="1" dirty="0"/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000" b="1" dirty="0"/>
              <a:t>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7656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679" y="4437112"/>
            <a:ext cx="3564785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Нодулярное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лимфоидное преобладание- НЛП</a:t>
            </a:r>
            <a:r>
              <a:rPr lang="ru-RU" sz="2800" dirty="0" smtClean="0">
                <a:solidFill>
                  <a:srgbClr val="C00000"/>
                </a:solidFill>
                <a:latin typeface="Times New Roman"/>
              </a:rPr>
              <a:t> </a:t>
            </a:r>
            <a:br>
              <a:rPr lang="ru-RU" sz="2800" dirty="0" smtClean="0">
                <a:solidFill>
                  <a:srgbClr val="C00000"/>
                </a:solidFill>
                <a:latin typeface="Times New Roman"/>
              </a:rPr>
            </a:b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4-5% от ЛХ. Ткань </a:t>
            </a:r>
            <a:r>
              <a:rPr lang="ru-RU" sz="1800" dirty="0" err="1" smtClean="0"/>
              <a:t>лимфоузла</a:t>
            </a:r>
            <a:r>
              <a:rPr lang="ru-RU" sz="1800" dirty="0" smtClean="0"/>
              <a:t> частично или полностью замещена инфильтратом </a:t>
            </a:r>
            <a:r>
              <a:rPr lang="ru-RU" sz="1800" dirty="0" err="1" smtClean="0"/>
              <a:t>нодулярного</a:t>
            </a:r>
            <a:r>
              <a:rPr lang="ru-RU" sz="1800" dirty="0" smtClean="0"/>
              <a:t> строения, часто сочетающегося с зонами диффузного роста. Опухолевые клетки представлены лимфогистиоцитарными(</a:t>
            </a:r>
            <a:r>
              <a:rPr lang="en-US" sz="1800" dirty="0" smtClean="0"/>
              <a:t>L&amp;H)</a:t>
            </a:r>
            <a:r>
              <a:rPr lang="ru-RU" sz="1800" dirty="0" smtClean="0"/>
              <a:t>  </a:t>
            </a:r>
            <a:r>
              <a:rPr lang="ru-RU" sz="1800" i="1" dirty="0" smtClean="0"/>
              <a:t>Типичные </a:t>
            </a:r>
            <a:r>
              <a:rPr lang="ru-RU" sz="1800" dirty="0" smtClean="0">
                <a:solidFill>
                  <a:srgbClr val="FF0000"/>
                </a:solidFill>
              </a:rPr>
              <a:t>клетки БШР немногочисленны или отсутствуют</a:t>
            </a:r>
            <a:r>
              <a:rPr lang="ru-RU" sz="1800" dirty="0" smtClean="0"/>
              <a:t>. Среди клеток инфильтрата преобладают лимфоциты, в меньшем количестве обнаруживаются гистиоциты, которые могут образовывать небольшие скопления. На периферии </a:t>
            </a:r>
            <a:r>
              <a:rPr lang="ru-RU" sz="1800" dirty="0" err="1" smtClean="0"/>
              <a:t>нодулярных</a:t>
            </a:r>
            <a:r>
              <a:rPr lang="ru-RU" sz="1800" dirty="0" smtClean="0"/>
              <a:t> образований иногда встречаются реактивные плазматические клетки. Эозинофильные и </a:t>
            </a:r>
            <a:r>
              <a:rPr lang="ru-RU" sz="1800" dirty="0" err="1" smtClean="0"/>
              <a:t>нейтрофильные</a:t>
            </a:r>
            <a:r>
              <a:rPr lang="ru-RU" sz="1800" dirty="0" smtClean="0"/>
              <a:t> лейкоциты почти всегда отсутствуют. Приблизительно в 18% случаев в пораженном лимфоузле встречается прогрессивная трансформация светлых центров размножения – особый тип реактивной гиперплазии. В-симптомы встречаются редко. У более, чем 90% пациентов удается достичь полной </a:t>
            </a:r>
            <a:r>
              <a:rPr lang="ru-RU" sz="1800" dirty="0" err="1" smtClean="0"/>
              <a:t>ремисии</a:t>
            </a:r>
            <a:r>
              <a:rPr lang="ru-RU" sz="1800" dirty="0" smtClean="0"/>
              <a:t>.</a:t>
            </a:r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Риск трансформации в крупноклеточную</a:t>
            </a:r>
          </a:p>
          <a:p>
            <a:pPr marL="547688" lvl="0" indent="-411163" fontAlgn="base">
              <a:lnSpc>
                <a:spcPct val="9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В-клеточную </a:t>
            </a:r>
            <a:r>
              <a:rPr lang="ru-RU" sz="1800" dirty="0" err="1">
                <a:solidFill>
                  <a:srgbClr val="FF0000"/>
                </a:solidFill>
              </a:rPr>
              <a:t>лимфому</a:t>
            </a:r>
            <a:endParaRPr lang="ru-RU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</a:t>
            </a:r>
            <a:r>
              <a:rPr lang="en-GB" sz="1800" dirty="0" smtClean="0"/>
              <a:t>L&amp;H </a:t>
            </a:r>
            <a:r>
              <a:rPr lang="en-GB" sz="1800" dirty="0" err="1"/>
              <a:t>клетки</a:t>
            </a:r>
            <a:endParaRPr lang="en-GB" sz="18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9655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679" y="4437112"/>
            <a:ext cx="3564785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9" y="7842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Л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имфоидное преобладание (ЛП)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 </a:t>
            </a:r>
            <a:r>
              <a:rPr lang="ru-RU" sz="2800" dirty="0">
                <a:solidFill>
                  <a:srgbClr val="C00000"/>
                </a:solidFill>
                <a:latin typeface="Times New Roman"/>
              </a:rPr>
              <a:t>(3-5%).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679" y="4197717"/>
            <a:ext cx="3564785" cy="248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985" y="908720"/>
            <a:ext cx="906948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Картина </a:t>
            </a:r>
            <a:r>
              <a:rPr lang="ru-RU" sz="2000" dirty="0">
                <a:solidFill>
                  <a:srgbClr val="000000"/>
                </a:solidFill>
              </a:rPr>
              <a:t>соответствует равномерной </a:t>
            </a:r>
            <a:r>
              <a:rPr lang="ru-RU" sz="2000" dirty="0" err="1">
                <a:solidFill>
                  <a:srgbClr val="000000"/>
                </a:solidFill>
              </a:rPr>
              <a:t>лимфоцитно-лимфобластной</a:t>
            </a:r>
            <a:r>
              <a:rPr lang="ru-RU" sz="2000" dirty="0">
                <a:solidFill>
                  <a:srgbClr val="000000"/>
                </a:solidFill>
              </a:rPr>
              <a:t> гиперплазии с примесью крупных </a:t>
            </a:r>
            <a:r>
              <a:rPr lang="ru-RU" sz="2000" dirty="0" err="1">
                <a:solidFill>
                  <a:srgbClr val="000000"/>
                </a:solidFill>
              </a:rPr>
              <a:t>базофильных</a:t>
            </a:r>
            <a:r>
              <a:rPr lang="ru-RU" sz="2000" dirty="0">
                <a:solidFill>
                  <a:srgbClr val="000000"/>
                </a:solidFill>
              </a:rPr>
              <a:t> клеток.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Между ними четко выделяются отдельные или сгруппированные большие клетки с овальным ядром, неравномерно распределенной хроматиновой структурой и ярко синими крупными ядрышками. Цитоплазма занимает обширную площадь, на препарате она не имеет четких контуров, содержит отдельные вакуоли. Наблюдается дифференциация некоторых клеток в клетки </a:t>
            </a:r>
            <a:r>
              <a:rPr lang="ru-RU" sz="2000" dirty="0" err="1">
                <a:solidFill>
                  <a:srgbClr val="000000"/>
                </a:solidFill>
              </a:rPr>
              <a:t>Ходжкина</a:t>
            </a:r>
            <a:r>
              <a:rPr lang="ru-RU" sz="2000" dirty="0">
                <a:solidFill>
                  <a:srgbClr val="000000"/>
                </a:solidFill>
              </a:rPr>
              <a:t> и </a:t>
            </a:r>
            <a:r>
              <a:rPr lang="ru-RU" sz="2000" dirty="0" err="1">
                <a:solidFill>
                  <a:srgbClr val="000000"/>
                </a:solidFill>
              </a:rPr>
              <a:t>Штернберга</a:t>
            </a:r>
            <a:r>
              <a:rPr lang="ru-RU" sz="2000" dirty="0">
                <a:solidFill>
                  <a:srgbClr val="000000"/>
                </a:solidFill>
              </a:rPr>
              <a:t>. Иногда обнаруживается значительное количество </a:t>
            </a:r>
            <a:r>
              <a:rPr lang="ru-RU" sz="2000" dirty="0" err="1">
                <a:solidFill>
                  <a:srgbClr val="000000"/>
                </a:solidFill>
              </a:rPr>
              <a:t>нейтрофильных</a:t>
            </a:r>
            <a:r>
              <a:rPr lang="ru-RU" sz="2000" dirty="0">
                <a:solidFill>
                  <a:srgbClr val="000000"/>
                </a:solidFill>
              </a:rPr>
              <a:t> лейкоцитов, отдельные </a:t>
            </a:r>
            <a:r>
              <a:rPr lang="ru-RU" sz="2000" dirty="0" err="1">
                <a:solidFill>
                  <a:srgbClr val="000000"/>
                </a:solidFill>
              </a:rPr>
              <a:t>мастоциты</a:t>
            </a:r>
            <a:r>
              <a:rPr lang="ru-RU" sz="2000" dirty="0" smtClean="0">
                <a:solidFill>
                  <a:srgbClr val="0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а в некоторых случаях — довольно большое </a:t>
            </a:r>
            <a:endParaRPr lang="ru-RU" sz="2000" dirty="0" smtClean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количество </a:t>
            </a:r>
            <a:r>
              <a:rPr lang="ru-RU" sz="2000" dirty="0">
                <a:solidFill>
                  <a:srgbClr val="000000"/>
                </a:solidFill>
              </a:rPr>
              <a:t>макрофагов. Находят также и </a:t>
            </a:r>
            <a:r>
              <a:rPr lang="ru-RU" sz="2000" dirty="0" smtClean="0">
                <a:solidFill>
                  <a:srgbClr val="000000"/>
                </a:solidFill>
              </a:rPr>
              <a:t>одиночные </a:t>
            </a:r>
            <a:r>
              <a:rPr lang="ru-RU" sz="2000" dirty="0">
                <a:solidFill>
                  <a:srgbClr val="000000"/>
                </a:solidFill>
              </a:rPr>
              <a:t>эпителиоидные клетки.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Гистологическая картина </a:t>
            </a:r>
            <a:r>
              <a:rPr lang="ru-RU" sz="2000" dirty="0" smtClean="0">
                <a:solidFill>
                  <a:srgbClr val="000000"/>
                </a:solidFill>
              </a:rPr>
              <a:t>характеризуется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стиранием структуры, не всегда полным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Иногда наблюдаются участки </a:t>
            </a:r>
            <a:r>
              <a:rPr lang="ru-RU" sz="2000" dirty="0" smtClean="0">
                <a:solidFill>
                  <a:srgbClr val="000000"/>
                </a:solidFill>
              </a:rPr>
              <a:t>неизмененной</a:t>
            </a:r>
          </a:p>
          <a:p>
            <a:r>
              <a:rPr lang="ru-RU" sz="2000" dirty="0"/>
              <a:t> </a:t>
            </a:r>
            <a:r>
              <a:rPr lang="ru-RU" sz="2000" dirty="0" smtClean="0"/>
              <a:t>лимфатической </a:t>
            </a:r>
            <a:r>
              <a:rPr lang="ru-RU" sz="2000" dirty="0">
                <a:solidFill>
                  <a:srgbClr val="000000"/>
                </a:solidFill>
              </a:rPr>
              <a:t> ткани с сохранившимися </a:t>
            </a:r>
            <a:r>
              <a:rPr lang="ru-RU" sz="2000" dirty="0" smtClean="0">
                <a:solidFill>
                  <a:srgbClr val="000000"/>
                </a:solidFill>
              </a:rPr>
              <a:t>и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даже гиперпластическими фолликулами</a:t>
            </a:r>
            <a:r>
              <a:rPr lang="ru-RU" sz="20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как и части краевого синуса, в которых </a:t>
            </a:r>
            <a:endParaRPr lang="ru-RU" sz="2000" dirty="0" smtClean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содержатся </a:t>
            </a:r>
            <a:r>
              <a:rPr lang="ru-RU" sz="2000" dirty="0">
                <a:solidFill>
                  <a:srgbClr val="000000"/>
                </a:solidFill>
              </a:rPr>
              <a:t>макрофаги.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Межуточные и медуллярные синусы </a:t>
            </a:r>
            <a:r>
              <a:rPr lang="ru-RU" sz="2000" dirty="0" smtClean="0">
                <a:solidFill>
                  <a:srgbClr val="000000"/>
                </a:solidFill>
              </a:rPr>
              <a:t>чаще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всего бывают стертыми.</a:t>
            </a:r>
            <a:endParaRPr lang="ru-RU" sz="2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17281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Анатомия ЛС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 descr="http://eurolab-portal.ru/img/st_img/09_09/lymph-hodgk-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195736" y="6492875"/>
            <a:ext cx="4680520" cy="365125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ru-RU" sz="2000" dirty="0">
                <a:solidFill>
                  <a:srgbClr val="252525"/>
                </a:solidFill>
              </a:rPr>
              <a:t>Л/у </a:t>
            </a:r>
            <a:r>
              <a:rPr lang="ru-RU" sz="2000" dirty="0" smtClean="0">
                <a:solidFill>
                  <a:srgbClr val="252525"/>
                </a:solidFill>
              </a:rPr>
              <a:t>периферические висцеральные</a:t>
            </a:r>
            <a:endParaRPr lang="ru-RU" sz="2000" dirty="0">
              <a:solidFill>
                <a:srgbClr val="252525"/>
              </a:solidFill>
            </a:endParaRPr>
          </a:p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3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5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Смешанно-клеточный вариант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92950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Встречается в 15-30% случаев ЛХ, в России этот вариант составляет до 75% случаев ЛХ у детей. </a:t>
            </a:r>
            <a:r>
              <a:rPr lang="ru-RU" sz="2000" i="1" dirty="0" smtClean="0"/>
              <a:t>Клетки БШР и клетки </a:t>
            </a:r>
            <a:r>
              <a:rPr lang="ru-RU" sz="2000" i="1" dirty="0" err="1" smtClean="0"/>
              <a:t>Ходжкина</a:t>
            </a:r>
            <a:r>
              <a:rPr lang="ru-RU" sz="2000" i="1" dirty="0" smtClean="0"/>
              <a:t> многочисленны.</a:t>
            </a:r>
            <a:r>
              <a:rPr lang="ru-RU" sz="2000" dirty="0" smtClean="0"/>
              <a:t> Рисунок лимфоузла стерт много эозинофилов, плазматических клеток, фибробластов. Участки клеточной пролиферации чередуются с разрастанием соединительной ткани, могут встречаться очаги некроза. Встречается в любом возрасте, часто вовлекаются абдоминальные лимфоузлы и селезенка.</a:t>
            </a:r>
            <a:endParaRPr lang="ru-RU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65" y="3356992"/>
            <a:ext cx="2908981" cy="2437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7910" y="6142300"/>
            <a:ext cx="1924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err="1">
                <a:solidFill>
                  <a:prstClr val="black"/>
                </a:solidFill>
              </a:rPr>
              <a:t>Клетка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Ходжкина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5" y="3410836"/>
            <a:ext cx="2865691" cy="2329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15816" y="5802442"/>
            <a:ext cx="3225731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prstClr val="black"/>
                </a:solidFill>
              </a:rPr>
              <a:t>Выраженная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имбибиция</a:t>
            </a:r>
            <a:endParaRPr lang="ru-RU" dirty="0">
              <a:solidFill>
                <a:prstClr val="black"/>
              </a:solidFill>
            </a:endParaRPr>
          </a:p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опухолевой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ткани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эозинофильными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лейкоцитами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7680" y="3404967"/>
            <a:ext cx="2764765" cy="2319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012160" y="599622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prstClr val="black"/>
                </a:solidFill>
              </a:rPr>
              <a:t>Выраженная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плазмоклеточная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реакция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опухолевой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ткани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229600" cy="1771122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Лимфоцитарное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истощение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8139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Самый редкий вариант ЛХ(менее1%). Включает  два подтипа – диффузный склероз и ретикулярный тип. </a:t>
            </a:r>
          </a:p>
          <a:p>
            <a:pPr marL="0" indent="0">
              <a:buNone/>
            </a:pPr>
            <a:r>
              <a:rPr lang="ru-RU" dirty="0" smtClean="0"/>
              <a:t>Диффузный склероз характеризуется наличием грубых разрастаний, беспорядочно расположенных тяжей соединительной ткани, среди которых располагаются </a:t>
            </a:r>
            <a:r>
              <a:rPr lang="ru-RU" i="1" dirty="0" smtClean="0"/>
              <a:t>небольшие скопления клеток, главным образом – клетки </a:t>
            </a:r>
            <a:r>
              <a:rPr lang="ru-RU" i="1" dirty="0" err="1" smtClean="0"/>
              <a:t>Ходжкина</a:t>
            </a:r>
            <a:r>
              <a:rPr lang="ru-RU" i="1" dirty="0" smtClean="0"/>
              <a:t>, БШР, </a:t>
            </a:r>
            <a:r>
              <a:rPr lang="ru-RU" dirty="0" smtClean="0"/>
              <a:t>фибробласты. Ретикулярный вариант характеризуется обилием клеток БШР. Кроме того, может определятся различное количество гистиоцитов, эозинофилов, лимфоцитов, плазматических клеток. </a:t>
            </a:r>
            <a:r>
              <a:rPr lang="ru-RU" dirty="0" err="1" smtClean="0"/>
              <a:t>Коллагеновый</a:t>
            </a:r>
            <a:r>
              <a:rPr lang="ru-RU" dirty="0" smtClean="0"/>
              <a:t> фиброз не возникает, некроз распространен, рисунок </a:t>
            </a:r>
            <a:r>
              <a:rPr lang="ru-RU" dirty="0" err="1" smtClean="0"/>
              <a:t>лимфоузла</a:t>
            </a:r>
            <a:r>
              <a:rPr lang="ru-RU" dirty="0" smtClean="0"/>
              <a:t> стерт. Часто встречается у взрослых и пожилых людей, ВИЧ-инфицированных лиц. В процесс вовлекаются абдоминальные </a:t>
            </a:r>
            <a:r>
              <a:rPr lang="ru-RU" dirty="0" err="1" smtClean="0"/>
              <a:t>лимфоузлы</a:t>
            </a:r>
            <a:r>
              <a:rPr lang="ru-RU" dirty="0" smtClean="0"/>
              <a:t>, селезенка, печень, костный мозг без поражения периферических </a:t>
            </a:r>
            <a:r>
              <a:rPr lang="ru-RU" dirty="0" err="1" smtClean="0"/>
              <a:t>лимфоузлов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596" y="4581128"/>
            <a:ext cx="3364386" cy="22768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51720" y="5719564"/>
            <a:ext cx="3314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</a:rPr>
              <a:t>Мумифицированные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клетки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3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3447"/>
            <a:ext cx="8229600" cy="16561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Вариант с </a:t>
            </a:r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нодулярным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склерозом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1445"/>
            <a:ext cx="8229600" cy="4151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Наиболее частый вариант ЛХ (60-80%) имеет два характерных признака – своеобразное расположение волокон коллагена, делящих узел на участки округлой формы (</a:t>
            </a:r>
            <a:r>
              <a:rPr lang="ru-RU" sz="2000" dirty="0" err="1" smtClean="0"/>
              <a:t>нодули</a:t>
            </a:r>
            <a:r>
              <a:rPr lang="ru-RU" sz="2000" dirty="0" smtClean="0"/>
              <a:t>) и наличие, наряду с типичными клетками, «лакунарных» клеток.  </a:t>
            </a:r>
            <a:r>
              <a:rPr lang="ru-RU" sz="2000" dirty="0"/>
              <a:t>В</a:t>
            </a:r>
            <a:r>
              <a:rPr lang="ru-RU" sz="2000" dirty="0" smtClean="0"/>
              <a:t>ыделяют два типа варианта с </a:t>
            </a:r>
            <a:r>
              <a:rPr lang="ru-RU" sz="2000" dirty="0" err="1" smtClean="0"/>
              <a:t>нодулярным</a:t>
            </a:r>
            <a:r>
              <a:rPr lang="ru-RU" sz="2000" dirty="0" smtClean="0"/>
              <a:t> склерозом. Ко второму типу (15-25%) относят случаи, в которых более 25% </a:t>
            </a:r>
            <a:r>
              <a:rPr lang="ru-RU" sz="2000" dirty="0" err="1" smtClean="0"/>
              <a:t>нодулярных</a:t>
            </a:r>
            <a:r>
              <a:rPr lang="ru-RU" sz="2000" dirty="0" smtClean="0"/>
              <a:t> структур содержат </a:t>
            </a:r>
            <a:r>
              <a:rPr lang="ru-RU" sz="2000" i="1" dirty="0" smtClean="0"/>
              <a:t>многочисленные уродливые клетки БШР</a:t>
            </a:r>
            <a:r>
              <a:rPr lang="ru-RU" sz="2000" dirty="0" smtClean="0"/>
              <a:t>, либо более 25% </a:t>
            </a:r>
            <a:r>
              <a:rPr lang="ru-RU" sz="2000" dirty="0" err="1" smtClean="0"/>
              <a:t>нодулярных</a:t>
            </a:r>
            <a:r>
              <a:rPr lang="ru-RU" sz="2000" dirty="0" smtClean="0"/>
              <a:t> структур характеризуется истощением лимфоидной ткани, либо в более чем 80% </a:t>
            </a:r>
            <a:r>
              <a:rPr lang="ru-RU" sz="2000" dirty="0" err="1" smtClean="0"/>
              <a:t>нодулярных</a:t>
            </a:r>
            <a:r>
              <a:rPr lang="ru-RU" sz="2000" dirty="0" smtClean="0"/>
              <a:t> структур обнаруживается </a:t>
            </a:r>
            <a:r>
              <a:rPr lang="ru-RU" sz="2000" dirty="0" err="1" smtClean="0"/>
              <a:t>фиброзно-гистоцитарное</a:t>
            </a:r>
            <a:r>
              <a:rPr lang="ru-RU" sz="2000" dirty="0" smtClean="0"/>
              <a:t> содержимое. Остальные случаи относятся к 1 типу(75-85%). Часто встречается у подростков, обычно поражается средостение и </a:t>
            </a:r>
            <a:r>
              <a:rPr lang="ru-RU" sz="2000" dirty="0" err="1" smtClean="0"/>
              <a:t>наддиафрагмальные</a:t>
            </a:r>
            <a:r>
              <a:rPr lang="ru-RU" sz="2000" dirty="0" smtClean="0"/>
              <a:t> </a:t>
            </a:r>
            <a:r>
              <a:rPr lang="ru-RU" sz="2000" dirty="0" err="1" smtClean="0"/>
              <a:t>лимфоузлы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3817937" cy="218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473608"/>
            <a:ext cx="2116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err="1">
                <a:solidFill>
                  <a:prstClr val="black"/>
                </a:solidFill>
              </a:rPr>
              <a:t>Лакунарные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клетки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22543"/>
            <a:ext cx="3817938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96136" y="6473608"/>
            <a:ext cx="203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1313" indent="-341313">
              <a:spcBef>
                <a:spcPts val="1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err="1">
                <a:solidFill>
                  <a:prstClr val="black"/>
                </a:solidFill>
              </a:rPr>
              <a:t>Атипичные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клетки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7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 smtClean="0">
                <a:solidFill>
                  <a:srgbClr val="C00000"/>
                </a:solidFill>
                <a:latin typeface="Times New Roman"/>
              </a:rPr>
              <a:t>ЛХ: диагностика</a:t>
            </a:r>
            <a:r>
              <a:rPr lang="ru-RU" sz="32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321"/>
            <a:ext cx="8458357" cy="495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14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78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/>
              </a:rPr>
              <a:t>ЛХ: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Иммунофенотипические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 признаки при разных вариантах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1417843"/>
              </p:ext>
            </p:extLst>
          </p:nvPr>
        </p:nvGraphicFramePr>
        <p:xfrm>
          <a:off x="107505" y="1628798"/>
          <a:ext cx="8856984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2952328"/>
                <a:gridCol w="2952328"/>
              </a:tblGrid>
              <a:tr h="468594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Маркер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 smtClean="0"/>
                        <a:t>Классическая</a:t>
                      </a:r>
                      <a:r>
                        <a:rPr lang="ru-RU" i="1" baseline="0" dirty="0" smtClean="0"/>
                        <a:t> ЛХ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 smtClean="0"/>
                        <a:t>Вариант</a:t>
                      </a:r>
                      <a:r>
                        <a:rPr lang="ru-RU" i="1" baseline="0" dirty="0" smtClean="0"/>
                        <a:t> с НЛП</a:t>
                      </a:r>
                      <a:endParaRPr lang="ru-RU" i="1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CD15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+/-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CD30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CD20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-/+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CD45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CD79a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-/+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808807">
                <a:tc>
                  <a:txBody>
                    <a:bodyPr/>
                    <a:lstStyle/>
                    <a:p>
                      <a:r>
                        <a:rPr lang="en-US" dirty="0" smtClean="0"/>
                        <a:t>EM</a:t>
                      </a:r>
                      <a:r>
                        <a:rPr lang="ru-RU" dirty="0" smtClean="0"/>
                        <a:t>А(</a:t>
                      </a:r>
                      <a:r>
                        <a:rPr lang="ru-RU" i="1" dirty="0" smtClean="0"/>
                        <a:t>эпителиальный</a:t>
                      </a:r>
                      <a:r>
                        <a:rPr lang="ru-RU" i="1" baseline="0" dirty="0" smtClean="0"/>
                        <a:t> мембранный антиген)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+/-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EBV</a:t>
                      </a:r>
                      <a:r>
                        <a:rPr lang="ru-RU" dirty="0" smtClean="0"/>
                        <a:t>(</a:t>
                      </a:r>
                      <a:r>
                        <a:rPr lang="ru-RU" i="1" dirty="0" smtClean="0"/>
                        <a:t>в</a:t>
                      </a:r>
                      <a:r>
                        <a:rPr lang="ru-RU" i="1" baseline="0" dirty="0" smtClean="0"/>
                        <a:t> клетках БШР)</a:t>
                      </a:r>
                      <a:endParaRPr lang="en-US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+(50%)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8594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ru-RU" dirty="0" smtClean="0"/>
                        <a:t>-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 </a:t>
                      </a:r>
                      <a:r>
                        <a:rPr lang="en-US" dirty="0" smtClean="0"/>
                        <a:t>CD57+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</a:tr>
              <a:tr h="483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+/-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360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: клиника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19200"/>
            <a:ext cx="9144000" cy="5334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                        «</a:t>
            </a:r>
            <a:r>
              <a:rPr lang="ru-RU" sz="2800" dirty="0"/>
              <a:t>общие» </a:t>
            </a:r>
            <a:r>
              <a:rPr lang="ru-RU" sz="2800" dirty="0">
                <a:solidFill>
                  <a:srgbClr val="C00000"/>
                </a:solidFill>
              </a:rPr>
              <a:t>(В)</a:t>
            </a:r>
            <a:r>
              <a:rPr lang="ru-RU" sz="2800" dirty="0"/>
              <a:t> </a:t>
            </a:r>
            <a:r>
              <a:rPr lang="ru-RU" sz="2800" dirty="0" smtClean="0"/>
              <a:t>симптомы</a:t>
            </a:r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   длительная  лихорадка </a:t>
            </a:r>
            <a:r>
              <a:rPr lang="en-US" sz="2800" dirty="0"/>
              <a:t>&gt;</a:t>
            </a:r>
            <a:r>
              <a:rPr lang="ru-RU" sz="2800" dirty="0"/>
              <a:t> 38° </a:t>
            </a:r>
            <a:r>
              <a:rPr lang="ru-RU" sz="2800" dirty="0" smtClean="0"/>
              <a:t>С, </a:t>
            </a:r>
            <a:r>
              <a:rPr lang="ru-RU" sz="2800" dirty="0"/>
              <a:t>не купируется антибиотиками;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dirty="0"/>
              <a:t>    ночные </a:t>
            </a:r>
            <a:r>
              <a:rPr lang="ru-RU" sz="2800" dirty="0" smtClean="0"/>
              <a:t>поты 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dirty="0" smtClean="0"/>
              <a:t>    </a:t>
            </a:r>
            <a:r>
              <a:rPr lang="ru-RU" sz="2800" dirty="0"/>
              <a:t>потеря веса &gt; 10% за 6 </a:t>
            </a:r>
            <a:r>
              <a:rPr lang="ru-RU" sz="2800" dirty="0" smtClean="0"/>
              <a:t>месяцев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dirty="0" smtClean="0"/>
              <a:t>    кожный зуд</a:t>
            </a:r>
            <a:endParaRPr lang="ru-RU" sz="2800" dirty="0"/>
          </a:p>
          <a:p>
            <a:pPr>
              <a:lnSpc>
                <a:spcPct val="90000"/>
              </a:lnSpc>
            </a:pPr>
            <a:r>
              <a:rPr lang="ru-RU" sz="2800" dirty="0"/>
              <a:t>симптомы компрессии (по локализации)</a:t>
            </a:r>
          </a:p>
          <a:p>
            <a:pPr>
              <a:lnSpc>
                <a:spcPct val="90000"/>
              </a:lnSpc>
            </a:pPr>
            <a:r>
              <a:rPr lang="ru-RU" sz="2800" dirty="0" err="1"/>
              <a:t>гепато</a:t>
            </a:r>
            <a:r>
              <a:rPr lang="ru-RU" sz="2800" dirty="0"/>
              <a:t>/</a:t>
            </a:r>
            <a:r>
              <a:rPr lang="ru-RU" sz="2800" dirty="0" err="1"/>
              <a:t>спленомегалия</a:t>
            </a:r>
            <a:endParaRPr lang="ru-RU" sz="2800" dirty="0"/>
          </a:p>
          <a:p>
            <a:pPr>
              <a:lnSpc>
                <a:spcPct val="90000"/>
              </a:lnSpc>
            </a:pPr>
            <a:r>
              <a:rPr lang="ru-RU" sz="2800" dirty="0" err="1"/>
              <a:t>экстранодальные</a:t>
            </a:r>
            <a:r>
              <a:rPr lang="ru-RU" sz="2800" dirty="0"/>
              <a:t> поражения - 5-8% случаев: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ru-RU" sz="2800" dirty="0"/>
              <a:t>    костный мозг, легкие, плевра, кости, почки,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ru-RU" sz="2800" dirty="0"/>
              <a:t>    печень, </a:t>
            </a:r>
            <a:r>
              <a:rPr lang="ru-RU" sz="2800" dirty="0" smtClean="0"/>
              <a:t>кожа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ru-RU" dirty="0" smtClean="0"/>
              <a:t>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02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: клиника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19200"/>
            <a:ext cx="91440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                   </a:t>
            </a:r>
          </a:p>
          <a:p>
            <a:pPr marL="0" indent="0" algn="ctr">
              <a:buNone/>
            </a:pPr>
            <a:r>
              <a:rPr lang="ru-RU" sz="2800" dirty="0" smtClean="0"/>
              <a:t> </a:t>
            </a:r>
            <a:r>
              <a:rPr lang="ru-RU" sz="2800" dirty="0" err="1"/>
              <a:t>Паранеопластические</a:t>
            </a:r>
            <a:r>
              <a:rPr lang="ru-RU" sz="2800" dirty="0"/>
              <a:t> симптомы</a:t>
            </a:r>
            <a:r>
              <a:rPr lang="ru-RU" sz="2800" dirty="0" smtClean="0"/>
              <a:t>:</a:t>
            </a:r>
          </a:p>
          <a:p>
            <a:pPr marL="0" indent="0" algn="ctr">
              <a:buNone/>
            </a:pPr>
            <a:endParaRPr lang="ru-RU" sz="2800" dirty="0"/>
          </a:p>
          <a:p>
            <a:r>
              <a:rPr lang="ru-RU" sz="2800" dirty="0" smtClean="0"/>
              <a:t> Феномен </a:t>
            </a:r>
            <a:r>
              <a:rPr lang="ru-RU" sz="2800" dirty="0" err="1"/>
              <a:t>гемофагоцитоза</a:t>
            </a:r>
            <a:r>
              <a:rPr lang="ru-RU" sz="2800" dirty="0"/>
              <a:t>, который может быть причиной </a:t>
            </a:r>
            <a:r>
              <a:rPr lang="ru-RU" sz="2800" dirty="0" smtClean="0"/>
              <a:t> </a:t>
            </a:r>
            <a:r>
              <a:rPr lang="ru-RU" sz="2800" dirty="0" err="1" smtClean="0"/>
              <a:t>цитопении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 </a:t>
            </a:r>
            <a:r>
              <a:rPr lang="ru-RU" sz="2800" dirty="0" err="1" smtClean="0"/>
              <a:t>Тромбоцитарная</a:t>
            </a:r>
            <a:r>
              <a:rPr lang="ru-RU" sz="2800" dirty="0" smtClean="0"/>
              <a:t> </a:t>
            </a:r>
            <a:r>
              <a:rPr lang="ru-RU" sz="2800" dirty="0"/>
              <a:t>пурпура с типичной клинической презентацией</a:t>
            </a:r>
            <a:r>
              <a:rPr lang="ru-RU" sz="2800" dirty="0" smtClean="0"/>
              <a:t>;</a:t>
            </a:r>
          </a:p>
          <a:p>
            <a:r>
              <a:rPr lang="ru-RU" sz="2800" dirty="0" err="1"/>
              <a:t>Г</a:t>
            </a:r>
            <a:r>
              <a:rPr lang="ru-RU" sz="2800" dirty="0" err="1" smtClean="0"/>
              <a:t>иперэозинофилия</a:t>
            </a:r>
            <a:endParaRPr lang="ru-RU" sz="2800" dirty="0"/>
          </a:p>
          <a:p>
            <a:r>
              <a:rPr lang="ru-RU" sz="2800" dirty="0" smtClean="0"/>
              <a:t> </a:t>
            </a:r>
            <a:r>
              <a:rPr lang="ru-RU" sz="2800" dirty="0" err="1" smtClean="0"/>
              <a:t>Кумбс</a:t>
            </a:r>
            <a:r>
              <a:rPr lang="ru-RU" sz="2800" dirty="0" smtClean="0"/>
              <a:t>-позитивная </a:t>
            </a:r>
            <a:r>
              <a:rPr lang="ru-RU" sz="2800" dirty="0"/>
              <a:t>гемолитическая анемия;</a:t>
            </a:r>
          </a:p>
          <a:p>
            <a:r>
              <a:rPr lang="ru-RU" sz="2800" dirty="0" smtClean="0"/>
              <a:t> Системный </a:t>
            </a:r>
            <a:r>
              <a:rPr lang="ru-RU" sz="2800" dirty="0" err="1"/>
              <a:t>васкулит</a:t>
            </a:r>
            <a:endParaRPr lang="ru-RU" sz="2800" dirty="0"/>
          </a:p>
          <a:p>
            <a:pPr>
              <a:lnSpc>
                <a:spcPct val="90000"/>
              </a:lnSpc>
              <a:buNone/>
            </a:pPr>
            <a:r>
              <a:rPr lang="ru-RU" sz="2800" dirty="0" smtClean="0"/>
              <a:t> 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3824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: клиника</a:t>
            </a:r>
            <a:endParaRPr lang="ru-RU" sz="32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412776"/>
            <a:ext cx="4194175" cy="58008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solidFill>
                  <a:srgbClr val="C00000"/>
                </a:solidFill>
              </a:rPr>
              <a:t>Группы лимфатических узлов, поражаемых при ЛХ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Шейные</a:t>
            </a:r>
            <a:r>
              <a:rPr lang="ru-RU" sz="2000" dirty="0">
                <a:solidFill>
                  <a:prstClr val="black"/>
                </a:solidFill>
              </a:rPr>
              <a:t>, надключичные –50% 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>
                <a:solidFill>
                  <a:prstClr val="black"/>
                </a:solidFill>
              </a:rPr>
              <a:t>медиастинальные – 30 –50% 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>
                <a:solidFill>
                  <a:prstClr val="black"/>
                </a:solidFill>
              </a:rPr>
              <a:t>изолированно –15-20%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>
                <a:solidFill>
                  <a:prstClr val="black"/>
                </a:solidFill>
              </a:rPr>
              <a:t>Выше диафрагмы – 90%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>
                <a:solidFill>
                  <a:prstClr val="black"/>
                </a:solidFill>
              </a:rPr>
              <a:t>Только ниже диафрагмы 10%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000" dirty="0">
                <a:solidFill>
                  <a:prstClr val="black"/>
                </a:solidFill>
              </a:rPr>
              <a:t>Только подмышечные или паховые –не более 10% случаев </a:t>
            </a:r>
            <a:r>
              <a:rPr lang="ru-RU" sz="2000" dirty="0" smtClean="0">
                <a:solidFill>
                  <a:prstClr val="black"/>
                </a:solidFill>
              </a:rPr>
              <a:t>ЛХ</a:t>
            </a:r>
          </a:p>
          <a:p>
            <a:pPr lvl="0">
              <a:lnSpc>
                <a:spcPct val="90000"/>
              </a:lnSpc>
              <a:buNone/>
            </a:pPr>
            <a:r>
              <a:rPr lang="ru-RU" sz="2400" dirty="0">
                <a:solidFill>
                  <a:prstClr val="black"/>
                </a:solidFill>
              </a:rPr>
              <a:t>Плотные, б</a:t>
            </a:r>
            <a:r>
              <a:rPr lang="en-US" sz="2400" dirty="0">
                <a:solidFill>
                  <a:prstClr val="black"/>
                </a:solidFill>
              </a:rPr>
              <a:t>/</a:t>
            </a:r>
            <a:r>
              <a:rPr lang="ru-RU" sz="2400" dirty="0">
                <a:solidFill>
                  <a:prstClr val="black"/>
                </a:solidFill>
              </a:rPr>
              <a:t>б, </a:t>
            </a:r>
            <a:r>
              <a:rPr lang="ru-RU" sz="2400" dirty="0" smtClean="0">
                <a:solidFill>
                  <a:prstClr val="black"/>
                </a:solidFill>
              </a:rPr>
              <a:t>подвижные, не спаяны м\</a:t>
            </a:r>
            <a:r>
              <a:rPr lang="ru-RU" sz="2400" dirty="0" err="1" smtClean="0">
                <a:solidFill>
                  <a:prstClr val="black"/>
                </a:solidFill>
              </a:rPr>
              <a:t>ду</a:t>
            </a:r>
            <a:r>
              <a:rPr lang="ru-RU" sz="2400" dirty="0" smtClean="0">
                <a:solidFill>
                  <a:prstClr val="black"/>
                </a:solidFill>
              </a:rPr>
              <a:t> собой и окружающими тканями</a:t>
            </a:r>
            <a:endParaRPr lang="ru-RU" sz="24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 b="4131"/>
          <a:stretch>
            <a:fillRect/>
          </a:stretch>
        </p:blipFill>
        <p:spPr>
          <a:xfrm>
            <a:off x="491560" y="1340768"/>
            <a:ext cx="4224456" cy="5040560"/>
          </a:xfrm>
        </p:spPr>
      </p:pic>
    </p:spTree>
    <p:extLst>
      <p:ext uri="{BB962C8B-B14F-4D97-AF65-F5344CB8AC3E}">
        <p14:creationId xmlns:p14="http://schemas.microsoft.com/office/powerpoint/2010/main" xmlns="" val="26865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115888"/>
            <a:ext cx="8229600" cy="795337"/>
          </a:xfrm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200" b="1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Лимфома</a:t>
            </a:r>
            <a:r>
              <a:rPr lang="ru-RU" sz="3200" b="1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 </a:t>
            </a:r>
            <a:r>
              <a:rPr lang="ru-RU" sz="3200" b="1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Ходжкина</a:t>
            </a:r>
            <a:r>
              <a:rPr lang="ru-RU" sz="3200" b="1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: клиника</a:t>
            </a:r>
            <a:endParaRPr lang="ru-RU" altLang="ru-RU" sz="3200" b="1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8944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412875"/>
            <a:ext cx="4038600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600" dirty="0" smtClean="0"/>
              <a:t>увеличение периферических лимфатических узлов (педиатр Кисель в начале </a:t>
            </a:r>
            <a:r>
              <a:rPr lang="en-US" altLang="ru-RU" sz="2600" dirty="0" smtClean="0">
                <a:latin typeface="Times New Roman" pitchFamily="18" charset="0"/>
              </a:rPr>
              <a:t>XX</a:t>
            </a:r>
            <a:r>
              <a:rPr lang="ru-RU" altLang="ru-RU" sz="2600" dirty="0" smtClean="0"/>
              <a:t> описал их как «картошка в мешке». </a:t>
            </a:r>
          </a:p>
          <a:p>
            <a:pPr>
              <a:lnSpc>
                <a:spcPct val="80000"/>
              </a:lnSpc>
            </a:pPr>
            <a:r>
              <a:rPr lang="ru-RU" altLang="ru-RU" sz="2600" dirty="0" smtClean="0"/>
              <a:t>Чаще - шейная, шейно-надключичная (70%) и медиастинальная (60%) области</a:t>
            </a:r>
          </a:p>
          <a:p>
            <a:pPr>
              <a:lnSpc>
                <a:spcPct val="80000"/>
              </a:lnSpc>
            </a:pPr>
            <a:endParaRPr lang="ru-RU" altLang="ru-RU" sz="1800" dirty="0" smtClean="0"/>
          </a:p>
        </p:txBody>
      </p:sp>
      <p:pic>
        <p:nvPicPr>
          <p:cNvPr id="189444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89000"/>
            <a:ext cx="4465638" cy="5695950"/>
          </a:xfrm>
          <a:noFill/>
        </p:spPr>
      </p:pic>
    </p:spTree>
    <p:extLst>
      <p:ext uri="{BB962C8B-B14F-4D97-AF65-F5344CB8AC3E}">
        <p14:creationId xmlns:p14="http://schemas.microsoft.com/office/powerpoint/2010/main" xmlns="" val="5986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652462"/>
          </a:xfrm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200" b="1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Лимфома</a:t>
            </a:r>
            <a:r>
              <a:rPr lang="ru-RU" sz="3200" b="1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 </a:t>
            </a:r>
            <a:r>
              <a:rPr lang="ru-RU" sz="3200" b="1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Ходжкина</a:t>
            </a:r>
            <a:r>
              <a:rPr lang="ru-RU" sz="3200" b="1" dirty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</a:rPr>
              <a:t>: клиника</a:t>
            </a:r>
            <a:endParaRPr lang="ru-RU" altLang="ru-RU" sz="3200" b="1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9046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071563"/>
            <a:ext cx="4038600" cy="45307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 smtClean="0"/>
              <a:t>Лимфатические узлы увеличиваются в размерах постепенно, вовлекая в процесс окружающие их другие лимфатические узлы, формируя таким образом пакет. 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/>
              <a:t>В нём пальпируются не спаянные между собой и окружающими тканями, подвижные, безболезненные лимфоузлы при отсутствии признаков воспаления. 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/>
              <a:t>Лимфоузлы могут достигать очень больших размеров, но отсутствие боли и признаков интоксикации длительно не заставляет больных и их родителей срочно обратиться к врачу. </a:t>
            </a:r>
          </a:p>
          <a:p>
            <a:pPr>
              <a:lnSpc>
                <a:spcPct val="80000"/>
              </a:lnSpc>
            </a:pPr>
            <a:endParaRPr lang="ru-RU" altLang="ru-RU" sz="2000" dirty="0" smtClean="0"/>
          </a:p>
        </p:txBody>
      </p:sp>
      <p:pic>
        <p:nvPicPr>
          <p:cNvPr id="190468" name="Picture 12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7763"/>
            <a:ext cx="4537075" cy="4579937"/>
          </a:xfrm>
          <a:noFill/>
        </p:spPr>
      </p:pic>
    </p:spTree>
    <p:extLst>
      <p:ext uri="{BB962C8B-B14F-4D97-AF65-F5344CB8AC3E}">
        <p14:creationId xmlns:p14="http://schemas.microsoft.com/office/powerpoint/2010/main" xmlns="" val="41940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Нормальные лимфоциты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выполняют </a:t>
            </a:r>
            <a:r>
              <a:rPr lang="ru-RU" dirty="0"/>
              <a:t>в организме функцию иммунной защиты и делятся на два типа: </a:t>
            </a:r>
            <a:endParaRPr lang="ru-RU" dirty="0" smtClean="0"/>
          </a:p>
          <a:p>
            <a:r>
              <a:rPr lang="ru-RU" dirty="0" smtClean="0"/>
              <a:t>В-клетки</a:t>
            </a:r>
            <a:r>
              <a:rPr lang="ru-RU" dirty="0"/>
              <a:t>, отвечающие за гуморальный иммунитет, т.е. обеспечивают выработку антител против чужеродных, а иногда и собственных антигенов; </a:t>
            </a:r>
            <a:endParaRPr lang="ru-RU" dirty="0" smtClean="0"/>
          </a:p>
          <a:p>
            <a:r>
              <a:rPr lang="ru-RU" dirty="0" smtClean="0"/>
              <a:t>Т-клетки</a:t>
            </a:r>
            <a:r>
              <a:rPr lang="ru-RU" dirty="0"/>
              <a:t>, основной задачей которых является обеспечение клеточного иммунитета через непосредственное взаимодействие с чужеродным, а иногда и собственным антигеном.</a:t>
            </a:r>
          </a:p>
        </p:txBody>
      </p:sp>
    </p:spTree>
    <p:extLst>
      <p:ext uri="{BB962C8B-B14F-4D97-AF65-F5344CB8AC3E}">
        <p14:creationId xmlns:p14="http://schemas.microsoft.com/office/powerpoint/2010/main" xmlns="" val="20155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Лимфома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Ходжкина</a:t>
            </a:r>
            <a:r>
              <a:rPr lang="ru-RU" b="1" dirty="0" smtClean="0">
                <a:solidFill>
                  <a:srgbClr val="C00000"/>
                </a:solidFill>
              </a:rPr>
              <a:t>: клиника</a:t>
            </a:r>
            <a:endParaRPr lang="ru-RU" dirty="0"/>
          </a:p>
        </p:txBody>
      </p:sp>
      <p:pic>
        <p:nvPicPr>
          <p:cNvPr id="4" name="Picture 2" descr="Лимфома Ходжкина -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8" y="3895259"/>
            <a:ext cx="6192688" cy="298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то - лимфома Ходжк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36" y="1245487"/>
            <a:ext cx="6192688" cy="25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2314" y="1245486"/>
            <a:ext cx="2912590" cy="30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917" y="4260850"/>
            <a:ext cx="29083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64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стадийность (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Ann Arbor, 1971)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24744"/>
            <a:ext cx="4883482" cy="5562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800" dirty="0"/>
              <a:t>   </a:t>
            </a:r>
            <a:r>
              <a:rPr lang="ru-RU" sz="2400" dirty="0"/>
              <a:t>I       одна группа л/у или один </a:t>
            </a:r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  </a:t>
            </a:r>
            <a:r>
              <a:rPr lang="ru-RU" sz="2400" dirty="0" err="1"/>
              <a:t>нелимфоидный</a:t>
            </a:r>
            <a:r>
              <a:rPr lang="ru-RU" sz="2400" dirty="0"/>
              <a:t> орган/область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II     &gt;2 групп л/у или локальные очаги в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 </a:t>
            </a:r>
            <a:r>
              <a:rPr lang="ru-RU" sz="2400" dirty="0" err="1" smtClean="0"/>
              <a:t>нелимфоидном</a:t>
            </a:r>
            <a:r>
              <a:rPr lang="ru-RU" sz="2400" dirty="0" smtClean="0"/>
              <a:t> органе/регионе </a:t>
            </a:r>
            <a:r>
              <a:rPr lang="ru-RU" sz="2400" dirty="0"/>
              <a:t>+ л/у –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 с одной стороны диафрагмы</a:t>
            </a:r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III    группы л/у с обеих сторон </a:t>
            </a:r>
            <a:r>
              <a:rPr lang="ru-RU" sz="2400" dirty="0" smtClean="0"/>
              <a:t>диафрагмы</a:t>
            </a:r>
            <a:endParaRPr lang="ru-RU" sz="2400" dirty="0"/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(+селезенка </a:t>
            </a:r>
            <a:r>
              <a:rPr lang="en-US" sz="2400" dirty="0"/>
              <a:t>III S</a:t>
            </a:r>
            <a:r>
              <a:rPr lang="ru-RU" sz="2400" dirty="0" smtClean="0"/>
              <a:t>) </a:t>
            </a:r>
            <a:endParaRPr lang="ru-RU" sz="2400" dirty="0"/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+очаги в </a:t>
            </a:r>
            <a:r>
              <a:rPr lang="ru-RU" sz="2400" dirty="0" err="1" smtClean="0"/>
              <a:t>нелимфоидном</a:t>
            </a:r>
            <a:r>
              <a:rPr lang="ru-RU" sz="2400" dirty="0" smtClean="0"/>
              <a:t> органе </a:t>
            </a:r>
            <a:r>
              <a:rPr lang="en-US" sz="2400" dirty="0"/>
              <a:t>III</a:t>
            </a:r>
            <a:r>
              <a:rPr lang="ru-RU" sz="2400" dirty="0"/>
              <a:t> Е)</a:t>
            </a:r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IV    диссеминированное /диффузное</a:t>
            </a:r>
            <a:r>
              <a:rPr lang="ru-RU" sz="2400" b="1" dirty="0"/>
              <a:t> </a:t>
            </a:r>
            <a:r>
              <a:rPr lang="ru-RU" sz="2400" dirty="0"/>
              <a:t>поражение</a:t>
            </a:r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dirty="0"/>
              <a:t>         </a:t>
            </a:r>
            <a:r>
              <a:rPr lang="ru-RU" sz="2400" dirty="0" err="1"/>
              <a:t>нелимфоидных</a:t>
            </a:r>
            <a:r>
              <a:rPr lang="ru-RU" sz="2400" dirty="0"/>
              <a:t> органов </a:t>
            </a:r>
            <a:r>
              <a:rPr lang="ru-RU" sz="2400" dirty="0" smtClean="0"/>
              <a:t>, КМ </a:t>
            </a:r>
            <a:r>
              <a:rPr lang="ru-RU" sz="2400" dirty="0" err="1" smtClean="0"/>
              <a:t>±л</a:t>
            </a:r>
            <a:r>
              <a:rPr lang="ru-RU" sz="2400" dirty="0" smtClean="0"/>
              <a:t>/у</a:t>
            </a:r>
            <a:endParaRPr lang="ru-RU" sz="2400" dirty="0"/>
          </a:p>
          <a:p>
            <a:pPr>
              <a:buClr>
                <a:schemeClr val="tx1"/>
              </a:buClr>
              <a:buFont typeface="Arial" pitchFamily="34" charset="0"/>
              <a:buNone/>
            </a:pPr>
            <a:r>
              <a:rPr lang="ru-RU" sz="2400" b="1" dirty="0"/>
              <a:t>                                                     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35597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26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340768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лечение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552" y="1772816"/>
            <a:ext cx="8229600" cy="4876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ru-RU" sz="2800" u="sng" dirty="0"/>
              <a:t>Комбинированная химиолучевая </a:t>
            </a:r>
            <a:r>
              <a:rPr lang="ru-RU" sz="2800" u="sng" dirty="0" smtClean="0"/>
              <a:t>терапия</a:t>
            </a:r>
            <a:endParaRPr lang="ru-RU" sz="2800" dirty="0"/>
          </a:p>
          <a:p>
            <a:pPr>
              <a:buFont typeface="Arial" pitchFamily="34" charset="0"/>
              <a:buNone/>
            </a:pPr>
            <a:r>
              <a:rPr lang="ru-RU" altLang="ru-RU" sz="2800" kern="0" dirty="0" smtClean="0">
                <a:solidFill>
                  <a:srgbClr val="000000"/>
                </a:solidFill>
              </a:rPr>
              <a:t> </a:t>
            </a:r>
            <a:r>
              <a:rPr lang="ru-RU" altLang="ru-RU" sz="2800" kern="0" dirty="0">
                <a:solidFill>
                  <a:srgbClr val="000000"/>
                </a:solidFill>
              </a:rPr>
              <a:t>протоколы Н</a:t>
            </a:r>
            <a:r>
              <a:rPr lang="en-US" altLang="ru-RU" sz="2800" kern="0" dirty="0">
                <a:solidFill>
                  <a:srgbClr val="000000"/>
                </a:solidFill>
              </a:rPr>
              <a:t>D</a:t>
            </a:r>
            <a:r>
              <a:rPr lang="ru-RU" altLang="ru-RU" sz="2800" kern="0" dirty="0">
                <a:solidFill>
                  <a:srgbClr val="000000"/>
                </a:solidFill>
              </a:rPr>
              <a:t>-90, </a:t>
            </a:r>
            <a:r>
              <a:rPr lang="en-US" altLang="ru-RU" sz="2800" kern="0" dirty="0">
                <a:solidFill>
                  <a:srgbClr val="000000"/>
                </a:solidFill>
              </a:rPr>
              <a:t>GPOH</a:t>
            </a:r>
            <a:r>
              <a:rPr lang="ru-RU" altLang="ru-RU" sz="2800" kern="0" dirty="0">
                <a:solidFill>
                  <a:srgbClr val="000000"/>
                </a:solidFill>
              </a:rPr>
              <a:t>-</a:t>
            </a:r>
            <a:r>
              <a:rPr lang="en-US" altLang="ru-RU" sz="2800" kern="0" dirty="0">
                <a:solidFill>
                  <a:srgbClr val="000000"/>
                </a:solidFill>
              </a:rPr>
              <a:t>HD</a:t>
            </a:r>
            <a:r>
              <a:rPr lang="ru-RU" altLang="ru-RU" sz="2800" kern="0" dirty="0">
                <a:solidFill>
                  <a:srgbClr val="000000"/>
                </a:solidFill>
              </a:rPr>
              <a:t>-95, </a:t>
            </a:r>
            <a:endParaRPr lang="en-US" altLang="ru-RU" sz="2800" kern="0" dirty="0">
              <a:solidFill>
                <a:srgbClr val="000000"/>
              </a:solidFill>
            </a:endParaRPr>
          </a:p>
          <a:p>
            <a:pPr lvl="0" fontAlgn="base">
              <a:spcAft>
                <a:spcPct val="0"/>
              </a:spcAft>
              <a:buNone/>
            </a:pPr>
            <a:r>
              <a:rPr lang="en-US" altLang="ru-RU" sz="2800" kern="0" dirty="0">
                <a:solidFill>
                  <a:srgbClr val="000000"/>
                </a:solidFill>
              </a:rPr>
              <a:t>GPOH</a:t>
            </a:r>
            <a:r>
              <a:rPr lang="ru-RU" altLang="ru-RU" sz="2800" kern="0" dirty="0">
                <a:solidFill>
                  <a:srgbClr val="000000"/>
                </a:solidFill>
              </a:rPr>
              <a:t>-</a:t>
            </a:r>
            <a:r>
              <a:rPr lang="en-US" altLang="ru-RU" sz="2800" kern="0" dirty="0">
                <a:solidFill>
                  <a:srgbClr val="000000"/>
                </a:solidFill>
              </a:rPr>
              <a:t>HD</a:t>
            </a:r>
            <a:r>
              <a:rPr lang="ru-RU" altLang="ru-RU" sz="2800" kern="0" dirty="0">
                <a:solidFill>
                  <a:srgbClr val="000000"/>
                </a:solidFill>
              </a:rPr>
              <a:t>-2002 (выживаемость 94,8%)</a:t>
            </a:r>
            <a:endParaRPr lang="ru-RU" sz="2800" dirty="0"/>
          </a:p>
          <a:p>
            <a:pPr>
              <a:buFont typeface="Arial" pitchFamily="34" charset="0"/>
              <a:buNone/>
            </a:pPr>
            <a:r>
              <a:rPr lang="ru-RU" sz="2800" dirty="0"/>
              <a:t>Цитостатическая нагрузка определяется в зависимости от стадии</a:t>
            </a:r>
          </a:p>
          <a:p>
            <a:pPr>
              <a:buFont typeface="Arial" pitchFamily="34" charset="0"/>
              <a:buNone/>
            </a:pPr>
            <a:r>
              <a:rPr lang="ru-RU" sz="2800" dirty="0"/>
              <a:t>Облучение - на первично пораженные группы лимфоузлов </a:t>
            </a:r>
            <a:r>
              <a:rPr lang="ru-RU" sz="2800" dirty="0" smtClean="0"/>
              <a:t> в </a:t>
            </a:r>
            <a:r>
              <a:rPr lang="ru-RU" sz="2800" dirty="0"/>
              <a:t>дозе 20-25 </a:t>
            </a:r>
            <a:r>
              <a:rPr lang="ru-RU" sz="2800" dirty="0" err="1"/>
              <a:t>гр</a:t>
            </a:r>
            <a:r>
              <a:rPr lang="ru-RU" sz="2800" dirty="0"/>
              <a:t> (ускоритель) или 25-30 гр</a:t>
            </a:r>
            <a:r>
              <a:rPr lang="ru-RU" sz="2800" dirty="0" smtClean="0"/>
              <a:t>.- </a:t>
            </a:r>
            <a:r>
              <a:rPr lang="ru-RU" sz="2800" dirty="0" err="1" smtClean="0"/>
              <a:t>Сд</a:t>
            </a:r>
            <a:r>
              <a:rPr lang="ru-RU" sz="2800" dirty="0" smtClean="0"/>
              <a:t> 60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3498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Лимфома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Ходжкина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лечение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67544" y="1340768"/>
            <a:ext cx="8229600" cy="4876800"/>
          </a:xfrm>
        </p:spPr>
        <p:txBody>
          <a:bodyPr>
            <a:normAutofit fontScale="85000" lnSpcReduction="20000"/>
          </a:bodyPr>
          <a:lstStyle/>
          <a:p>
            <a:pPr algn="ctr">
              <a:buFont typeface="Arial" pitchFamily="34" charset="0"/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Терапевтические группы</a:t>
            </a:r>
          </a:p>
          <a:p>
            <a:pPr>
              <a:buNone/>
            </a:pPr>
            <a:r>
              <a:rPr lang="ru-RU" sz="2800" u="sng" dirty="0" smtClean="0"/>
              <a:t>Группа 1</a:t>
            </a:r>
            <a:r>
              <a:rPr lang="ru-RU" sz="2800" dirty="0" smtClean="0"/>
              <a:t>-</a:t>
            </a:r>
            <a:r>
              <a:rPr lang="en-US" sz="2800" dirty="0" smtClean="0"/>
              <a:t>I</a:t>
            </a:r>
            <a:r>
              <a:rPr lang="ru-RU" sz="2800" dirty="0" smtClean="0"/>
              <a:t>А/В, </a:t>
            </a:r>
            <a:r>
              <a:rPr lang="en-US" sz="2800" dirty="0" smtClean="0"/>
              <a:t>II</a:t>
            </a:r>
            <a:r>
              <a:rPr lang="ru-RU" sz="2800" dirty="0" smtClean="0"/>
              <a:t>А: 2 цикла ПХТ ОЕРА; лучевая терапия 20 Гр на первично поражённые области</a:t>
            </a:r>
            <a:endParaRPr lang="en-US" sz="2800" dirty="0"/>
          </a:p>
          <a:p>
            <a:pPr>
              <a:buNone/>
            </a:pPr>
            <a:r>
              <a:rPr lang="en-US" sz="2800" dirty="0" smtClean="0"/>
              <a:t>  </a:t>
            </a:r>
            <a:r>
              <a:rPr lang="ru-RU" sz="2800" u="sng" dirty="0" smtClean="0"/>
              <a:t>Группа 2</a:t>
            </a:r>
            <a:r>
              <a:rPr lang="ru-RU" sz="2800" dirty="0" smtClean="0"/>
              <a:t>-</a:t>
            </a:r>
            <a:r>
              <a:rPr lang="en-US" sz="2800" dirty="0" smtClean="0"/>
              <a:t>I</a:t>
            </a:r>
            <a:r>
              <a:rPr lang="ru-RU" sz="2800" dirty="0" smtClean="0"/>
              <a:t>ЕА/В,</a:t>
            </a:r>
            <a:r>
              <a:rPr lang="en-US" sz="2800" dirty="0" smtClean="0"/>
              <a:t> II</a:t>
            </a:r>
            <a:r>
              <a:rPr lang="ru-RU" sz="2800" dirty="0" smtClean="0"/>
              <a:t>ЕА,</a:t>
            </a:r>
            <a:r>
              <a:rPr lang="en-US" sz="2800" dirty="0" smtClean="0"/>
              <a:t> II</a:t>
            </a:r>
            <a:r>
              <a:rPr lang="ru-RU" sz="2800" dirty="0" smtClean="0"/>
              <a:t>В, </a:t>
            </a:r>
            <a:r>
              <a:rPr lang="en-US" sz="2800" dirty="0" smtClean="0"/>
              <a:t>III</a:t>
            </a:r>
            <a:r>
              <a:rPr lang="ru-RU" sz="2800" dirty="0" smtClean="0"/>
              <a:t>А: 2 цикла ОЕРА+2 цикла СОР</a:t>
            </a:r>
            <a:r>
              <a:rPr lang="en-US" sz="2800" dirty="0" smtClean="0"/>
              <a:t>DAC</a:t>
            </a:r>
            <a:r>
              <a:rPr lang="ru-RU" sz="2800" dirty="0" smtClean="0"/>
              <a:t>,</a:t>
            </a:r>
            <a:r>
              <a:rPr lang="en-US" sz="2800" dirty="0" smtClean="0"/>
              <a:t> </a:t>
            </a:r>
            <a:r>
              <a:rPr lang="ru-RU" sz="2800" dirty="0"/>
              <a:t>лучевая терапия 20 Гр на первично поражённые области</a:t>
            </a:r>
            <a:endParaRPr lang="en-US" sz="2800" dirty="0"/>
          </a:p>
          <a:p>
            <a:pPr>
              <a:buNone/>
            </a:pPr>
            <a:r>
              <a:rPr lang="ru-RU" sz="2800" u="sng" dirty="0" smtClean="0"/>
              <a:t>Группа 3-</a:t>
            </a:r>
            <a:r>
              <a:rPr lang="en-US" sz="2800" u="sng" dirty="0" smtClean="0"/>
              <a:t>  </a:t>
            </a:r>
            <a:r>
              <a:rPr lang="en-US" sz="2800" dirty="0" smtClean="0"/>
              <a:t>II</a:t>
            </a:r>
            <a:r>
              <a:rPr lang="ru-RU" sz="2800" dirty="0" smtClean="0"/>
              <a:t>ЕВ,</a:t>
            </a:r>
            <a:r>
              <a:rPr lang="en-US" sz="2800" dirty="0" smtClean="0"/>
              <a:t> III</a:t>
            </a:r>
            <a:r>
              <a:rPr lang="ru-RU" sz="2800" dirty="0" smtClean="0"/>
              <a:t>ЕА/В,</a:t>
            </a:r>
            <a:r>
              <a:rPr lang="en-US" sz="2800" dirty="0" smtClean="0"/>
              <a:t> IV</a:t>
            </a:r>
            <a:r>
              <a:rPr lang="ru-RU" sz="2800" dirty="0" smtClean="0"/>
              <a:t>АВ:</a:t>
            </a:r>
            <a:r>
              <a:rPr lang="ru-RU" sz="2800" dirty="0"/>
              <a:t>2 цикла </a:t>
            </a:r>
            <a:r>
              <a:rPr lang="ru-RU" sz="2800" dirty="0" smtClean="0"/>
              <a:t>ОЕРА+4 </a:t>
            </a:r>
            <a:r>
              <a:rPr lang="ru-RU" sz="2800" dirty="0"/>
              <a:t>цикла СОР</a:t>
            </a:r>
            <a:r>
              <a:rPr lang="en-US" sz="2800" dirty="0"/>
              <a:t>DAC</a:t>
            </a:r>
            <a:r>
              <a:rPr lang="ru-RU" sz="2800" dirty="0"/>
              <a:t>,</a:t>
            </a:r>
            <a:r>
              <a:rPr lang="en-US" sz="2800" dirty="0"/>
              <a:t> </a:t>
            </a:r>
            <a:r>
              <a:rPr lang="ru-RU" sz="2800" dirty="0"/>
              <a:t>лучевая терапия 20 Гр на первично поражённые </a:t>
            </a:r>
            <a:r>
              <a:rPr lang="ru-RU" sz="2800" dirty="0" smtClean="0"/>
              <a:t>области</a:t>
            </a:r>
          </a:p>
          <a:p>
            <a:pPr>
              <a:buNone/>
            </a:pPr>
            <a:r>
              <a:rPr lang="ru-RU" sz="2800" i="1" dirty="0" smtClean="0"/>
              <a:t>При наличии остаточной опухоли </a:t>
            </a:r>
            <a:r>
              <a:rPr lang="en-US" sz="2800" i="1" dirty="0" smtClean="0"/>
              <a:t>V</a:t>
            </a:r>
            <a:r>
              <a:rPr lang="ru-RU" sz="2800" i="1" dirty="0" smtClean="0"/>
              <a:t> </a:t>
            </a:r>
            <a:r>
              <a:rPr lang="en-US" sz="2800" i="1" dirty="0" smtClean="0"/>
              <a:t>&gt;</a:t>
            </a:r>
            <a:r>
              <a:rPr lang="ru-RU" sz="2800" i="1" dirty="0" smtClean="0"/>
              <a:t>100 мл-до 30 Гр.</a:t>
            </a:r>
          </a:p>
          <a:p>
            <a:pPr>
              <a:buNone/>
            </a:pPr>
            <a:r>
              <a:rPr lang="ru-RU" sz="2800" i="1" dirty="0" smtClean="0"/>
              <a:t>При необходимости облучения печени, почек не более 15 Гр;</a:t>
            </a:r>
            <a:r>
              <a:rPr lang="ru-RU" sz="2800" dirty="0" smtClean="0"/>
              <a:t> </a:t>
            </a:r>
            <a:r>
              <a:rPr lang="ru-RU" sz="2800" i="1" dirty="0" smtClean="0"/>
              <a:t>лёгких-12 Гр.</a:t>
            </a:r>
          </a:p>
          <a:p>
            <a:pPr>
              <a:buNone/>
            </a:pPr>
            <a:r>
              <a:rPr lang="ru-RU" sz="2800" dirty="0" smtClean="0"/>
              <a:t>Начало лучевой терапии-при восстановлении показателей </a:t>
            </a:r>
            <a:r>
              <a:rPr lang="ru-RU" sz="2800" dirty="0" err="1" smtClean="0"/>
              <a:t>гемопоэза</a:t>
            </a:r>
            <a:r>
              <a:rPr lang="ru-RU" sz="2800" dirty="0" smtClean="0"/>
              <a:t> в течение 25 дней от окончания ПХТ</a:t>
            </a:r>
            <a:endParaRPr lang="en-US" sz="2800" dirty="0"/>
          </a:p>
          <a:p>
            <a:pPr>
              <a:buFont typeface="Arial" pitchFamily="34" charset="0"/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945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Дифференциальная диагностика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400" dirty="0"/>
              <a:t>Р</a:t>
            </a:r>
            <a:r>
              <a:rPr lang="ru-RU" sz="3400" dirty="0" smtClean="0"/>
              <a:t>еактивные </a:t>
            </a:r>
            <a:r>
              <a:rPr lang="ru-RU" sz="3400" dirty="0" err="1" smtClean="0"/>
              <a:t>лимфаденопатии</a:t>
            </a:r>
            <a:r>
              <a:rPr lang="ru-RU" sz="3400" dirty="0"/>
              <a:t>, </a:t>
            </a:r>
            <a:r>
              <a:rPr lang="ru-RU" sz="3400" dirty="0" smtClean="0"/>
              <a:t>вызванные </a:t>
            </a:r>
            <a:r>
              <a:rPr lang="ru-RU" sz="3400" dirty="0"/>
              <a:t>инфекцией или аутоиммунными заболеваниями. </a:t>
            </a:r>
            <a:r>
              <a:rPr lang="ru-RU" sz="3400" dirty="0" smtClean="0"/>
              <a:t>Реактивные </a:t>
            </a:r>
            <a:r>
              <a:rPr lang="ru-RU" sz="3400" dirty="0"/>
              <a:t>лимфоузлы чаще болезненные и их появление сопровождается общими признаками какого-либо инфекционного заболевания (туберкулез, туляремия, бруцеллез, инфекционный мононуклеоз и др.), симптомами аутоиммунного процесса или наличием локального инфекционного очага (абсцесс, фурункул и др</a:t>
            </a:r>
            <a:r>
              <a:rPr lang="ru-RU" sz="3400" dirty="0" smtClean="0"/>
              <a:t>.).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ru-RU" sz="2600" i="1" dirty="0">
                <a:solidFill>
                  <a:prstClr val="black"/>
                </a:solidFill>
              </a:rPr>
              <a:t>Отличить реактивный лимфоузел от опухолевого чаще всего помогает только гистологическое исследование биоптата лимфоузла. Выздоровление от заболевания, вызвавшего реактивную </a:t>
            </a:r>
            <a:r>
              <a:rPr lang="ru-RU" sz="2600" i="1" dirty="0" err="1">
                <a:solidFill>
                  <a:prstClr val="black"/>
                </a:solidFill>
              </a:rPr>
              <a:t>лимфаденопатию</a:t>
            </a:r>
            <a:r>
              <a:rPr lang="ru-RU" sz="2600" i="1" dirty="0">
                <a:solidFill>
                  <a:prstClr val="black"/>
                </a:solidFill>
              </a:rPr>
              <a:t>, приводит к нормализации размеров увеличенного лимфоузла и/или лимфоузлов.</a:t>
            </a:r>
          </a:p>
          <a:p>
            <a:pPr marL="0" indent="0">
              <a:buNone/>
            </a:pPr>
            <a:endParaRPr lang="ru-RU" sz="3400" dirty="0" smtClean="0"/>
          </a:p>
          <a:p>
            <a:r>
              <a:rPr lang="ru-RU" sz="3400" dirty="0" smtClean="0"/>
              <a:t>МТС ЗНО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07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-304800"/>
            <a:ext cx="7848600" cy="10668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+mn-lt"/>
              </a:rPr>
              <a:t>Лимфомы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 у детей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: алгоритм диагностики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9600" y="571480"/>
            <a:ext cx="853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I     АНАМНЕЗ, КЛИНИЧЕСКИЙ ОСМОТР,  </a:t>
            </a: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ПЕРВИЧНАЯ ЛАБОРАТОРНАЯ ОЦЕНКА          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ЗО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лимфома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гемобластоз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/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направление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на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консультацию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госпитализацию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в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специализированное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отд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71472" y="1857364"/>
            <a:ext cx="76962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pitchFamily="34" charset="0"/>
              </a:rPr>
              <a:t>II    </a:t>
            </a:r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</a:rPr>
              <a:t>“</a:t>
            </a:r>
            <a:r>
              <a:rPr lang="en-US" sz="1600" u="sng" dirty="0">
                <a:solidFill>
                  <a:prstClr val="black"/>
                </a:solidFill>
                <a:latin typeface="Arial" pitchFamily="34" charset="0"/>
              </a:rPr>
              <a:t>ПОДТВЕРЖДАЮЩЕЕ”  ОБСЛЕДОВАНИЕ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:</a:t>
            </a: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-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анализы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крови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б/х (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</a:rPr>
              <a:t>лактатдегидрогеназа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</a:rPr>
              <a:t>гаптоглобин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Arial" pitchFamily="34" charset="0"/>
              </a:rPr>
              <a:t>церулоплазмин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</a:rPr>
              <a:t>;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- R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-графические и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УЗИ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</a:rPr>
              <a:t>;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-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МРТ/МСКТ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ПЭТ,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</a:rPr>
              <a:t>сцинтиграфия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-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исследование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костного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мозга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</a:rPr>
              <a:t>спиномозговой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 жидкости.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285984" y="1500174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400">
                <a:solidFill>
                  <a:prstClr val="black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71472" y="3500438"/>
            <a:ext cx="7620000" cy="54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ПОЛУЧЕНИЕ СУБСТРАТА  ОПУХОЛИ      </a:t>
            </a:r>
            <a:br>
              <a:rPr lang="ru-RU" sz="1600" dirty="0">
                <a:solidFill>
                  <a:prstClr val="black"/>
                </a:solidFill>
                <a:latin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биопсия опухоли,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</a:rPr>
              <a:t>трепанобиопсия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,  пункции: плевральная, лапароцентез           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42910" y="4500570"/>
            <a:ext cx="7543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  <a:latin typeface="Arial" pitchFamily="34" charset="0"/>
              </a:rPr>
              <a:t>III  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ВЕРИФИКАЦИЯ ХАРАКТЕРА ОПУХОЛИ</a:t>
            </a: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 </a:t>
            </a:r>
            <a:r>
              <a:rPr lang="en-US" sz="1600" u="sng" dirty="0" err="1">
                <a:solidFill>
                  <a:prstClr val="black"/>
                </a:solidFill>
                <a:latin typeface="Arial" pitchFamily="34" charset="0"/>
              </a:rPr>
              <a:t>цитология</a:t>
            </a:r>
            <a:r>
              <a:rPr lang="en-US" sz="1600" u="sng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sz="1600" u="sng" dirty="0" err="1">
                <a:solidFill>
                  <a:prstClr val="black"/>
                </a:solidFill>
                <a:latin typeface="Arial" pitchFamily="34" charset="0"/>
              </a:rPr>
              <a:t>гистология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,</a:t>
            </a:r>
          </a:p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    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иммуногистохимия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(!)</a:t>
            </a:r>
          </a:p>
          <a:p>
            <a:pPr eaLnBrk="0" hangingPunct="0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</a:rPr>
              <a:t>       </a:t>
            </a:r>
            <a:r>
              <a:rPr lang="en-US" sz="1600" dirty="0" err="1" smtClean="0">
                <a:solidFill>
                  <a:prstClr val="black"/>
                </a:solidFill>
                <a:latin typeface="Arial" pitchFamily="34" charset="0"/>
              </a:rPr>
              <a:t>цитогенетический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и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молекулярн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</a:rPr>
              <a:t>оген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.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анализы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42910" y="6072206"/>
            <a:ext cx="815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IV   ОКОНЧАТЕЛЬНЫЙ ДИАГНОЗ :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лимфома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Ходжкина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</a:rPr>
              <a:t>или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eaLnBrk="0" hangingPunct="0"/>
            <a:r>
              <a:rPr lang="ru-RU" sz="1600" b="1" dirty="0">
                <a:solidFill>
                  <a:prstClr val="black"/>
                </a:solidFill>
                <a:latin typeface="Arial" pitchFamily="34" charset="0"/>
              </a:rPr>
              <a:t>        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</a:rPr>
              <a:t>неходжкинская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Arial" pitchFamily="34" charset="0"/>
              </a:rPr>
              <a:t>лимфома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</a:rPr>
              <a:t>, вариант  (согласно классификации),  стадия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</a:rPr>
              <a:t>     </a:t>
            </a:r>
          </a:p>
        </p:txBody>
      </p:sp>
      <p:sp>
        <p:nvSpPr>
          <p:cNvPr id="45065" name="AutoShape 9"/>
          <p:cNvSpPr>
            <a:spLocks noChangeArrowheads="1"/>
          </p:cNvSpPr>
          <p:nvPr/>
        </p:nvSpPr>
        <p:spPr bwMode="auto">
          <a:xfrm>
            <a:off x="2285984" y="4071942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066" name="AutoShape 10"/>
          <p:cNvSpPr>
            <a:spLocks noChangeArrowheads="1"/>
          </p:cNvSpPr>
          <p:nvPr/>
        </p:nvSpPr>
        <p:spPr bwMode="auto">
          <a:xfrm>
            <a:off x="2285984" y="5643578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2285984" y="3143248"/>
            <a:ext cx="152400" cy="336550"/>
          </a:xfrm>
          <a:prstGeom prst="downArrow">
            <a:avLst>
              <a:gd name="adj1" fmla="val 50000"/>
              <a:gd name="adj2" fmla="val 55208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4929190" y="785794"/>
            <a:ext cx="411163" cy="244475"/>
          </a:xfrm>
          <a:prstGeom prst="rightArrow">
            <a:avLst>
              <a:gd name="adj1" fmla="val 50000"/>
              <a:gd name="adj2" fmla="val 4204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5069" name="AutoShape 13"/>
          <p:cNvSpPr>
            <a:spLocks noChangeArrowheads="1"/>
          </p:cNvSpPr>
          <p:nvPr/>
        </p:nvSpPr>
        <p:spPr bwMode="auto">
          <a:xfrm>
            <a:off x="4786314" y="3500438"/>
            <a:ext cx="411163" cy="244475"/>
          </a:xfrm>
          <a:prstGeom prst="rightArrow">
            <a:avLst>
              <a:gd name="adj1" fmla="val 50000"/>
              <a:gd name="adj2" fmla="val 4204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410200" y="640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ru-RU" sz="24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4632325" y="6567488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000" dirty="0">
                <a:solidFill>
                  <a:prstClr val="black"/>
                </a:solidFill>
              </a:rPr>
              <a:t>           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8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509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Больной К. 10 лет</a:t>
            </a:r>
            <a:br>
              <a:rPr lang="ru-RU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DS</a:t>
            </a:r>
            <a:r>
              <a:rPr lang="ru-RU" sz="2400" dirty="0" smtClean="0">
                <a:latin typeface="+mn-lt"/>
              </a:rPr>
              <a:t>: </a:t>
            </a:r>
            <a:r>
              <a:rPr lang="ru-RU" sz="2400" dirty="0" err="1" smtClean="0">
                <a:latin typeface="+mn-lt"/>
              </a:rPr>
              <a:t>Лимфома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Х</a:t>
            </a:r>
            <a:r>
              <a:rPr lang="ru-RU" sz="2400" dirty="0" err="1" smtClean="0">
                <a:latin typeface="+mn-lt"/>
              </a:rPr>
              <a:t>оджкина</a:t>
            </a:r>
            <a:r>
              <a:rPr lang="ru-RU" sz="2400" dirty="0" smtClean="0">
                <a:latin typeface="+mn-lt"/>
              </a:rPr>
              <a:t>, вариант с </a:t>
            </a:r>
            <a:r>
              <a:rPr lang="ru-RU" sz="2400" dirty="0" err="1" smtClean="0">
                <a:latin typeface="+mn-lt"/>
              </a:rPr>
              <a:t>нодулярным</a:t>
            </a:r>
            <a:r>
              <a:rPr lang="ru-RU" sz="2400" dirty="0" smtClean="0">
                <a:latin typeface="+mn-lt"/>
              </a:rPr>
              <a:t> склерозом,</a:t>
            </a:r>
            <a:r>
              <a:rPr lang="en-US" sz="2400" dirty="0" smtClean="0">
                <a:latin typeface="+mn-lt"/>
              </a:rPr>
              <a:t> III</a:t>
            </a:r>
            <a:r>
              <a:rPr lang="ru-RU" sz="2400" dirty="0" smtClean="0">
                <a:latin typeface="+mn-lt"/>
              </a:rPr>
              <a:t> Б ст</a:t>
            </a:r>
            <a:r>
              <a:rPr lang="ru-RU" sz="4000" dirty="0" smtClean="0">
                <a:latin typeface="+mn-lt"/>
              </a:rPr>
              <a:t>.</a:t>
            </a:r>
          </a:p>
        </p:txBody>
      </p:sp>
      <p:sp>
        <p:nvSpPr>
          <p:cNvPr id="41987" name="AutoShape 5"/>
          <p:cNvSpPr>
            <a:spLocks noChangeArrowheads="1"/>
          </p:cNvSpPr>
          <p:nvPr/>
        </p:nvSpPr>
        <p:spPr bwMode="auto">
          <a:xfrm>
            <a:off x="0" y="5199257"/>
            <a:ext cx="9144000" cy="457200"/>
          </a:xfrm>
          <a:prstGeom prst="homePlate">
            <a:avLst>
              <a:gd name="adj" fmla="val 5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988" name="Text Box 10"/>
          <p:cNvSpPr txBox="1">
            <a:spLocks noChangeArrowheads="1"/>
          </p:cNvSpPr>
          <p:nvPr/>
        </p:nvSpPr>
        <p:spPr bwMode="auto">
          <a:xfrm>
            <a:off x="0" y="4495800"/>
            <a:ext cx="7889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Июнь 2012</a:t>
            </a:r>
          </a:p>
        </p:txBody>
      </p:sp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0" y="4724400"/>
            <a:ext cx="1371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Увеличение</a:t>
            </a:r>
          </a:p>
          <a:p>
            <a:r>
              <a:rPr lang="ru-RU" sz="1000">
                <a:solidFill>
                  <a:prstClr val="black"/>
                </a:solidFill>
              </a:rPr>
              <a:t>надключичных ЛУ слева    </a:t>
            </a:r>
          </a:p>
          <a:p>
            <a:r>
              <a:rPr lang="ru-RU">
                <a:solidFill>
                  <a:prstClr val="black"/>
                </a:solidFill>
              </a:rPr>
              <a:t> </a:t>
            </a:r>
          </a:p>
          <a:p>
            <a:endParaRPr lang="ru-RU">
              <a:solidFill>
                <a:prstClr val="black"/>
              </a:solidFill>
            </a:endParaRPr>
          </a:p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228600" y="5715000"/>
            <a:ext cx="10175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Хирург</a:t>
            </a:r>
          </a:p>
          <a:p>
            <a:r>
              <a:rPr lang="ru-RU" sz="1000">
                <a:solidFill>
                  <a:prstClr val="black"/>
                </a:solidFill>
              </a:rPr>
              <a:t>Педиатр</a:t>
            </a:r>
            <a:endParaRPr lang="en-US" sz="1000">
              <a:solidFill>
                <a:prstClr val="black"/>
              </a:solidFill>
            </a:endParaRPr>
          </a:p>
          <a:p>
            <a:r>
              <a:rPr lang="ru-RU" sz="1000">
                <a:solidFill>
                  <a:prstClr val="black"/>
                </a:solidFill>
              </a:rPr>
              <a:t>Физиотерапевт</a:t>
            </a:r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0" y="53340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АБТ, п/с компресс, УВЧ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5562600" y="4986216"/>
            <a:ext cx="9316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Октябрь 2012</a:t>
            </a:r>
          </a:p>
        </p:txBody>
      </p:sp>
      <p:sp>
        <p:nvSpPr>
          <p:cNvPr id="41993" name="Text Box 15"/>
          <p:cNvSpPr txBox="1">
            <a:spLocks noChangeArrowheads="1"/>
          </p:cNvSpPr>
          <p:nvPr/>
        </p:nvSpPr>
        <p:spPr bwMode="auto">
          <a:xfrm>
            <a:off x="6934200" y="4927600"/>
            <a:ext cx="7617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22.10.2012</a:t>
            </a:r>
          </a:p>
        </p:txBody>
      </p:sp>
      <p:sp>
        <p:nvSpPr>
          <p:cNvPr id="41994" name="Text Box 16"/>
          <p:cNvSpPr txBox="1">
            <a:spLocks noChangeArrowheads="1"/>
          </p:cNvSpPr>
          <p:nvPr/>
        </p:nvSpPr>
        <p:spPr bwMode="auto">
          <a:xfrm>
            <a:off x="5562600" y="5410200"/>
            <a:ext cx="1135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ККОЦ - Биопсия</a:t>
            </a:r>
          </a:p>
        </p:txBody>
      </p:sp>
      <p:sp>
        <p:nvSpPr>
          <p:cNvPr id="41995" name="Text Box 17"/>
          <p:cNvSpPr txBox="1">
            <a:spLocks noChangeArrowheads="1"/>
          </p:cNvSpPr>
          <p:nvPr/>
        </p:nvSpPr>
        <p:spPr bwMode="auto">
          <a:xfrm>
            <a:off x="6858000" y="5410200"/>
            <a:ext cx="6207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prstClr val="black"/>
                </a:solidFill>
              </a:rPr>
              <a:t>ОГО КДБ</a:t>
            </a:r>
          </a:p>
        </p:txBody>
      </p:sp>
      <p:sp>
        <p:nvSpPr>
          <p:cNvPr id="41996" name="Text Box 18"/>
          <p:cNvSpPr txBox="1">
            <a:spLocks noChangeArrowheads="1"/>
          </p:cNvSpPr>
          <p:nvPr/>
        </p:nvSpPr>
        <p:spPr bwMode="auto">
          <a:xfrm>
            <a:off x="1905000" y="5003800"/>
            <a:ext cx="7841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Июль 2012</a:t>
            </a:r>
          </a:p>
        </p:txBody>
      </p:sp>
      <p:sp>
        <p:nvSpPr>
          <p:cNvPr id="41997" name="Text Box 19"/>
          <p:cNvSpPr txBox="1">
            <a:spLocks noChangeArrowheads="1"/>
          </p:cNvSpPr>
          <p:nvPr/>
        </p:nvSpPr>
        <p:spPr bwMode="auto">
          <a:xfrm>
            <a:off x="3124200" y="4951082"/>
            <a:ext cx="8579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Август 2012</a:t>
            </a:r>
          </a:p>
        </p:txBody>
      </p:sp>
      <p:sp>
        <p:nvSpPr>
          <p:cNvPr id="41998" name="Text Box 20"/>
          <p:cNvSpPr txBox="1">
            <a:spLocks noChangeArrowheads="1"/>
          </p:cNvSpPr>
          <p:nvPr/>
        </p:nvSpPr>
        <p:spPr bwMode="auto">
          <a:xfrm>
            <a:off x="4222794" y="4978401"/>
            <a:ext cx="9877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Сентябрь 2012</a:t>
            </a:r>
          </a:p>
        </p:txBody>
      </p:sp>
      <p:sp>
        <p:nvSpPr>
          <p:cNvPr id="41999" name="Text Box 21"/>
          <p:cNvSpPr txBox="1">
            <a:spLocks noChangeArrowheads="1"/>
          </p:cNvSpPr>
          <p:nvPr/>
        </p:nvSpPr>
        <p:spPr bwMode="auto">
          <a:xfrm>
            <a:off x="1981200" y="5638800"/>
            <a:ext cx="739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t=</a:t>
            </a:r>
            <a:r>
              <a:rPr lang="ru-RU" sz="1000">
                <a:solidFill>
                  <a:prstClr val="black"/>
                </a:solidFill>
              </a:rPr>
              <a:t>38,0</a:t>
            </a:r>
            <a:r>
              <a:rPr lang="en-US" sz="1000">
                <a:solidFill>
                  <a:prstClr val="black"/>
                </a:solidFill>
                <a:cs typeface="Arial" charset="0"/>
              </a:rPr>
              <a:t>ºC</a:t>
            </a:r>
            <a:r>
              <a:rPr lang="ru-RU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2000" name="Text Box 22"/>
          <p:cNvSpPr txBox="1">
            <a:spLocks noChangeArrowheads="1"/>
          </p:cNvSpPr>
          <p:nvPr/>
        </p:nvSpPr>
        <p:spPr bwMode="auto">
          <a:xfrm>
            <a:off x="4191000" y="5715000"/>
            <a:ext cx="11288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t=</a:t>
            </a:r>
            <a:r>
              <a:rPr lang="ru-RU" sz="1000" dirty="0">
                <a:solidFill>
                  <a:prstClr val="black"/>
                </a:solidFill>
              </a:rPr>
              <a:t>38,5</a:t>
            </a:r>
            <a:r>
              <a:rPr lang="en-US" sz="1000" dirty="0">
                <a:solidFill>
                  <a:prstClr val="black"/>
                </a:solidFill>
                <a:cs typeface="Arial" charset="0"/>
              </a:rPr>
              <a:t>ºC</a:t>
            </a:r>
            <a:endParaRPr lang="ru-RU" sz="1000" dirty="0">
              <a:solidFill>
                <a:prstClr val="black"/>
              </a:solidFill>
              <a:cs typeface="Arial" charset="0"/>
            </a:endParaRPr>
          </a:p>
          <a:p>
            <a:r>
              <a:rPr lang="ru-RU" sz="1000" dirty="0">
                <a:solidFill>
                  <a:prstClr val="black"/>
                </a:solidFill>
                <a:cs typeface="Arial" charset="0"/>
              </a:rPr>
              <a:t>одышка,</a:t>
            </a:r>
          </a:p>
          <a:p>
            <a:r>
              <a:rPr lang="ru-RU" sz="1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cs typeface="Arial" charset="0"/>
              </a:rPr>
              <a:t>R </a:t>
            </a:r>
            <a:r>
              <a:rPr lang="ru-RU" sz="1000" dirty="0">
                <a:solidFill>
                  <a:prstClr val="black"/>
                </a:solidFill>
                <a:cs typeface="Arial" charset="0"/>
              </a:rPr>
              <a:t>ОГК</a:t>
            </a:r>
          </a:p>
          <a:p>
            <a:r>
              <a:rPr lang="ru-RU" sz="1000" dirty="0">
                <a:solidFill>
                  <a:prstClr val="black"/>
                </a:solidFill>
                <a:cs typeface="Arial" charset="0"/>
              </a:rPr>
              <a:t>Увеличение тени</a:t>
            </a:r>
          </a:p>
          <a:p>
            <a:r>
              <a:rPr lang="ru-RU" sz="1000" dirty="0">
                <a:solidFill>
                  <a:prstClr val="black"/>
                </a:solidFill>
                <a:cs typeface="Arial" charset="0"/>
              </a:rPr>
              <a:t> средостения   </a:t>
            </a:r>
          </a:p>
          <a:p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42001" name="Text Box 23"/>
          <p:cNvSpPr txBox="1">
            <a:spLocks noChangeArrowheads="1"/>
          </p:cNvSpPr>
          <p:nvPr/>
        </p:nvSpPr>
        <p:spPr bwMode="auto">
          <a:xfrm>
            <a:off x="2895600" y="5715000"/>
            <a:ext cx="1066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t=</a:t>
            </a:r>
            <a:r>
              <a:rPr lang="ru-RU" sz="1000" dirty="0">
                <a:solidFill>
                  <a:prstClr val="black"/>
                </a:solidFill>
              </a:rPr>
              <a:t>38,0</a:t>
            </a:r>
            <a:r>
              <a:rPr lang="en-US" sz="1000" dirty="0">
                <a:solidFill>
                  <a:prstClr val="black"/>
                </a:solidFill>
                <a:cs typeface="Arial" charset="0"/>
              </a:rPr>
              <a:t>ºC</a:t>
            </a:r>
          </a:p>
          <a:p>
            <a:r>
              <a:rPr lang="ru-RU" sz="1000" dirty="0">
                <a:solidFill>
                  <a:prstClr val="black"/>
                </a:solidFill>
                <a:cs typeface="Arial" charset="0"/>
              </a:rPr>
              <a:t>Потливость. Сухой кашель</a:t>
            </a:r>
          </a:p>
          <a:p>
            <a:endParaRPr lang="ru-RU" sz="1000" dirty="0">
              <a:solidFill>
                <a:prstClr val="black"/>
              </a:solidFill>
              <a:cs typeface="Arial" charset="0"/>
            </a:endParaRPr>
          </a:p>
          <a:p>
            <a:r>
              <a:rPr lang="ru-RU" sz="1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2002" name="Text Box 24"/>
          <p:cNvSpPr txBox="1">
            <a:spLocks noChangeArrowheads="1"/>
          </p:cNvSpPr>
          <p:nvPr/>
        </p:nvSpPr>
        <p:spPr bwMode="auto">
          <a:xfrm>
            <a:off x="5562600" y="5715000"/>
            <a:ext cx="106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ЛГМ, вариант с нодулярным склерозом</a:t>
            </a:r>
          </a:p>
        </p:txBody>
      </p:sp>
      <p:sp>
        <p:nvSpPr>
          <p:cNvPr id="42003" name="Text Box 26"/>
          <p:cNvSpPr txBox="1">
            <a:spLocks noChangeArrowheads="1"/>
          </p:cNvSpPr>
          <p:nvPr/>
        </p:nvSpPr>
        <p:spPr bwMode="auto">
          <a:xfrm>
            <a:off x="152400" y="1371600"/>
            <a:ext cx="87772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При поступлении: Т 38.8, потливость, одышка. Пальпируется конгломерат периферических ЛУ – заушных, </a:t>
            </a:r>
            <a:r>
              <a:rPr lang="ru-RU" sz="2000" dirty="0" err="1">
                <a:solidFill>
                  <a:prstClr val="black"/>
                </a:solidFill>
              </a:rPr>
              <a:t>передне-заднешейных</a:t>
            </a:r>
            <a:r>
              <a:rPr lang="ru-RU" sz="2000" dirty="0">
                <a:solidFill>
                  <a:prstClr val="black"/>
                </a:solidFill>
              </a:rPr>
              <a:t>, надключичных слева, 3,0</a:t>
            </a:r>
            <a:r>
              <a:rPr lang="en-US" sz="2000" dirty="0">
                <a:solidFill>
                  <a:prstClr val="black"/>
                </a:solidFill>
              </a:rPr>
              <a:t>×</a:t>
            </a:r>
            <a:r>
              <a:rPr lang="ru-RU" sz="2000" dirty="0">
                <a:solidFill>
                  <a:prstClr val="black"/>
                </a:solidFill>
              </a:rPr>
              <a:t>3,0 см, деформирующий шею. Плотные, малоподвижные, не спаяны между собой и окружающими тканями.</a:t>
            </a:r>
          </a:p>
          <a:p>
            <a:r>
              <a:rPr lang="ru-RU" sz="2000" dirty="0">
                <a:solidFill>
                  <a:prstClr val="black"/>
                </a:solidFill>
              </a:rPr>
              <a:t>Подчелюстные 1,5 см, паховые 0,8 см, подмышечные до 1,5 см.</a:t>
            </a:r>
          </a:p>
          <a:p>
            <a:r>
              <a:rPr lang="ru-RU" sz="2000" dirty="0">
                <a:solidFill>
                  <a:prstClr val="black"/>
                </a:solidFill>
              </a:rPr>
              <a:t>При УЗИ исследовании органов брюшной полости-увеличение л\у </a:t>
            </a:r>
            <a:r>
              <a:rPr lang="en-US" sz="2000" dirty="0">
                <a:solidFill>
                  <a:prstClr val="black"/>
                </a:solidFill>
              </a:rPr>
              <a:t>&gt; 2</a:t>
            </a:r>
            <a:r>
              <a:rPr lang="ru-RU" sz="2000" dirty="0">
                <a:solidFill>
                  <a:prstClr val="black"/>
                </a:solidFill>
              </a:rPr>
              <a:t>см</a:t>
            </a:r>
          </a:p>
          <a:p>
            <a:r>
              <a:rPr lang="ru-RU" dirty="0">
                <a:solidFill>
                  <a:prstClr val="black"/>
                </a:solidFill>
              </a:rPr>
              <a:t>КАК: </a:t>
            </a:r>
            <a:r>
              <a:rPr lang="en-US" dirty="0">
                <a:solidFill>
                  <a:prstClr val="black"/>
                </a:solidFill>
              </a:rPr>
              <a:t>Hb-125 </a:t>
            </a:r>
            <a:r>
              <a:rPr lang="ru-RU" dirty="0">
                <a:solidFill>
                  <a:prstClr val="black"/>
                </a:solidFill>
              </a:rPr>
              <a:t>г/л, Эр-4,35 млн, Л-13,0 </a:t>
            </a:r>
            <a:r>
              <a:rPr lang="ru-RU" dirty="0" err="1">
                <a:solidFill>
                  <a:prstClr val="black"/>
                </a:solidFill>
              </a:rPr>
              <a:t>тыс</a:t>
            </a:r>
            <a:r>
              <a:rPr lang="ru-RU" dirty="0">
                <a:solidFill>
                  <a:prstClr val="black"/>
                </a:solidFill>
              </a:rPr>
              <a:t>, п 4, с 62, э 1, б 1, м 9, л 24, </a:t>
            </a:r>
          </a:p>
          <a:p>
            <a:r>
              <a:rPr lang="ru-RU" dirty="0" err="1">
                <a:solidFill>
                  <a:prstClr val="black"/>
                </a:solidFill>
              </a:rPr>
              <a:t>Тр</a:t>
            </a:r>
            <a:r>
              <a:rPr lang="ru-RU" dirty="0">
                <a:solidFill>
                  <a:prstClr val="black"/>
                </a:solidFill>
              </a:rPr>
              <a:t>- 331 </a:t>
            </a:r>
            <a:r>
              <a:rPr lang="ru-RU" dirty="0" err="1">
                <a:solidFill>
                  <a:prstClr val="black"/>
                </a:solidFill>
              </a:rPr>
              <a:t>тыс</a:t>
            </a:r>
            <a:r>
              <a:rPr lang="ru-RU" dirty="0">
                <a:solidFill>
                  <a:prstClr val="black"/>
                </a:solidFill>
              </a:rPr>
              <a:t>, СОЭ- 27 мм/ч.</a:t>
            </a:r>
          </a:p>
          <a:p>
            <a:r>
              <a:rPr lang="ru-RU" dirty="0" err="1">
                <a:solidFill>
                  <a:prstClr val="black"/>
                </a:solidFill>
              </a:rPr>
              <a:t>Гаптоглобин</a:t>
            </a:r>
            <a:r>
              <a:rPr lang="ru-RU" dirty="0">
                <a:solidFill>
                  <a:prstClr val="black"/>
                </a:solidFill>
              </a:rPr>
              <a:t> – 736 мг/</a:t>
            </a:r>
            <a:r>
              <a:rPr lang="ru-RU" dirty="0" err="1">
                <a:solidFill>
                  <a:prstClr val="black"/>
                </a:solidFill>
              </a:rPr>
              <a:t>дл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</a:rPr>
              <a:t>N</a:t>
            </a:r>
            <a:r>
              <a:rPr lang="ru-RU" dirty="0">
                <a:solidFill>
                  <a:prstClr val="black"/>
                </a:solidFill>
              </a:rPr>
              <a:t> 40 - 290), </a:t>
            </a:r>
            <a:r>
              <a:rPr lang="ru-RU" dirty="0" err="1">
                <a:solidFill>
                  <a:prstClr val="black"/>
                </a:solidFill>
              </a:rPr>
              <a:t>церулоплазмин</a:t>
            </a:r>
            <a:r>
              <a:rPr lang="ru-RU" dirty="0">
                <a:solidFill>
                  <a:prstClr val="black"/>
                </a:solidFill>
              </a:rPr>
              <a:t> 57,5 мг/</a:t>
            </a:r>
            <a:r>
              <a:rPr lang="ru-RU" dirty="0" err="1">
                <a:solidFill>
                  <a:prstClr val="black"/>
                </a:solidFill>
              </a:rPr>
              <a:t>дл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</a:rPr>
              <a:t>N 20-50)</a:t>
            </a:r>
            <a:r>
              <a:rPr lang="ru-RU" dirty="0">
                <a:solidFill>
                  <a:prstClr val="black"/>
                </a:solidFill>
              </a:rPr>
              <a:t>. ЛДГ 860 </a:t>
            </a:r>
            <a:r>
              <a:rPr lang="ru-RU" dirty="0" err="1">
                <a:solidFill>
                  <a:prstClr val="black"/>
                </a:solidFill>
              </a:rPr>
              <a:t>ед</a:t>
            </a:r>
            <a:r>
              <a:rPr lang="ru-RU" dirty="0">
                <a:solidFill>
                  <a:prstClr val="black"/>
                </a:solidFill>
              </a:rPr>
              <a:t>\л</a:t>
            </a: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400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0461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Больной М.,14 лет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DS</a:t>
            </a:r>
            <a:r>
              <a:rPr lang="ru-RU" sz="2400" dirty="0">
                <a:solidFill>
                  <a:prstClr val="black"/>
                </a:solidFill>
              </a:rPr>
              <a:t>: </a:t>
            </a:r>
            <a:r>
              <a:rPr lang="ru-RU" sz="2400" dirty="0" err="1">
                <a:solidFill>
                  <a:prstClr val="black"/>
                </a:solidFill>
              </a:rPr>
              <a:t>Лимфома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Ходжкина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prstClr val="black"/>
                </a:solidFill>
              </a:rPr>
              <a:t>IV</a:t>
            </a:r>
            <a:r>
              <a:rPr lang="ru-RU" sz="2400" dirty="0">
                <a:solidFill>
                  <a:prstClr val="black"/>
                </a:solidFill>
              </a:rPr>
              <a:t> В ст., вариант с </a:t>
            </a:r>
            <a:r>
              <a:rPr lang="ru-RU" sz="2400" dirty="0" err="1">
                <a:solidFill>
                  <a:prstClr val="black"/>
                </a:solidFill>
              </a:rPr>
              <a:t>нодулярным</a:t>
            </a:r>
            <a:r>
              <a:rPr lang="ru-RU" sz="2400" dirty="0">
                <a:solidFill>
                  <a:prstClr val="black"/>
                </a:solidFill>
              </a:rPr>
              <a:t> склерозом.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52400" y="1219200"/>
            <a:ext cx="8763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При поступлении: Одышка, слабость, недомогание, малопродуктивный кашель, потеря массы тела 2 кг, синдром сдавления ВПВ, пастозность лица. Деформация шеи за счет увеличения ЛУ – конгломераты шейно-надключичных до 8x5 см, плотные, безболезненные, малоподвижные.  Над легкими жесткое дыхание, хрипы сухие и влажные. Печень 1,5 см из под края реберной дуги.</a:t>
            </a:r>
          </a:p>
          <a:p>
            <a:r>
              <a:rPr lang="ru-RU" sz="2000" dirty="0">
                <a:solidFill>
                  <a:prstClr val="black"/>
                </a:solidFill>
              </a:rPr>
              <a:t>КАК: Hb-134 г/л, Л-4,2 </a:t>
            </a:r>
            <a:r>
              <a:rPr lang="ru-RU" sz="2000" dirty="0" err="1">
                <a:solidFill>
                  <a:prstClr val="black"/>
                </a:solidFill>
              </a:rPr>
              <a:t>тыс</a:t>
            </a:r>
            <a:r>
              <a:rPr lang="ru-RU" sz="2000" dirty="0">
                <a:solidFill>
                  <a:prstClr val="black"/>
                </a:solidFill>
              </a:rPr>
              <a:t>, п 1, с 55, э 0, б 0, м 0, л 44, </a:t>
            </a:r>
            <a:r>
              <a:rPr lang="ru-RU" sz="2000" dirty="0" err="1">
                <a:solidFill>
                  <a:prstClr val="black"/>
                </a:solidFill>
              </a:rPr>
              <a:t>Тр</a:t>
            </a:r>
            <a:r>
              <a:rPr lang="ru-RU" sz="2000" dirty="0">
                <a:solidFill>
                  <a:prstClr val="black"/>
                </a:solidFill>
              </a:rPr>
              <a:t>- 200 </a:t>
            </a:r>
            <a:r>
              <a:rPr lang="ru-RU" sz="2000" dirty="0" err="1">
                <a:solidFill>
                  <a:prstClr val="black"/>
                </a:solidFill>
              </a:rPr>
              <a:t>тыс</a:t>
            </a:r>
            <a:r>
              <a:rPr lang="ru-RU" sz="2000" dirty="0">
                <a:solidFill>
                  <a:prstClr val="black"/>
                </a:solidFill>
              </a:rPr>
              <a:t>, СОЭ - 35 мм/ч.</a:t>
            </a:r>
          </a:p>
          <a:p>
            <a:r>
              <a:rPr lang="ru-RU" sz="2000" dirty="0">
                <a:solidFill>
                  <a:prstClr val="black"/>
                </a:solidFill>
              </a:rPr>
              <a:t>БАК: 32 </a:t>
            </a:r>
            <a:r>
              <a:rPr lang="ru-RU" sz="2000" dirty="0" err="1">
                <a:solidFill>
                  <a:prstClr val="black"/>
                </a:solidFill>
              </a:rPr>
              <a:t>ед</a:t>
            </a:r>
            <a:r>
              <a:rPr lang="ru-RU" sz="2000" dirty="0">
                <a:solidFill>
                  <a:prstClr val="black"/>
                </a:solidFill>
              </a:rPr>
              <a:t>/л, АСТ 30 </a:t>
            </a:r>
            <a:r>
              <a:rPr lang="ru-RU" sz="2000" dirty="0" err="1">
                <a:solidFill>
                  <a:prstClr val="black"/>
                </a:solidFill>
              </a:rPr>
              <a:t>ед</a:t>
            </a:r>
            <a:r>
              <a:rPr lang="ru-RU" sz="2000" dirty="0">
                <a:solidFill>
                  <a:prstClr val="black"/>
                </a:solidFill>
              </a:rPr>
              <a:t>/л</a:t>
            </a:r>
          </a:p>
          <a:p>
            <a:r>
              <a:rPr lang="ru-RU" sz="2000" dirty="0" err="1">
                <a:solidFill>
                  <a:prstClr val="black"/>
                </a:solidFill>
              </a:rPr>
              <a:t>Трепанобиопсия</a:t>
            </a:r>
            <a:r>
              <a:rPr lang="ru-RU" sz="2000" dirty="0">
                <a:solidFill>
                  <a:prstClr val="black"/>
                </a:solidFill>
              </a:rPr>
              <a:t>-найдены клетки БШР</a:t>
            </a:r>
          </a:p>
          <a:p>
            <a:r>
              <a:rPr lang="ru-RU" sz="2000" dirty="0">
                <a:solidFill>
                  <a:prstClr val="black"/>
                </a:solidFill>
              </a:rPr>
              <a:t>			</a:t>
            </a:r>
          </a:p>
        </p:txBody>
      </p:sp>
      <p:sp>
        <p:nvSpPr>
          <p:cNvPr id="44036" name="AutoShape 6"/>
          <p:cNvSpPr>
            <a:spLocks noChangeArrowheads="1"/>
          </p:cNvSpPr>
          <p:nvPr/>
        </p:nvSpPr>
        <p:spPr bwMode="auto">
          <a:xfrm>
            <a:off x="0" y="4724400"/>
            <a:ext cx="9144000" cy="457200"/>
          </a:xfrm>
          <a:prstGeom prst="homePlate">
            <a:avLst>
              <a:gd name="adj" fmla="val 5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361156" y="4483100"/>
            <a:ext cx="7841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Июль 2013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2438400" y="4406900"/>
            <a:ext cx="8226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август 2013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0" y="52451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Частый, навязчивый кашель</a:t>
            </a:r>
          </a:p>
          <a:p>
            <a:r>
              <a:rPr lang="ru-RU" sz="1000">
                <a:solidFill>
                  <a:prstClr val="black"/>
                </a:solidFill>
              </a:rPr>
              <a:t>Увеличение шейного ЛУ справа</a:t>
            </a:r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0" y="4787900"/>
            <a:ext cx="1549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Поликлиника - бронхит</a:t>
            </a:r>
          </a:p>
        </p:txBody>
      </p:sp>
      <p:sp>
        <p:nvSpPr>
          <p:cNvPr id="44041" name="Text Box 11"/>
          <p:cNvSpPr txBox="1">
            <a:spLocks noChangeArrowheads="1"/>
          </p:cNvSpPr>
          <p:nvPr/>
        </p:nvSpPr>
        <p:spPr bwMode="auto">
          <a:xfrm>
            <a:off x="2286000" y="4864100"/>
            <a:ext cx="2068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Стационар –АБТ, бронхолитики</a:t>
            </a:r>
          </a:p>
        </p:txBody>
      </p:sp>
      <p:sp>
        <p:nvSpPr>
          <p:cNvPr id="44042" name="Text Box 12"/>
          <p:cNvSpPr txBox="1">
            <a:spLocks noChangeArrowheads="1"/>
          </p:cNvSpPr>
          <p:nvPr/>
        </p:nvSpPr>
        <p:spPr bwMode="auto">
          <a:xfrm>
            <a:off x="4419600" y="5791200"/>
            <a:ext cx="197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УЗИ – увеличение шейных ЛУ</a:t>
            </a:r>
          </a:p>
          <a:p>
            <a:r>
              <a:rPr lang="ru-RU" sz="1000">
                <a:solidFill>
                  <a:prstClr val="black"/>
                </a:solidFill>
              </a:rPr>
              <a:t> и средостения</a:t>
            </a:r>
          </a:p>
        </p:txBody>
      </p:sp>
      <p:sp>
        <p:nvSpPr>
          <p:cNvPr id="44043" name="Text Box 13"/>
          <p:cNvSpPr txBox="1">
            <a:spLocks noChangeArrowheads="1"/>
          </p:cNvSpPr>
          <p:nvPr/>
        </p:nvSpPr>
        <p:spPr bwMode="auto">
          <a:xfrm>
            <a:off x="6324600" y="4330700"/>
            <a:ext cx="9316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Октябрь 2013</a:t>
            </a:r>
          </a:p>
        </p:txBody>
      </p:sp>
      <p:sp>
        <p:nvSpPr>
          <p:cNvPr id="44044" name="Text Box 14"/>
          <p:cNvSpPr txBox="1">
            <a:spLocks noChangeArrowheads="1"/>
          </p:cNvSpPr>
          <p:nvPr/>
        </p:nvSpPr>
        <p:spPr bwMode="auto">
          <a:xfrm>
            <a:off x="5638800" y="4787900"/>
            <a:ext cx="1054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ККОЦ-биопсия</a:t>
            </a:r>
          </a:p>
        </p:txBody>
      </p:sp>
      <p:sp>
        <p:nvSpPr>
          <p:cNvPr id="44045" name="Text Box 16"/>
          <p:cNvSpPr txBox="1">
            <a:spLocks noChangeArrowheads="1"/>
          </p:cNvSpPr>
          <p:nvPr/>
        </p:nvSpPr>
        <p:spPr bwMode="auto">
          <a:xfrm>
            <a:off x="6629400" y="4800600"/>
            <a:ext cx="728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ОГО КДБ</a:t>
            </a:r>
          </a:p>
        </p:txBody>
      </p:sp>
      <p:sp>
        <p:nvSpPr>
          <p:cNvPr id="44046" name="Text Box 17"/>
          <p:cNvSpPr txBox="1">
            <a:spLocks noChangeArrowheads="1"/>
          </p:cNvSpPr>
          <p:nvPr/>
        </p:nvSpPr>
        <p:spPr bwMode="auto">
          <a:xfrm>
            <a:off x="1981200" y="5181600"/>
            <a:ext cx="1987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Частый, навязчивый кашель</a:t>
            </a:r>
          </a:p>
          <a:p>
            <a:r>
              <a:rPr lang="ru-RU" sz="1000">
                <a:solidFill>
                  <a:prstClr val="black"/>
                </a:solidFill>
              </a:rPr>
              <a:t>Увеличение подмышечных ЛУ</a:t>
            </a:r>
          </a:p>
          <a:p>
            <a:r>
              <a:rPr lang="ru-RU" sz="1000">
                <a:solidFill>
                  <a:prstClr val="black"/>
                </a:solidFill>
              </a:rPr>
              <a:t>слабость</a:t>
            </a:r>
          </a:p>
        </p:txBody>
      </p:sp>
      <p:sp>
        <p:nvSpPr>
          <p:cNvPr id="44047" name="Text Box 18"/>
          <p:cNvSpPr txBox="1">
            <a:spLocks noChangeArrowheads="1"/>
          </p:cNvSpPr>
          <p:nvPr/>
        </p:nvSpPr>
        <p:spPr bwMode="auto">
          <a:xfrm>
            <a:off x="4343400" y="5257800"/>
            <a:ext cx="18716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prstClr val="black"/>
                </a:solidFill>
              </a:rPr>
              <a:t>Частый, навязчивый кашель</a:t>
            </a:r>
          </a:p>
          <a:p>
            <a:r>
              <a:rPr lang="ru-RU" sz="1000">
                <a:solidFill>
                  <a:prstClr val="black"/>
                </a:solidFill>
              </a:rPr>
              <a:t>Увеличение паховых ЛУ</a:t>
            </a:r>
          </a:p>
          <a:p>
            <a:r>
              <a:rPr lang="ru-RU" sz="1000">
                <a:solidFill>
                  <a:prstClr val="black"/>
                </a:solidFill>
              </a:rPr>
              <a:t>Отеки лица</a:t>
            </a:r>
          </a:p>
        </p:txBody>
      </p:sp>
      <p:sp>
        <p:nvSpPr>
          <p:cNvPr id="44048" name="Text Box 19"/>
          <p:cNvSpPr txBox="1">
            <a:spLocks noChangeArrowheads="1"/>
          </p:cNvSpPr>
          <p:nvPr/>
        </p:nvSpPr>
        <p:spPr bwMode="auto">
          <a:xfrm>
            <a:off x="4267200" y="4419600"/>
            <a:ext cx="9877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</a:rPr>
              <a:t>Сентябрь 2013</a:t>
            </a:r>
          </a:p>
        </p:txBody>
      </p:sp>
    </p:spTree>
    <p:extLst>
      <p:ext uri="{BB962C8B-B14F-4D97-AF65-F5344CB8AC3E}">
        <p14:creationId xmlns:p14="http://schemas.microsoft.com/office/powerpoint/2010/main" xmlns="" val="678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выводы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err="1" smtClean="0"/>
              <a:t>Лимфомы</a:t>
            </a:r>
            <a:r>
              <a:rPr lang="ru-RU" dirty="0" smtClean="0"/>
              <a:t> у детей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</a:rPr>
              <a:t>- </a:t>
            </a:r>
            <a:r>
              <a:rPr lang="ru-RU" dirty="0"/>
              <a:t>опухоли высокой степени злокачественности с </a:t>
            </a:r>
            <a:r>
              <a:rPr lang="ru-RU" dirty="0" smtClean="0"/>
              <a:t>различной </a:t>
            </a:r>
            <a:r>
              <a:rPr lang="ru-RU" dirty="0"/>
              <a:t>гистологической </a:t>
            </a:r>
            <a:r>
              <a:rPr lang="ru-RU" dirty="0" smtClean="0"/>
              <a:t>структурой</a:t>
            </a:r>
            <a:endParaRPr lang="ru-RU" dirty="0"/>
          </a:p>
          <a:p>
            <a:pPr>
              <a:buNone/>
            </a:pPr>
            <a:endParaRPr lang="ru-RU" sz="1600" dirty="0"/>
          </a:p>
          <a:p>
            <a:pPr>
              <a:buNone/>
            </a:pPr>
            <a:r>
              <a:rPr lang="ru-RU" dirty="0" smtClean="0"/>
              <a:t>- </a:t>
            </a:r>
            <a:r>
              <a:rPr lang="ru-RU" dirty="0"/>
              <a:t>быстрая генерализация с вовлечением костного мозга и центральной нервной </a:t>
            </a:r>
            <a:r>
              <a:rPr lang="ru-RU" dirty="0" smtClean="0"/>
              <a:t>системы</a:t>
            </a:r>
            <a:endParaRPr lang="ru-RU" sz="1600" dirty="0"/>
          </a:p>
          <a:p>
            <a:pPr>
              <a:buNone/>
            </a:pPr>
            <a:r>
              <a:rPr lang="ru-RU" dirty="0"/>
              <a:t>- высокий пролиферативный потенциал, быстрый рост и высокая чувствительно</a:t>
            </a:r>
            <a:r>
              <a:rPr lang="en-US" dirty="0"/>
              <a:t>c</a:t>
            </a:r>
            <a:r>
              <a:rPr lang="ru-RU" dirty="0" err="1"/>
              <a:t>ть</a:t>
            </a:r>
            <a:r>
              <a:rPr lang="ru-RU" dirty="0"/>
              <a:t> к </a:t>
            </a:r>
            <a:r>
              <a:rPr lang="ru-RU" dirty="0" err="1" smtClean="0"/>
              <a:t>полихимиотерапии</a:t>
            </a:r>
            <a:endParaRPr lang="ru-RU" dirty="0"/>
          </a:p>
          <a:p>
            <a:pPr>
              <a:buNone/>
            </a:pPr>
            <a:endParaRPr lang="ru-RU" sz="1600" b="1" dirty="0"/>
          </a:p>
          <a:p>
            <a:pPr>
              <a:buFontTx/>
              <a:buChar char="-"/>
            </a:pPr>
            <a:r>
              <a:rPr lang="ru-RU" dirty="0" smtClean="0"/>
              <a:t>высокая </a:t>
            </a:r>
            <a:r>
              <a:rPr lang="ru-RU" dirty="0"/>
              <a:t>частота </a:t>
            </a:r>
            <a:r>
              <a:rPr lang="ru-RU" dirty="0" err="1"/>
              <a:t>экстранодальных</a:t>
            </a:r>
            <a:r>
              <a:rPr lang="ru-RU" dirty="0"/>
              <a:t> </a:t>
            </a:r>
            <a:r>
              <a:rPr lang="ru-RU" dirty="0" smtClean="0"/>
              <a:t>локализаций(НХЛ)</a:t>
            </a:r>
          </a:p>
          <a:p>
            <a:pPr lvl="0">
              <a:buNone/>
            </a:pPr>
            <a:r>
              <a:rPr lang="ru-RU" dirty="0" smtClean="0">
                <a:solidFill>
                  <a:prstClr val="black"/>
                </a:solidFill>
              </a:rPr>
              <a:t>- При </a:t>
            </a:r>
            <a:r>
              <a:rPr lang="ru-RU" dirty="0">
                <a:solidFill>
                  <a:prstClr val="black"/>
                </a:solidFill>
              </a:rPr>
              <a:t>своевременной диагностике и адекватной терапии –высокий % выживаемости и излечения</a:t>
            </a:r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При подозрении на </a:t>
            </a:r>
            <a:r>
              <a:rPr lang="ru-RU" sz="2800" i="1" dirty="0" err="1" smtClean="0">
                <a:solidFill>
                  <a:srgbClr val="C00000"/>
                </a:solidFill>
              </a:rPr>
              <a:t>лимфому</a:t>
            </a:r>
            <a:r>
              <a:rPr lang="ru-RU" sz="2800" i="1" dirty="0" smtClean="0">
                <a:solidFill>
                  <a:srgbClr val="C00000"/>
                </a:solidFill>
              </a:rPr>
              <a:t> диагностика не должна быть длительной-это улучшает прогноз заболевания</a:t>
            </a:r>
            <a:endParaRPr lang="ru-RU" sz="2800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87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рекомендуемой литературы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000240"/>
            <a:ext cx="8415338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dirty="0" err="1" smtClean="0"/>
              <a:t>Запруднов</a:t>
            </a:r>
            <a:r>
              <a:rPr lang="ru-RU" sz="2400" dirty="0" smtClean="0"/>
              <a:t> А.М., Григорьев К.И., Харитонова Л.А. Детские болезни: </a:t>
            </a:r>
            <a:r>
              <a:rPr lang="ru-RU" sz="2400" dirty="0" err="1" smtClean="0"/>
              <a:t>учебн</a:t>
            </a:r>
            <a:r>
              <a:rPr lang="ru-RU" sz="2400" dirty="0" smtClean="0"/>
              <a:t>.: В 2 т. – М.: ГЭОТАР-МЕД, 2004. Т.1 – 688 с.: ил.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Детские болезни: учебник / под ред. А.А.Баранова. – 2-е изд., </a:t>
            </a:r>
            <a:r>
              <a:rPr lang="ru-RU" sz="2400" dirty="0" err="1" smtClean="0"/>
              <a:t>испр</a:t>
            </a:r>
            <a:r>
              <a:rPr lang="ru-RU" sz="2400" dirty="0" smtClean="0"/>
              <a:t>. и доп. – М.: </a:t>
            </a:r>
            <a:r>
              <a:rPr lang="ru-RU" sz="2400" dirty="0" err="1" smtClean="0"/>
              <a:t>ГЭОТАР-Медиа</a:t>
            </a:r>
            <a:r>
              <a:rPr lang="ru-RU" sz="2400" dirty="0" smtClean="0"/>
              <a:t>, 2007. – 1008 с.: ил.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err="1" smtClean="0"/>
              <a:t>Шабалов</a:t>
            </a:r>
            <a:r>
              <a:rPr lang="ru-RU" sz="2400" dirty="0" smtClean="0"/>
              <a:t> Н.П. Детские болезни. Учебник – СПб., 2002.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Руководство по гематологии: в 3 т. / Под ред. А.И. Воробьева.— 3-е изд., </a:t>
            </a:r>
            <a:r>
              <a:rPr lang="ru-RU" sz="2400" dirty="0" err="1" smtClean="0"/>
              <a:t>перераб</a:t>
            </a:r>
            <a:r>
              <a:rPr lang="ru-RU" sz="2400" dirty="0" smtClean="0"/>
              <a:t>. и доп.— М.: </a:t>
            </a:r>
            <a:r>
              <a:rPr lang="ru-RU" sz="2400" dirty="0" err="1" smtClean="0"/>
              <a:t>Ньюдиамед</a:t>
            </a:r>
            <a:r>
              <a:rPr lang="ru-RU" sz="2400" dirty="0" smtClean="0"/>
              <a:t>, 2002—2004.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Практическое руководство по детским болезням / Под ред. В.Ф. </a:t>
            </a:r>
            <a:r>
              <a:rPr lang="ru-RU" sz="2400" dirty="0" err="1" smtClean="0"/>
              <a:t>Коколиной</a:t>
            </a:r>
            <a:r>
              <a:rPr lang="ru-RU" sz="2400" dirty="0" smtClean="0"/>
              <a:t> и А.Г. Румянцева.- </a:t>
            </a:r>
            <a:r>
              <a:rPr lang="ru-RU" sz="2400" dirty="0" err="1" smtClean="0"/>
              <a:t>М.:Медпрактика-М</a:t>
            </a:r>
            <a:r>
              <a:rPr lang="ru-RU" sz="2400" dirty="0" smtClean="0"/>
              <a:t>, 2004. Т.4-791 с.</a:t>
            </a:r>
          </a:p>
        </p:txBody>
      </p:sp>
    </p:spTree>
    <p:extLst>
      <p:ext uri="{BB962C8B-B14F-4D97-AF65-F5344CB8AC3E}">
        <p14:creationId xmlns:p14="http://schemas.microsoft.com/office/powerpoint/2010/main" xmlns="" val="11238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54726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400800" cy="792088"/>
          </a:xfrm>
        </p:spPr>
        <p:txBody>
          <a:bodyPr>
            <a:normAutofit fontScale="40000" lnSpcReduction="20000"/>
          </a:bodyPr>
          <a:lstStyle/>
          <a:p>
            <a:pPr lvl="0" algn="l"/>
            <a:r>
              <a:rPr lang="ru-RU" sz="4000" dirty="0">
                <a:solidFill>
                  <a:prstClr val="black"/>
                </a:solidFill>
              </a:rPr>
              <a:t>Стволовые клетки-предшественницы лимфоцитов находятся в костном мозге и под действием ИЛ-7 они начинают дифференцироваться в В-клеточном, а под действием ИЛ-2 в Т-клеточном направлении. </a:t>
            </a:r>
          </a:p>
          <a:p>
            <a:pPr marL="342900" lvl="0" indent="-342900" algn="l"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71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9292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Благодарю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за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внимание!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Вопрос: почему увеличение надключичных лимфатических узлов </a:t>
            </a:r>
            <a:r>
              <a:rPr lang="ru-RU" sz="3600" b="1" dirty="0" smtClean="0">
                <a:latin typeface="+mn-lt"/>
              </a:rPr>
              <a:t>слева (метастаз Вирхова)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 говорит о возможном злокачественном процессе не только в грудной, но и в брюшной полости?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0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ЛАП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R59</a:t>
            </a:r>
            <a:r>
              <a:rPr lang="ru-RU" sz="2400" b="1" dirty="0" smtClean="0"/>
              <a:t>.</a:t>
            </a:r>
            <a:r>
              <a:rPr lang="en-US" sz="2400" b="1" dirty="0" smtClean="0"/>
              <a:t>0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Лимфаденопати́я</a:t>
            </a:r>
            <a:r>
              <a:rPr lang="ru-RU" sz="2400" dirty="0"/>
              <a:t> (</a:t>
            </a:r>
            <a:r>
              <a:rPr lang="ru-RU" sz="2400" dirty="0" err="1">
                <a:hlinkClick r:id="rId2" tooltip="Интернационализм (лексика)"/>
              </a:rPr>
              <a:t>новолат</a:t>
            </a:r>
            <a:r>
              <a:rPr lang="ru-RU" sz="2400" dirty="0">
                <a:hlinkClick r:id="rId2" tooltip="Интернационализм (лексика)"/>
              </a:rPr>
              <a:t>.</a:t>
            </a:r>
            <a:r>
              <a:rPr lang="ru-RU" sz="2400" dirty="0"/>
              <a:t> </a:t>
            </a:r>
            <a:r>
              <a:rPr lang="ru-RU" sz="2400" i="1" dirty="0" err="1"/>
              <a:t>lymphadenopathia</a:t>
            </a:r>
            <a:r>
              <a:rPr lang="ru-RU" sz="2400" dirty="0"/>
              <a:t>; </a:t>
            </a:r>
            <a:r>
              <a:rPr lang="ru-RU" sz="2400" dirty="0">
                <a:hlinkClick r:id="rId3" tooltip="Лимфа"/>
              </a:rPr>
              <a:t>лимфа</a:t>
            </a:r>
            <a:r>
              <a:rPr lang="ru-RU" sz="2400" dirty="0"/>
              <a:t> + </a:t>
            </a:r>
            <a:r>
              <a:rPr lang="ru-RU" sz="2400" dirty="0">
                <a:hlinkClick r:id="rId4" tooltip="Древнегреческий язык"/>
              </a:rPr>
              <a:t>др.-греч.</a:t>
            </a:r>
            <a:r>
              <a:rPr lang="ru-RU" sz="2400" dirty="0"/>
              <a:t> </a:t>
            </a:r>
            <a:r>
              <a:rPr lang="ru-RU" sz="2400" dirty="0" err="1"/>
              <a:t>ἀδήν</a:t>
            </a:r>
            <a:r>
              <a:rPr lang="ru-RU" sz="2400" dirty="0"/>
              <a:t> — </a:t>
            </a:r>
            <a:r>
              <a:rPr lang="ru-RU" sz="2400" dirty="0">
                <a:hlinkClick r:id="rId5" tooltip="Железа"/>
              </a:rPr>
              <a:t>железа</a:t>
            </a:r>
            <a:r>
              <a:rPr lang="ru-RU" sz="2400" dirty="0"/>
              <a:t> + </a:t>
            </a:r>
            <a:r>
              <a:rPr lang="ru-RU" sz="2400" dirty="0">
                <a:hlinkClick r:id="rId6" tooltip="-патия (страница отсутствует)"/>
              </a:rPr>
              <a:t>-</a:t>
            </a:r>
            <a:r>
              <a:rPr lang="ru-RU" sz="2400" dirty="0" err="1">
                <a:hlinkClick r:id="rId6" tooltip="-патия (страница отсутствует)"/>
              </a:rPr>
              <a:t>патия</a:t>
            </a:r>
            <a:r>
              <a:rPr lang="ru-RU" sz="2400" dirty="0"/>
              <a:t>) — состояние, проявляющееся увеличением </a:t>
            </a:r>
            <a:r>
              <a:rPr lang="ru-RU" sz="2400" dirty="0" smtClean="0"/>
              <a:t>различных групп </a:t>
            </a:r>
            <a:r>
              <a:rPr lang="ru-RU" sz="2400" u="sng" dirty="0" smtClean="0">
                <a:hlinkClick r:id="rId7" tooltip="Лимфатический узел"/>
              </a:rPr>
              <a:t>лимфатических </a:t>
            </a:r>
            <a:r>
              <a:rPr lang="ru-RU" sz="2400" u="sng" dirty="0">
                <a:hlinkClick r:id="rId7" tooltip="Лимфатический узел"/>
              </a:rPr>
              <a:t>узлов</a:t>
            </a:r>
            <a:r>
              <a:rPr lang="ru-RU" sz="2400" u="sng" dirty="0"/>
              <a:t> </a:t>
            </a:r>
            <a:r>
              <a:rPr lang="ru-RU" sz="2400" dirty="0" smtClean="0"/>
              <a:t>. </a:t>
            </a:r>
            <a:r>
              <a:rPr lang="ru-RU" sz="2400" dirty="0"/>
              <a:t>Этот термин является либо рабочим предварительным диагнозом, требующим уточнения при дальнейшем клиническом </a:t>
            </a:r>
            <a:r>
              <a:rPr lang="ru-RU" sz="2400" dirty="0" smtClean="0"/>
              <a:t>обследовании</a:t>
            </a:r>
            <a:r>
              <a:rPr lang="ru-RU" sz="2400" dirty="0"/>
              <a:t>, либо ведущим симптомом заболевания</a:t>
            </a:r>
            <a:r>
              <a:rPr lang="ru-RU" sz="2400" dirty="0" smtClean="0"/>
              <a:t>.</a:t>
            </a:r>
          </a:p>
          <a:p>
            <a:r>
              <a:rPr lang="ru-RU" sz="2600" dirty="0">
                <a:solidFill>
                  <a:srgbClr val="252525"/>
                </a:solidFill>
              </a:rPr>
              <a:t>В теле человека насчитывается около 600 лимфатических узлов, однако в норме </a:t>
            </a:r>
            <a:r>
              <a:rPr lang="ru-RU" sz="2600" dirty="0" err="1">
                <a:solidFill>
                  <a:srgbClr val="0B0080"/>
                </a:solidFill>
                <a:hlinkClick r:id="rId8" tooltip="Пальпация"/>
              </a:rPr>
              <a:t>пальпаторно</a:t>
            </a:r>
            <a:r>
              <a:rPr lang="ru-RU" sz="2600" dirty="0">
                <a:solidFill>
                  <a:srgbClr val="252525"/>
                </a:solidFill>
              </a:rPr>
              <a:t> могут определяться </a:t>
            </a:r>
            <a:r>
              <a:rPr lang="ru-RU" sz="2600" dirty="0" smtClean="0">
                <a:solidFill>
                  <a:srgbClr val="252525"/>
                </a:solidFill>
              </a:rPr>
              <a:t>подчелюстные</a:t>
            </a:r>
            <a:r>
              <a:rPr lang="ru-RU" sz="2600" dirty="0">
                <a:solidFill>
                  <a:srgbClr val="252525"/>
                </a:solidFill>
              </a:rPr>
              <a:t>, </a:t>
            </a:r>
            <a:r>
              <a:rPr lang="ru-RU" sz="2600" dirty="0" smtClean="0">
                <a:solidFill>
                  <a:srgbClr val="252525"/>
                </a:solidFill>
              </a:rPr>
              <a:t>шейные, подмышечные </a:t>
            </a:r>
            <a:r>
              <a:rPr lang="ru-RU" sz="2600" dirty="0">
                <a:solidFill>
                  <a:srgbClr val="252525"/>
                </a:solidFill>
              </a:rPr>
              <a:t>и паховые </a:t>
            </a:r>
            <a:r>
              <a:rPr lang="ru-RU" sz="2600" dirty="0" smtClean="0">
                <a:solidFill>
                  <a:srgbClr val="252525"/>
                </a:solidFill>
              </a:rPr>
              <a:t>лимфоузлы.</a:t>
            </a:r>
          </a:p>
          <a:p>
            <a:r>
              <a:rPr lang="ru-RU" sz="2600" dirty="0" smtClean="0">
                <a:solidFill>
                  <a:srgbClr val="252525"/>
                </a:solidFill>
              </a:rPr>
              <a:t>ЛАП (локальная-региональная, </a:t>
            </a:r>
            <a:r>
              <a:rPr lang="ru-RU" sz="2600" dirty="0" err="1" smtClean="0">
                <a:solidFill>
                  <a:srgbClr val="252525"/>
                </a:solidFill>
              </a:rPr>
              <a:t>генерализованная</a:t>
            </a:r>
            <a:r>
              <a:rPr lang="ru-RU" sz="2600" dirty="0" smtClean="0">
                <a:solidFill>
                  <a:srgbClr val="252525"/>
                </a:solidFill>
              </a:rPr>
              <a:t>)</a:t>
            </a:r>
            <a:br>
              <a:rPr lang="ru-RU" sz="2600" dirty="0" smtClean="0">
                <a:solidFill>
                  <a:srgbClr val="252525"/>
                </a:solidFill>
              </a:rPr>
            </a:br>
            <a:endParaRPr lang="ru-RU" sz="2600" dirty="0" smtClean="0">
              <a:solidFill>
                <a:srgbClr val="252525"/>
              </a:solidFill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706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ЛАП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79405089"/>
              </p:ext>
            </p:extLst>
          </p:nvPr>
        </p:nvGraphicFramePr>
        <p:xfrm>
          <a:off x="1" y="908720"/>
          <a:ext cx="9144000" cy="6111068"/>
        </p:xfrm>
        <a:graphic>
          <a:graphicData uri="http://schemas.openxmlformats.org/drawingml/2006/table">
            <a:tbl>
              <a:tblPr firstRow="1" firstCol="1" bandRow="1"/>
              <a:tblGrid>
                <a:gridCol w="3048000"/>
                <a:gridCol w="3048000"/>
                <a:gridCol w="3048000"/>
              </a:tblGrid>
              <a:tr h="262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Локализация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Дренируемая область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Возможные причины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2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Подчелюстные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Язык, подчелюстная слюнная железа, губы, полость рта, 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конъюнктива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Поражения головы и шеи, синусов, ушей, глаз, кожи, глотки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5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Подподбородочные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Нижняя губа, дно полости рта, кончик языка, кожа щеки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Инфекционный мононуклеоз, 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вирус Эпштейн-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Барр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цитомегаловирус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токсоплазмоз.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Яремные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Язык, миндалины, ушная раковина, околоушная слюнная железа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Фарингит, краснуха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5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Задние, передние </a:t>
                      </a: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шейные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Кожа головы, шеи, верхних конечностей, грудной 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стенки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Туберкулёз, 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лимфома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злокачественные заболевания головы и шеи, краснуха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9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Затылочные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Кожа головы и шеи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Местные инфекции, краснуха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Заушные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Наружный слуховой проход, ушная раковина, кожа головы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Местные инфекции, краснуха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5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Передние ушные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Веки, конъюнктива, височная область, ушная раковина, наружный слуховой проход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Местные инфекции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59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ЛАП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03849595"/>
              </p:ext>
            </p:extLst>
          </p:nvPr>
        </p:nvGraphicFramePr>
        <p:xfrm>
          <a:off x="107504" y="764704"/>
          <a:ext cx="9036497" cy="406389"/>
        </p:xfrm>
        <a:graphic>
          <a:graphicData uri="http://schemas.openxmlformats.org/drawingml/2006/table">
            <a:tbl>
              <a:tblPr firstRow="1" firstCol="1" bandRow="1"/>
              <a:tblGrid>
                <a:gridCol w="2940497"/>
                <a:gridCol w="3048000"/>
                <a:gridCol w="3048000"/>
              </a:tblGrid>
              <a:tr h="406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Локализация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Дренируемая область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Возможные причины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861" marR="17861" marT="5582" marB="558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160054"/>
              </p:ext>
            </p:extLst>
          </p:nvPr>
        </p:nvGraphicFramePr>
        <p:xfrm>
          <a:off x="73743" y="1196752"/>
          <a:ext cx="9070257" cy="5960281"/>
        </p:xfrm>
        <a:graphic>
          <a:graphicData uri="http://schemas.openxmlformats.org/drawingml/2006/table">
            <a:tbl>
              <a:tblPr firstRow="1" firstCol="1" bandRow="1"/>
              <a:tblGrid>
                <a:gridCol w="3023419"/>
                <a:gridCol w="3023419"/>
                <a:gridCol w="3023419"/>
              </a:tblGrid>
              <a:tr h="427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Правый надключичный лимфоузел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Средостение, лёгкие, пищевод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Поражение лёгких, пищевода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49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Левый надключичный лимфоузел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Грудная клетка, брюшная полость через грудной проток.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злокачественное поражение органов брюшной полости и забрюшинного пространства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Подмышечные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Верхняя конечность, грудная стенка, молочная железа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Инфекции, болезнь кошачьей царапины, 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лимфома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ЗНО 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молочной железы, наличие силиконовых имплантатов, бруцеллёз, меланома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4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Кубитальный (локтевой) лимфоузел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Локтевая часть предплечья и кисти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Инфекции, 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саркоидоз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туляремия, вторичный сифилис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93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Паховые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Пенис, мошонка, вульва, влагалище, промежность, ягодичная область, нижняя часть брюшной стенки, анальный канал, нижняя конечность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Инфекции нижних конечностей, инфекции, передающиеся половым 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путём, 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венерическая </a:t>
                      </a:r>
                      <a:r>
                        <a:rPr lang="ru-RU" sz="1600" dirty="0" err="1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лимфогранулема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лимфома</a:t>
                      </a:r>
                      <a:r>
                        <a:rPr lang="ru-RU" sz="16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злокачественные заболевания в </a:t>
                      </a:r>
                      <a:r>
                        <a:rPr lang="ru-RU" sz="1600" dirty="0" smtClean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области м/таза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7" marR="16017" marT="5005" marB="5005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0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4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3480</Words>
  <Application>Microsoft Office PowerPoint</Application>
  <PresentationFormat>Экран (4:3)</PresentationFormat>
  <Paragraphs>509</Paragraphs>
  <Slides>60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91" baseType="lpstr">
      <vt:lpstr>1_Тема Office</vt:lpstr>
      <vt:lpstr>Тема Office</vt:lpstr>
      <vt:lpstr>2_Тема Office</vt:lpstr>
      <vt:lpstr>3_Тема Office</vt:lpstr>
      <vt:lpstr>4_Тема Office</vt:lpstr>
      <vt:lpstr>9_Тема Office</vt:lpstr>
      <vt:lpstr>10_Тема Office</vt:lpstr>
      <vt:lpstr>13_Тема Office</vt:lpstr>
      <vt:lpstr>14_Тема Office</vt:lpstr>
      <vt:lpstr>15_Тема Office</vt:lpstr>
      <vt:lpstr>16_Тема Office</vt:lpstr>
      <vt:lpstr>21_Тема Office</vt:lpstr>
      <vt:lpstr>22_Тема Office</vt:lpstr>
      <vt:lpstr>23_Тема Office</vt:lpstr>
      <vt:lpstr>24_Тема Office</vt:lpstr>
      <vt:lpstr>25_Тема Office</vt:lpstr>
      <vt:lpstr>26_Тема Office</vt:lpstr>
      <vt:lpstr>27_Тема Office</vt:lpstr>
      <vt:lpstr>28_Тема Office</vt:lpstr>
      <vt:lpstr>29_Тема Office</vt:lpstr>
      <vt:lpstr>30_Тема Office</vt:lpstr>
      <vt:lpstr>33_Тема Office</vt:lpstr>
      <vt:lpstr>34_Тема Office</vt:lpstr>
      <vt:lpstr>35_Тема Office</vt:lpstr>
      <vt:lpstr>36_Тема Office</vt:lpstr>
      <vt:lpstr>38_Тема Office</vt:lpstr>
      <vt:lpstr>40_Тема Office</vt:lpstr>
      <vt:lpstr>42_Тема Office</vt:lpstr>
      <vt:lpstr>43_Тема Office</vt:lpstr>
      <vt:lpstr>44_Тема Office</vt:lpstr>
      <vt:lpstr>Диаграмма</vt:lpstr>
      <vt:lpstr>Кафедра детских болезней с курсом ПО Красноярского государственного медицинского университета           им. проф. В.Ф. Войно-Ясенецкого </vt:lpstr>
      <vt:lpstr>План лекции</vt:lpstr>
      <vt:lpstr>Актуальность</vt:lpstr>
      <vt:lpstr>Анатомия ЛС</vt:lpstr>
      <vt:lpstr>Нормальные лимфоциты </vt:lpstr>
      <vt:lpstr>Слайд 6</vt:lpstr>
      <vt:lpstr>ЛАП</vt:lpstr>
      <vt:lpstr>ЛАП</vt:lpstr>
      <vt:lpstr>ЛАП</vt:lpstr>
      <vt:lpstr>ЛАП</vt:lpstr>
      <vt:lpstr>Классификация опухолей кроветворной  и лимфоидной тканей – ВОЗ, 2008. (Педиатрия, № 4, 2009).</vt:lpstr>
      <vt:lpstr>Лимфома Ходжкина (ЛХ) </vt:lpstr>
      <vt:lpstr>Лимфома Ходжкина</vt:lpstr>
      <vt:lpstr>Лимфома Ходжкина</vt:lpstr>
      <vt:lpstr>Лимфома Ходжкина</vt:lpstr>
      <vt:lpstr>Лимфома Ходжкина</vt:lpstr>
      <vt:lpstr>Лимфома Ходжкина эпидемиология</vt:lpstr>
      <vt:lpstr>Повышен риск заболеть</vt:lpstr>
      <vt:lpstr>Причины возникновения ЛХ</vt:lpstr>
      <vt:lpstr>      вирус Эпштейн-Барра</vt:lpstr>
      <vt:lpstr>вирус Эпштейн-Барра, диагностика</vt:lpstr>
      <vt:lpstr>Слайд 22</vt:lpstr>
      <vt:lpstr>Слайд 23</vt:lpstr>
      <vt:lpstr>Диагностика </vt:lpstr>
      <vt:lpstr>FDG-PET scanning </vt:lpstr>
      <vt:lpstr>Слайд 26</vt:lpstr>
      <vt:lpstr>Слайд 27</vt:lpstr>
      <vt:lpstr>ЛХ: поражение легких</vt:lpstr>
      <vt:lpstr>Слайд 29</vt:lpstr>
      <vt:lpstr>ЛХ: R-диагностика </vt:lpstr>
      <vt:lpstr>Слайд 31</vt:lpstr>
      <vt:lpstr>ЛХ: Поражение печени и селезенки</vt:lpstr>
      <vt:lpstr>ЛХ: Поражение печени и селезенки</vt:lpstr>
      <vt:lpstr>ЛХ: Поражение костей</vt:lpstr>
      <vt:lpstr>Слайд 35</vt:lpstr>
      <vt:lpstr>ЛХ: Частота поражения органов у больных</vt:lpstr>
      <vt:lpstr>ЛХ: классификация ВОЗ</vt:lpstr>
      <vt:lpstr>Нодулярное лимфоидное преобладание- НЛП  </vt:lpstr>
      <vt:lpstr>Лимфоидное преобладание (ЛП)  (3-5%).</vt:lpstr>
      <vt:lpstr>Смешанно-клеточный вариант</vt:lpstr>
      <vt:lpstr>Лимфоцитарное истощение</vt:lpstr>
      <vt:lpstr>Вариант с нодулярным склерозом</vt:lpstr>
      <vt:lpstr>ЛХ: диагностика </vt:lpstr>
      <vt:lpstr>ЛХ:Иммунофенотипические признаки при разных вариантах</vt:lpstr>
      <vt:lpstr>Лимфома Ходжкина: клиника</vt:lpstr>
      <vt:lpstr>Лимфома Ходжкина: клиника</vt:lpstr>
      <vt:lpstr>Лимфома Ходжкина: клиника</vt:lpstr>
      <vt:lpstr>Лимфома Ходжкина: клиника</vt:lpstr>
      <vt:lpstr>Лимфома Ходжкина: клиника</vt:lpstr>
      <vt:lpstr>Слайд 50</vt:lpstr>
      <vt:lpstr>Лимфома Ходжкина стадийность (Ann Arbor, 1971)</vt:lpstr>
      <vt:lpstr>Лимфома Ходжкина  лечение</vt:lpstr>
      <vt:lpstr>Лимфома Ходжкина  лечение</vt:lpstr>
      <vt:lpstr>Дифференциальная диагностика</vt:lpstr>
      <vt:lpstr>Лимфомы у детей: алгоритм диагностики</vt:lpstr>
      <vt:lpstr>Больной К. 10 лет DS: Лимфома Ходжкина, вариант с нодулярным склерозом, III Б ст.</vt:lpstr>
      <vt:lpstr>Слайд 57</vt:lpstr>
      <vt:lpstr>выводы</vt:lpstr>
      <vt:lpstr>Список рекомендуемой литературы</vt:lpstr>
      <vt:lpstr>Благодарю за внимание!  Вопрос: почему увеличение надключичных лимфатических узлов слева (метастаз Вирхова) говорит о возможном злокачественном процессе не только в грудной, но и в брюшной полости?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детских болезней с курсом ПО Красноярского государственного медицинского университета           им. проф. В.Ф. Войно-Ясенецкого</dc:title>
  <dc:creator>Zav</dc:creator>
  <cp:lastModifiedBy>User</cp:lastModifiedBy>
  <cp:revision>85</cp:revision>
  <dcterms:created xsi:type="dcterms:W3CDTF">2017-02-16T06:03:06Z</dcterms:created>
  <dcterms:modified xsi:type="dcterms:W3CDTF">2020-04-23T01:13:44Z</dcterms:modified>
</cp:coreProperties>
</file>