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</p:sldIdLst>
  <p:sldSz cx="9144000" cy="6858000" type="screen4x3"/>
  <p:notesSz cx="9144000" cy="6858000"/>
  <p:embeddedFontLst>
    <p:embeddedFont>
      <p:font typeface="Calibri" panose="020F0502020204030204"/>
      <p:regular r:id="rId123"/>
      <p:bold r:id="rId124"/>
      <p:italic r:id="rId125"/>
      <p:boldItalic r:id="rId126"/>
    </p:embeddedFont>
    <p:embeddedFont>
      <p:font typeface="Tahoma" panose="020B0604030504040204"/>
      <p:regular r:id="rId127"/>
    </p:embeddedFont>
    <p:embeddedFont>
      <p:font typeface="Calibri Light" panose="020F0302020204030204"/>
      <p:regular r:id="rId128"/>
      <p:italic r:id="rId129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7.xml"/><Relationship Id="rId98" Type="http://schemas.openxmlformats.org/officeDocument/2006/relationships/slide" Target="slides/slide96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9" Type="http://schemas.openxmlformats.org/officeDocument/2006/relationships/font" Target="fonts/font7.fntdata"/><Relationship Id="rId128" Type="http://schemas.openxmlformats.org/officeDocument/2006/relationships/font" Target="fonts/font6.fntdata"/><Relationship Id="rId127" Type="http://schemas.openxmlformats.org/officeDocument/2006/relationships/font" Target="fonts/font5.fntdata"/><Relationship Id="rId126" Type="http://schemas.openxmlformats.org/officeDocument/2006/relationships/font" Target="fonts/font4.fntdata"/><Relationship Id="rId125" Type="http://schemas.openxmlformats.org/officeDocument/2006/relationships/font" Target="fonts/font3.fntdata"/><Relationship Id="rId124" Type="http://schemas.openxmlformats.org/officeDocument/2006/relationships/font" Target="fonts/font2.fntdata"/><Relationship Id="rId123" Type="http://schemas.openxmlformats.org/officeDocument/2006/relationships/font" Target="fonts/font1.fntdata"/><Relationship Id="rId122" Type="http://schemas.openxmlformats.org/officeDocument/2006/relationships/tableStyles" Target="tableStyles.xml"/><Relationship Id="rId121" Type="http://schemas.openxmlformats.org/officeDocument/2006/relationships/viewProps" Target="viewProps.xml"/><Relationship Id="rId120" Type="http://schemas.openxmlformats.org/officeDocument/2006/relationships/presProps" Target="presProps.xml"/><Relationship Id="rId12" Type="http://schemas.openxmlformats.org/officeDocument/2006/relationships/slide" Target="slides/slide10.xml"/><Relationship Id="rId119" Type="http://schemas.openxmlformats.org/officeDocument/2006/relationships/slide" Target="slides/slide117.xml"/><Relationship Id="rId118" Type="http://schemas.openxmlformats.org/officeDocument/2006/relationships/slide" Target="slides/slide116.xml"/><Relationship Id="rId117" Type="http://schemas.openxmlformats.org/officeDocument/2006/relationships/slide" Target="slides/slide115.xml"/><Relationship Id="rId116" Type="http://schemas.openxmlformats.org/officeDocument/2006/relationships/slide" Target="slides/slide114.xml"/><Relationship Id="rId115" Type="http://schemas.openxmlformats.org/officeDocument/2006/relationships/slide" Target="slides/slide113.xml"/><Relationship Id="rId114" Type="http://schemas.openxmlformats.org/officeDocument/2006/relationships/slide" Target="slides/slide112.xml"/><Relationship Id="rId113" Type="http://schemas.openxmlformats.org/officeDocument/2006/relationships/slide" Target="slides/slide111.xml"/><Relationship Id="rId112" Type="http://schemas.openxmlformats.org/officeDocument/2006/relationships/slide" Target="slides/slide110.xml"/><Relationship Id="rId111" Type="http://schemas.openxmlformats.org/officeDocument/2006/relationships/slide" Target="slides/slide109.xml"/><Relationship Id="rId110" Type="http://schemas.openxmlformats.org/officeDocument/2006/relationships/slide" Target="slides/slide108.xml"/><Relationship Id="rId11" Type="http://schemas.openxmlformats.org/officeDocument/2006/relationships/slide" Target="slides/slide9.xml"/><Relationship Id="rId109" Type="http://schemas.openxmlformats.org/officeDocument/2006/relationships/slide" Target="slides/slide107.xml"/><Relationship Id="rId108" Type="http://schemas.openxmlformats.org/officeDocument/2006/relationships/slide" Target="slides/slide106.xml"/><Relationship Id="rId107" Type="http://schemas.openxmlformats.org/officeDocument/2006/relationships/slide" Target="slides/slide105.xml"/><Relationship Id="rId106" Type="http://schemas.openxmlformats.org/officeDocument/2006/relationships/slide" Target="slides/slide104.xml"/><Relationship Id="rId105" Type="http://schemas.openxmlformats.org/officeDocument/2006/relationships/slide" Target="slides/slide103.xml"/><Relationship Id="rId104" Type="http://schemas.openxmlformats.org/officeDocument/2006/relationships/slide" Target="slides/slide102.xml"/><Relationship Id="rId103" Type="http://schemas.openxmlformats.org/officeDocument/2006/relationships/slide" Target="slides/slide101.xml"/><Relationship Id="rId102" Type="http://schemas.openxmlformats.org/officeDocument/2006/relationships/slide" Target="slides/slide100.xml"/><Relationship Id="rId101" Type="http://schemas.openxmlformats.org/officeDocument/2006/relationships/slide" Target="slides/slide99.xml"/><Relationship Id="rId100" Type="http://schemas.openxmlformats.org/officeDocument/2006/relationships/slide" Target="slides/slide98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00CC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172" y="124205"/>
            <a:ext cx="8461654" cy="170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1167" y="1545210"/>
            <a:ext cx="784987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00CC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308099"/>
            <a:ext cx="8229599" cy="19062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4100" spc="-10" dirty="0">
                <a:latin typeface="Tahoma" panose="020B0604030504040204"/>
                <a:cs typeface="Tahoma" panose="020B0604030504040204"/>
              </a:rPr>
              <a:t>ЭКСПЕРТИЗА</a:t>
            </a:r>
            <a:endParaRPr sz="4100" dirty="0">
              <a:latin typeface="Tahoma" panose="020B0604030504040204"/>
              <a:cs typeface="Tahoma" panose="020B0604030504040204"/>
            </a:endParaRPr>
          </a:p>
          <a:p>
            <a:pPr marL="12700" marR="5080" indent="-2540" algn="ctr"/>
            <a:r>
              <a:rPr sz="4100" spc="-10" dirty="0">
                <a:latin typeface="Tahoma" panose="020B0604030504040204"/>
                <a:cs typeface="Tahoma" panose="020B0604030504040204"/>
              </a:rPr>
              <a:t>ВРЕМЕННОЙ НЕТРУДОСПОСОБНОСТИ</a:t>
            </a:r>
            <a:endParaRPr sz="41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457200"/>
            <a:ext cx="6858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dirty="0" smtClean="0">
                <a:solidFill>
                  <a:srgbClr val="363636"/>
                </a:solidFill>
                <a:effectLst/>
                <a:latin typeface="Tahoma" panose="020B0604030504040204"/>
              </a:rPr>
              <a:t>ФГБОУ ВО </a:t>
            </a:r>
            <a:r>
              <a:rPr lang="ru-RU" b="1" i="0" dirty="0" err="1" smtClean="0">
                <a:solidFill>
                  <a:srgbClr val="363636"/>
                </a:solidFill>
                <a:effectLst/>
                <a:latin typeface="Tahoma" panose="020B0604030504040204"/>
              </a:rPr>
              <a:t>КрасГМУ</a:t>
            </a:r>
            <a:r>
              <a:rPr lang="ru-RU" b="1" i="0" dirty="0" smtClean="0">
                <a:solidFill>
                  <a:srgbClr val="363636"/>
                </a:solidFill>
                <a:effectLst/>
                <a:latin typeface="Tahoma" panose="020B0604030504040204"/>
              </a:rPr>
              <a:t> им. проф. </a:t>
            </a:r>
            <a:r>
              <a:rPr lang="ru-RU" b="1" i="0" dirty="0" err="1" smtClean="0">
                <a:solidFill>
                  <a:srgbClr val="363636"/>
                </a:solidFill>
                <a:effectLst/>
                <a:latin typeface="Tahoma" panose="020B0604030504040204"/>
              </a:rPr>
              <a:t>В.Ф.Войно-Ясенецкого</a:t>
            </a:r>
            <a:r>
              <a:rPr lang="ru-RU" b="1" i="0" dirty="0" smtClean="0">
                <a:solidFill>
                  <a:srgbClr val="363636"/>
                </a:solidFill>
                <a:effectLst/>
                <a:latin typeface="Tahoma" panose="020B0604030504040204"/>
              </a:rPr>
              <a:t> Минздрава России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105400"/>
            <a:ext cx="8763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К.м.н., доцент кафедры поликлинической терапии и семейной медицины с курсом ПО А.А. Евсюков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Красноярск 2023 г.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0916" y="575310"/>
            <a:ext cx="3632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>
                <a:latin typeface="Arial" panose="020B0604020202020204"/>
                <a:cs typeface="Arial" panose="020B0604020202020204"/>
              </a:rPr>
              <a:t>Терминология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17" y="1318082"/>
            <a:ext cx="7913370" cy="45472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84785" marR="5080" indent="-172720">
              <a:lnSpc>
                <a:spcPct val="90000"/>
              </a:lnSpc>
              <a:spcBef>
                <a:spcPts val="39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документ,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удостоверяющий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временную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утрату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трудоспособности;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служит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основанием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назначения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выплаты пособия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 нетрудоспособности.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CC"/>
              </a:buClr>
              <a:buFont typeface="Arial" panose="020B0604020202020204"/>
              <a:buChar char="•"/>
            </a:pPr>
            <a:endParaRPr sz="3450">
              <a:latin typeface="Calibri" panose="020F0502020204030204"/>
              <a:cs typeface="Calibri" panose="020F0502020204030204"/>
            </a:endParaRPr>
          </a:p>
          <a:p>
            <a:pPr marL="184785" marR="93345" indent="-172720">
              <a:lnSpc>
                <a:spcPts val="259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имеет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важное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медицинское,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финансовое,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юридическое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статистическое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значение,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555625">
              <a:lnSpc>
                <a:spcPts val="259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Установление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факта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гарантирует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гражданину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соответствующие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права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284480">
              <a:lnSpc>
                <a:spcPts val="2590"/>
              </a:lnSpc>
              <a:spcBef>
                <a:spcPts val="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утрате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освобождение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бесплатное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лечение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Программе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государственных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828040">
              <a:lnSpc>
                <a:spcPts val="2590"/>
              </a:lnSpc>
              <a:spcBef>
                <a:spcPts val="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гарантий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выплату пособий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счет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обязательного государственного</a:t>
            </a:r>
            <a:r>
              <a:rPr sz="24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средств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страхования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7745" marR="5080" indent="-3249930">
              <a:lnSpc>
                <a:spcPts val="2590"/>
              </a:lnSpc>
              <a:spcBef>
                <a:spcPts val="425"/>
              </a:spcBef>
            </a:pPr>
            <a:r>
              <a:rPr dirty="0"/>
              <a:t>X.</a:t>
            </a:r>
            <a:r>
              <a:rPr spc="-45" dirty="0"/>
              <a:t> </a:t>
            </a:r>
            <a:r>
              <a:rPr dirty="0"/>
              <a:t>Оформление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1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10" dirty="0"/>
              <a:t>бумажном носителе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967232"/>
            <a:ext cx="8047355" cy="47364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78.</a:t>
            </a:r>
            <a:r>
              <a:rPr sz="20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0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раздела</a:t>
            </a:r>
            <a:r>
              <a:rPr sz="20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"ЗАПОЛНЯЕТСЯ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ОРГАНИЗАЦИИ"</a:t>
            </a:r>
            <a:r>
              <a:rPr sz="20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организацией: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76200">
              <a:lnSpc>
                <a:spcPts val="2510"/>
              </a:lnSpc>
              <a:spcBef>
                <a:spcPts val="485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"Причина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нетрудоспособности"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соответствующий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двухзначный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"код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[][]"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: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1172210">
              <a:lnSpc>
                <a:spcPts val="2380"/>
              </a:lnSpc>
              <a:spcBef>
                <a:spcPts val="840"/>
              </a:spcBef>
              <a:buAutoNum type="arabicPeriod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заболевание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(профессиональное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заболевание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его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обострение);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8140" indent="-346075">
              <a:lnSpc>
                <a:spcPts val="2510"/>
              </a:lnSpc>
              <a:spcBef>
                <a:spcPts val="500"/>
              </a:spcBef>
              <a:buAutoNum type="arabicPeriod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травма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(несчастный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случай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производстве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его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последствия);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8140" indent="-346075">
              <a:lnSpc>
                <a:spcPct val="100000"/>
              </a:lnSpc>
              <a:spcBef>
                <a:spcPts val="530"/>
              </a:spcBef>
              <a:buAutoNum type="arabicPeriod" startAt="3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карантин;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8140" indent="-346075">
              <a:lnSpc>
                <a:spcPct val="100000"/>
              </a:lnSpc>
              <a:spcBef>
                <a:spcPts val="540"/>
              </a:spcBef>
              <a:buAutoNum type="arabicPeriod" startAt="5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2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родам;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8140" indent="-346075">
              <a:lnSpc>
                <a:spcPct val="100000"/>
              </a:lnSpc>
              <a:spcBef>
                <a:spcPts val="540"/>
              </a:spcBef>
              <a:buAutoNum type="arabicPeriod" startAt="5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протезирование</a:t>
            </a:r>
            <a:r>
              <a:rPr sz="22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стационаре;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1915795">
              <a:lnSpc>
                <a:spcPts val="3180"/>
              </a:lnSpc>
              <a:spcBef>
                <a:spcPts val="90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08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лечение</a:t>
            </a:r>
            <a:r>
              <a:rPr sz="22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санаторно-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курортной</a:t>
            </a:r>
            <a:r>
              <a:rPr sz="2200" b="1" spc="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организации;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09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членом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семьи;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7745" marR="5080" indent="-3249930">
              <a:lnSpc>
                <a:spcPts val="2590"/>
              </a:lnSpc>
              <a:spcBef>
                <a:spcPts val="425"/>
              </a:spcBef>
            </a:pPr>
            <a:r>
              <a:rPr dirty="0"/>
              <a:t>X.</a:t>
            </a:r>
            <a:r>
              <a:rPr spc="-45" dirty="0"/>
              <a:t> </a:t>
            </a:r>
            <a:r>
              <a:rPr dirty="0"/>
              <a:t>Оформление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1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10" dirty="0"/>
              <a:t>бумажном носителе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967232"/>
            <a:ext cx="8387080" cy="38252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34417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78.</a:t>
            </a:r>
            <a:r>
              <a:rPr sz="20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0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раздела</a:t>
            </a:r>
            <a:r>
              <a:rPr sz="20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"ЗАПОЛНЯЕТСЯ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ОРГАНИЗАЦИИ"</a:t>
            </a:r>
            <a:r>
              <a:rPr sz="20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организацией: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76200">
              <a:lnSpc>
                <a:spcPts val="2510"/>
              </a:lnSpc>
              <a:spcBef>
                <a:spcPts val="485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подраздела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"по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уходу"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75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ухода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членом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том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числе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1467485">
              <a:lnSpc>
                <a:spcPts val="2380"/>
              </a:lnSpc>
              <a:spcBef>
                <a:spcPts val="165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введении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ограничительных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мероприятий (карантина):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1418590">
              <a:lnSpc>
                <a:spcPct val="90000"/>
              </a:lnSpc>
              <a:spcBef>
                <a:spcPts val="765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"возраст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(лет/мес.)" указывается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возраст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больного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члена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семьи,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которым осуществляется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уход: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первых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двух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ячейках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107950">
              <a:lnSpc>
                <a:spcPts val="2380"/>
              </a:lnSpc>
              <a:spcBef>
                <a:spcPts val="30"/>
              </a:spcBef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число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полных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лет,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вторых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двух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ячейках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число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полных месяцев;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7745" marR="5080" indent="-3249930">
              <a:lnSpc>
                <a:spcPts val="2590"/>
              </a:lnSpc>
              <a:spcBef>
                <a:spcPts val="425"/>
              </a:spcBef>
            </a:pPr>
            <a:r>
              <a:rPr dirty="0"/>
              <a:t>X.</a:t>
            </a:r>
            <a:r>
              <a:rPr spc="-45" dirty="0"/>
              <a:t> </a:t>
            </a:r>
            <a:r>
              <a:rPr dirty="0"/>
              <a:t>Оформление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1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10" dirty="0"/>
              <a:t>бумажном носителе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967232"/>
            <a:ext cx="8328659" cy="523811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28575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78.</a:t>
            </a:r>
            <a:r>
              <a:rPr sz="20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0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раздела</a:t>
            </a:r>
            <a:r>
              <a:rPr sz="20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"ЗАПОЛНЯЕТСЯ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ОРГАНИЗАЦИИ"</a:t>
            </a:r>
            <a:r>
              <a:rPr sz="20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организацией: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5080" indent="749935">
              <a:lnSpc>
                <a:spcPct val="90000"/>
              </a:lnSpc>
              <a:spcBef>
                <a:spcPts val="750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осуществления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ухода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членом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совместном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пребывании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ним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(условиях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дневного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стационара)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 "Находился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114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стационаре"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заполняется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2200" b="1" spc="-1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совместного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пребывания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членом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75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(условиях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дневного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стационара);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marR="558800" indent="-172720">
              <a:lnSpc>
                <a:spcPts val="2380"/>
              </a:lnSpc>
              <a:spcBef>
                <a:spcPts val="84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"родственная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(семейная)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связь"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соответствующий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двухзначный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код: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8140" indent="-346075">
              <a:lnSpc>
                <a:spcPct val="100000"/>
              </a:lnSpc>
              <a:spcBef>
                <a:spcPts val="500"/>
              </a:spcBef>
              <a:buAutoNum type="arabicPlain" startAt="38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мать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(мачеха);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8140" indent="-346075">
              <a:lnSpc>
                <a:spcPct val="100000"/>
              </a:lnSpc>
              <a:spcBef>
                <a:spcPts val="530"/>
              </a:spcBef>
              <a:buAutoNum type="arabicPlain" startAt="38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отец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(отчим);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8140" indent="-346075">
              <a:lnSpc>
                <a:spcPct val="100000"/>
              </a:lnSpc>
              <a:spcBef>
                <a:spcPts val="540"/>
              </a:spcBef>
              <a:buAutoNum type="arabicPlain" startAt="38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опекун;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8140" indent="-346075">
              <a:lnSpc>
                <a:spcPct val="100000"/>
              </a:lnSpc>
              <a:spcBef>
                <a:spcPts val="540"/>
              </a:spcBef>
              <a:buAutoNum type="arabicPlain" startAt="38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попечитель;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8140" indent="-346075">
              <a:lnSpc>
                <a:spcPct val="100000"/>
              </a:lnSpc>
              <a:spcBef>
                <a:spcPts val="530"/>
              </a:spcBef>
              <a:buAutoNum type="arabicPlain" startAt="38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иной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родственник,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фактически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осуществляющий</a:t>
            </a:r>
            <a:r>
              <a:rPr sz="22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7745" marR="5080" indent="-3249930">
              <a:lnSpc>
                <a:spcPts val="2590"/>
              </a:lnSpc>
              <a:spcBef>
                <a:spcPts val="425"/>
              </a:spcBef>
            </a:pPr>
            <a:r>
              <a:rPr dirty="0"/>
              <a:t>X.</a:t>
            </a:r>
            <a:r>
              <a:rPr spc="-45" dirty="0"/>
              <a:t> </a:t>
            </a:r>
            <a:r>
              <a:rPr dirty="0"/>
              <a:t>Оформление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1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10" dirty="0"/>
              <a:t>бумажном носителе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967232"/>
            <a:ext cx="8307070" cy="50323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26416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78.</a:t>
            </a:r>
            <a:r>
              <a:rPr sz="20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0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раздела</a:t>
            </a:r>
            <a:r>
              <a:rPr sz="20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"ЗАПОЛНЯЕТСЯ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ОРГАНИЗАЦИИ"</a:t>
            </a:r>
            <a:r>
              <a:rPr sz="20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организацией: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282575" indent="685800" algn="just">
              <a:lnSpc>
                <a:spcPts val="2380"/>
              </a:lnSpc>
              <a:spcBef>
                <a:spcPts val="785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одновременном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уходе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2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двумя</a:t>
            </a:r>
            <a:r>
              <a:rPr sz="22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детьми</a:t>
            </a:r>
            <a:r>
              <a:rPr sz="22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первом</a:t>
            </a:r>
            <a:r>
              <a:rPr sz="22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ряду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ячеек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названной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строки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указываются возраст,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родственная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(семейная)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связь,</a:t>
            </a:r>
            <a:r>
              <a:rPr sz="2200" b="1" spc="-10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полные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фамилия,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имя,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00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отчество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(при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наличии)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первого</a:t>
            </a:r>
            <a:r>
              <a:rPr sz="22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ребенка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которым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75"/>
              </a:lnSpc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уход,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во</a:t>
            </a:r>
            <a:r>
              <a:rPr sz="22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втором</a:t>
            </a:r>
            <a:r>
              <a:rPr sz="22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ряду</a:t>
            </a:r>
            <a:r>
              <a:rPr sz="2200" b="1" u="sng" spc="-8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ячеек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названной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строки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80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указываются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упомянутые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данные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10"/>
              </a:lnSpc>
            </a:pP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второго</a:t>
            </a:r>
            <a:r>
              <a:rPr sz="22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ребенка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которым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5080" indent="685800">
              <a:lnSpc>
                <a:spcPts val="2380"/>
              </a:lnSpc>
              <a:spcBef>
                <a:spcPts val="835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одновременном</a:t>
            </a:r>
            <a:r>
              <a:rPr sz="22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уходе</a:t>
            </a:r>
            <a:r>
              <a:rPr sz="22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более</a:t>
            </a:r>
            <a:r>
              <a:rPr sz="22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чем</a:t>
            </a:r>
            <a:r>
              <a:rPr sz="22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2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двумя</a:t>
            </a:r>
            <a:r>
              <a:rPr sz="2200" b="1" u="sng" spc="-9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детьми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когда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выдается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второй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первом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втором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05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ряду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ячеек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названных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указываются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возраст,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родственная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74295">
              <a:lnSpc>
                <a:spcPts val="2380"/>
              </a:lnSpc>
              <a:spcBef>
                <a:spcPts val="165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(семейная)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связь,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полные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фамилия,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имя,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отчество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(при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наличии)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других</a:t>
            </a:r>
            <a:r>
              <a:rPr sz="22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детей,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которыми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уход,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остальные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строки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(графы)</a:t>
            </a:r>
            <a:r>
              <a:rPr sz="2200" b="1" spc="-114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114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оформляются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идентично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строкам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(графам)</a:t>
            </a:r>
            <a:r>
              <a:rPr sz="22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первого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7745" marR="5080" indent="-3249930">
              <a:lnSpc>
                <a:spcPts val="2590"/>
              </a:lnSpc>
              <a:spcBef>
                <a:spcPts val="425"/>
              </a:spcBef>
            </a:pPr>
            <a:r>
              <a:rPr dirty="0"/>
              <a:t>X.</a:t>
            </a:r>
            <a:r>
              <a:rPr spc="-45" dirty="0"/>
              <a:t> </a:t>
            </a:r>
            <a:r>
              <a:rPr dirty="0"/>
              <a:t>Оформление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1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10" dirty="0"/>
              <a:t>бумажном носителе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967232"/>
            <a:ext cx="8208645" cy="55403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65735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78.</a:t>
            </a:r>
            <a:r>
              <a:rPr sz="20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0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раздела</a:t>
            </a:r>
            <a:r>
              <a:rPr sz="20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"ЗАПОЛНЯЕТСЯ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ОРГАНИЗАЦИИ"</a:t>
            </a:r>
            <a:r>
              <a:rPr sz="20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организацией: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244475" indent="63500">
              <a:lnSpc>
                <a:spcPct val="90000"/>
              </a:lnSpc>
              <a:spcBef>
                <a:spcPts val="750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"Отметки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нарушении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условий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оказания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помощи"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зависимости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вида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нарушения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следующий двухзначный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код: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8140" indent="-346075">
              <a:lnSpc>
                <a:spcPts val="2510"/>
              </a:lnSpc>
              <a:spcBef>
                <a:spcPts val="540"/>
              </a:spcBef>
              <a:buAutoNum type="arabicPlain" startAt="23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несоблюдение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предписанных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условий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оказания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380"/>
              </a:lnSpc>
              <a:spcBef>
                <a:spcPts val="840"/>
              </a:spcBef>
              <a:buAutoNum type="arabicPlain" startAt="24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несвоевременная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явка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прием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врачу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(фельдшеру,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зубному врачу);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8140" indent="-346075">
              <a:lnSpc>
                <a:spcPct val="100000"/>
              </a:lnSpc>
              <a:spcBef>
                <a:spcPts val="490"/>
              </a:spcBef>
              <a:buAutoNum type="arabicPlain" startAt="24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выход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работу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без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выписки;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735330">
              <a:lnSpc>
                <a:spcPts val="2380"/>
              </a:lnSpc>
              <a:spcBef>
                <a:spcPts val="835"/>
              </a:spcBef>
              <a:buAutoNum type="arabicPlain" startAt="24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отказ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направления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учреждение</a:t>
            </a:r>
            <a:r>
              <a:rPr sz="22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медико-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социальной экспертизы;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567690">
              <a:lnSpc>
                <a:spcPts val="2380"/>
              </a:lnSpc>
              <a:spcBef>
                <a:spcPts val="800"/>
              </a:spcBef>
              <a:buAutoNum type="arabicPlain" startAt="24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несвоевременная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явка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учреждение 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медико-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социальной экспертизы;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8140" indent="-346075">
              <a:lnSpc>
                <a:spcPct val="100000"/>
              </a:lnSpc>
              <a:spcBef>
                <a:spcPts val="490"/>
              </a:spcBef>
              <a:buAutoNum type="arabicPlain" startAt="24"/>
              <a:tabLst>
                <a:tab pos="35877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другие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нарушения.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7745" marR="5080" indent="-3249930">
              <a:lnSpc>
                <a:spcPts val="2590"/>
              </a:lnSpc>
              <a:spcBef>
                <a:spcPts val="425"/>
              </a:spcBef>
            </a:pPr>
            <a:r>
              <a:rPr dirty="0"/>
              <a:t>X.</a:t>
            </a:r>
            <a:r>
              <a:rPr spc="-45" dirty="0"/>
              <a:t> </a:t>
            </a:r>
            <a:r>
              <a:rPr dirty="0"/>
              <a:t>Оформление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1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10" dirty="0"/>
              <a:t>бумажном носителе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967232"/>
            <a:ext cx="8374380" cy="53371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331470" algn="just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78.</a:t>
            </a:r>
            <a:r>
              <a:rPr sz="20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0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раздела</a:t>
            </a:r>
            <a:r>
              <a:rPr sz="20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"ЗАПОЛНЯЕТСЯ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ОРГАНИЗАЦИИ"</a:t>
            </a:r>
            <a:r>
              <a:rPr sz="20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организацией: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76200" algn="just">
              <a:lnSpc>
                <a:spcPct val="100000"/>
              </a:lnSpc>
              <a:spcBef>
                <a:spcPts val="485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81.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таблицы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"Освобождение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работы":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indent="-172720" algn="just">
              <a:lnSpc>
                <a:spcPts val="2510"/>
              </a:lnSpc>
              <a:spcBef>
                <a:spcPts val="54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графе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"С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какого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числа"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marR="490220" algn="just">
              <a:lnSpc>
                <a:spcPts val="2380"/>
              </a:lnSpc>
              <a:spcBef>
                <a:spcPts val="165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дата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(число,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месяц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год),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которой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освобожден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marR="101600" indent="-172720" algn="just">
              <a:lnSpc>
                <a:spcPct val="90000"/>
              </a:lnSpc>
              <a:spcBef>
                <a:spcPts val="76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графе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"По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какое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число"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дата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(число,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месяц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год)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(включительно),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которую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 освобожден</a:t>
            </a:r>
            <a:r>
              <a:rPr sz="22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103505" indent="685800">
              <a:lnSpc>
                <a:spcPct val="90000"/>
              </a:lnSpc>
              <a:spcBef>
                <a:spcPts val="790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оказании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амбулаторных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продление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дня,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следующего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днем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осмотра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врачом.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Каждое продление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записывается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отдельные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строки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граф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таблицы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698500">
              <a:lnSpc>
                <a:spcPts val="2510"/>
              </a:lnSpc>
              <a:spcBef>
                <a:spcPts val="540"/>
              </a:spcBef>
            </a:pP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2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допускается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разрыв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пересечение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периодов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7745" marR="5080" indent="-3249930">
              <a:lnSpc>
                <a:spcPts val="2590"/>
              </a:lnSpc>
              <a:spcBef>
                <a:spcPts val="425"/>
              </a:spcBef>
            </a:pPr>
            <a:r>
              <a:rPr dirty="0"/>
              <a:t>X.</a:t>
            </a:r>
            <a:r>
              <a:rPr spc="-45" dirty="0"/>
              <a:t> </a:t>
            </a:r>
            <a:r>
              <a:rPr dirty="0"/>
              <a:t>Оформление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1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10" dirty="0"/>
              <a:t>бумажном носителе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967232"/>
            <a:ext cx="804735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78.</a:t>
            </a:r>
            <a:r>
              <a:rPr sz="20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0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раздела</a:t>
            </a:r>
            <a:r>
              <a:rPr sz="20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"ЗАПОЛНЯЕТСЯ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ОРГАНИЗАЦИИ"</a:t>
            </a:r>
            <a:r>
              <a:rPr sz="20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организацией: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5" y="2016963"/>
            <a:ext cx="8361680" cy="26765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-635">
              <a:lnSpc>
                <a:spcPts val="2380"/>
              </a:lnSpc>
              <a:spcBef>
                <a:spcPts val="395"/>
              </a:spcBef>
              <a:tabLst>
                <a:tab pos="698500" algn="l"/>
              </a:tabLst>
            </a:pPr>
            <a:r>
              <a:rPr sz="2200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 panose="02020603050405020304"/>
                <a:cs typeface="Times New Roman" panose="02020603050405020304"/>
              </a:rPr>
              <a:t>		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продлении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выдается</a:t>
            </a:r>
            <a:r>
              <a:rPr sz="22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2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являющийся</a:t>
            </a:r>
            <a:r>
              <a:rPr sz="2200" b="1" u="sng" spc="-9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продолжением</a:t>
            </a:r>
            <a:r>
              <a:rPr sz="22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ранее</a:t>
            </a:r>
            <a:r>
              <a:rPr sz="22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выданного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Calibri" panose="020F0502020204030204"/>
              <a:cs typeface="Calibri" panose="020F0502020204030204"/>
            </a:endParaRPr>
          </a:p>
          <a:p>
            <a:pPr marL="698500">
              <a:lnSpc>
                <a:spcPts val="2510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наступлении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нового</a:t>
            </a:r>
            <a:r>
              <a:rPr sz="22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заболевания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связанного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с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31115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заболеванием,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которому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уже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освобожден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работы,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200" b="1" u="sng" spc="-8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допускается</a:t>
            </a:r>
            <a:r>
              <a:rPr sz="22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продление</a:t>
            </a:r>
            <a:r>
              <a:rPr sz="22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ранее</a:t>
            </a:r>
            <a:r>
              <a:rPr sz="22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выданного</a:t>
            </a:r>
            <a:r>
              <a:rPr sz="22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35"/>
              </a:lnSpc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связи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наступившим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заболеванием.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7745" marR="5080" indent="-3249930">
              <a:lnSpc>
                <a:spcPts val="2590"/>
              </a:lnSpc>
              <a:spcBef>
                <a:spcPts val="425"/>
              </a:spcBef>
            </a:pPr>
            <a:r>
              <a:rPr dirty="0"/>
              <a:t>X.</a:t>
            </a:r>
            <a:r>
              <a:rPr spc="-45" dirty="0"/>
              <a:t> </a:t>
            </a:r>
            <a:r>
              <a:rPr dirty="0"/>
              <a:t>Оформление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1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10" dirty="0"/>
              <a:t>бумажном носителе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967232"/>
            <a:ext cx="804735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78.</a:t>
            </a:r>
            <a:r>
              <a:rPr sz="20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0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раздела</a:t>
            </a:r>
            <a:r>
              <a:rPr sz="20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"ЗАПОЛНЯЕТСЯ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ОРГАНИЗАЦИИ"</a:t>
            </a:r>
            <a:r>
              <a:rPr sz="20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организацией: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2016963"/>
            <a:ext cx="8401050" cy="4185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0">
              <a:lnSpc>
                <a:spcPts val="2510"/>
              </a:lnSpc>
              <a:spcBef>
                <a:spcPts val="95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Если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выдачи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продления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99060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прием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2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явился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очередном посещении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признан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нетрудоспособным,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2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неявки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рамах одного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страхового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случая,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2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более</a:t>
            </a:r>
            <a:r>
              <a:rPr sz="22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7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дней)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00"/>
              </a:lnSpc>
            </a:pP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включается</a:t>
            </a:r>
            <a:r>
              <a:rPr sz="22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общий</a:t>
            </a:r>
            <a:r>
              <a:rPr sz="22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2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Продление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380"/>
              </a:lnSpc>
              <a:spcBef>
                <a:spcPts val="165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200" b="1" u="sng" spc="-9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решению</a:t>
            </a:r>
            <a:r>
              <a:rPr sz="22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восстановления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трудоспособности.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неявки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нетрудоспособного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заполняется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одной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строкой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графы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таблицы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«Освобождения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работы».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Calibri" panose="020F0502020204030204"/>
              <a:cs typeface="Calibri" panose="020F0502020204030204"/>
            </a:endParaRPr>
          </a:p>
          <a:p>
            <a:pPr marL="12700" marR="187325" indent="685800">
              <a:lnSpc>
                <a:spcPts val="2380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2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подписывается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лечащим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врачом (фельдшером,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зубным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врачом)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председателем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комиссии.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8255" y="244297"/>
            <a:ext cx="7600950" cy="130619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065" marR="5080" algn="ctr">
              <a:lnSpc>
                <a:spcPts val="3240"/>
              </a:lnSpc>
              <a:spcBef>
                <a:spcPts val="510"/>
              </a:spcBef>
            </a:pPr>
            <a:r>
              <a:rPr sz="3000" b="0" spc="-10" dirty="0">
                <a:latin typeface="Calibri Light" panose="020F0302020204030204"/>
                <a:cs typeface="Calibri Light" panose="020F0302020204030204"/>
              </a:rPr>
              <a:t>Приказ</a:t>
            </a:r>
            <a:r>
              <a:rPr sz="3000" b="0" spc="-114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latin typeface="Calibri Light" panose="020F0302020204030204"/>
                <a:cs typeface="Calibri Light" panose="020F0302020204030204"/>
              </a:rPr>
              <a:t>Минздрава</a:t>
            </a:r>
            <a:r>
              <a:rPr sz="3000"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latin typeface="Calibri Light" panose="020F0302020204030204"/>
                <a:cs typeface="Calibri Light" panose="020F0302020204030204"/>
              </a:rPr>
              <a:t>России</a:t>
            </a:r>
            <a:r>
              <a:rPr sz="3000" b="0" spc="-12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sz="30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0" dirty="0">
                <a:latin typeface="Calibri Light" panose="020F0302020204030204"/>
                <a:cs typeface="Calibri Light" panose="020F0302020204030204"/>
              </a:rPr>
              <a:t>23.08.2016</a:t>
            </a:r>
            <a:r>
              <a:rPr sz="3000" b="0" spc="-12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N</a:t>
            </a:r>
            <a:r>
              <a:rPr sz="3000"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0" dirty="0">
                <a:latin typeface="Calibri Light" panose="020F0302020204030204"/>
                <a:cs typeface="Calibri Light" panose="020F0302020204030204"/>
              </a:rPr>
              <a:t>625н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"Об</a:t>
            </a:r>
            <a:r>
              <a:rPr sz="30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latin typeface="Calibri Light" panose="020F0302020204030204"/>
                <a:cs typeface="Calibri Light" panose="020F0302020204030204"/>
              </a:rPr>
              <a:t>утверждении</a:t>
            </a:r>
            <a:r>
              <a:rPr sz="3000"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0" dirty="0">
                <a:latin typeface="Calibri Light" panose="020F0302020204030204"/>
                <a:cs typeface="Calibri Light" panose="020F0302020204030204"/>
              </a:rPr>
              <a:t>Порядка</a:t>
            </a:r>
            <a:r>
              <a:rPr sz="3000" b="0" spc="-10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latin typeface="Calibri Light" panose="020F0302020204030204"/>
                <a:cs typeface="Calibri Light" panose="020F0302020204030204"/>
              </a:rPr>
              <a:t>проведения </a:t>
            </a:r>
            <a:r>
              <a:rPr sz="3000" b="0" spc="-20" dirty="0">
                <a:latin typeface="Calibri Light" panose="020F0302020204030204"/>
                <a:cs typeface="Calibri Light" panose="020F0302020204030204"/>
              </a:rPr>
              <a:t>экспертизы</a:t>
            </a:r>
            <a:r>
              <a:rPr sz="30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0" dirty="0">
                <a:latin typeface="Calibri Light" panose="020F0302020204030204"/>
                <a:cs typeface="Calibri Light" panose="020F0302020204030204"/>
              </a:rPr>
              <a:t>временной</a:t>
            </a:r>
            <a:r>
              <a:rPr sz="3000"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latin typeface="Calibri Light" panose="020F0302020204030204"/>
                <a:cs typeface="Calibri Light" panose="020F0302020204030204"/>
              </a:rPr>
              <a:t>нетрудоспособности"</a:t>
            </a:r>
            <a:endParaRPr sz="30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35"/>
              </a:spcBef>
            </a:pPr>
            <a:r>
              <a:rPr dirty="0"/>
              <a:t>В</a:t>
            </a:r>
            <a:r>
              <a:rPr spc="-35" dirty="0"/>
              <a:t> </a:t>
            </a:r>
            <a:r>
              <a:rPr dirty="0"/>
              <a:t>этом</a:t>
            </a:r>
            <a:r>
              <a:rPr spc="-25" dirty="0"/>
              <a:t> </a:t>
            </a:r>
            <a:r>
              <a:rPr dirty="0"/>
              <a:t>приказе </a:t>
            </a:r>
            <a:r>
              <a:rPr spc="-10" dirty="0"/>
              <a:t>определены:</a:t>
            </a:r>
            <a:endParaRPr spc="-10" dirty="0"/>
          </a:p>
          <a:p>
            <a:pPr marL="269875" marR="172085" indent="-257810" algn="just">
              <a:lnSpc>
                <a:spcPts val="2270"/>
              </a:lnSpc>
              <a:spcBef>
                <a:spcPts val="825"/>
              </a:spcBef>
              <a:buAutoNum type="arabicPeriod"/>
              <a:tabLst>
                <a:tab pos="270510" algn="l"/>
              </a:tabLst>
            </a:pPr>
            <a:r>
              <a:rPr dirty="0"/>
              <a:t>Цель</a:t>
            </a:r>
            <a:r>
              <a:rPr spc="-70" dirty="0"/>
              <a:t> </a:t>
            </a:r>
            <a:r>
              <a:rPr dirty="0"/>
              <a:t>проведения</a:t>
            </a:r>
            <a:r>
              <a:rPr spc="-40" dirty="0"/>
              <a:t> </a:t>
            </a:r>
            <a:r>
              <a:rPr dirty="0"/>
              <a:t>экспертизы</a:t>
            </a:r>
            <a:r>
              <a:rPr spc="-30" dirty="0"/>
              <a:t> </a:t>
            </a:r>
            <a:r>
              <a:rPr dirty="0"/>
              <a:t>временной</a:t>
            </a:r>
            <a:r>
              <a:rPr spc="-45" dirty="0"/>
              <a:t> </a:t>
            </a:r>
            <a:r>
              <a:rPr spc="-10" dirty="0"/>
              <a:t>нетрудоспособности</a:t>
            </a:r>
            <a:r>
              <a:rPr spc="-40" dirty="0"/>
              <a:t> </a:t>
            </a:r>
            <a:r>
              <a:rPr spc="-50" dirty="0"/>
              <a:t>- </a:t>
            </a:r>
            <a:r>
              <a:rPr dirty="0"/>
              <a:t>определение</a:t>
            </a:r>
            <a:r>
              <a:rPr spc="-40" dirty="0"/>
              <a:t> </a:t>
            </a:r>
            <a:r>
              <a:rPr dirty="0"/>
              <a:t>способности</a:t>
            </a:r>
            <a:r>
              <a:rPr spc="-70" dirty="0"/>
              <a:t> </a:t>
            </a:r>
            <a:r>
              <a:rPr dirty="0"/>
              <a:t>гражданина</a:t>
            </a:r>
            <a:r>
              <a:rPr spc="-5" dirty="0"/>
              <a:t> </a:t>
            </a:r>
            <a:r>
              <a:rPr dirty="0"/>
              <a:t>осуществлять</a:t>
            </a:r>
            <a:r>
              <a:rPr spc="-75" dirty="0"/>
              <a:t> </a:t>
            </a:r>
            <a:r>
              <a:rPr spc="-10" dirty="0"/>
              <a:t>трудовую </a:t>
            </a:r>
            <a:r>
              <a:rPr dirty="0"/>
              <a:t>деятельность,</a:t>
            </a:r>
            <a:r>
              <a:rPr spc="-55" dirty="0"/>
              <a:t> </a:t>
            </a:r>
            <a:r>
              <a:rPr spc="-10" dirty="0"/>
              <a:t>необходимость</a:t>
            </a:r>
            <a:r>
              <a:rPr spc="-3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dirty="0"/>
              <a:t>сроки</a:t>
            </a:r>
            <a:r>
              <a:rPr spc="-50" dirty="0"/>
              <a:t> </a:t>
            </a:r>
            <a:r>
              <a:rPr dirty="0"/>
              <a:t>временного</a:t>
            </a:r>
            <a:r>
              <a:rPr spc="-20" dirty="0"/>
              <a:t> </a:t>
            </a:r>
            <a:r>
              <a:rPr spc="-25" dirty="0"/>
              <a:t>или</a:t>
            </a:r>
            <a:endParaRPr spc="-25" dirty="0"/>
          </a:p>
          <a:p>
            <a:pPr marL="269875">
              <a:lnSpc>
                <a:spcPts val="2105"/>
              </a:lnSpc>
            </a:pPr>
            <a:r>
              <a:rPr dirty="0"/>
              <a:t>постоянного</a:t>
            </a:r>
            <a:r>
              <a:rPr spc="-30" dirty="0"/>
              <a:t> </a:t>
            </a:r>
            <a:r>
              <a:rPr dirty="0"/>
              <a:t>перевода</a:t>
            </a:r>
            <a:r>
              <a:rPr spc="-50" dirty="0"/>
              <a:t> </a:t>
            </a:r>
            <a:r>
              <a:rPr dirty="0"/>
              <a:t>гражданина по</a:t>
            </a:r>
            <a:r>
              <a:rPr spc="-55" dirty="0"/>
              <a:t> </a:t>
            </a:r>
            <a:r>
              <a:rPr dirty="0"/>
              <a:t>состоянию</a:t>
            </a:r>
            <a:r>
              <a:rPr spc="-60" dirty="0"/>
              <a:t> </a:t>
            </a:r>
            <a:r>
              <a:rPr dirty="0"/>
              <a:t>здоровья</a:t>
            </a:r>
            <a:r>
              <a:rPr spc="-45" dirty="0"/>
              <a:t> </a:t>
            </a:r>
            <a:r>
              <a:rPr spc="-25" dirty="0"/>
              <a:t>на</a:t>
            </a:r>
            <a:endParaRPr spc="-25" dirty="0"/>
          </a:p>
          <a:p>
            <a:pPr marL="269875">
              <a:lnSpc>
                <a:spcPts val="2270"/>
              </a:lnSpc>
            </a:pPr>
            <a:r>
              <a:rPr dirty="0"/>
              <a:t>другую</a:t>
            </a:r>
            <a:r>
              <a:rPr spc="-35" dirty="0"/>
              <a:t> </a:t>
            </a:r>
            <a:r>
              <a:rPr dirty="0"/>
              <a:t>работу,</a:t>
            </a:r>
            <a:r>
              <a:rPr spc="-40" dirty="0"/>
              <a:t> </a:t>
            </a:r>
            <a:r>
              <a:rPr dirty="0"/>
              <a:t>а</a:t>
            </a:r>
            <a:r>
              <a:rPr spc="-40" dirty="0"/>
              <a:t> </a:t>
            </a:r>
            <a:r>
              <a:rPr dirty="0"/>
              <a:t>также</a:t>
            </a:r>
            <a:r>
              <a:rPr spc="-30" dirty="0"/>
              <a:t> </a:t>
            </a:r>
            <a:r>
              <a:rPr dirty="0"/>
              <a:t>принятие</a:t>
            </a:r>
            <a:r>
              <a:rPr spc="15" dirty="0"/>
              <a:t> </a:t>
            </a:r>
            <a:r>
              <a:rPr dirty="0"/>
              <a:t>решения</a:t>
            </a:r>
            <a:r>
              <a:rPr spc="-10" dirty="0"/>
              <a:t> </a:t>
            </a:r>
            <a:r>
              <a:rPr dirty="0"/>
              <a:t>о</a:t>
            </a:r>
            <a:r>
              <a:rPr spc="-40" dirty="0"/>
              <a:t> </a:t>
            </a:r>
            <a:r>
              <a:rPr spc="-10" dirty="0"/>
              <a:t>направлении</a:t>
            </a:r>
            <a:endParaRPr spc="-10" dirty="0"/>
          </a:p>
          <a:p>
            <a:pPr marL="269875">
              <a:lnSpc>
                <a:spcPts val="2395"/>
              </a:lnSpc>
            </a:pPr>
            <a:r>
              <a:rPr dirty="0"/>
              <a:t>гражданина</a:t>
            </a:r>
            <a:r>
              <a:rPr spc="5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10" dirty="0"/>
              <a:t>медико-</a:t>
            </a:r>
            <a:r>
              <a:rPr dirty="0"/>
              <a:t>социальную</a:t>
            </a:r>
            <a:r>
              <a:rPr spc="-15" dirty="0"/>
              <a:t> </a:t>
            </a:r>
            <a:r>
              <a:rPr spc="-10" dirty="0"/>
              <a:t>экспертизу</a:t>
            </a:r>
            <a:endParaRPr spc="-10" dirty="0"/>
          </a:p>
          <a:p>
            <a:pPr marL="269875" marR="13335" indent="-257810">
              <a:lnSpc>
                <a:spcPts val="2270"/>
              </a:lnSpc>
              <a:spcBef>
                <a:spcPts val="835"/>
              </a:spcBef>
              <a:buAutoNum type="arabicPeriod" startAt="2"/>
              <a:tabLst>
                <a:tab pos="270510" algn="l"/>
              </a:tabLst>
            </a:pPr>
            <a:r>
              <a:rPr dirty="0"/>
              <a:t>Повод</a:t>
            </a:r>
            <a:r>
              <a:rPr spc="-70" dirty="0"/>
              <a:t> </a:t>
            </a:r>
            <a:r>
              <a:rPr dirty="0"/>
              <a:t>проведения</a:t>
            </a:r>
            <a:r>
              <a:rPr spc="-40" dirty="0"/>
              <a:t> </a:t>
            </a:r>
            <a:r>
              <a:rPr dirty="0"/>
              <a:t>экспертизы</a:t>
            </a:r>
            <a:r>
              <a:rPr spc="-30" dirty="0"/>
              <a:t> </a:t>
            </a:r>
            <a:r>
              <a:rPr dirty="0"/>
              <a:t>временной</a:t>
            </a:r>
            <a:r>
              <a:rPr spc="-25" dirty="0"/>
              <a:t> </a:t>
            </a:r>
            <a:r>
              <a:rPr spc="-10" dirty="0"/>
              <a:t>нетрудоспособности</a:t>
            </a:r>
            <a:r>
              <a:rPr spc="-30" dirty="0"/>
              <a:t> </a:t>
            </a:r>
            <a:r>
              <a:rPr spc="-50" dirty="0"/>
              <a:t>- </a:t>
            </a:r>
            <a:r>
              <a:rPr dirty="0"/>
              <a:t>в</a:t>
            </a:r>
            <a:r>
              <a:rPr spc="-40" dirty="0"/>
              <a:t> </a:t>
            </a:r>
            <a:r>
              <a:rPr dirty="0"/>
              <a:t>связи</a:t>
            </a:r>
            <a:r>
              <a:rPr spc="-30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dirty="0"/>
              <a:t>заболеваниями,</a:t>
            </a:r>
            <a:r>
              <a:rPr spc="5" dirty="0"/>
              <a:t> </a:t>
            </a:r>
            <a:r>
              <a:rPr dirty="0"/>
              <a:t>травмами,</a:t>
            </a:r>
            <a:r>
              <a:rPr spc="-25" dirty="0"/>
              <a:t> </a:t>
            </a:r>
            <a:r>
              <a:rPr dirty="0"/>
              <a:t>отравлениями</a:t>
            </a:r>
            <a:r>
              <a:rPr spc="-5" dirty="0"/>
              <a:t> </a:t>
            </a:r>
            <a:r>
              <a:rPr dirty="0"/>
              <a:t>и</a:t>
            </a:r>
            <a:r>
              <a:rPr spc="-10" dirty="0"/>
              <a:t> иными </a:t>
            </a:r>
            <a:r>
              <a:rPr dirty="0"/>
              <a:t>состояниями,</a:t>
            </a:r>
            <a:r>
              <a:rPr spc="-35" dirty="0"/>
              <a:t> </a:t>
            </a:r>
            <a:r>
              <a:rPr dirty="0"/>
              <a:t>связанными</a:t>
            </a:r>
            <a:r>
              <a:rPr spc="-20" dirty="0"/>
              <a:t> </a:t>
            </a:r>
            <a:r>
              <a:rPr dirty="0"/>
              <a:t>с</a:t>
            </a:r>
            <a:r>
              <a:rPr spc="-50" dirty="0"/>
              <a:t> </a:t>
            </a:r>
            <a:r>
              <a:rPr dirty="0"/>
              <a:t>временной</a:t>
            </a:r>
            <a:r>
              <a:rPr spc="-25" dirty="0"/>
              <a:t> </a:t>
            </a:r>
            <a:r>
              <a:rPr spc="-10" dirty="0"/>
              <a:t>потерей</a:t>
            </a:r>
            <a:endParaRPr spc="-10" dirty="0"/>
          </a:p>
          <a:p>
            <a:pPr marL="269875">
              <a:lnSpc>
                <a:spcPts val="2105"/>
              </a:lnSpc>
            </a:pPr>
            <a:r>
              <a:rPr spc="-10" dirty="0"/>
              <a:t>трудоспособности,</a:t>
            </a:r>
            <a:r>
              <a:rPr spc="-50" dirty="0"/>
              <a:t> </a:t>
            </a:r>
            <a:r>
              <a:rPr dirty="0"/>
              <a:t>долечиванием</a:t>
            </a:r>
            <a:r>
              <a:rPr spc="-15" dirty="0"/>
              <a:t> </a:t>
            </a:r>
            <a:r>
              <a:rPr dirty="0"/>
              <a:t>в</a:t>
            </a:r>
            <a:r>
              <a:rPr spc="-45" dirty="0"/>
              <a:t> </a:t>
            </a:r>
            <a:r>
              <a:rPr spc="-10" dirty="0"/>
              <a:t>санаторно-курортных</a:t>
            </a:r>
            <a:endParaRPr spc="-10" dirty="0"/>
          </a:p>
          <a:p>
            <a:pPr marL="269875" marR="410210">
              <a:lnSpc>
                <a:spcPts val="2270"/>
              </a:lnSpc>
              <a:spcBef>
                <a:spcPts val="160"/>
              </a:spcBef>
            </a:pPr>
            <a:r>
              <a:rPr dirty="0"/>
              <a:t>организациях,</a:t>
            </a:r>
            <a:r>
              <a:rPr spc="-20" dirty="0"/>
              <a:t> </a:t>
            </a:r>
            <a:r>
              <a:rPr dirty="0"/>
              <a:t>при</a:t>
            </a:r>
            <a:r>
              <a:rPr spc="-45" dirty="0"/>
              <a:t> </a:t>
            </a:r>
            <a:r>
              <a:rPr spc="-10" dirty="0"/>
              <a:t>необходимости</a:t>
            </a:r>
            <a:r>
              <a:rPr spc="-35" dirty="0"/>
              <a:t> </a:t>
            </a:r>
            <a:r>
              <a:rPr dirty="0"/>
              <a:t>ухода</a:t>
            </a:r>
            <a:r>
              <a:rPr spc="-45" dirty="0"/>
              <a:t> </a:t>
            </a:r>
            <a:r>
              <a:rPr dirty="0"/>
              <a:t>за</a:t>
            </a:r>
            <a:r>
              <a:rPr spc="-45" dirty="0"/>
              <a:t> </a:t>
            </a:r>
            <a:r>
              <a:rPr dirty="0"/>
              <a:t>больным</a:t>
            </a:r>
            <a:r>
              <a:rPr spc="-45" dirty="0"/>
              <a:t> </a:t>
            </a:r>
            <a:r>
              <a:rPr spc="-10" dirty="0"/>
              <a:t>членом </a:t>
            </a:r>
            <a:r>
              <a:rPr dirty="0"/>
              <a:t>семьи,</a:t>
            </a:r>
            <a:r>
              <a:rPr spc="-40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dirty="0"/>
              <a:t>связи</a:t>
            </a:r>
            <a:r>
              <a:rPr spc="-30" dirty="0"/>
              <a:t> </a:t>
            </a:r>
            <a:r>
              <a:rPr dirty="0"/>
              <a:t>с</a:t>
            </a:r>
            <a:r>
              <a:rPr spc="-40" dirty="0"/>
              <a:t> </a:t>
            </a:r>
            <a:r>
              <a:rPr dirty="0"/>
              <a:t>карантином, на</a:t>
            </a:r>
            <a:r>
              <a:rPr spc="-30" dirty="0"/>
              <a:t> </a:t>
            </a:r>
            <a:r>
              <a:rPr dirty="0"/>
              <a:t>время</a:t>
            </a:r>
            <a:r>
              <a:rPr spc="-35" dirty="0"/>
              <a:t> </a:t>
            </a:r>
            <a:r>
              <a:rPr dirty="0"/>
              <a:t>протезирования</a:t>
            </a:r>
            <a:r>
              <a:rPr spc="5" dirty="0"/>
              <a:t> </a:t>
            </a:r>
            <a:r>
              <a:rPr spc="-50" dirty="0"/>
              <a:t>в</a:t>
            </a:r>
            <a:endParaRPr spc="-50" dirty="0"/>
          </a:p>
          <a:p>
            <a:pPr marL="269875">
              <a:lnSpc>
                <a:spcPts val="2105"/>
              </a:lnSpc>
            </a:pPr>
            <a:r>
              <a:rPr dirty="0"/>
              <a:t>стационарных</a:t>
            </a:r>
            <a:r>
              <a:rPr spc="-25" dirty="0"/>
              <a:t> </a:t>
            </a:r>
            <a:r>
              <a:rPr dirty="0"/>
              <a:t>условиях,</a:t>
            </a:r>
            <a:r>
              <a:rPr spc="-35" dirty="0"/>
              <a:t> </a:t>
            </a:r>
            <a:r>
              <a:rPr dirty="0"/>
              <a:t>в</a:t>
            </a:r>
            <a:r>
              <a:rPr spc="-35" dirty="0"/>
              <a:t> </a:t>
            </a:r>
            <a:r>
              <a:rPr dirty="0"/>
              <a:t>связи</a:t>
            </a:r>
            <a:r>
              <a:rPr spc="-40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dirty="0"/>
              <a:t>беременностью</a:t>
            </a:r>
            <a:r>
              <a:rPr spc="-3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dirty="0"/>
              <a:t>родами,</a:t>
            </a:r>
            <a:r>
              <a:rPr spc="-30" dirty="0"/>
              <a:t> </a:t>
            </a:r>
            <a:r>
              <a:rPr spc="-25" dirty="0"/>
              <a:t>при</a:t>
            </a:r>
            <a:endParaRPr spc="-25" dirty="0"/>
          </a:p>
          <a:p>
            <a:pPr marL="269875">
              <a:lnSpc>
                <a:spcPts val="2395"/>
              </a:lnSpc>
            </a:pPr>
            <a:r>
              <a:rPr dirty="0"/>
              <a:t>усыновлении</a:t>
            </a:r>
            <a:r>
              <a:rPr spc="-40" dirty="0"/>
              <a:t> </a:t>
            </a:r>
            <a:r>
              <a:rPr spc="-10" dirty="0"/>
              <a:t>ребенка.</a:t>
            </a:r>
            <a:endParaRPr spc="-10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731" y="328040"/>
            <a:ext cx="7593965" cy="13061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460"/>
              </a:spcBef>
            </a:pPr>
            <a:r>
              <a:rPr sz="3000" b="0" spc="-10" dirty="0">
                <a:latin typeface="Calibri Light" panose="020F0302020204030204"/>
                <a:cs typeface="Calibri Light" panose="020F0302020204030204"/>
              </a:rPr>
              <a:t>Приказ</a:t>
            </a:r>
            <a:r>
              <a:rPr sz="3000"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latin typeface="Calibri Light" panose="020F0302020204030204"/>
                <a:cs typeface="Calibri Light" panose="020F0302020204030204"/>
              </a:rPr>
              <a:t>Минздрава</a:t>
            </a:r>
            <a:r>
              <a:rPr sz="3000" b="0" spc="-10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latin typeface="Calibri Light" panose="020F0302020204030204"/>
                <a:cs typeface="Calibri Light" panose="020F0302020204030204"/>
              </a:rPr>
              <a:t>России</a:t>
            </a:r>
            <a:r>
              <a:rPr sz="3000" b="0" spc="-114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sz="3000" b="0" spc="-7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latin typeface="Calibri Light" panose="020F0302020204030204"/>
                <a:cs typeface="Calibri Light" panose="020F0302020204030204"/>
              </a:rPr>
              <a:t>23.08.2016</a:t>
            </a:r>
            <a:r>
              <a:rPr sz="3000" b="0" spc="-114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N</a:t>
            </a:r>
            <a:r>
              <a:rPr sz="30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0" dirty="0">
                <a:latin typeface="Calibri Light" panose="020F0302020204030204"/>
                <a:cs typeface="Calibri Light" panose="020F0302020204030204"/>
              </a:rPr>
              <a:t>625н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"Об</a:t>
            </a:r>
            <a:r>
              <a:rPr sz="3000" b="0" spc="-114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latin typeface="Calibri Light" panose="020F0302020204030204"/>
                <a:cs typeface="Calibri Light" panose="020F0302020204030204"/>
              </a:rPr>
              <a:t>утверждении</a:t>
            </a:r>
            <a:r>
              <a:rPr sz="3000"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0" dirty="0">
                <a:latin typeface="Calibri Light" panose="020F0302020204030204"/>
                <a:cs typeface="Calibri Light" panose="020F0302020204030204"/>
              </a:rPr>
              <a:t>Порядка</a:t>
            </a:r>
            <a:r>
              <a:rPr sz="3000"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latin typeface="Calibri Light" panose="020F0302020204030204"/>
                <a:cs typeface="Calibri Light" panose="020F0302020204030204"/>
              </a:rPr>
              <a:t>проведения </a:t>
            </a:r>
            <a:r>
              <a:rPr sz="3000" b="0" spc="-25" dirty="0">
                <a:latin typeface="Calibri Light" panose="020F0302020204030204"/>
                <a:cs typeface="Calibri Light" panose="020F0302020204030204"/>
              </a:rPr>
              <a:t>экспертизы</a:t>
            </a:r>
            <a:r>
              <a:rPr sz="30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latin typeface="Calibri Light" panose="020F0302020204030204"/>
                <a:cs typeface="Calibri Light" panose="020F0302020204030204"/>
              </a:rPr>
              <a:t>временной</a:t>
            </a:r>
            <a:r>
              <a:rPr sz="3000" b="0" spc="-8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latin typeface="Calibri Light" panose="020F0302020204030204"/>
                <a:cs typeface="Calibri Light" panose="020F0302020204030204"/>
              </a:rPr>
              <a:t>нетрудоспособности"</a:t>
            </a:r>
            <a:endParaRPr sz="30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1834133"/>
            <a:ext cx="7825740" cy="44729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69875" marR="357505" indent="-257810">
              <a:lnSpc>
                <a:spcPts val="2050"/>
              </a:lnSpc>
              <a:spcBef>
                <a:spcPts val="355"/>
              </a:spcBef>
              <a:buAutoNum type="arabicPeriod" startAt="3"/>
              <a:tabLst>
                <a:tab pos="270510" algn="l"/>
              </a:tabLst>
            </a:pPr>
            <a:r>
              <a:rPr sz="19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Где</a:t>
            </a:r>
            <a:r>
              <a:rPr sz="19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проводится</a:t>
            </a:r>
            <a:r>
              <a:rPr sz="19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экспертиза</a:t>
            </a:r>
            <a:r>
              <a:rPr sz="19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19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медицинских</a:t>
            </a:r>
            <a:r>
              <a:rPr sz="19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организациях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иных</a:t>
            </a:r>
            <a:r>
              <a:rPr sz="19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организациях,</a:t>
            </a:r>
            <a:r>
              <a:rPr sz="19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осуществляющих медицинскую</a:t>
            </a:r>
            <a:r>
              <a:rPr sz="19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деятельность,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государственной,</a:t>
            </a:r>
            <a:r>
              <a:rPr sz="19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муниципальной</a:t>
            </a:r>
            <a:r>
              <a:rPr sz="19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частной</a:t>
            </a:r>
            <a:r>
              <a:rPr sz="19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систем</a:t>
            </a:r>
            <a:r>
              <a:rPr sz="19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здравоохранения,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имеющих</a:t>
            </a:r>
            <a:r>
              <a:rPr sz="19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лицензию</a:t>
            </a:r>
            <a:r>
              <a:rPr sz="19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269875">
              <a:lnSpc>
                <a:spcPts val="1915"/>
              </a:lnSpc>
            </a:pP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осуществление</a:t>
            </a:r>
            <a:r>
              <a:rPr sz="19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деятельности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экспертизе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269875">
              <a:lnSpc>
                <a:spcPts val="2165"/>
              </a:lnSpc>
            </a:pP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19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(далее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9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медицинские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269875" indent="-257810">
              <a:lnSpc>
                <a:spcPct val="100000"/>
              </a:lnSpc>
              <a:spcBef>
                <a:spcPts val="575"/>
              </a:spcBef>
              <a:buAutoNum type="arabicPeriod" startAt="4"/>
              <a:tabLst>
                <a:tab pos="270510" algn="l"/>
              </a:tabLst>
            </a:pPr>
            <a:r>
              <a:rPr sz="19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Когда</a:t>
            </a:r>
            <a:r>
              <a:rPr sz="19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как</a:t>
            </a:r>
            <a:r>
              <a:rPr sz="19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проводится</a:t>
            </a:r>
            <a:r>
              <a:rPr sz="19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экспертиза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269875" indent="-257810">
              <a:lnSpc>
                <a:spcPts val="2165"/>
              </a:lnSpc>
              <a:spcBef>
                <a:spcPts val="575"/>
              </a:spcBef>
              <a:buAutoNum type="arabicPeriod" startAt="4"/>
              <a:tabLst>
                <a:tab pos="270510" algn="l"/>
              </a:tabLst>
            </a:pP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Функции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19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19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проведении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экспертизы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269875">
              <a:lnSpc>
                <a:spcPts val="2165"/>
              </a:lnSpc>
            </a:pP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12700" marR="984250" lvl="1" indent="269240">
              <a:lnSpc>
                <a:spcPts val="2050"/>
              </a:lnSpc>
              <a:spcBef>
                <a:spcPts val="830"/>
              </a:spcBef>
              <a:buAutoNum type="arabicParenR"/>
              <a:tabLst>
                <a:tab pos="534035" algn="l"/>
              </a:tabLst>
            </a:pP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оценивает</a:t>
            </a:r>
            <a:r>
              <a:rPr sz="19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эффективность</a:t>
            </a:r>
            <a:r>
              <a:rPr sz="19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назначенных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профилактических, диагностических,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лечебных</a:t>
            </a:r>
            <a:r>
              <a:rPr sz="19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9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реабилитационных</a:t>
            </a:r>
            <a:r>
              <a:rPr sz="19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мероприятий;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534035" lvl="1" indent="-252095">
              <a:lnSpc>
                <a:spcPct val="100000"/>
              </a:lnSpc>
              <a:spcBef>
                <a:spcPts val="545"/>
              </a:spcBef>
              <a:buAutoNum type="arabicParenR"/>
              <a:tabLst>
                <a:tab pos="534035" algn="l"/>
              </a:tabLst>
            </a:pP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продлевает</a:t>
            </a:r>
            <a:r>
              <a:rPr sz="19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сроки</a:t>
            </a:r>
            <a:r>
              <a:rPr sz="19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478790" lvl="1" indent="-250825">
              <a:lnSpc>
                <a:spcPts val="2165"/>
              </a:lnSpc>
              <a:spcBef>
                <a:spcPts val="575"/>
              </a:spcBef>
              <a:buAutoNum type="arabicParenR"/>
              <a:tabLst>
                <a:tab pos="479425" algn="l"/>
              </a:tabLst>
            </a:pP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отражает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9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протоколе</a:t>
            </a:r>
            <a:r>
              <a:rPr sz="19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решение,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принятое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19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результатам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экспертизы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12700" marR="300355">
              <a:lnSpc>
                <a:spcPts val="2050"/>
              </a:lnSpc>
              <a:spcBef>
                <a:spcPts val="150"/>
              </a:spcBef>
            </a:pP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19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19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19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9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обоснование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принятого решения.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0657" rIns="0" bIns="0" rtlCol="0">
            <a:spAutoFit/>
          </a:bodyPr>
          <a:lstStyle/>
          <a:p>
            <a:pPr marL="2581910" marR="5080" indent="-1459230">
              <a:lnSpc>
                <a:spcPts val="3560"/>
              </a:lnSpc>
              <a:spcBef>
                <a:spcPts val="550"/>
              </a:spcBef>
            </a:pPr>
            <a:r>
              <a:rPr sz="3300" b="0" spc="-20" dirty="0">
                <a:latin typeface="Calibri Light" panose="020F0302020204030204"/>
                <a:cs typeface="Calibri Light" panose="020F0302020204030204"/>
              </a:rPr>
              <a:t>Принципы</a:t>
            </a:r>
            <a:r>
              <a:rPr sz="3300" b="0" spc="-13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20" dirty="0">
                <a:latin typeface="Calibri Light" panose="020F0302020204030204"/>
                <a:cs typeface="Calibri Light" panose="020F0302020204030204"/>
              </a:rPr>
              <a:t>организации</a:t>
            </a:r>
            <a:r>
              <a:rPr sz="3300"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25" dirty="0">
                <a:latin typeface="Calibri Light" panose="020F0302020204030204"/>
                <a:cs typeface="Calibri Light" panose="020F0302020204030204"/>
              </a:rPr>
              <a:t>экспертизы </a:t>
            </a:r>
            <a:r>
              <a:rPr sz="3300" b="0" spc="-10" dirty="0">
                <a:latin typeface="Calibri Light" panose="020F0302020204030204"/>
                <a:cs typeface="Calibri Light" panose="020F0302020204030204"/>
              </a:rPr>
              <a:t>трудоспособности:</a:t>
            </a:r>
            <a:endParaRPr sz="33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1534414"/>
            <a:ext cx="7938770" cy="50787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21590" indent="-457200">
              <a:lnSpc>
                <a:spcPts val="2590"/>
              </a:lnSpc>
              <a:spcBef>
                <a:spcPts val="4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государственный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характер,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который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заключается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том,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что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существуют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единые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государственные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органы,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ts val="241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которым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дано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право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решения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всех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вопросов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связанных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ts val="273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нетрудоспособностью.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>
              <a:latin typeface="Calibri" panose="020F0502020204030204"/>
              <a:cs typeface="Calibri" panose="020F0502020204030204"/>
            </a:endParaRPr>
          </a:p>
          <a:p>
            <a:pPr marL="469900" marR="645795" indent="-457200">
              <a:lnSpc>
                <a:spcPct val="9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профилактическое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направление,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которое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состоит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проведении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мероприятий,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направленных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максимально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быстрое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восстановление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ts val="2590"/>
              </a:lnSpc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4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предотвращение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инвалидности.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Calibri" panose="020F0502020204030204"/>
              <a:cs typeface="Calibri" panose="020F0502020204030204"/>
            </a:endParaRPr>
          </a:p>
          <a:p>
            <a:pPr marL="469900" marR="107315" indent="-457200">
              <a:lnSpc>
                <a:spcPts val="2590"/>
              </a:lnSpc>
              <a:buClr>
                <a:srgbClr val="0000CC"/>
              </a:buClr>
              <a:buFont typeface="Calibri" panose="020F0502020204030204"/>
              <a:buAutoNum type="arabicPeriod" startAt="3"/>
              <a:tabLst>
                <a:tab pos="537845" algn="l"/>
                <a:tab pos="538480" algn="l"/>
              </a:tabLst>
            </a:pPr>
            <a:r>
              <a:rPr dirty="0"/>
              <a:t>	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коллегиальность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решении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всех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вопросов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экспертизы трудоспособности,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которая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достигается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одновременным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участием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нескольких</a:t>
            </a:r>
            <a:r>
              <a:rPr sz="24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специалистов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администрации.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1128" y="434162"/>
            <a:ext cx="7649209" cy="2526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5"/>
              </a:spcBef>
            </a:pP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Приказ</a:t>
            </a:r>
            <a:r>
              <a:rPr sz="2000" b="0" spc="-6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Минздравсоцразвития</a:t>
            </a:r>
            <a:r>
              <a:rPr sz="2000" b="0" spc="-6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России</a:t>
            </a:r>
            <a:r>
              <a:rPr sz="2000" b="0" spc="-7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от</a:t>
            </a:r>
            <a:r>
              <a:rPr sz="2000" b="0" spc="-3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23.03.2012</a:t>
            </a:r>
            <a:r>
              <a:rPr sz="2000" b="0" spc="-5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N</a:t>
            </a:r>
            <a:r>
              <a:rPr sz="2000" b="0" spc="-3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252н</a:t>
            </a:r>
            <a:endParaRPr sz="2000">
              <a:latin typeface="Calibri Light" panose="020F0302020204030204"/>
              <a:cs typeface="Calibri Light" panose="020F0302020204030204"/>
            </a:endParaRPr>
          </a:p>
          <a:p>
            <a:pPr marL="12700" marR="5080" indent="635" algn="ctr">
              <a:lnSpc>
                <a:spcPct val="90000"/>
              </a:lnSpc>
              <a:spcBef>
                <a:spcPts val="120"/>
              </a:spcBef>
            </a:pP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"Об</a:t>
            </a:r>
            <a:r>
              <a:rPr sz="2000" b="0" spc="-4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утверждении</a:t>
            </a:r>
            <a:r>
              <a:rPr sz="2000" b="0" spc="-6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Порядка</a:t>
            </a:r>
            <a:r>
              <a:rPr sz="2000" b="0" spc="-4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возложения</a:t>
            </a:r>
            <a:r>
              <a:rPr sz="2000" b="0" spc="-5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на</a:t>
            </a:r>
            <a:r>
              <a:rPr sz="2000" b="0" spc="-4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фельдшера,</a:t>
            </a:r>
            <a:r>
              <a:rPr sz="2000" b="0" spc="-4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акушерку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руководителем</a:t>
            </a:r>
            <a:r>
              <a:rPr sz="2000" b="0" spc="-4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медицинской</a:t>
            </a:r>
            <a:r>
              <a:rPr sz="2000" b="0" spc="-4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организации</a:t>
            </a:r>
            <a:r>
              <a:rPr sz="2000" b="0" spc="-4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при</a:t>
            </a:r>
            <a:r>
              <a:rPr sz="2000" b="0" spc="-1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организации</a:t>
            </a:r>
            <a:r>
              <a:rPr sz="2000" b="0" spc="-3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оказания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первичной</a:t>
            </a:r>
            <a:r>
              <a:rPr sz="2000" b="0" spc="-5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медико-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санитарной</a:t>
            </a:r>
            <a:r>
              <a:rPr sz="2000" b="0" spc="-4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помощи</a:t>
            </a:r>
            <a:r>
              <a:rPr sz="2000" b="0" spc="-5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и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скорой</a:t>
            </a:r>
            <a:r>
              <a:rPr sz="2000" b="0" spc="-4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медицинской</a:t>
            </a:r>
            <a:r>
              <a:rPr sz="2000" b="0" spc="-4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помощи отдельных</a:t>
            </a:r>
            <a:r>
              <a:rPr sz="2000" b="0" spc="-7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функций</a:t>
            </a:r>
            <a:r>
              <a:rPr sz="2000" b="0" spc="-7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лечащего</a:t>
            </a:r>
            <a:r>
              <a:rPr sz="2000" b="0" spc="-7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врача</a:t>
            </a:r>
            <a:r>
              <a:rPr sz="2000" b="0" spc="-6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по</a:t>
            </a:r>
            <a:r>
              <a:rPr sz="2000" b="0" spc="-4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непосредственному</a:t>
            </a:r>
            <a:r>
              <a:rPr sz="2000" b="0" spc="-6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оказанию </a:t>
            </a:r>
            <a:r>
              <a:rPr sz="20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медицинской</a:t>
            </a:r>
            <a:r>
              <a:rPr sz="2000" b="0" spc="-6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помощи</a:t>
            </a:r>
            <a:r>
              <a:rPr sz="2000" b="0" spc="-6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пациенту</a:t>
            </a:r>
            <a:r>
              <a:rPr sz="2000" b="0" spc="-5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в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период</a:t>
            </a:r>
            <a:r>
              <a:rPr sz="2000" b="0" spc="-5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наблюдения</a:t>
            </a:r>
            <a:r>
              <a:rPr sz="2000" b="0" spc="-6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за</a:t>
            </a:r>
            <a:r>
              <a:rPr sz="2000" b="0" spc="-4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ним</a:t>
            </a:r>
            <a:r>
              <a:rPr sz="2000" b="0" spc="-6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и</a:t>
            </a:r>
            <a:r>
              <a:rPr sz="20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его 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лечения,</a:t>
            </a:r>
            <a:r>
              <a:rPr sz="2000" b="0" spc="-7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в</a:t>
            </a:r>
            <a:r>
              <a:rPr sz="2000" b="0" spc="-3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том</a:t>
            </a:r>
            <a:r>
              <a:rPr sz="2000" b="0" spc="-6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числе</a:t>
            </a:r>
            <a:r>
              <a:rPr sz="2000" b="0" spc="-7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по</a:t>
            </a:r>
            <a:r>
              <a:rPr sz="2000" b="0" spc="-3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назначению</a:t>
            </a:r>
            <a:r>
              <a:rPr sz="2000" b="0" spc="-7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и</a:t>
            </a:r>
            <a:r>
              <a:rPr sz="2000" b="0" spc="-3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применению</a:t>
            </a:r>
            <a:r>
              <a:rPr sz="2000" b="0" spc="-7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лекарственных препаратов,</a:t>
            </a:r>
            <a:r>
              <a:rPr sz="2000" b="0" spc="-6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включая</a:t>
            </a:r>
            <a:r>
              <a:rPr sz="2000" b="0" spc="-6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наркотические</a:t>
            </a:r>
            <a:r>
              <a:rPr sz="2000" b="0" spc="-5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лекарственные</a:t>
            </a:r>
            <a:r>
              <a:rPr sz="2000" b="0" spc="-5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препараты</a:t>
            </a:r>
            <a:r>
              <a:rPr sz="2000" b="0" spc="-5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5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и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психотропные</a:t>
            </a:r>
            <a:r>
              <a:rPr sz="2000" b="0" spc="-1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лекарственные</a:t>
            </a:r>
            <a:r>
              <a:rPr sz="2000" b="0" spc="-1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препараты"</a:t>
            </a:r>
            <a:endParaRPr sz="20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3414141"/>
            <a:ext cx="7846059" cy="17862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753110">
              <a:lnSpc>
                <a:spcPts val="2270"/>
              </a:lnSpc>
              <a:spcBef>
                <a:spcPts val="38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Порядок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устанавливает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правила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возложения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фельдшера,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акушерку</a:t>
            </a:r>
            <a:r>
              <a:rPr sz="21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руководителем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0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оказания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первичной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медико-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санитарной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90000"/>
              </a:lnSpc>
              <a:spcBef>
                <a:spcPts val="12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скорой</a:t>
            </a:r>
            <a:r>
              <a:rPr sz="21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отдельных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функций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лечащего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врача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непосредственному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оказанию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пациенту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наблюдения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ним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его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лечения,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64179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spc="-10" dirty="0">
                <a:latin typeface="Calibri Light" panose="020F0302020204030204"/>
                <a:cs typeface="Calibri Light" panose="020F0302020204030204"/>
              </a:rPr>
              <a:t>Бланки</a:t>
            </a:r>
            <a:r>
              <a:rPr sz="3300" b="0" spc="-14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10" dirty="0">
                <a:latin typeface="Calibri Light" panose="020F0302020204030204"/>
                <a:cs typeface="Calibri Light" panose="020F0302020204030204"/>
              </a:rPr>
              <a:t>листков</a:t>
            </a:r>
            <a:r>
              <a:rPr sz="3300" b="0" spc="-13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30" dirty="0">
                <a:latin typeface="Calibri Light" panose="020F0302020204030204"/>
                <a:cs typeface="Calibri Light" panose="020F0302020204030204"/>
              </a:rPr>
              <a:t>нетрудоспособности</a:t>
            </a:r>
            <a:endParaRPr sz="33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1397634"/>
            <a:ext cx="7703184" cy="42938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69875" marR="537845" indent="-257810">
              <a:lnSpc>
                <a:spcPts val="2270"/>
              </a:lnSpc>
              <a:spcBef>
                <a:spcPts val="380"/>
              </a:spcBef>
              <a:buAutoNum type="arabicPeriod"/>
              <a:tabLst>
                <a:tab pos="27051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Минздравсоцразвития</a:t>
            </a:r>
            <a:r>
              <a:rPr sz="2100" b="1" spc="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26.04.2011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347н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"Об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утверждении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формы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бланка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1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нетрудоспособности"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269875">
              <a:lnSpc>
                <a:spcPts val="2230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(Зарегистрировано</a:t>
            </a:r>
            <a:r>
              <a:rPr sz="21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Минюсте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10.06.2011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21026)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269875" indent="-257810">
              <a:lnSpc>
                <a:spcPts val="2395"/>
              </a:lnSpc>
              <a:spcBef>
                <a:spcPts val="545"/>
              </a:spcBef>
              <a:buAutoNum type="arabicPeriod" startAt="2"/>
              <a:tabLst>
                <a:tab pos="27051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ФСС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18,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Минздрава</a:t>
            </a:r>
            <a:r>
              <a:rPr sz="21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29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29.01.2004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(ред.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269875">
              <a:lnSpc>
                <a:spcPts val="2270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23.07.2004)</a:t>
            </a:r>
            <a:r>
              <a:rPr sz="21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"Об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утверждении Инструкции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порядке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269875" marR="5080">
              <a:lnSpc>
                <a:spcPts val="2270"/>
              </a:lnSpc>
              <a:spcBef>
                <a:spcPts val="15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обеспечения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бланками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их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учета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хранения"</a:t>
            </a:r>
            <a:r>
              <a:rPr sz="2100" b="1" spc="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(Зарегистрировано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Минюсте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19.02.2004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5573)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269875" marR="713740" indent="-257810">
              <a:lnSpc>
                <a:spcPct val="90000"/>
              </a:lnSpc>
              <a:spcBef>
                <a:spcPts val="770"/>
              </a:spcBef>
              <a:buAutoNum type="arabicPeriod" startAt="3"/>
              <a:tabLst>
                <a:tab pos="27051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Минздравсоцразвития</a:t>
            </a:r>
            <a:r>
              <a:rPr sz="2100" b="1" spc="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42,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ФСС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130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23.07.2004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"Об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утверждении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изменений</a:t>
            </a:r>
            <a:r>
              <a:rPr sz="2100" b="1" spc="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дополнений</a:t>
            </a:r>
            <a:r>
              <a:rPr sz="21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Инструкцию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порядке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обеспечения</a:t>
            </a:r>
            <a:r>
              <a:rPr sz="21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бланками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 нетрудоспособности,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их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учета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хранения,</a:t>
            </a:r>
            <a:r>
              <a:rPr sz="2100" b="1" spc="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утвержденную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Приказом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Фонда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страхования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269875">
              <a:lnSpc>
                <a:spcPts val="214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Минздрава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29.01.2004</a:t>
            </a:r>
            <a:r>
              <a:rPr sz="21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18/29"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269875">
              <a:lnSpc>
                <a:spcPts val="239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(Зарегистрировано</a:t>
            </a:r>
            <a:r>
              <a:rPr sz="21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Минюсте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03.08.2004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5956)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9720" y="347853"/>
            <a:ext cx="49377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dirty="0">
                <a:latin typeface="Calibri Light" panose="020F0302020204030204"/>
                <a:cs typeface="Calibri Light" panose="020F0302020204030204"/>
              </a:rPr>
              <a:t>Листки</a:t>
            </a:r>
            <a:r>
              <a:rPr sz="3300" b="0" spc="-1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30" dirty="0">
                <a:latin typeface="Calibri Light" panose="020F0302020204030204"/>
                <a:cs typeface="Calibri Light" panose="020F0302020204030204"/>
              </a:rPr>
              <a:t>нетрудоспособности</a:t>
            </a:r>
            <a:endParaRPr sz="33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7017" y="873378"/>
            <a:ext cx="7209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31970" algn="l"/>
              </a:tabLst>
            </a:pP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выдаче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</a:t>
            </a:r>
            <a:r>
              <a:rPr sz="18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ориентируются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1800" b="1" spc="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&lt;Письмо&gt;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167" y="1065403"/>
            <a:ext cx="6811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ФСС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18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18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01.09.2000</a:t>
            </a:r>
            <a:r>
              <a:rPr sz="18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18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02-18/10-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5766</a:t>
            </a:r>
            <a:r>
              <a:rPr sz="18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&lt;Об</a:t>
            </a:r>
            <a:r>
              <a:rPr sz="18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ориентировочных</a:t>
            </a:r>
            <a:r>
              <a:rPr sz="1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сроках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" y="1257122"/>
            <a:ext cx="7936230" cy="5214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00"/>
              </a:spcBef>
            </a:pP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1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наиболее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распространенных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433070">
              <a:lnSpc>
                <a:spcPct val="70000"/>
              </a:lnSpc>
              <a:spcBef>
                <a:spcPts val="325"/>
              </a:spcBef>
            </a:pP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заболеваниях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 травмах&gt; (вместе</a:t>
            </a:r>
            <a:r>
              <a:rPr sz="18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"Рекомендациями...",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утв.</a:t>
            </a:r>
            <a:r>
              <a:rPr sz="18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18.08.2000,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Минздравом</a:t>
            </a:r>
            <a:r>
              <a:rPr sz="1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18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21.08.2000 N</a:t>
            </a:r>
            <a:r>
              <a:rPr sz="18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2510/9362-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34,</a:t>
            </a:r>
            <a:r>
              <a:rPr sz="18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ФСС РФ 21.08.2000</a:t>
            </a:r>
            <a:r>
              <a:rPr sz="18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18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02-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08/10- 1977П).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153035" indent="685800">
              <a:lnSpc>
                <a:spcPct val="70000"/>
              </a:lnSpc>
              <a:spcBef>
                <a:spcPts val="795"/>
              </a:spcBef>
            </a:pP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Длительность</a:t>
            </a:r>
            <a:r>
              <a:rPr sz="18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зависит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18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характера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течения</a:t>
            </a:r>
            <a:r>
              <a:rPr sz="18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заболевания,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социальных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условий,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профессиональных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требований</a:t>
            </a:r>
            <a:r>
              <a:rPr sz="18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1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т.д.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698500">
              <a:lnSpc>
                <a:spcPts val="1835"/>
              </a:lnSpc>
              <a:spcBef>
                <a:spcPts val="155"/>
              </a:spcBef>
            </a:pP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Ориентировочные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сроки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18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233680">
              <a:lnSpc>
                <a:spcPct val="70000"/>
              </a:lnSpc>
              <a:spcBef>
                <a:spcPts val="325"/>
              </a:spcBef>
            </a:pP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продолжительность</a:t>
            </a:r>
            <a:r>
              <a:rPr sz="1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освобождения</a:t>
            </a:r>
            <a:r>
              <a:rPr sz="1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больных</a:t>
            </a:r>
            <a:r>
              <a:rPr sz="18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18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работы,</a:t>
            </a:r>
            <a:r>
              <a:rPr sz="18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которая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необходима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18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проведения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диагностических,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лечебных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реабилитационных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770890">
              <a:lnSpc>
                <a:spcPct val="70000"/>
              </a:lnSpc>
            </a:pP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мероприятий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целью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компенсации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нарушенных</a:t>
            </a:r>
            <a:r>
              <a:rPr sz="18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функций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организма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создания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возможности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возврата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трудовой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деятельности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или,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70000"/>
              </a:lnSpc>
            </a:pP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неблагоприятном</a:t>
            </a:r>
            <a:r>
              <a:rPr sz="1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трудовом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клиническом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прогнозе,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направления</a:t>
            </a:r>
            <a:r>
              <a:rPr sz="18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18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медико-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социальную</a:t>
            </a:r>
            <a:r>
              <a:rPr sz="18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экспертизу</a:t>
            </a:r>
            <a:r>
              <a:rPr sz="1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18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рассмотрения</a:t>
            </a:r>
            <a:r>
              <a:rPr sz="18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вопроса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признания</a:t>
            </a:r>
            <a:r>
              <a:rPr sz="18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лица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инвалидом.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377825" indent="685800">
              <a:lnSpc>
                <a:spcPct val="70000"/>
              </a:lnSpc>
              <a:spcBef>
                <a:spcPts val="805"/>
              </a:spcBef>
            </a:pP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Ориентировочные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сроки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утраты</a:t>
            </a:r>
            <a:r>
              <a:rPr sz="18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1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носят рекомендательный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характер.</a:t>
            </a:r>
            <a:r>
              <a:rPr sz="1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Однако</a:t>
            </a:r>
            <a:r>
              <a:rPr sz="18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значительное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увеличение</a:t>
            </a:r>
            <a:r>
              <a:rPr sz="1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177800">
              <a:lnSpc>
                <a:spcPct val="70000"/>
              </a:lnSpc>
            </a:pP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сокращение</a:t>
            </a:r>
            <a:r>
              <a:rPr sz="18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ориентировочных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сроков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(на 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30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8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более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процентов)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должно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служить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поводом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1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проведения</a:t>
            </a:r>
            <a:r>
              <a:rPr sz="1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экспертизы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374015">
              <a:lnSpc>
                <a:spcPct val="70000"/>
              </a:lnSpc>
            </a:pP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1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1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заведующим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отделением,</a:t>
            </a:r>
            <a:r>
              <a:rPr sz="18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клинико-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экспертной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комиссией</a:t>
            </a:r>
            <a:r>
              <a:rPr sz="18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(КЭК)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оценкой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объемов,</a:t>
            </a:r>
            <a:r>
              <a:rPr sz="1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качества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8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эффективности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 marR="228600">
              <a:lnSpc>
                <a:spcPct val="70000"/>
              </a:lnSpc>
            </a:pP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помощи,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применения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современных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медицинских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технологий,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своевременности</a:t>
            </a:r>
            <a:r>
              <a:rPr sz="1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привлечения</a:t>
            </a:r>
            <a:r>
              <a:rPr sz="1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лечебному</a:t>
            </a:r>
            <a:r>
              <a:rPr sz="18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процессу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других</a:t>
            </a:r>
            <a:r>
              <a:rPr sz="1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специалистов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медицинских</a:t>
            </a:r>
            <a:r>
              <a:rPr sz="18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учреждений</a:t>
            </a:r>
            <a:r>
              <a:rPr sz="1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целью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определения</a:t>
            </a:r>
            <a:r>
              <a:rPr sz="1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объективных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субъективных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факторов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принятия</a:t>
            </a:r>
            <a:r>
              <a:rPr sz="18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адекватных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мер.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24205"/>
            <a:ext cx="8326755" cy="6059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 algn="ctr">
              <a:lnSpc>
                <a:spcPts val="2735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Минздрава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России</a:t>
            </a:r>
            <a:r>
              <a:rPr sz="24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23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ноября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2021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г.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1090н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756920" marR="450215" indent="1905" algn="ctr">
              <a:lnSpc>
                <a:spcPct val="90000"/>
              </a:lnSpc>
              <a:spcBef>
                <a:spcPts val="14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«Об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утверждении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осуществления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Фондом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24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страхования</a:t>
            </a:r>
            <a:r>
              <a:rPr sz="2400" b="1" spc="-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2400" b="1" spc="-9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Федерации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проверки</a:t>
            </a:r>
            <a:r>
              <a:rPr sz="2400" b="1" spc="-8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соблюдения</a:t>
            </a:r>
            <a:r>
              <a:rPr sz="24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r>
              <a:rPr sz="2400" b="1" spc="-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выдачи,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продления</a:t>
            </a:r>
            <a:r>
              <a:rPr sz="24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оформления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листков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нетрудоспособности»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735"/>
              </a:lnSpc>
              <a:spcBef>
                <a:spcPts val="125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Проверка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соблюдения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выдачи,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продления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5080">
              <a:lnSpc>
                <a:spcPct val="90000"/>
              </a:lnSpc>
              <a:spcBef>
                <a:spcPts val="14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оформления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отношении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листков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выданных</a:t>
            </a:r>
            <a:r>
              <a:rPr sz="24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форме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документа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бумажном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носителе,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либо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сформированных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форме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документа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295910" indent="-172720">
              <a:lnSpc>
                <a:spcPct val="90000"/>
              </a:lnSpc>
              <a:spcBef>
                <a:spcPts val="8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Проверка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соблюдения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установленного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(далее</a:t>
            </a:r>
            <a:r>
              <a:rPr sz="24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проверка)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целях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оценки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обоснованности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расходования</a:t>
            </a:r>
            <a:r>
              <a:rPr sz="2400" b="1" u="sng" spc="-9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средств</a:t>
            </a:r>
            <a:r>
              <a:rPr sz="24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обязательного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социального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1702435">
              <a:lnSpc>
                <a:spcPts val="2590"/>
              </a:lnSpc>
              <a:spcBef>
                <a:spcPts val="40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страхования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выплату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пособий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 нетрудоспособности,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родам.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735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Проводятся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следующие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виды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проверок: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плановые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735"/>
              </a:lnSpc>
            </a:pP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внеплановые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24205"/>
            <a:ext cx="7778115" cy="6059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735" algn="ctr">
              <a:lnSpc>
                <a:spcPts val="2735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Минздрава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России</a:t>
            </a:r>
            <a:r>
              <a:rPr sz="24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23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ноября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2021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г.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1090н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41020" marR="116840" indent="1905" algn="ctr">
              <a:lnSpc>
                <a:spcPct val="90000"/>
              </a:lnSpc>
              <a:spcBef>
                <a:spcPts val="14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«Об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утверждении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осуществления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Фондом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24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страхования</a:t>
            </a:r>
            <a:r>
              <a:rPr sz="2400" b="1" spc="-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2400" b="1" spc="-9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Федерации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проверки</a:t>
            </a:r>
            <a:r>
              <a:rPr sz="2400" b="1" spc="-8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соблюдения</a:t>
            </a:r>
            <a:r>
              <a:rPr sz="24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r>
              <a:rPr sz="2400" b="1" spc="-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выдачи,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продления</a:t>
            </a:r>
            <a:r>
              <a:rPr sz="24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оформления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листков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нетрудоспособности»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R="386715" algn="ctr">
              <a:lnSpc>
                <a:spcPct val="100000"/>
              </a:lnSpc>
              <a:spcBef>
                <a:spcPts val="125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проведении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проверки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проверяется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оценивается: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27685" indent="-172720">
              <a:lnSpc>
                <a:spcPct val="100000"/>
              </a:lnSpc>
              <a:spcBef>
                <a:spcPts val="120"/>
              </a:spcBef>
              <a:buFont typeface="Arial" panose="020B0604020202020204"/>
              <a:buChar char="•"/>
              <a:tabLst>
                <a:tab pos="5283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соблюдение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установленного</a:t>
            </a:r>
            <a:r>
              <a:rPr sz="24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Порядка;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27685" indent="-172720">
              <a:lnSpc>
                <a:spcPts val="2740"/>
              </a:lnSpc>
              <a:spcBef>
                <a:spcPts val="110"/>
              </a:spcBef>
              <a:buFont typeface="Arial" panose="020B0604020202020204"/>
              <a:buChar char="•"/>
              <a:tabLst>
                <a:tab pos="5283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ведение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документов,</a:t>
            </a:r>
            <a:r>
              <a:rPr sz="24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подтверждающих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выдачу,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27685" marR="2637155">
              <a:lnSpc>
                <a:spcPts val="2590"/>
              </a:lnSpc>
              <a:spcBef>
                <a:spcPts val="18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продление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оформление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 нетрудоспособности;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27685" indent="-172720">
              <a:lnSpc>
                <a:spcPts val="2735"/>
              </a:lnSpc>
              <a:spcBef>
                <a:spcPts val="75"/>
              </a:spcBef>
              <a:buFont typeface="Arial" panose="020B0604020202020204"/>
              <a:buChar char="•"/>
              <a:tabLst>
                <a:tab pos="5283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соблюдение</a:t>
            </a:r>
            <a:r>
              <a:rPr sz="2400" b="1" spc="-1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27685">
              <a:lnSpc>
                <a:spcPts val="259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установленных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сроков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выдачи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(формирования),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27685" marR="2640965">
              <a:lnSpc>
                <a:spcPts val="2590"/>
              </a:lnSpc>
              <a:spcBef>
                <a:spcPts val="18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продления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оформления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 нетрудоспособности;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27685" marR="483235" indent="-172720" algn="just">
              <a:lnSpc>
                <a:spcPct val="90000"/>
              </a:lnSpc>
              <a:spcBef>
                <a:spcPts val="370"/>
              </a:spcBef>
              <a:buFont typeface="Arial" panose="020B0604020202020204"/>
              <a:buChar char="•"/>
              <a:tabLst>
                <a:tab pos="5283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соблюдение</a:t>
            </a:r>
            <a:r>
              <a:rPr sz="24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порядка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учета,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хранения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распределения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бланков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 нетрудоспособности;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1544" y="299415"/>
            <a:ext cx="7081520" cy="143446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08915" marR="5080" indent="-196850">
              <a:lnSpc>
                <a:spcPts val="3570"/>
              </a:lnSpc>
              <a:spcBef>
                <a:spcPts val="545"/>
              </a:spcBef>
            </a:pPr>
            <a:r>
              <a:rPr sz="3300" b="0" spc="-10" dirty="0">
                <a:latin typeface="Calibri Light" panose="020F0302020204030204"/>
                <a:cs typeface="Calibri Light" panose="020F0302020204030204"/>
              </a:rPr>
              <a:t>Приказ</a:t>
            </a:r>
            <a:r>
              <a:rPr sz="3300"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35" dirty="0">
                <a:latin typeface="Calibri Light" panose="020F0302020204030204"/>
                <a:cs typeface="Calibri Light" panose="020F0302020204030204"/>
              </a:rPr>
              <a:t>Минздравсоцразвития</a:t>
            </a:r>
            <a:r>
              <a:rPr sz="3300"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10" dirty="0">
                <a:latin typeface="Calibri Light" panose="020F0302020204030204"/>
                <a:cs typeface="Calibri Light" panose="020F0302020204030204"/>
              </a:rPr>
              <a:t>России</a:t>
            </a:r>
            <a:r>
              <a:rPr sz="3300"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25" dirty="0">
                <a:latin typeface="Calibri Light" panose="020F0302020204030204"/>
                <a:cs typeface="Calibri Light" panose="020F0302020204030204"/>
              </a:rPr>
              <a:t>от 05.05.2012</a:t>
            </a:r>
            <a:r>
              <a:rPr sz="3300" b="0" spc="-13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dirty="0">
                <a:latin typeface="Calibri Light" panose="020F0302020204030204"/>
                <a:cs typeface="Calibri Light" panose="020F0302020204030204"/>
              </a:rPr>
              <a:t>N</a:t>
            </a:r>
            <a:r>
              <a:rPr sz="33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dirty="0">
                <a:latin typeface="Calibri Light" panose="020F0302020204030204"/>
                <a:cs typeface="Calibri Light" panose="020F0302020204030204"/>
              </a:rPr>
              <a:t>502н</a:t>
            </a:r>
            <a:r>
              <a:rPr sz="3300" b="0" spc="-12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dirty="0">
                <a:latin typeface="Calibri Light" panose="020F0302020204030204"/>
                <a:cs typeface="Calibri Light" panose="020F0302020204030204"/>
              </a:rPr>
              <a:t>(ред.</a:t>
            </a:r>
            <a:r>
              <a:rPr sz="33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sz="33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10" dirty="0">
                <a:latin typeface="Calibri Light" panose="020F0302020204030204"/>
                <a:cs typeface="Calibri Light" panose="020F0302020204030204"/>
              </a:rPr>
              <a:t>02.12.2013)</a:t>
            </a:r>
            <a:endParaRPr sz="3300">
              <a:latin typeface="Calibri Light" panose="020F0302020204030204"/>
              <a:cs typeface="Calibri Light" panose="020F0302020204030204"/>
            </a:endParaRPr>
          </a:p>
          <a:p>
            <a:pPr marL="295910">
              <a:lnSpc>
                <a:spcPts val="3505"/>
              </a:lnSpc>
            </a:pPr>
            <a:r>
              <a:rPr sz="3300" b="0" dirty="0">
                <a:latin typeface="Calibri Light" panose="020F0302020204030204"/>
                <a:cs typeface="Calibri Light" panose="020F0302020204030204"/>
              </a:rPr>
              <a:t>"Об</a:t>
            </a:r>
            <a:r>
              <a:rPr sz="3300" b="0" spc="-114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20" dirty="0">
                <a:latin typeface="Calibri Light" panose="020F0302020204030204"/>
                <a:cs typeface="Calibri Light" panose="020F0302020204030204"/>
              </a:rPr>
              <a:t>утверждении</a:t>
            </a:r>
            <a:r>
              <a:rPr sz="3300" b="0" spc="-12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10" dirty="0">
                <a:latin typeface="Calibri Light" panose="020F0302020204030204"/>
                <a:cs typeface="Calibri Light" panose="020F0302020204030204"/>
              </a:rPr>
              <a:t>порядка</a:t>
            </a:r>
            <a:r>
              <a:rPr sz="33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20" dirty="0">
                <a:latin typeface="Calibri Light" panose="020F0302020204030204"/>
                <a:cs typeface="Calibri Light" panose="020F0302020204030204"/>
              </a:rPr>
              <a:t>создания</a:t>
            </a:r>
            <a:r>
              <a:rPr sz="3300" b="0" spc="-12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50" dirty="0">
                <a:latin typeface="Calibri Light" panose="020F0302020204030204"/>
                <a:cs typeface="Calibri Light" panose="020F0302020204030204"/>
              </a:rPr>
              <a:t>и</a:t>
            </a:r>
            <a:endParaRPr sz="33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6507" y="1657553"/>
            <a:ext cx="6115685" cy="98171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637540" marR="5080" indent="-624840">
              <a:lnSpc>
                <a:spcPts val="3570"/>
              </a:lnSpc>
              <a:spcBef>
                <a:spcPts val="545"/>
              </a:spcBef>
            </a:pPr>
            <a:r>
              <a:rPr sz="33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деятельности</a:t>
            </a:r>
            <a:r>
              <a:rPr sz="3300" b="0" spc="-1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врачебной</a:t>
            </a:r>
            <a:r>
              <a:rPr sz="3300" b="0" spc="-10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комиссии медицинской</a:t>
            </a:r>
            <a:r>
              <a:rPr sz="3300" b="0" spc="-1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организации"</a:t>
            </a:r>
            <a:endParaRPr sz="33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168" y="3337331"/>
            <a:ext cx="7571105" cy="23533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114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приказе</a:t>
            </a:r>
            <a:r>
              <a:rPr sz="28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отражены</a:t>
            </a:r>
            <a:r>
              <a:rPr sz="2800" b="1" spc="-1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следующие</a:t>
            </a:r>
            <a:r>
              <a:rPr sz="28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разделы: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83845" indent="-271780">
              <a:lnSpc>
                <a:spcPct val="100000"/>
              </a:lnSpc>
              <a:spcBef>
                <a:spcPts val="470"/>
              </a:spcBef>
              <a:buAutoNum type="romanUcPeriod"/>
              <a:tabLst>
                <a:tab pos="284480" algn="l"/>
              </a:tabLst>
            </a:pP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Общие</a:t>
            </a:r>
            <a:r>
              <a:rPr sz="28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положения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379730" indent="-367665">
              <a:lnSpc>
                <a:spcPct val="100000"/>
              </a:lnSpc>
              <a:spcBef>
                <a:spcPts val="470"/>
              </a:spcBef>
              <a:buAutoNum type="romanUcPeriod"/>
              <a:tabLst>
                <a:tab pos="380365" algn="l"/>
              </a:tabLst>
            </a:pP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Функции</a:t>
            </a:r>
            <a:r>
              <a:rPr sz="2800" b="1" spc="-114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800" b="1" spc="-10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комиссии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3020"/>
              </a:lnSpc>
              <a:spcBef>
                <a:spcPts val="840"/>
              </a:spcBef>
              <a:buAutoNum type="romanUcPeriod"/>
              <a:tabLst>
                <a:tab pos="474345" algn="l"/>
              </a:tabLst>
            </a:pP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Порядок</a:t>
            </a:r>
            <a:r>
              <a:rPr sz="2800" b="1" spc="-114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создания</a:t>
            </a:r>
            <a:r>
              <a:rPr sz="28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8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деятельности</a:t>
            </a:r>
            <a:r>
              <a:rPr sz="28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врачебной комиссии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1167" y="325882"/>
            <a:ext cx="7687945" cy="58642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76860" marR="5080" indent="-6985" algn="ctr">
              <a:lnSpc>
                <a:spcPct val="90000"/>
              </a:lnSpc>
              <a:spcBef>
                <a:spcPts val="460"/>
              </a:spcBef>
            </a:pPr>
            <a:r>
              <a:rPr sz="3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Приказ</a:t>
            </a:r>
            <a:r>
              <a:rPr sz="3000" b="0" spc="-9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Минздрава</a:t>
            </a:r>
            <a:r>
              <a:rPr sz="3000" b="0" spc="-9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РФ</a:t>
            </a:r>
            <a:r>
              <a:rPr sz="3000" b="0" spc="-9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от</a:t>
            </a:r>
            <a:r>
              <a:rPr sz="3000" b="0" spc="-7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21.05.2002</a:t>
            </a:r>
            <a:r>
              <a:rPr sz="3000" b="0" spc="-1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N</a:t>
            </a:r>
            <a:r>
              <a:rPr sz="3000" b="0" spc="-8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154</a:t>
            </a:r>
            <a:r>
              <a:rPr sz="3000" b="0" spc="-10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"О </a:t>
            </a:r>
            <a:r>
              <a:rPr sz="3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введении</a:t>
            </a:r>
            <a:r>
              <a:rPr sz="3000" b="0" spc="-1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формы</a:t>
            </a:r>
            <a:r>
              <a:rPr sz="3000" b="0" spc="-114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учета</a:t>
            </a:r>
            <a:r>
              <a:rPr sz="3000" b="0" spc="-114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3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клинико-</a:t>
            </a:r>
            <a:r>
              <a:rPr sz="3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экспертной работы</a:t>
            </a:r>
            <a:r>
              <a:rPr sz="3000" b="0" spc="-10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в</a:t>
            </a:r>
            <a:r>
              <a:rPr sz="30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3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лечебно-</a:t>
            </a:r>
            <a:r>
              <a:rPr sz="3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профилактических </a:t>
            </a:r>
            <a:r>
              <a:rPr sz="30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учреждениях"</a:t>
            </a:r>
            <a:r>
              <a:rPr sz="3000" b="0" spc="-10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(вместе</a:t>
            </a:r>
            <a:r>
              <a:rPr sz="3000" b="0" spc="-10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с</a:t>
            </a:r>
            <a:r>
              <a:rPr sz="3000" b="0" spc="-5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"Инструкцией</a:t>
            </a:r>
            <a:r>
              <a:rPr sz="3000" b="0" spc="-10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по заполнению</a:t>
            </a:r>
            <a:r>
              <a:rPr sz="3000" b="0" spc="-13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учетной</a:t>
            </a:r>
            <a:r>
              <a:rPr sz="3000" b="0" spc="-10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формы</a:t>
            </a:r>
            <a:r>
              <a:rPr sz="3000" b="0" spc="-1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3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035/У-</a:t>
            </a:r>
            <a:r>
              <a:rPr sz="3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02</a:t>
            </a:r>
            <a:r>
              <a:rPr sz="3000" b="0" spc="-10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"Журнал </a:t>
            </a:r>
            <a:r>
              <a:rPr sz="30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учета</a:t>
            </a:r>
            <a:r>
              <a:rPr sz="3000" b="0" spc="-10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3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клинико-</a:t>
            </a:r>
            <a:r>
              <a:rPr sz="30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экспертной</a:t>
            </a:r>
            <a:r>
              <a:rPr sz="3000" b="0" spc="-114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работы</a:t>
            </a:r>
            <a:r>
              <a:rPr sz="3000" b="0" spc="-10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лечебно- </a:t>
            </a:r>
            <a:r>
              <a:rPr sz="3000" b="0" spc="-3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профилактического</a:t>
            </a:r>
            <a:r>
              <a:rPr sz="3000" b="0" spc="-4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учреждения")</a:t>
            </a:r>
            <a:endParaRPr sz="3000">
              <a:latin typeface="Calibri Light" panose="020F0302020204030204"/>
              <a:cs typeface="Calibri Light" panose="020F0302020204030204"/>
            </a:endParaRPr>
          </a:p>
          <a:p>
            <a:pPr marL="184785" marR="636270" indent="-172720">
              <a:lnSpc>
                <a:spcPts val="2270"/>
              </a:lnSpc>
              <a:spcBef>
                <a:spcPts val="162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Создан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целях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совершенствование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системы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учета,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оценки клинико-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экспертной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(далее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КЭР)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средствам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230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унификации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документооборота;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Calibri" panose="020F0502020204030204"/>
              <a:buChar char="-"/>
              <a:tabLst>
                <a:tab pos="18542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ускорить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поиск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информации,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подготовки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отчетов;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Calibri" panose="020F0502020204030204"/>
              <a:buChar char="-"/>
              <a:tabLst>
                <a:tab pos="18542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совершенствование</a:t>
            </a:r>
            <a:r>
              <a:rPr sz="21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системы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контроля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качества;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мониторинг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анализ</a:t>
            </a:r>
            <a:r>
              <a:rPr sz="21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дефектов;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5"/>
              </a:lnSpc>
              <a:spcBef>
                <a:spcPts val="540"/>
              </a:spcBef>
            </a:pPr>
            <a:r>
              <a:rPr sz="2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100" spc="1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совершенствование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мониторинга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экспертизы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395"/>
              </a:lnSpc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908175"/>
          </a:xfrm>
        </p:spPr>
        <p:txBody>
          <a:bodyPr>
            <a:noAutofit/>
          </a:bodyPr>
          <a:p>
            <a:pPr algn="ctr"/>
            <a:r>
              <a:rPr lang="ru-RU" altLang="en-US" sz="3200"/>
              <a:t>Спасибо за внимание!</a:t>
            </a:r>
            <a:endParaRPr lang="ru-RU" altLang="en-US" sz="32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67976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spc="-10" dirty="0">
                <a:latin typeface="Calibri Light" panose="020F0302020204030204"/>
                <a:cs typeface="Calibri Light" panose="020F0302020204030204"/>
              </a:rPr>
              <a:t>Органы</a:t>
            </a:r>
            <a:r>
              <a:rPr sz="3300" b="0" spc="-13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20" dirty="0">
                <a:latin typeface="Calibri Light" panose="020F0302020204030204"/>
                <a:cs typeface="Calibri Light" panose="020F0302020204030204"/>
              </a:rPr>
              <a:t>экспертизы</a:t>
            </a:r>
            <a:r>
              <a:rPr sz="3300" b="0" spc="-13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30" dirty="0">
                <a:latin typeface="Calibri Light" panose="020F0302020204030204"/>
                <a:cs typeface="Calibri Light" panose="020F0302020204030204"/>
              </a:rPr>
              <a:t>трудоспособности:</a:t>
            </a:r>
            <a:endParaRPr sz="33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1461261"/>
            <a:ext cx="7649209" cy="48520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5245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Российским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законодательством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определены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единые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органы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экспертизы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marR="5080" indent="-457200">
              <a:lnSpc>
                <a:spcPts val="2590"/>
              </a:lnSpc>
              <a:spcBef>
                <a:spcPts val="81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медицинские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организации,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независимо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их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уровня,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профиля,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ведомственной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принадлежности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формы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собственности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наличии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лицензии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данный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вид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114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деятельности;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Calibri" panose="020F0502020204030204"/>
              <a:buAutoNum type="arabicPeriod"/>
            </a:pPr>
            <a:endParaRPr sz="3400">
              <a:latin typeface="Calibri" panose="020F0502020204030204"/>
              <a:cs typeface="Calibri" panose="020F0502020204030204"/>
            </a:endParaRPr>
          </a:p>
          <a:p>
            <a:pPr marL="469900" marR="6985" indent="-457200">
              <a:lnSpc>
                <a:spcPts val="259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бюро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медико-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социальной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экспертизы</a:t>
            </a:r>
            <a:r>
              <a:rPr sz="24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специальные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учреждения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государственной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службы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медико-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ts val="256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социальной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экспертизы;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Calibri" panose="020F0502020204030204"/>
              <a:cs typeface="Calibri" panose="020F0502020204030204"/>
            </a:endParaRPr>
          </a:p>
          <a:p>
            <a:pPr marL="469900" marR="471805" indent="-457200">
              <a:lnSpc>
                <a:spcPts val="2590"/>
              </a:lnSpc>
              <a:spcBef>
                <a:spcPts val="5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органы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социальной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защиты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населения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различных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территориальных</a:t>
            </a:r>
            <a:r>
              <a:rPr sz="24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уровней.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0936" y="206451"/>
            <a:ext cx="6451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Arial" panose="020B0604020202020204"/>
                <a:cs typeface="Arial" panose="020B0604020202020204"/>
              </a:rPr>
              <a:t>Уровни</a:t>
            </a:r>
            <a:r>
              <a:rPr sz="4000" spc="-245" dirty="0">
                <a:latin typeface="Arial" panose="020B0604020202020204"/>
                <a:cs typeface="Arial" panose="020B0604020202020204"/>
              </a:rPr>
              <a:t> </a:t>
            </a:r>
            <a:r>
              <a:rPr sz="4000" spc="-10" dirty="0">
                <a:latin typeface="Arial" panose="020B0604020202020204"/>
                <a:cs typeface="Arial" panose="020B0604020202020204"/>
              </a:rPr>
              <a:t>проведения</a:t>
            </a:r>
            <a:r>
              <a:rPr sz="4000" spc="-235" dirty="0">
                <a:latin typeface="Arial" panose="020B0604020202020204"/>
                <a:cs typeface="Arial" panose="020B0604020202020204"/>
              </a:rPr>
              <a:t> </a:t>
            </a:r>
            <a:r>
              <a:rPr sz="4000" spc="-20" dirty="0">
                <a:latin typeface="Arial" panose="020B0604020202020204"/>
                <a:cs typeface="Arial" panose="020B0604020202020204"/>
              </a:rPr>
              <a:t>ЭВН: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1390269"/>
            <a:ext cx="8308340" cy="3481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93370" algn="l"/>
              </a:tabLst>
            </a:pP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лечащий</a:t>
            </a:r>
            <a:r>
              <a:rPr sz="2000" b="1" spc="-10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врач;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Arial" panose="020B0604020202020204"/>
              <a:buAutoNum type="arabicPeriod"/>
            </a:pPr>
            <a:endParaRPr sz="1700">
              <a:latin typeface="Arial" panose="020B0604020202020204"/>
              <a:cs typeface="Arial" panose="020B0604020202020204"/>
            </a:endParaRPr>
          </a:p>
          <a:p>
            <a:pPr marL="353695" indent="-341630">
              <a:lnSpc>
                <a:spcPct val="100000"/>
              </a:lnSpc>
              <a:buAutoNum type="arabicPeriod"/>
              <a:tabLst>
                <a:tab pos="353695" algn="l"/>
                <a:tab pos="354330" algn="l"/>
                <a:tab pos="1814830" algn="l"/>
                <a:tab pos="3149600" algn="l"/>
                <a:tab pos="4108450" algn="l"/>
                <a:tab pos="4323080" algn="l"/>
                <a:tab pos="4874895" algn="l"/>
                <a:tab pos="669480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врачебная</a:t>
            </a: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0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комиссия</a:t>
            </a: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0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(далее</a:t>
            </a: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000" b="1" spc="-5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000" b="1" spc="-2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ВК)</a:t>
            </a: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0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медицинской</a:t>
            </a: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0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организации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(МО);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50000"/>
              </a:lnSpc>
              <a:spcBef>
                <a:spcPts val="795"/>
              </a:spcBef>
              <a:buAutoNum type="arabicPeriod" startAt="3"/>
              <a:tabLst>
                <a:tab pos="297815" algn="l"/>
              </a:tabLst>
            </a:pP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органы</a:t>
            </a:r>
            <a:r>
              <a:rPr sz="2000" b="1" spc="-6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управления</a:t>
            </a:r>
            <a:r>
              <a:rPr sz="2000" b="1" spc="-7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здравоохранения</a:t>
            </a:r>
            <a:r>
              <a:rPr sz="2000" b="1" spc="-6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территории,</a:t>
            </a:r>
            <a:r>
              <a:rPr sz="2000" b="1" spc="-7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входящей</a:t>
            </a:r>
            <a:r>
              <a:rPr sz="2000" b="1" spc="-7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в </a:t>
            </a: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субъект</a:t>
            </a:r>
            <a:r>
              <a:rPr sz="2000" b="1" spc="-6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Федерации;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CC"/>
              </a:buClr>
              <a:buFont typeface="Arial" panose="020B0604020202020204"/>
              <a:buAutoNum type="arabicPeriod" startAt="3"/>
            </a:pPr>
            <a:endParaRPr sz="1700">
              <a:latin typeface="Arial" panose="020B0604020202020204"/>
              <a:cs typeface="Arial" panose="020B0604020202020204"/>
            </a:endParaRPr>
          </a:p>
          <a:p>
            <a:pPr marL="292735" indent="-28067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93370" algn="l"/>
              </a:tabLst>
            </a:pP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органы</a:t>
            </a:r>
            <a:r>
              <a:rPr sz="2000" b="1" spc="-4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управления</a:t>
            </a:r>
            <a:r>
              <a:rPr sz="2000" b="1" spc="-4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здравоохранения</a:t>
            </a:r>
            <a:r>
              <a:rPr sz="2000" b="1" spc="-7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субъекта</a:t>
            </a:r>
            <a:r>
              <a:rPr sz="2000" b="1" spc="-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Федерации;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0CC"/>
              </a:buClr>
              <a:buFont typeface="Arial" panose="020B0604020202020204"/>
              <a:buAutoNum type="arabicPeriod" startAt="3"/>
            </a:pPr>
            <a:endParaRPr sz="1700">
              <a:latin typeface="Arial" panose="020B0604020202020204"/>
              <a:cs typeface="Arial" panose="020B0604020202020204"/>
            </a:endParaRPr>
          </a:p>
          <a:p>
            <a:pPr marL="292735" indent="-280670">
              <a:lnSpc>
                <a:spcPct val="100000"/>
              </a:lnSpc>
              <a:buAutoNum type="arabicPeriod" startAt="3"/>
              <a:tabLst>
                <a:tab pos="293370" algn="l"/>
              </a:tabLst>
            </a:pP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Федеральный</a:t>
            </a:r>
            <a:r>
              <a:rPr sz="2000" b="1" spc="-8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уровень</a:t>
            </a:r>
            <a:r>
              <a:rPr sz="2000" b="1" spc="-6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(Министерство</a:t>
            </a:r>
            <a:r>
              <a:rPr sz="2000" b="1" spc="-6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здравоохранения).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9442" y="428320"/>
            <a:ext cx="48641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Нормативные</a:t>
            </a:r>
            <a:r>
              <a:rPr sz="3300" spc="-40" dirty="0"/>
              <a:t> </a:t>
            </a:r>
            <a:r>
              <a:rPr sz="3300" spc="-10" dirty="0"/>
              <a:t>документы: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01167" y="1283969"/>
            <a:ext cx="6760845" cy="4160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290" indent="-276225">
              <a:lnSpc>
                <a:spcPct val="100000"/>
              </a:lnSpc>
              <a:spcBef>
                <a:spcPts val="95"/>
              </a:spcBef>
              <a:buSzPct val="96000"/>
              <a:buAutoNum type="arabicPeriod"/>
              <a:tabLst>
                <a:tab pos="288925" algn="l"/>
              </a:tabLst>
            </a:pP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Федеральные</a:t>
            </a:r>
            <a:r>
              <a:rPr sz="2800" b="1" spc="-1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законы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74000"/>
              </a:lnSpc>
              <a:spcBef>
                <a:spcPts val="15"/>
              </a:spcBef>
              <a:buSzPct val="96000"/>
              <a:buAutoNum type="arabicPeriod"/>
              <a:tabLst>
                <a:tab pos="288925" algn="l"/>
              </a:tabLst>
            </a:pP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Приказы</a:t>
            </a:r>
            <a:r>
              <a:rPr sz="2800" b="1" spc="-10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Министерства</a:t>
            </a:r>
            <a:r>
              <a:rPr sz="2800" b="1" spc="-1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здравоохранения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3.Приказы</a:t>
            </a:r>
            <a:r>
              <a:rPr sz="2800" b="1" spc="-1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Министерства</a:t>
            </a:r>
            <a:r>
              <a:rPr sz="2800" b="1" spc="-1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труда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288290" indent="-276225">
              <a:lnSpc>
                <a:spcPct val="100000"/>
              </a:lnSpc>
              <a:spcBef>
                <a:spcPts val="2485"/>
              </a:spcBef>
              <a:buSzPct val="96000"/>
              <a:buAutoNum type="arabicPeriod" startAt="4"/>
              <a:tabLst>
                <a:tab pos="288925" algn="l"/>
              </a:tabLst>
            </a:pP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Приказы</a:t>
            </a:r>
            <a:r>
              <a:rPr sz="2800" b="1" spc="-1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ФСС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1736725">
              <a:lnSpc>
                <a:spcPct val="174000"/>
              </a:lnSpc>
              <a:spcBef>
                <a:spcPts val="5"/>
              </a:spcBef>
              <a:buSzPct val="96000"/>
              <a:buAutoNum type="arabicPeriod" startAt="4"/>
              <a:tabLst>
                <a:tab pos="288925" algn="l"/>
              </a:tabLst>
            </a:pP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Постановления</a:t>
            </a:r>
            <a:r>
              <a:rPr sz="2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Правительства 6.Локальные</a:t>
            </a:r>
            <a:r>
              <a:rPr sz="2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документы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9442" y="428320"/>
            <a:ext cx="48641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Нормативные</a:t>
            </a:r>
            <a:r>
              <a:rPr sz="3300" spc="-40" dirty="0"/>
              <a:t> </a:t>
            </a:r>
            <a:r>
              <a:rPr sz="3300" spc="-10" dirty="0"/>
              <a:t>документы: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186639" y="1040740"/>
            <a:ext cx="8554720" cy="421957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7051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Конституция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69875" indent="-257810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27051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Федеральный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21.11.2011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323-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ФЗ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69875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«Об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основах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охраны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здоровья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Федерации»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69875" marR="781050" indent="-257810">
              <a:lnSpc>
                <a:spcPct val="100000"/>
              </a:lnSpc>
              <a:spcBef>
                <a:spcPts val="795"/>
              </a:spcBef>
              <a:buAutoNum type="arabicPeriod" startAt="3"/>
              <a:tabLst>
                <a:tab pos="27051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Федеральный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29.12.2006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255-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ФЗ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(ред.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29.12.2020)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"Об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обязательном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социальном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страховании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случай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 нетрудоспособности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связи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0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материнством«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69875" marR="97790" indent="-257810" algn="just">
              <a:lnSpc>
                <a:spcPct val="100000"/>
              </a:lnSpc>
              <a:spcBef>
                <a:spcPts val="805"/>
              </a:spcBef>
              <a:buAutoNum type="arabicPeriod" startAt="3"/>
              <a:tabLst>
                <a:tab pos="27051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Минздрава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России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23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ноября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2021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г.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1089н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«Об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утверждении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условий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формирования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форме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выдачи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форме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бумажном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носителе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случаях,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установленных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69875" algn="just">
              <a:lnSpc>
                <a:spcPct val="100000"/>
              </a:lnSpc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законодательством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Федерации»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698500" marR="5080">
              <a:lnSpc>
                <a:spcPct val="100000"/>
              </a:lnSpc>
              <a:spcBef>
                <a:spcPts val="810"/>
              </a:spcBef>
            </a:pP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7392" y="63195"/>
            <a:ext cx="48641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Нормативные</a:t>
            </a:r>
            <a:r>
              <a:rPr sz="3300" spc="-40" dirty="0"/>
              <a:t> </a:t>
            </a:r>
            <a:r>
              <a:rPr sz="3300" spc="-10" dirty="0"/>
              <a:t>документы: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58267" y="637158"/>
            <a:ext cx="8554720" cy="571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 startAt="5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Минздрава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России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23.08.2016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625н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"Об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утверждении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проведения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экспертизы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нетрудоспособности«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indent="-457200">
              <a:lnSpc>
                <a:spcPct val="100000"/>
              </a:lnSpc>
              <a:spcBef>
                <a:spcPts val="805"/>
              </a:spcBef>
              <a:buAutoNum type="arabicPeriod" startAt="6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Минздравсоцразвития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России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23.03.2012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252н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"Об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утверждении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возложения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фельдшера,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акушерку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marR="5080">
              <a:lnSpc>
                <a:spcPct val="100000"/>
              </a:lnSpc>
            </a:pP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руководителем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оказания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первичной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медико-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санитарной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скорой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 отдельных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функций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лечащего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врача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непосредственному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оказанию медицинской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пациенту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наблюдения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ним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его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marR="54991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лечения,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том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числе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назначению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применению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лекарственных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препаратов,</a:t>
            </a:r>
            <a:r>
              <a:rPr sz="20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включая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наркотические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лекарственные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препараты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психотропные</a:t>
            </a:r>
            <a:r>
              <a:rPr sz="20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лекарственные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препараты«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marR="173355" indent="-457200">
              <a:lnSpc>
                <a:spcPct val="100000"/>
              </a:lnSpc>
              <a:spcBef>
                <a:spcPts val="795"/>
              </a:spcBef>
              <a:buAutoNum type="arabicPeriod" startAt="7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Минздравсоцразвития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 N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42,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ФСС</a:t>
            </a:r>
            <a:r>
              <a:rPr sz="20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130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23.07.2004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"Об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утверждении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изменений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дополнений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Инструкцию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порядке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обеспечения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бланками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их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учета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marR="39116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хранения,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утвержденную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Приказом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Фонда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страхования Российской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Минздрава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России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29.01.2004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18/29"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(Зарегистрировано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Минюсте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03.08.2004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5956)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7392" y="63195"/>
            <a:ext cx="48641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Нормативные</a:t>
            </a:r>
            <a:r>
              <a:rPr sz="3300" spc="-40" dirty="0"/>
              <a:t> </a:t>
            </a:r>
            <a:r>
              <a:rPr sz="3300" spc="-10" dirty="0"/>
              <a:t>документы: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58267" y="637158"/>
            <a:ext cx="8663305" cy="3582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 startAt="8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ФСС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18,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Минздрава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29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29.01.2004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(ред.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23.07.2004)</a:t>
            </a:r>
            <a:r>
              <a:rPr sz="20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"Об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утверждении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Инструкции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порядке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обеспечения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бланками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их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учета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хранения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marR="85725" indent="-457200">
              <a:lnSpc>
                <a:spcPct val="100000"/>
              </a:lnSpc>
              <a:spcBef>
                <a:spcPts val="805"/>
              </a:spcBef>
              <a:buAutoNum type="arabicPeriod" startAt="9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Минздравсоцразвития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 от 26.04.2011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347н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"Об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утверждении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формы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бланка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нетрудоспособности"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(Зарегистрировано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Минюсте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10.06.2011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21026)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marR="5080" indent="-457200">
              <a:lnSpc>
                <a:spcPct val="100000"/>
              </a:lnSpc>
              <a:spcBef>
                <a:spcPts val="795"/>
              </a:spcBef>
              <a:buAutoNum type="arabicPeriod" startAt="9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&lt;Письмо&gt;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ФСС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01.09.2000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02-18/10-5766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&lt;Об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ориентировочных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сроках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наиболее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распространенных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заболеваниях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травмах&gt;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(вместе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"Рекомендациями...",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утв.</a:t>
            </a:r>
            <a:r>
              <a:rPr sz="20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18.08.2000,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Минздравом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21.08.2000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2510/9362-34,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ФСС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21.08.2000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02-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08/10-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1977П).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7392" y="63195"/>
            <a:ext cx="48641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Нормативные</a:t>
            </a:r>
            <a:r>
              <a:rPr sz="3300" spc="-40" dirty="0"/>
              <a:t> </a:t>
            </a:r>
            <a:r>
              <a:rPr sz="3300" spc="-10" dirty="0"/>
              <a:t>документы: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58267" y="637158"/>
            <a:ext cx="8694420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 startAt="11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Минздрава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России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23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ноября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2021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г.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1090н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«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marR="9271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утверждении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осуществления</a:t>
            </a:r>
            <a:r>
              <a:rPr sz="20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Фондом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20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страхования Российской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проверки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соблюдения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выдачи, продления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оформления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нетрудоспособности»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698500">
              <a:lnSpc>
                <a:spcPct val="100000"/>
              </a:lnSpc>
              <a:spcBef>
                <a:spcPts val="1005"/>
              </a:spcBef>
            </a:pP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(Приказ</a:t>
            </a:r>
            <a:r>
              <a:rPr sz="18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Минздрава</a:t>
            </a:r>
            <a:r>
              <a:rPr sz="1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России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1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21.12.2012</a:t>
            </a:r>
            <a:r>
              <a:rPr sz="18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18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1345н</a:t>
            </a:r>
            <a:r>
              <a:rPr sz="18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"Об утверждении</a:t>
            </a:r>
            <a:r>
              <a:rPr sz="1800" b="1" spc="4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698500">
              <a:lnSpc>
                <a:spcPct val="100000"/>
              </a:lnSpc>
              <a:spcBef>
                <a:spcPts val="45"/>
              </a:spcBef>
            </a:pP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осуществления</a:t>
            </a:r>
            <a:r>
              <a:rPr sz="18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Фондом</a:t>
            </a:r>
            <a:r>
              <a:rPr sz="1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18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страхования</a:t>
            </a:r>
            <a:r>
              <a:rPr sz="1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</a:t>
            </a:r>
            <a:r>
              <a:rPr sz="1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проверки</a:t>
            </a:r>
            <a:r>
              <a:rPr sz="1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соблюдения</a:t>
            </a:r>
            <a:r>
              <a:rPr sz="1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r>
              <a:rPr sz="18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выдачи,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продления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698500" marR="5080">
              <a:lnSpc>
                <a:spcPct val="100000"/>
              </a:lnSpc>
              <a:tabLst>
                <a:tab pos="6870700" algn="l"/>
                <a:tab pos="7556500" algn="l"/>
              </a:tabLst>
            </a:pP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оформления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</a:t>
            </a:r>
            <a:r>
              <a:rPr sz="18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нетрудоспособности“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утратил</a:t>
            </a:r>
            <a:r>
              <a:rPr sz="18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силу</a:t>
            </a:r>
            <a:r>
              <a:rPr sz="1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18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января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	2022</a:t>
            </a:r>
            <a:r>
              <a:rPr sz="18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года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связи</a:t>
            </a:r>
            <a:r>
              <a:rPr sz="18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8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изданием</a:t>
            </a:r>
            <a:r>
              <a:rPr sz="1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Приказа</a:t>
            </a:r>
            <a:r>
              <a:rPr sz="1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Минздрава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России</a:t>
            </a:r>
            <a:r>
              <a:rPr sz="18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1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23.11.2021</a:t>
            </a:r>
            <a:r>
              <a:rPr sz="1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	N</a:t>
            </a:r>
            <a:r>
              <a:rPr sz="1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1090н.)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469900" indent="-457200">
              <a:lnSpc>
                <a:spcPct val="100000"/>
              </a:lnSpc>
              <a:spcBef>
                <a:spcPts val="785"/>
              </a:spcBef>
              <a:buAutoNum type="arabicPeriod" startAt="12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Минздравсоцразвития</a:t>
            </a:r>
            <a:r>
              <a:rPr sz="20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России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05.05.2012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502н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(ред.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от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02.12.2013)</a:t>
            </a:r>
            <a:r>
              <a:rPr sz="2000" b="1" spc="3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"Об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утверждении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создания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деятельности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организации«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indent="-457200">
              <a:lnSpc>
                <a:spcPct val="100000"/>
              </a:lnSpc>
              <a:spcBef>
                <a:spcPts val="805"/>
              </a:spcBef>
              <a:buAutoNum type="arabicPeriod" startAt="13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Приказ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Минздрава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РФ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21.05.2002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154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введении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формы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учета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клинико-экспертной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</a:t>
            </a:r>
            <a:r>
              <a:rPr sz="20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лечебно-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профилактических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учреждениях"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(вместе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"Инструкцией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заполнению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учетной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формы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035/У-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02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69900" marR="147955">
              <a:lnSpc>
                <a:spcPct val="10000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"Журнал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учета</a:t>
            </a:r>
            <a:r>
              <a:rPr sz="20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клинико-экспертной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</a:t>
            </a:r>
            <a:r>
              <a:rPr sz="20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лечебно-профилактического учреждения")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642" y="822147"/>
            <a:ext cx="6779259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spc="-25" dirty="0">
                <a:latin typeface="Calibri Light" panose="020F0302020204030204"/>
                <a:cs typeface="Calibri Light" panose="020F0302020204030204"/>
              </a:rPr>
              <a:t>«Конституция</a:t>
            </a:r>
            <a:r>
              <a:rPr sz="3300" b="0" spc="-13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20" dirty="0">
                <a:latin typeface="Calibri Light" panose="020F0302020204030204"/>
                <a:cs typeface="Calibri Light" panose="020F0302020204030204"/>
              </a:rPr>
              <a:t>Российской</a:t>
            </a:r>
            <a:r>
              <a:rPr sz="3300" b="0" spc="-114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300" b="0" spc="-20" dirty="0">
                <a:latin typeface="Calibri Light" panose="020F0302020204030204"/>
                <a:cs typeface="Calibri Light" panose="020F0302020204030204"/>
              </a:rPr>
              <a:t>Федерации»</a:t>
            </a:r>
            <a:endParaRPr sz="3300" dirty="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1581658"/>
            <a:ext cx="7870190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algn="ctr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Глава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2.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Права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свобода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человека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endParaRPr sz="2100" dirty="0">
              <a:latin typeface="Calibri" panose="020F0502020204030204"/>
              <a:cs typeface="Calibri" panose="020F0502020204030204"/>
            </a:endParaRPr>
          </a:p>
          <a:p>
            <a:pPr marL="73025" algn="ctr">
              <a:lnSpc>
                <a:spcPct val="100000"/>
              </a:lnSpc>
              <a:spcBef>
                <a:spcPts val="157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Статья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39.</a:t>
            </a:r>
            <a:endParaRPr sz="2100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7000"/>
              </a:lnSpc>
              <a:spcBef>
                <a:spcPts val="1395"/>
              </a:spcBef>
              <a:buAutoNum type="arabicPeriod"/>
              <a:tabLst>
                <a:tab pos="27940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Каждому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гарантируется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социальное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обеспечение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возрасту,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болезни,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инвалидности,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потери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кормильца,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воспитания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детей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иных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случаях,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установленных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законом.</a:t>
            </a:r>
            <a:endParaRPr sz="2100" dirty="0">
              <a:latin typeface="Calibri" panose="020F0502020204030204"/>
              <a:cs typeface="Calibri" panose="020F0502020204030204"/>
            </a:endParaRPr>
          </a:p>
          <a:p>
            <a:pPr marL="279400" indent="-267335">
              <a:lnSpc>
                <a:spcPct val="100000"/>
              </a:lnSpc>
              <a:spcBef>
                <a:spcPts val="1575"/>
              </a:spcBef>
              <a:buAutoNum type="arabicPeriod"/>
              <a:tabLst>
                <a:tab pos="280035" algn="l"/>
              </a:tabLst>
            </a:pP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Государственные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пенсии</a:t>
            </a:r>
            <a:r>
              <a:rPr sz="21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социальные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пособия</a:t>
            </a:r>
            <a:endParaRPr sz="21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устанавливаются</a:t>
            </a:r>
            <a:r>
              <a:rPr sz="21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законом.</a:t>
            </a:r>
            <a:endParaRPr sz="2100" dirty="0">
              <a:latin typeface="Calibri" panose="020F0502020204030204"/>
              <a:cs typeface="Calibri" panose="020F0502020204030204"/>
            </a:endParaRPr>
          </a:p>
          <a:p>
            <a:pPr marL="278765" indent="-266700">
              <a:lnSpc>
                <a:spcPct val="100000"/>
              </a:lnSpc>
              <a:spcBef>
                <a:spcPts val="1575"/>
              </a:spcBef>
              <a:buAutoNum type="arabicPeriod" startAt="3"/>
              <a:tabLst>
                <a:tab pos="27940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Поощряются</a:t>
            </a:r>
            <a:r>
              <a:rPr sz="21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добровольное</a:t>
            </a:r>
            <a:r>
              <a:rPr sz="21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социальное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страхование,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создание</a:t>
            </a:r>
            <a:endParaRPr sz="21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дополнительных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обеспечения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2100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благотворительность.</a:t>
            </a:r>
            <a:endParaRPr sz="21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661" y="51307"/>
            <a:ext cx="3632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>
                <a:latin typeface="Arial" panose="020B0604020202020204"/>
                <a:cs typeface="Arial" panose="020B0604020202020204"/>
              </a:rPr>
              <a:t>Терминология</a:t>
            </a:r>
            <a:endParaRPr sz="40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732485"/>
            <a:ext cx="8065770" cy="51638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785" marR="5080" indent="-172720">
              <a:lnSpc>
                <a:spcPct val="90000"/>
              </a:lnSpc>
              <a:spcBef>
                <a:spcPts val="43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8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Экспертиза</a:t>
            </a:r>
            <a:r>
              <a:rPr sz="2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—</a:t>
            </a:r>
            <a:r>
              <a:rPr sz="28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изучение</a:t>
            </a:r>
            <a:r>
              <a:rPr sz="28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специалистом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(экспертом)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8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группой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специалистов</a:t>
            </a:r>
            <a:r>
              <a:rPr sz="28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(экспертов)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вопросов,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2800" b="1" spc="-10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решения</a:t>
            </a:r>
            <a:r>
              <a:rPr sz="2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которых</a:t>
            </a:r>
            <a:r>
              <a:rPr sz="28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требуются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специальные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184785" marR="1418590" algn="just">
              <a:lnSpc>
                <a:spcPct val="90000"/>
              </a:lnSpc>
            </a:pP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знания</a:t>
            </a:r>
            <a:r>
              <a:rPr sz="2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соответствующей</a:t>
            </a:r>
            <a:r>
              <a:rPr sz="28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области</a:t>
            </a:r>
            <a:r>
              <a:rPr sz="2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науки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(например,</a:t>
            </a:r>
            <a:r>
              <a:rPr sz="2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медицинской),</a:t>
            </a:r>
            <a:r>
              <a:rPr sz="2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вынесением </a:t>
            </a:r>
            <a:r>
              <a:rPr sz="2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определенного</a:t>
            </a:r>
            <a:r>
              <a:rPr sz="2800" b="1" spc="-10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заключения.</a:t>
            </a:r>
            <a:r>
              <a:rPr sz="2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Экспертные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184785" marR="457835">
              <a:lnSpc>
                <a:spcPct val="90000"/>
              </a:lnSpc>
            </a:pP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заключения</a:t>
            </a:r>
            <a:r>
              <a:rPr sz="28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широко</a:t>
            </a:r>
            <a:r>
              <a:rPr sz="2800" b="1" spc="-1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используются</a:t>
            </a:r>
            <a:r>
              <a:rPr sz="2800" b="1" spc="-10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органами </a:t>
            </a:r>
            <a:r>
              <a:rPr sz="2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здравоохранения</a:t>
            </a:r>
            <a:r>
              <a:rPr sz="28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2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обеспечения</a:t>
            </a:r>
            <a:r>
              <a:rPr sz="28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целях</a:t>
            </a:r>
            <a:r>
              <a:rPr sz="2800" b="1" spc="-1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определения</a:t>
            </a:r>
            <a:r>
              <a:rPr sz="2800" b="1" spc="-1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3025"/>
              </a:lnSpc>
            </a:pP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работающих.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184785" marR="237490" indent="-172720">
              <a:lnSpc>
                <a:spcPts val="3030"/>
              </a:lnSpc>
              <a:spcBef>
                <a:spcPts val="84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</a:t>
            </a:r>
            <a:r>
              <a:rPr sz="28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(exspertus,</a:t>
            </a:r>
            <a:r>
              <a:rPr sz="28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лат.</a:t>
            </a:r>
            <a:r>
              <a:rPr sz="28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опытный)</a:t>
            </a:r>
            <a:r>
              <a:rPr sz="28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специалист,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дающий</a:t>
            </a:r>
            <a:r>
              <a:rPr sz="28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заключение</a:t>
            </a:r>
            <a:r>
              <a:rPr sz="28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8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рассмотрении</a:t>
            </a:r>
            <a:r>
              <a:rPr sz="28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какого- </a:t>
            </a:r>
            <a:r>
              <a:rPr sz="2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нибудь</a:t>
            </a:r>
            <a:r>
              <a:rPr sz="2800" b="1" spc="-114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вопроса.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4455" y="328040"/>
            <a:ext cx="7435850" cy="13061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460"/>
              </a:spcBef>
            </a:pPr>
            <a:r>
              <a:rPr sz="3000" b="0" dirty="0">
                <a:latin typeface="Calibri Light" panose="020F0302020204030204"/>
                <a:cs typeface="Calibri Light" panose="020F0302020204030204"/>
              </a:rPr>
              <a:t>ФЗ</a:t>
            </a:r>
            <a:r>
              <a:rPr sz="3000"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latin typeface="Calibri Light" panose="020F0302020204030204"/>
                <a:cs typeface="Calibri Light" panose="020F0302020204030204"/>
              </a:rPr>
              <a:t>Федеральный</a:t>
            </a:r>
            <a:r>
              <a:rPr sz="3000"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закон</a:t>
            </a:r>
            <a:r>
              <a:rPr sz="30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sz="3000" b="0" spc="-7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latin typeface="Calibri Light" panose="020F0302020204030204"/>
                <a:cs typeface="Calibri Light" panose="020F0302020204030204"/>
              </a:rPr>
              <a:t>21.11.2011</a:t>
            </a:r>
            <a:r>
              <a:rPr sz="3000"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N</a:t>
            </a:r>
            <a:r>
              <a:rPr sz="30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0" dirty="0">
                <a:latin typeface="Calibri Light" panose="020F0302020204030204"/>
                <a:cs typeface="Calibri Light" panose="020F0302020204030204"/>
              </a:rPr>
              <a:t>323-</a:t>
            </a:r>
            <a:r>
              <a:rPr sz="3000" b="0" spc="-25" dirty="0">
                <a:latin typeface="Calibri Light" panose="020F0302020204030204"/>
                <a:cs typeface="Calibri Light" panose="020F0302020204030204"/>
              </a:rPr>
              <a:t>ФЗ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"Об</a:t>
            </a:r>
            <a:r>
              <a:rPr sz="3000" b="0" spc="-12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latin typeface="Calibri Light" panose="020F0302020204030204"/>
                <a:cs typeface="Calibri Light" panose="020F0302020204030204"/>
              </a:rPr>
              <a:t>основах</a:t>
            </a:r>
            <a:r>
              <a:rPr sz="3000" b="0" spc="-114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latin typeface="Calibri Light" panose="020F0302020204030204"/>
                <a:cs typeface="Calibri Light" panose="020F0302020204030204"/>
              </a:rPr>
              <a:t>охраны</a:t>
            </a:r>
            <a:r>
              <a:rPr sz="3000" b="0" spc="-12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0" dirty="0">
                <a:latin typeface="Calibri Light" panose="020F0302020204030204"/>
                <a:cs typeface="Calibri Light" panose="020F0302020204030204"/>
              </a:rPr>
              <a:t>здоровья</a:t>
            </a:r>
            <a:r>
              <a:rPr sz="30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0" dirty="0">
                <a:latin typeface="Calibri Light" panose="020F0302020204030204"/>
                <a:cs typeface="Calibri Light" panose="020F0302020204030204"/>
              </a:rPr>
              <a:t>граждан</a:t>
            </a:r>
            <a:r>
              <a:rPr sz="3000" b="0" spc="-114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50" dirty="0">
                <a:latin typeface="Calibri Light" panose="020F0302020204030204"/>
                <a:cs typeface="Calibri Light" panose="020F0302020204030204"/>
              </a:rPr>
              <a:t>в </a:t>
            </a:r>
            <a:r>
              <a:rPr sz="3000" b="0" spc="-25" dirty="0">
                <a:latin typeface="Calibri Light" panose="020F0302020204030204"/>
                <a:cs typeface="Calibri Light" panose="020F0302020204030204"/>
              </a:rPr>
              <a:t>Российской</a:t>
            </a:r>
            <a:r>
              <a:rPr sz="3000" b="0" spc="-8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latin typeface="Calibri Light" panose="020F0302020204030204"/>
                <a:cs typeface="Calibri Light" panose="020F0302020204030204"/>
              </a:rPr>
              <a:t>Федерации"</a:t>
            </a:r>
            <a:endParaRPr sz="30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027" y="1605052"/>
            <a:ext cx="7867015" cy="465137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Глава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2.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ОСНОВНЫЕ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ПРИНЦИПЫ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ОХРАНЫ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ЗДОРОВЬЯ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69215">
              <a:lnSpc>
                <a:spcPct val="100000"/>
              </a:lnSpc>
              <a:spcBef>
                <a:spcPts val="570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Статья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4.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Основные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принципы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охраны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здоровья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553720" indent="55880">
              <a:lnSpc>
                <a:spcPts val="2960"/>
              </a:lnSpc>
              <a:spcBef>
                <a:spcPts val="185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4)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социальная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защищенность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утраты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здоровья;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Статья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8.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Социальная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защищенность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утраты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970"/>
              </a:lnSpc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здоровья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855980" indent="-635">
              <a:lnSpc>
                <a:spcPts val="2160"/>
              </a:lnSpc>
              <a:spcBef>
                <a:spcPts val="835"/>
              </a:spcBef>
            </a:pPr>
            <a:r>
              <a:rPr sz="2000" u="sng" spc="-9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Социальная</a:t>
            </a:r>
            <a:r>
              <a:rPr sz="20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защищенность</a:t>
            </a:r>
            <a:r>
              <a:rPr sz="20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граждан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утраты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здоровья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обеспечивается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путем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установления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реализации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правовых,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43180" algn="just">
              <a:lnSpc>
                <a:spcPts val="216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экономических,</a:t>
            </a:r>
            <a:r>
              <a:rPr sz="20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организационных,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медико-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социальных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других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мер,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гарантирующих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социальное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обеспечение,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том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числе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счет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средств обязательного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страхования,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определения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потребности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ts val="2160"/>
              </a:lnSpc>
              <a:spcBef>
                <a:spcPts val="5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социальной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защите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соответствии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законодательством Российской</a:t>
            </a:r>
            <a:r>
              <a:rPr sz="20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Федерации,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реабилитации</a:t>
            </a:r>
            <a:r>
              <a:rPr sz="20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уходе</a:t>
            </a:r>
            <a:r>
              <a:rPr sz="20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случае</a:t>
            </a:r>
            <a:r>
              <a:rPr sz="20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заболевания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(состояния),</a:t>
            </a:r>
            <a:r>
              <a:rPr sz="2000" b="1" u="sng" spc="-8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установления</a:t>
            </a:r>
            <a:r>
              <a:rPr sz="20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0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нетрудоспособности,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1061720" algn="just">
              <a:lnSpc>
                <a:spcPts val="2160"/>
              </a:lnSpc>
            </a:pP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инвалидности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иных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определенных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законодательством Российской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395" y="378714"/>
            <a:ext cx="575754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>
              <a:lnSpc>
                <a:spcPts val="2735"/>
              </a:lnSpc>
              <a:spcBef>
                <a:spcPts val="100"/>
              </a:spcBef>
            </a:pPr>
            <a:r>
              <a:rPr b="0" spc="-20" dirty="0">
                <a:latin typeface="Calibri Light" panose="020F0302020204030204"/>
                <a:cs typeface="Calibri Light" panose="020F0302020204030204"/>
              </a:rPr>
              <a:t>Федеральный</a:t>
            </a:r>
            <a:r>
              <a:rPr b="0" spc="-7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spc="-10" dirty="0">
                <a:latin typeface="Calibri Light" panose="020F0302020204030204"/>
                <a:cs typeface="Calibri Light" panose="020F0302020204030204"/>
              </a:rPr>
              <a:t>закон</a:t>
            </a:r>
            <a:r>
              <a:rPr b="0" spc="-7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b="0" spc="-5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spc="-10" dirty="0">
                <a:latin typeface="Calibri Light" panose="020F0302020204030204"/>
                <a:cs typeface="Calibri Light" panose="020F0302020204030204"/>
              </a:rPr>
              <a:t>21.11.2011</a:t>
            </a:r>
            <a:r>
              <a:rPr b="0" spc="-5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dirty="0">
                <a:latin typeface="Calibri Light" panose="020F0302020204030204"/>
                <a:cs typeface="Calibri Light" panose="020F0302020204030204"/>
              </a:rPr>
              <a:t>N</a:t>
            </a:r>
            <a:r>
              <a:rPr b="0" spc="-3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spc="-10" dirty="0">
                <a:latin typeface="Calibri Light" panose="020F0302020204030204"/>
                <a:cs typeface="Calibri Light" panose="020F0302020204030204"/>
              </a:rPr>
              <a:t>323-</a:t>
            </a:r>
            <a:r>
              <a:rPr b="0" spc="-25" dirty="0">
                <a:latin typeface="Calibri Light" panose="020F0302020204030204"/>
                <a:cs typeface="Calibri Light" panose="020F0302020204030204"/>
              </a:rPr>
              <a:t>ФЗ</a:t>
            </a:r>
            <a:endParaRPr b="0" spc="-25" dirty="0">
              <a:latin typeface="Calibri Light" panose="020F0302020204030204"/>
              <a:cs typeface="Calibri Light" panose="020F0302020204030204"/>
            </a:endParaRPr>
          </a:p>
          <a:p>
            <a:pPr marL="12700">
              <a:lnSpc>
                <a:spcPts val="2735"/>
              </a:lnSpc>
            </a:pPr>
            <a:r>
              <a:rPr b="0" dirty="0">
                <a:latin typeface="Calibri Light" panose="020F0302020204030204"/>
                <a:cs typeface="Calibri Light" panose="020F0302020204030204"/>
              </a:rPr>
              <a:t>«Об</a:t>
            </a:r>
            <a:r>
              <a:rPr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spc="-10" dirty="0">
                <a:latin typeface="Calibri Light" panose="020F0302020204030204"/>
                <a:cs typeface="Calibri Light" panose="020F0302020204030204"/>
              </a:rPr>
              <a:t>основах</a:t>
            </a:r>
            <a:r>
              <a:rPr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spc="-10" dirty="0">
                <a:latin typeface="Calibri Light" panose="020F0302020204030204"/>
                <a:cs typeface="Calibri Light" panose="020F0302020204030204"/>
              </a:rPr>
              <a:t>охраны</a:t>
            </a:r>
            <a:r>
              <a:rPr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spc="-10" dirty="0">
                <a:latin typeface="Calibri Light" panose="020F0302020204030204"/>
                <a:cs typeface="Calibri Light" panose="020F0302020204030204"/>
              </a:rPr>
              <a:t>здоровья</a:t>
            </a:r>
            <a:r>
              <a:rPr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spc="-10" dirty="0">
                <a:latin typeface="Calibri Light" panose="020F0302020204030204"/>
                <a:cs typeface="Calibri Light" panose="020F0302020204030204"/>
              </a:rPr>
              <a:t>граждан</a:t>
            </a:r>
            <a:r>
              <a:rPr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dirty="0">
                <a:latin typeface="Calibri Light" panose="020F0302020204030204"/>
                <a:cs typeface="Calibri Light" panose="020F0302020204030204"/>
              </a:rPr>
              <a:t>в</a:t>
            </a:r>
            <a:r>
              <a:rPr b="0" spc="-6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b="0" spc="-25" dirty="0">
                <a:latin typeface="Calibri Light" panose="020F0302020204030204"/>
                <a:cs typeface="Calibri Light" panose="020F0302020204030204"/>
              </a:rPr>
              <a:t>РФ»</a:t>
            </a:r>
            <a:endParaRPr b="0" spc="-25" dirty="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878549"/>
            <a:ext cx="7900670" cy="417830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574040">
              <a:lnSpc>
                <a:spcPct val="100000"/>
              </a:lnSpc>
              <a:spcBef>
                <a:spcPts val="1350"/>
              </a:spcBef>
            </a:pPr>
            <a:r>
              <a:rPr sz="24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Статья</a:t>
            </a:r>
            <a:r>
              <a:rPr sz="2400" b="0" spc="-8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4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59.</a:t>
            </a:r>
            <a:r>
              <a:rPr sz="2400" b="0" spc="-5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4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Экспертиза</a:t>
            </a:r>
            <a:r>
              <a:rPr sz="2400" b="0" spc="-6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4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временной</a:t>
            </a:r>
            <a:r>
              <a:rPr sz="2400" b="0" spc="-7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4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нетрудоспособности</a:t>
            </a:r>
            <a:endParaRPr sz="2400">
              <a:latin typeface="Calibri Light" panose="020F0302020204030204"/>
              <a:cs typeface="Calibri Light" panose="020F0302020204030204"/>
            </a:endParaRPr>
          </a:p>
          <a:p>
            <a:pPr marL="12700">
              <a:lnSpc>
                <a:spcPts val="2395"/>
              </a:lnSpc>
              <a:spcBef>
                <a:spcPts val="109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1.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Экспертиза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нетрудоспособности</a:t>
            </a:r>
            <a:r>
              <a:rPr sz="21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194945">
              <a:lnSpc>
                <a:spcPct val="90000"/>
              </a:lnSpc>
              <a:spcBef>
                <a:spcPts val="12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заболеваниями,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травмами,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отравлениями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иными</a:t>
            </a:r>
            <a:r>
              <a:rPr sz="21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состояниями,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связанными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потерей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трудоспособности,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лечением</a:t>
            </a:r>
            <a:r>
              <a:rPr sz="21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санаторно-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курортных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организациях,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необходимости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ухода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членом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семьи,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карантином, на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время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протезирования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условиях,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связи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ts val="2270"/>
              </a:lnSpc>
              <a:spcBef>
                <a:spcPts val="3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беременностью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родами,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усыновлении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ребенка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проводится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целях</a:t>
            </a:r>
            <a:r>
              <a:rPr sz="21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определения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способности</a:t>
            </a:r>
            <a:r>
              <a:rPr sz="21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работника</a:t>
            </a:r>
            <a:r>
              <a:rPr sz="21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осуществлять</a:t>
            </a:r>
            <a:r>
              <a:rPr sz="21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трудовую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деятельность,</a:t>
            </a:r>
            <a:r>
              <a:rPr sz="21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необходимости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сроков</a:t>
            </a:r>
            <a:r>
              <a:rPr sz="21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временного</a:t>
            </a:r>
            <a:r>
              <a:rPr sz="21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или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05"/>
              </a:lnSpc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постоянного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перевода</a:t>
            </a:r>
            <a:r>
              <a:rPr sz="21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работника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состоянию</a:t>
            </a:r>
            <a:r>
              <a:rPr sz="21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здоровья</a:t>
            </a:r>
            <a:r>
              <a:rPr sz="21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1112520">
              <a:lnSpc>
                <a:spcPts val="2270"/>
              </a:lnSpc>
              <a:spcBef>
                <a:spcPts val="160"/>
              </a:spcBef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другую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работу,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также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принятия</a:t>
            </a:r>
            <a:r>
              <a:rPr sz="21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решения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направлении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1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медико-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социальную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экспертизу.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881" y="323468"/>
            <a:ext cx="8096884" cy="522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635"/>
              </a:lnSpc>
              <a:spcBef>
                <a:spcPts val="125"/>
              </a:spcBef>
            </a:pPr>
            <a:r>
              <a:rPr sz="23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Федеральный</a:t>
            </a:r>
            <a:r>
              <a:rPr sz="2300" b="0" spc="-5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закон</a:t>
            </a:r>
            <a:r>
              <a:rPr sz="2300" b="0" spc="-4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от</a:t>
            </a:r>
            <a:r>
              <a:rPr sz="2300" b="0" spc="-1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21.11.2011</a:t>
            </a:r>
            <a:r>
              <a:rPr sz="2300" b="0" spc="-4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N</a:t>
            </a:r>
            <a:r>
              <a:rPr sz="2300" b="0" spc="-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2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323-</a:t>
            </a:r>
            <a:r>
              <a:rPr sz="23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ФЗ</a:t>
            </a:r>
            <a:endParaRPr sz="2300">
              <a:latin typeface="Calibri Light" panose="020F0302020204030204"/>
              <a:cs typeface="Calibri Light" panose="020F0302020204030204"/>
            </a:endParaRPr>
          </a:p>
          <a:p>
            <a:pPr marL="12700" marR="5080" algn="ctr">
              <a:lnSpc>
                <a:spcPts val="2520"/>
              </a:lnSpc>
              <a:spcBef>
                <a:spcPts val="160"/>
              </a:spcBef>
            </a:pP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«Об</a:t>
            </a:r>
            <a:r>
              <a:rPr sz="2300" b="0" spc="-9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основах</a:t>
            </a:r>
            <a:r>
              <a:rPr sz="2300" b="0" spc="-8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охраны</a:t>
            </a:r>
            <a:r>
              <a:rPr sz="2300" b="0" spc="-8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здоровья</a:t>
            </a:r>
            <a:r>
              <a:rPr sz="2300" b="0" spc="-7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граждан</a:t>
            </a:r>
            <a:r>
              <a:rPr sz="2300" b="0" spc="-7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в</a:t>
            </a:r>
            <a:r>
              <a:rPr sz="2300" b="0" spc="-3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Российской</a:t>
            </a:r>
            <a:r>
              <a:rPr sz="2300" b="0" spc="-9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Федерации»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Статья</a:t>
            </a:r>
            <a:r>
              <a:rPr sz="2300" b="0" spc="-7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59.</a:t>
            </a:r>
            <a:r>
              <a:rPr sz="2300" b="0" spc="-4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Экспертиза</a:t>
            </a:r>
            <a:r>
              <a:rPr sz="2300" b="0" spc="-6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временной</a:t>
            </a:r>
            <a:r>
              <a:rPr sz="2300" b="0" spc="-8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нетрудоспособности</a:t>
            </a:r>
            <a:endParaRPr sz="2300">
              <a:latin typeface="Calibri Light" panose="020F0302020204030204"/>
              <a:cs typeface="Calibri Light" panose="020F0302020204030204"/>
            </a:endParaRPr>
          </a:p>
          <a:p>
            <a:pPr marL="87630" marR="203200">
              <a:lnSpc>
                <a:spcPct val="90000"/>
              </a:lnSpc>
              <a:spcBef>
                <a:spcPts val="196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2.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Экспертиза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проводится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лечащим</a:t>
            </a:r>
            <a:r>
              <a:rPr sz="24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который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единолично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в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форме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отдельных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выдает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бумажном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носителе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u="sng" spc="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15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u="sng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87630">
              <a:lnSpc>
                <a:spcPts val="2450"/>
              </a:lnSpc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включительно,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случаях,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установленных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87630" marR="147955">
              <a:lnSpc>
                <a:spcPct val="90000"/>
              </a:lnSpc>
              <a:spcBef>
                <a:spcPts val="14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уполномоченным</a:t>
            </a:r>
            <a:r>
              <a:rPr sz="24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федеральным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органом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исполнительной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власти,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фельдшером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либо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зубным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которые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единолично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формируют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форме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документа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отдельных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выдают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форме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бумажном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носителе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10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включительно.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366" rIns="0" bIns="0" rtlCol="0">
            <a:spAutoFit/>
          </a:bodyPr>
          <a:lstStyle/>
          <a:p>
            <a:pPr marL="213995" marR="13335" algn="ctr">
              <a:lnSpc>
                <a:spcPts val="2635"/>
              </a:lnSpc>
              <a:spcBef>
                <a:spcPts val="130"/>
              </a:spcBef>
            </a:pPr>
            <a:r>
              <a:rPr sz="2300" b="0" spc="-10" dirty="0">
                <a:latin typeface="Calibri Light" panose="020F0302020204030204"/>
                <a:cs typeface="Calibri Light" panose="020F0302020204030204"/>
              </a:rPr>
              <a:t>Федеральный</a:t>
            </a:r>
            <a:r>
              <a:rPr sz="2300" b="0" spc="-7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закон</a:t>
            </a:r>
            <a:r>
              <a:rPr sz="2300" b="0" spc="-6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sz="2300" b="0" spc="-4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21.11.2011</a:t>
            </a:r>
            <a:r>
              <a:rPr sz="2300" b="0" spc="-6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N</a:t>
            </a:r>
            <a:r>
              <a:rPr sz="2300" b="0" spc="-3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323-</a:t>
            </a:r>
            <a:r>
              <a:rPr sz="2300" b="0" spc="-25" dirty="0">
                <a:latin typeface="Calibri Light" panose="020F0302020204030204"/>
                <a:cs typeface="Calibri Light" panose="020F0302020204030204"/>
              </a:rPr>
              <a:t>ФЗ</a:t>
            </a:r>
            <a:endParaRPr sz="2300">
              <a:latin typeface="Calibri Light" panose="020F0302020204030204"/>
              <a:cs typeface="Calibri Light" panose="020F0302020204030204"/>
            </a:endParaRPr>
          </a:p>
          <a:p>
            <a:pPr marL="226695" marR="5080" algn="ctr">
              <a:lnSpc>
                <a:spcPts val="2520"/>
              </a:lnSpc>
              <a:spcBef>
                <a:spcPts val="160"/>
              </a:spcBef>
            </a:pPr>
            <a:r>
              <a:rPr sz="2300" b="0" dirty="0">
                <a:latin typeface="Calibri Light" panose="020F0302020204030204"/>
                <a:cs typeface="Calibri Light" panose="020F0302020204030204"/>
              </a:rPr>
              <a:t>«Об</a:t>
            </a:r>
            <a:r>
              <a:rPr sz="2300" b="0" spc="-8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основах</a:t>
            </a:r>
            <a:r>
              <a:rPr sz="2300" b="0" spc="-8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охраны</a:t>
            </a:r>
            <a:r>
              <a:rPr sz="2300" b="0" spc="-7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здоровья</a:t>
            </a:r>
            <a:r>
              <a:rPr sz="2300" b="0" spc="-7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граждан</a:t>
            </a:r>
            <a:r>
              <a:rPr sz="2300" b="0" spc="-7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в</a:t>
            </a:r>
            <a:r>
              <a:rPr sz="2300" b="0" spc="-3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Российской</a:t>
            </a:r>
            <a:r>
              <a:rPr sz="23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latin typeface="Calibri Light" panose="020F0302020204030204"/>
                <a:cs typeface="Calibri Light" panose="020F0302020204030204"/>
              </a:rPr>
              <a:t>Федерации»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Статья</a:t>
            </a:r>
            <a:r>
              <a:rPr sz="2300" b="0" spc="-7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59.</a:t>
            </a:r>
            <a:r>
              <a:rPr sz="2300" b="0" spc="-4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Экспертиза</a:t>
            </a:r>
            <a:r>
              <a:rPr sz="2300" b="0" spc="-6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latin typeface="Calibri Light" panose="020F0302020204030204"/>
                <a:cs typeface="Calibri Light" panose="020F0302020204030204"/>
              </a:rPr>
              <a:t>временной</a:t>
            </a:r>
            <a:r>
              <a:rPr sz="23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latin typeface="Calibri Light" panose="020F0302020204030204"/>
                <a:cs typeface="Calibri Light" panose="020F0302020204030204"/>
              </a:rPr>
              <a:t>нетрудоспособности</a:t>
            </a:r>
            <a:endParaRPr sz="23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1831086"/>
            <a:ext cx="7731125" cy="42748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80010">
              <a:lnSpc>
                <a:spcPts val="2160"/>
              </a:lnSpc>
              <a:spcBef>
                <a:spcPts val="375"/>
              </a:spcBef>
              <a:buAutoNum type="arabicPeriod" startAt="3"/>
              <a:tabLst>
                <a:tab pos="267335" algn="l"/>
              </a:tabLst>
            </a:pP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Продление</a:t>
            </a:r>
            <a:r>
              <a:rPr sz="20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0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больший</a:t>
            </a:r>
            <a:r>
              <a:rPr sz="20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чем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15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дней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(но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более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чем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пятнадцать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дней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единовременно),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решению</a:t>
            </a:r>
            <a:r>
              <a:rPr sz="20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0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назначаемой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руководителем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из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числа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01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врачей,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прошедших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обучение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вопросам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проведения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экспертизы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8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0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348615" lvl="1">
              <a:lnSpc>
                <a:spcPct val="90000"/>
              </a:lnSpc>
              <a:spcBef>
                <a:spcPts val="805"/>
              </a:spcBef>
              <a:buAutoNum type="arabicPeriod"/>
              <a:tabLst>
                <a:tab pos="463550" algn="l"/>
              </a:tabLst>
            </a:pP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Экспертиза</a:t>
            </a:r>
            <a:r>
              <a:rPr sz="2000" b="1" u="sng" spc="-9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0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связи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с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беременностью</a:t>
            </a:r>
            <a:r>
              <a:rPr sz="20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родами,</a:t>
            </a:r>
            <a:r>
              <a:rPr sz="20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усыновлении</a:t>
            </a:r>
            <a:r>
              <a:rPr sz="20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ребенка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проводится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лечащим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врачом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случаях,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установленных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уполномоченным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федеральным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органом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исполнительной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власти,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фельдшером,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которые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единовременно</a:t>
            </a:r>
            <a:r>
              <a:rPr sz="20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формируют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форме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электронного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160"/>
              </a:lnSpc>
              <a:spcBef>
                <a:spcPts val="30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отдельных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выдают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форме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бумажном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носителе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0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порядке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срок,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которые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установлены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уполномоченным</a:t>
            </a:r>
            <a:r>
              <a:rPr sz="20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федеральным</a:t>
            </a:r>
            <a:r>
              <a:rPr sz="20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органом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30"/>
              </a:lnSpc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исполнительной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власти.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138" rIns="0" bIns="0" rtlCol="0">
            <a:spAutoFit/>
          </a:bodyPr>
          <a:lstStyle/>
          <a:p>
            <a:pPr marL="4445" algn="ctr">
              <a:lnSpc>
                <a:spcPts val="2635"/>
              </a:lnSpc>
              <a:spcBef>
                <a:spcPts val="125"/>
              </a:spcBef>
            </a:pPr>
            <a:r>
              <a:rPr sz="2300" b="0" spc="-10" dirty="0">
                <a:latin typeface="Calibri Light" panose="020F0302020204030204"/>
                <a:cs typeface="Calibri Light" panose="020F0302020204030204"/>
              </a:rPr>
              <a:t>Федеральный</a:t>
            </a:r>
            <a:r>
              <a:rPr sz="2300" b="0" spc="-5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закон</a:t>
            </a:r>
            <a:r>
              <a:rPr sz="2300" b="0" spc="-4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sz="2300" b="0" spc="-1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21.11.2011</a:t>
            </a:r>
            <a:r>
              <a:rPr sz="2300" b="0" spc="-4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N</a:t>
            </a:r>
            <a:r>
              <a:rPr sz="2300" b="0" spc="-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20" dirty="0">
                <a:latin typeface="Calibri Light" panose="020F0302020204030204"/>
                <a:cs typeface="Calibri Light" panose="020F0302020204030204"/>
              </a:rPr>
              <a:t>323-</a:t>
            </a:r>
            <a:r>
              <a:rPr sz="2300" b="0" spc="-25" dirty="0">
                <a:latin typeface="Calibri Light" panose="020F0302020204030204"/>
                <a:cs typeface="Calibri Light" panose="020F0302020204030204"/>
              </a:rPr>
              <a:t>ФЗ</a:t>
            </a:r>
            <a:endParaRPr sz="2300">
              <a:latin typeface="Calibri Light" panose="020F0302020204030204"/>
              <a:cs typeface="Calibri Light" panose="020F0302020204030204"/>
            </a:endParaRPr>
          </a:p>
          <a:p>
            <a:pPr marL="17145" marR="5080" algn="ctr">
              <a:lnSpc>
                <a:spcPts val="2520"/>
              </a:lnSpc>
              <a:spcBef>
                <a:spcPts val="160"/>
              </a:spcBef>
            </a:pPr>
            <a:r>
              <a:rPr sz="2300" b="0" dirty="0">
                <a:latin typeface="Calibri Light" panose="020F0302020204030204"/>
                <a:cs typeface="Calibri Light" panose="020F0302020204030204"/>
              </a:rPr>
              <a:t>«Об</a:t>
            </a:r>
            <a:r>
              <a:rPr sz="23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основах</a:t>
            </a:r>
            <a:r>
              <a:rPr sz="23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охраны</a:t>
            </a:r>
            <a:r>
              <a:rPr sz="23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здоровья</a:t>
            </a:r>
            <a:r>
              <a:rPr sz="2300" b="0" spc="-7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граждан</a:t>
            </a:r>
            <a:r>
              <a:rPr sz="2300" b="0" spc="-7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в</a:t>
            </a:r>
            <a:r>
              <a:rPr sz="2300" b="0" spc="-3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latin typeface="Calibri Light" panose="020F0302020204030204"/>
                <a:cs typeface="Calibri Light" panose="020F0302020204030204"/>
              </a:rPr>
              <a:t>Российской</a:t>
            </a:r>
            <a:r>
              <a:rPr sz="2300"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latin typeface="Calibri Light" panose="020F0302020204030204"/>
                <a:cs typeface="Calibri Light" panose="020F0302020204030204"/>
              </a:rPr>
              <a:t>Федерации»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Статья</a:t>
            </a:r>
            <a:r>
              <a:rPr sz="2300" b="0" spc="-7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59.</a:t>
            </a:r>
            <a:r>
              <a:rPr sz="2300" b="0" spc="-4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Экспертиза</a:t>
            </a:r>
            <a:r>
              <a:rPr sz="2300" b="0" spc="-6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latin typeface="Calibri Light" panose="020F0302020204030204"/>
                <a:cs typeface="Calibri Light" panose="020F0302020204030204"/>
              </a:rPr>
              <a:t>временной</a:t>
            </a:r>
            <a:r>
              <a:rPr sz="23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latin typeface="Calibri Light" panose="020F0302020204030204"/>
                <a:cs typeface="Calibri Light" panose="020F0302020204030204"/>
              </a:rPr>
              <a:t>нетрудоспособности</a:t>
            </a:r>
            <a:endParaRPr sz="23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2387930"/>
            <a:ext cx="7470140" cy="1786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3.2.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форме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185420">
              <a:lnSpc>
                <a:spcPts val="2270"/>
              </a:lnSpc>
              <a:spcBef>
                <a:spcPts val="160"/>
              </a:spcBef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1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документа,</a:t>
            </a:r>
            <a:r>
              <a:rPr sz="21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подписанного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использованием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усиленной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квалифицированной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электронной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подписи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медицинским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работником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организацией, 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или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0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выдается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форме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бумажном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носителе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в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случаях,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установленных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законодательством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247" rIns="0" bIns="0" rtlCol="0">
            <a:spAutoFit/>
          </a:bodyPr>
          <a:lstStyle/>
          <a:p>
            <a:pPr marL="3810" algn="ctr">
              <a:lnSpc>
                <a:spcPts val="2635"/>
              </a:lnSpc>
              <a:spcBef>
                <a:spcPts val="125"/>
              </a:spcBef>
            </a:pPr>
            <a:r>
              <a:rPr sz="2300" b="0" spc="-10" dirty="0">
                <a:latin typeface="Calibri Light" panose="020F0302020204030204"/>
                <a:cs typeface="Calibri Light" panose="020F0302020204030204"/>
              </a:rPr>
              <a:t>Федеральный</a:t>
            </a:r>
            <a:r>
              <a:rPr sz="2300" b="0" spc="-5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закон</a:t>
            </a:r>
            <a:r>
              <a:rPr sz="2300" b="0" spc="-4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sz="2300" b="0" spc="-1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21.11.2011</a:t>
            </a:r>
            <a:r>
              <a:rPr sz="2300" b="0" spc="-4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N</a:t>
            </a:r>
            <a:r>
              <a:rPr sz="2300" b="0" spc="-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20" dirty="0">
                <a:latin typeface="Calibri Light" panose="020F0302020204030204"/>
                <a:cs typeface="Calibri Light" panose="020F0302020204030204"/>
              </a:rPr>
              <a:t>323-</a:t>
            </a:r>
            <a:r>
              <a:rPr sz="2300" b="0" spc="-25" dirty="0">
                <a:latin typeface="Calibri Light" panose="020F0302020204030204"/>
                <a:cs typeface="Calibri Light" panose="020F0302020204030204"/>
              </a:rPr>
              <a:t>ФЗ</a:t>
            </a:r>
            <a:endParaRPr sz="2300">
              <a:latin typeface="Calibri Light" panose="020F0302020204030204"/>
              <a:cs typeface="Calibri Light" panose="020F0302020204030204"/>
            </a:endParaRPr>
          </a:p>
          <a:p>
            <a:pPr marL="3810" algn="ctr">
              <a:lnSpc>
                <a:spcPts val="2635"/>
              </a:lnSpc>
            </a:pPr>
            <a:r>
              <a:rPr sz="2300" b="0" dirty="0">
                <a:latin typeface="Calibri Light" panose="020F0302020204030204"/>
                <a:cs typeface="Calibri Light" panose="020F0302020204030204"/>
              </a:rPr>
              <a:t>«Об</a:t>
            </a:r>
            <a:r>
              <a:rPr sz="2300" b="0" spc="-10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основах</a:t>
            </a:r>
            <a:r>
              <a:rPr sz="23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охраны</a:t>
            </a:r>
            <a:r>
              <a:rPr sz="2300"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здоровья</a:t>
            </a:r>
            <a:r>
              <a:rPr sz="2300" b="0" spc="-8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граждан</a:t>
            </a:r>
            <a:r>
              <a:rPr sz="23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latin typeface="Calibri Light" panose="020F0302020204030204"/>
                <a:cs typeface="Calibri Light" panose="020F0302020204030204"/>
              </a:rPr>
              <a:t>в</a:t>
            </a:r>
            <a:r>
              <a:rPr sz="2300" b="0" spc="-4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latin typeface="Calibri Light" panose="020F0302020204030204"/>
                <a:cs typeface="Calibri Light" panose="020F0302020204030204"/>
              </a:rPr>
              <a:t>Российской</a:t>
            </a:r>
            <a:r>
              <a:rPr sz="2300" b="0" spc="-10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latin typeface="Calibri Light" panose="020F0302020204030204"/>
                <a:cs typeface="Calibri Light" panose="020F0302020204030204"/>
              </a:rPr>
              <a:t>Федерации»</a:t>
            </a:r>
            <a:endParaRPr sz="23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643" y="656933"/>
            <a:ext cx="7923530" cy="600710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614045">
              <a:lnSpc>
                <a:spcPct val="100000"/>
              </a:lnSpc>
              <a:spcBef>
                <a:spcPts val="1400"/>
              </a:spcBef>
            </a:pP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Статья</a:t>
            </a:r>
            <a:r>
              <a:rPr sz="2300" b="0" spc="-7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59.</a:t>
            </a:r>
            <a:r>
              <a:rPr sz="2300" b="0" spc="-4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Экспертиза</a:t>
            </a:r>
            <a:r>
              <a:rPr sz="2300" b="0" spc="-6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временной</a:t>
            </a:r>
            <a:r>
              <a:rPr sz="2300" b="0" spc="-8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нетрудоспособности</a:t>
            </a:r>
            <a:endParaRPr sz="2300">
              <a:latin typeface="Calibri Light" panose="020F0302020204030204"/>
              <a:cs typeface="Calibri Light" panose="020F0302020204030204"/>
            </a:endParaRPr>
          </a:p>
          <a:p>
            <a:pPr marL="12700" marR="648970">
              <a:lnSpc>
                <a:spcPct val="90000"/>
              </a:lnSpc>
              <a:spcBef>
                <a:spcPts val="141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4.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очевидном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неблагоприятном клиническом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трудовом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прогнозе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позднее</a:t>
            </a:r>
            <a:r>
              <a:rPr sz="2100" b="1" u="sng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4-х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месяцев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даты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начала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пациент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направляется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прохождения 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медико-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социальной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экспертизы</a:t>
            </a:r>
            <a:r>
              <a:rPr sz="21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целях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оценки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ограничения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22225">
              <a:lnSpc>
                <a:spcPct val="90000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жизнедеятельности,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случае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отказа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прохождения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медико-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социальной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экспертизы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закрывается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благоприятном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клиническом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трудовом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прогнозе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позднее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10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месяцев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даты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начала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нетрудоспособности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состоянии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после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травм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реконструктивных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операций</a:t>
            </a:r>
            <a:r>
              <a:rPr sz="21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позднее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4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12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месяцев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лечении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туберкулеза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пациент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либо</a:t>
            </a:r>
            <a:r>
              <a:rPr sz="21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выписывается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245745">
              <a:lnSpc>
                <a:spcPts val="2270"/>
              </a:lnSpc>
              <a:spcBef>
                <a:spcPts val="15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занятию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трудовой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деятельностью,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либо</a:t>
            </a:r>
            <a:r>
              <a:rPr sz="21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направляется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медико-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социальную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экспертизу.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988060">
              <a:lnSpc>
                <a:spcPts val="2270"/>
              </a:lnSpc>
              <a:spcBef>
                <a:spcPts val="79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5.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оформлении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листка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целях соблюдения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тайны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только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причина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10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(заболевание,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травма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иная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856615">
              <a:lnSpc>
                <a:spcPts val="2270"/>
              </a:lnSpc>
              <a:spcBef>
                <a:spcPts val="16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причина).</a:t>
            </a:r>
            <a:r>
              <a:rPr sz="21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письменному</a:t>
            </a:r>
            <a:r>
              <a:rPr sz="2100" b="1" u="sng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заявлению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100" b="1" u="sng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 нетрудоспособности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могут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вноситься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сведения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диагнозе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30"/>
              </a:lnSpc>
            </a:pP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заболевания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503" y="251536"/>
            <a:ext cx="8113395" cy="10198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12700" algn="ctr">
              <a:lnSpc>
                <a:spcPts val="2635"/>
              </a:lnSpc>
              <a:spcBef>
                <a:spcPts val="130"/>
              </a:spcBef>
            </a:pPr>
            <a:r>
              <a:rPr sz="23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Федеральный</a:t>
            </a:r>
            <a:r>
              <a:rPr sz="2300" b="0" spc="-7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закон</a:t>
            </a:r>
            <a:r>
              <a:rPr sz="2300" b="0" spc="-6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от</a:t>
            </a:r>
            <a:r>
              <a:rPr sz="2300" b="0" spc="-4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21.11.2011</a:t>
            </a:r>
            <a:r>
              <a:rPr sz="2300" b="0" spc="-6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N</a:t>
            </a:r>
            <a:r>
              <a:rPr sz="2300" b="0" spc="-3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323-</a:t>
            </a:r>
            <a:r>
              <a:rPr sz="2300" b="0" spc="-2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ФЗ</a:t>
            </a:r>
            <a:endParaRPr sz="2300">
              <a:latin typeface="Calibri Light" panose="020F0302020204030204"/>
              <a:cs typeface="Calibri Light" panose="020F0302020204030204"/>
            </a:endParaRPr>
          </a:p>
          <a:p>
            <a:pPr algn="ctr">
              <a:lnSpc>
                <a:spcPts val="2515"/>
              </a:lnSpc>
            </a:pP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«Об</a:t>
            </a:r>
            <a:r>
              <a:rPr sz="2300" b="0" spc="-9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основах</a:t>
            </a:r>
            <a:r>
              <a:rPr sz="2300" b="0" spc="-9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охраны</a:t>
            </a:r>
            <a:r>
              <a:rPr sz="2300" b="0" spc="-9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здоровья</a:t>
            </a:r>
            <a:r>
              <a:rPr sz="2300" b="0" spc="-7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граждан</a:t>
            </a:r>
            <a:r>
              <a:rPr sz="2300" b="0" spc="-8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в</a:t>
            </a:r>
            <a:r>
              <a:rPr sz="2300" b="0" spc="-4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Российской</a:t>
            </a:r>
            <a:r>
              <a:rPr sz="2300" b="0" spc="-9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Федерации»</a:t>
            </a:r>
            <a:endParaRPr sz="2300">
              <a:latin typeface="Calibri Light" panose="020F0302020204030204"/>
              <a:cs typeface="Calibri Light" panose="020F0302020204030204"/>
            </a:endParaRPr>
          </a:p>
          <a:p>
            <a:pPr marR="6985" algn="ctr">
              <a:lnSpc>
                <a:spcPts val="2640"/>
              </a:lnSpc>
            </a:pP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Статья</a:t>
            </a:r>
            <a:r>
              <a:rPr sz="2300" b="0" spc="-7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59.</a:t>
            </a:r>
            <a:r>
              <a:rPr sz="2300" b="0" spc="-4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Экспертиза</a:t>
            </a:r>
            <a:r>
              <a:rPr sz="2300" b="0" spc="-6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временной</a:t>
            </a:r>
            <a:r>
              <a:rPr sz="2300" b="0" spc="-85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 </a:t>
            </a:r>
            <a:r>
              <a:rPr sz="2300" b="0" spc="-10" dirty="0">
                <a:solidFill>
                  <a:srgbClr val="FF0000"/>
                </a:solidFill>
                <a:latin typeface="Calibri Light" panose="020F0302020204030204"/>
                <a:cs typeface="Calibri Light" panose="020F0302020204030204"/>
              </a:rPr>
              <a:t>нетрудоспособности</a:t>
            </a:r>
            <a:endParaRPr sz="23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821941"/>
            <a:ext cx="7935595" cy="4115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 indent="-304165">
              <a:lnSpc>
                <a:spcPts val="2735"/>
              </a:lnSpc>
              <a:spcBef>
                <a:spcPts val="100"/>
              </a:spcBef>
              <a:buAutoNum type="arabicPeriod" startAt="6"/>
              <a:tabLst>
                <a:tab pos="31686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Порядок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проведения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экспертизы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461010">
              <a:lnSpc>
                <a:spcPts val="2590"/>
              </a:lnSpc>
              <a:spcBef>
                <a:spcPts val="185"/>
              </a:spcBef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устанавливается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уполномоченным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федеральным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органом</a:t>
            </a:r>
            <a:r>
              <a:rPr sz="24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исполнительной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власти.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590"/>
              </a:lnSpc>
              <a:spcBef>
                <a:spcPts val="810"/>
              </a:spcBef>
              <a:buAutoNum type="arabicPeriod" startAt="7"/>
              <a:tabLst>
                <a:tab pos="31686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Фонд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страхования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целях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оценки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обоснованности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расходования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средств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947420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обязательного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страхования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выплату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пособий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родам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порядке,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установленном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64770">
              <a:lnSpc>
                <a:spcPts val="2590"/>
              </a:lnSpc>
              <a:spcBef>
                <a:spcPts val="1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уполномоченным</a:t>
            </a:r>
            <a:r>
              <a:rPr sz="24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федеральным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органом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исполнительной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власти,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вправе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осуществлять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проверку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соблюдения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969645">
              <a:lnSpc>
                <a:spcPts val="2590"/>
              </a:lnSpc>
              <a:spcBef>
                <a:spcPts val="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выдачи,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продления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оформления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 нетрудоспособности.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919" y="208229"/>
            <a:ext cx="8025130" cy="1604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4295" algn="ctr">
              <a:lnSpc>
                <a:spcPts val="3195"/>
              </a:lnSpc>
              <a:spcBef>
                <a:spcPts val="95"/>
              </a:spcBef>
            </a:pPr>
            <a:r>
              <a:rPr sz="2800" b="0" spc="-40" dirty="0">
                <a:latin typeface="Calibri Light" panose="020F0302020204030204"/>
                <a:cs typeface="Calibri Light" panose="020F0302020204030204"/>
              </a:rPr>
              <a:t>Федеральный</a:t>
            </a:r>
            <a:r>
              <a:rPr sz="28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20" dirty="0">
                <a:latin typeface="Calibri Light" panose="020F0302020204030204"/>
                <a:cs typeface="Calibri Light" panose="020F0302020204030204"/>
              </a:rPr>
              <a:t>закон</a:t>
            </a:r>
            <a:r>
              <a:rPr sz="28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sz="2800" b="0" spc="-5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29.12.2006</a:t>
            </a:r>
            <a:r>
              <a:rPr sz="28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N</a:t>
            </a:r>
            <a:r>
              <a:rPr sz="2800" b="0" spc="-6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40" dirty="0">
                <a:latin typeface="Calibri Light" panose="020F0302020204030204"/>
                <a:cs typeface="Calibri Light" panose="020F0302020204030204"/>
              </a:rPr>
              <a:t>255-</a:t>
            </a:r>
            <a:r>
              <a:rPr sz="2800" b="0" spc="-25" dirty="0">
                <a:latin typeface="Calibri Light" panose="020F0302020204030204"/>
                <a:cs typeface="Calibri Light" panose="020F0302020204030204"/>
              </a:rPr>
              <a:t>ФЗ</a:t>
            </a:r>
            <a:endParaRPr sz="2800">
              <a:latin typeface="Calibri Light" panose="020F0302020204030204"/>
              <a:cs typeface="Calibri Light" panose="020F0302020204030204"/>
            </a:endParaRPr>
          </a:p>
          <a:p>
            <a:pPr marL="12700" marR="5080" algn="ctr">
              <a:lnSpc>
                <a:spcPts val="3020"/>
              </a:lnSpc>
              <a:spcBef>
                <a:spcPts val="220"/>
              </a:spcBef>
            </a:pPr>
            <a:r>
              <a:rPr sz="2800" b="0" dirty="0">
                <a:latin typeface="Calibri Light" panose="020F0302020204030204"/>
                <a:cs typeface="Calibri Light" panose="020F0302020204030204"/>
              </a:rPr>
              <a:t>"Об</a:t>
            </a:r>
            <a:r>
              <a:rPr sz="2800" b="0" spc="-8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обязательном</a:t>
            </a:r>
            <a:r>
              <a:rPr sz="2800" b="0" spc="-114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социальном</a:t>
            </a:r>
            <a:r>
              <a:rPr sz="28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0" dirty="0">
                <a:latin typeface="Calibri Light" panose="020F0302020204030204"/>
                <a:cs typeface="Calibri Light" panose="020F0302020204030204"/>
              </a:rPr>
              <a:t>страховании</a:t>
            </a:r>
            <a:r>
              <a:rPr sz="2800" b="0" spc="-10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на</a:t>
            </a:r>
            <a:r>
              <a:rPr sz="28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10" dirty="0">
                <a:latin typeface="Calibri Light" panose="020F0302020204030204"/>
                <a:cs typeface="Calibri Light" panose="020F0302020204030204"/>
              </a:rPr>
              <a:t>случай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временной</a:t>
            </a:r>
            <a:r>
              <a:rPr sz="2800" b="0" spc="-7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нетрудоспособности</a:t>
            </a:r>
            <a:r>
              <a:rPr sz="28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и</a:t>
            </a:r>
            <a:r>
              <a:rPr sz="2800" b="0" spc="-5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в</a:t>
            </a:r>
            <a:r>
              <a:rPr sz="2800" b="0" spc="-6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10" dirty="0">
                <a:latin typeface="Calibri Light" panose="020F0302020204030204"/>
                <a:cs typeface="Calibri Light" panose="020F0302020204030204"/>
              </a:rPr>
              <a:t>связи</a:t>
            </a:r>
            <a:r>
              <a:rPr sz="28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50" dirty="0">
                <a:latin typeface="Calibri Light" panose="020F0302020204030204"/>
                <a:cs typeface="Calibri Light" panose="020F0302020204030204"/>
              </a:rPr>
              <a:t>с </a:t>
            </a:r>
            <a:r>
              <a:rPr sz="2800" b="0" spc="-10" dirty="0">
                <a:latin typeface="Calibri Light" panose="020F0302020204030204"/>
                <a:cs typeface="Calibri Light" panose="020F0302020204030204"/>
              </a:rPr>
              <a:t>материнством"</a:t>
            </a:r>
            <a:endParaRPr sz="28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417" y="2041905"/>
            <a:ext cx="8383905" cy="41935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Глава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1.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ОБЩИЕ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ПОЛОЖЕНИЯ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270"/>
              </a:lnSpc>
              <a:spcBef>
                <a:spcPts val="82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Статья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1.1.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Законодательство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обязательном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социальном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страховании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случай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материнством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Статья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1.4.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Виды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страхового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обеспечения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493395">
              <a:lnSpc>
                <a:spcPts val="2270"/>
              </a:lnSpc>
              <a:spcBef>
                <a:spcPts val="835"/>
              </a:spcBef>
              <a:buAutoNum type="arabicPeriod"/>
              <a:tabLst>
                <a:tab pos="27940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Видами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страхового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обеспечения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обязательному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социальному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страхованию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случай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материнством</a:t>
            </a:r>
            <a:r>
              <a:rPr sz="21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являются</a:t>
            </a:r>
            <a:r>
              <a:rPr sz="21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следующие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выплаты: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652780" lvl="1" indent="-280035">
              <a:lnSpc>
                <a:spcPct val="100000"/>
              </a:lnSpc>
              <a:spcBef>
                <a:spcPts val="505"/>
              </a:spcBef>
              <a:buAutoNum type="arabicParenR"/>
              <a:tabLst>
                <a:tab pos="653415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пособие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652780" lvl="1" indent="-279400">
              <a:lnSpc>
                <a:spcPct val="100000"/>
              </a:lnSpc>
              <a:spcBef>
                <a:spcPts val="550"/>
              </a:spcBef>
              <a:buAutoNum type="arabicParenR"/>
              <a:tabLst>
                <a:tab pos="65278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пособие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родам;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5"/>
              </a:lnSpc>
              <a:spcBef>
                <a:spcPts val="55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Статья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2.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Лица,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подлежащие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обязательному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социальному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страхованию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случай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и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материнством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919" y="245110"/>
            <a:ext cx="8025130" cy="1604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4295" algn="ctr">
              <a:lnSpc>
                <a:spcPts val="3195"/>
              </a:lnSpc>
              <a:spcBef>
                <a:spcPts val="95"/>
              </a:spcBef>
            </a:pP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Федеральный</a:t>
            </a:r>
            <a:r>
              <a:rPr sz="2800"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20" dirty="0">
                <a:latin typeface="Calibri Light" panose="020F0302020204030204"/>
                <a:cs typeface="Calibri Light" panose="020F0302020204030204"/>
              </a:rPr>
              <a:t>закон</a:t>
            </a:r>
            <a:r>
              <a:rPr sz="2800" b="0" spc="-10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sz="2800" b="0" spc="-6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0" dirty="0">
                <a:latin typeface="Calibri Light" panose="020F0302020204030204"/>
                <a:cs typeface="Calibri Light" panose="020F0302020204030204"/>
              </a:rPr>
              <a:t>29.12.2006</a:t>
            </a:r>
            <a:r>
              <a:rPr sz="2800" b="0" spc="-10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N</a:t>
            </a:r>
            <a:r>
              <a:rPr sz="2800" b="0" spc="-7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40" dirty="0">
                <a:latin typeface="Calibri Light" panose="020F0302020204030204"/>
                <a:cs typeface="Calibri Light" panose="020F0302020204030204"/>
              </a:rPr>
              <a:t>255-</a:t>
            </a:r>
            <a:r>
              <a:rPr sz="2800" b="0" spc="-25" dirty="0">
                <a:latin typeface="Calibri Light" panose="020F0302020204030204"/>
                <a:cs typeface="Calibri Light" panose="020F0302020204030204"/>
              </a:rPr>
              <a:t>ФЗ</a:t>
            </a:r>
            <a:endParaRPr sz="2800">
              <a:latin typeface="Calibri Light" panose="020F0302020204030204"/>
              <a:cs typeface="Calibri Light" panose="020F0302020204030204"/>
            </a:endParaRPr>
          </a:p>
          <a:p>
            <a:pPr marL="12700" marR="5080" algn="ctr">
              <a:lnSpc>
                <a:spcPts val="3020"/>
              </a:lnSpc>
              <a:spcBef>
                <a:spcPts val="215"/>
              </a:spcBef>
            </a:pPr>
            <a:r>
              <a:rPr sz="2800" b="0" dirty="0">
                <a:latin typeface="Calibri Light" panose="020F0302020204030204"/>
                <a:cs typeface="Calibri Light" panose="020F0302020204030204"/>
              </a:rPr>
              <a:t>"Об</a:t>
            </a:r>
            <a:r>
              <a:rPr sz="2800" b="0" spc="-8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обязательном</a:t>
            </a:r>
            <a:r>
              <a:rPr sz="2800" b="0" spc="-114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социальном</a:t>
            </a:r>
            <a:r>
              <a:rPr sz="28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0" dirty="0">
                <a:latin typeface="Calibri Light" panose="020F0302020204030204"/>
                <a:cs typeface="Calibri Light" panose="020F0302020204030204"/>
              </a:rPr>
              <a:t>страховании</a:t>
            </a:r>
            <a:r>
              <a:rPr sz="2800" b="0" spc="-10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на</a:t>
            </a:r>
            <a:r>
              <a:rPr sz="28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10" dirty="0">
                <a:latin typeface="Calibri Light" panose="020F0302020204030204"/>
                <a:cs typeface="Calibri Light" panose="020F0302020204030204"/>
              </a:rPr>
              <a:t>случай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временной</a:t>
            </a:r>
            <a:r>
              <a:rPr sz="2800" b="0" spc="-7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нетрудоспособности</a:t>
            </a:r>
            <a:r>
              <a:rPr sz="28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и</a:t>
            </a:r>
            <a:r>
              <a:rPr sz="2800" b="0" spc="-5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в</a:t>
            </a:r>
            <a:r>
              <a:rPr sz="2800" b="0" spc="-6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10" dirty="0">
                <a:latin typeface="Calibri Light" panose="020F0302020204030204"/>
                <a:cs typeface="Calibri Light" panose="020F0302020204030204"/>
              </a:rPr>
              <a:t>связи</a:t>
            </a:r>
            <a:r>
              <a:rPr sz="28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50" dirty="0">
                <a:latin typeface="Calibri Light" panose="020F0302020204030204"/>
                <a:cs typeface="Calibri Light" panose="020F0302020204030204"/>
              </a:rPr>
              <a:t>с </a:t>
            </a:r>
            <a:r>
              <a:rPr sz="2800" b="0" spc="-10" dirty="0">
                <a:latin typeface="Calibri Light" panose="020F0302020204030204"/>
                <a:cs typeface="Calibri Light" panose="020F0302020204030204"/>
              </a:rPr>
              <a:t>материнством"</a:t>
            </a:r>
            <a:endParaRPr sz="28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2046478"/>
            <a:ext cx="7745095" cy="4220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Статья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4.3.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Права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обязанности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застрахованных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278765" indent="-26670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7940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Застрахованные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лица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имеют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право: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652780" lvl="1" indent="-280035">
              <a:lnSpc>
                <a:spcPts val="2270"/>
              </a:lnSpc>
              <a:spcBef>
                <a:spcPts val="285"/>
              </a:spcBef>
              <a:buAutoNum type="arabicParenR"/>
              <a:tabLst>
                <a:tab pos="653415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своевременно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полном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объеме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получать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страховое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01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обеспечение в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соответствии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законодательством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140970">
              <a:lnSpc>
                <a:spcPts val="2020"/>
              </a:lnSpc>
              <a:spcBef>
                <a:spcPts val="23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обязательном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социальном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случай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нетрудоспособности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материнством;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278765" indent="-266700">
              <a:lnSpc>
                <a:spcPct val="100000"/>
              </a:lnSpc>
              <a:spcBef>
                <a:spcPts val="310"/>
              </a:spcBef>
              <a:buAutoNum type="arabicPeriod" startAt="2"/>
              <a:tabLst>
                <a:tab pos="27940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Застрахованные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лица</a:t>
            </a:r>
            <a:r>
              <a:rPr sz="21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обязаны: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652780" indent="-280035">
              <a:lnSpc>
                <a:spcPts val="2270"/>
              </a:lnSpc>
              <a:spcBef>
                <a:spcPts val="300"/>
              </a:spcBef>
              <a:buAutoNum type="arabicParenR" startAt="3"/>
              <a:tabLst>
                <a:tab pos="653415" algn="l"/>
              </a:tabLst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соблюдать</a:t>
            </a:r>
            <a:r>
              <a:rPr sz="21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режим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лечения,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определенный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020"/>
              </a:lnSpc>
              <a:spcBef>
                <a:spcPts val="23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правила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поведения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больного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медицинских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организациях;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652780" indent="-280035">
              <a:lnSpc>
                <a:spcPts val="2270"/>
              </a:lnSpc>
              <a:spcBef>
                <a:spcPts val="300"/>
              </a:spcBef>
              <a:buAutoNum type="arabicParenR" startAt="4"/>
              <a:tabLst>
                <a:tab pos="653415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выполнять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иные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требования,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установленные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015"/>
              </a:lnSpc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законодательством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обязательном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01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социальном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случай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70"/>
              </a:lnSpc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материнством.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017" y="185369"/>
            <a:ext cx="8213725" cy="17183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460"/>
              </a:spcBef>
            </a:pPr>
            <a:r>
              <a:rPr sz="3000" b="0" spc="-30" dirty="0">
                <a:latin typeface="Calibri Light" panose="020F0302020204030204"/>
                <a:cs typeface="Calibri Light" panose="020F0302020204030204"/>
              </a:rPr>
              <a:t>Федеральный</a:t>
            </a:r>
            <a:r>
              <a:rPr sz="30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закон</a:t>
            </a:r>
            <a:r>
              <a:rPr sz="3000" b="0" spc="-114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sz="3000" b="0" spc="-7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latin typeface="Calibri Light" panose="020F0302020204030204"/>
                <a:cs typeface="Calibri Light" panose="020F0302020204030204"/>
              </a:rPr>
              <a:t>29.12.2006</a:t>
            </a:r>
            <a:r>
              <a:rPr sz="3000" b="0" spc="-114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N</a:t>
            </a:r>
            <a:r>
              <a:rPr sz="30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35" dirty="0">
                <a:latin typeface="Calibri Light" panose="020F0302020204030204"/>
                <a:cs typeface="Calibri Light" panose="020F0302020204030204"/>
              </a:rPr>
              <a:t>255-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ФЗ</a:t>
            </a:r>
            <a:r>
              <a:rPr sz="30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(ред.</a:t>
            </a:r>
            <a:r>
              <a:rPr sz="3000" b="0" spc="-8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latin typeface="Calibri Light" panose="020F0302020204030204"/>
                <a:cs typeface="Calibri Light" panose="020F0302020204030204"/>
              </a:rPr>
              <a:t>от </a:t>
            </a:r>
            <a:r>
              <a:rPr sz="3000" b="0" spc="-20" dirty="0">
                <a:latin typeface="Calibri Light" panose="020F0302020204030204"/>
                <a:cs typeface="Calibri Light" panose="020F0302020204030204"/>
              </a:rPr>
              <a:t>29.12.2020)</a:t>
            </a:r>
            <a:r>
              <a:rPr sz="3000" b="0" spc="-10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"Об</a:t>
            </a:r>
            <a:r>
              <a:rPr sz="3000"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25" dirty="0">
                <a:latin typeface="Calibri Light" panose="020F0302020204030204"/>
                <a:cs typeface="Calibri Light" panose="020F0302020204030204"/>
              </a:rPr>
              <a:t>обязательном</a:t>
            </a:r>
            <a:r>
              <a:rPr sz="30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latin typeface="Calibri Light" panose="020F0302020204030204"/>
                <a:cs typeface="Calibri Light" panose="020F0302020204030204"/>
              </a:rPr>
              <a:t>социальном </a:t>
            </a:r>
            <a:r>
              <a:rPr sz="3000" b="0" spc="-25" dirty="0">
                <a:latin typeface="Calibri Light" panose="020F0302020204030204"/>
                <a:cs typeface="Calibri Light" panose="020F0302020204030204"/>
              </a:rPr>
              <a:t>страховании</a:t>
            </a:r>
            <a:r>
              <a:rPr sz="30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на</a:t>
            </a:r>
            <a:r>
              <a:rPr sz="3000" b="0" spc="-6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latin typeface="Calibri Light" panose="020F0302020204030204"/>
                <a:cs typeface="Calibri Light" panose="020F0302020204030204"/>
              </a:rPr>
              <a:t>случай</a:t>
            </a:r>
            <a:r>
              <a:rPr sz="3000"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latin typeface="Calibri Light" panose="020F0302020204030204"/>
                <a:cs typeface="Calibri Light" panose="020F0302020204030204"/>
              </a:rPr>
              <a:t>временной </a:t>
            </a:r>
            <a:r>
              <a:rPr sz="3000" b="0" spc="-30" dirty="0">
                <a:latin typeface="Calibri Light" panose="020F0302020204030204"/>
                <a:cs typeface="Calibri Light" panose="020F0302020204030204"/>
              </a:rPr>
              <a:t>нетрудоспособности</a:t>
            </a:r>
            <a:r>
              <a:rPr sz="3000" b="0" spc="-10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и</a:t>
            </a:r>
            <a:r>
              <a:rPr sz="3000" b="0" spc="-3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в</a:t>
            </a:r>
            <a:r>
              <a:rPr sz="3000" b="0" spc="-4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связи</a:t>
            </a:r>
            <a:r>
              <a:rPr sz="30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dirty="0">
                <a:latin typeface="Calibri Light" panose="020F0302020204030204"/>
                <a:cs typeface="Calibri Light" panose="020F0302020204030204"/>
              </a:rPr>
              <a:t>с</a:t>
            </a:r>
            <a:r>
              <a:rPr sz="3000" b="0" spc="-3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000" b="0" spc="-10" dirty="0">
                <a:latin typeface="Calibri Light" panose="020F0302020204030204"/>
                <a:cs typeface="Calibri Light" panose="020F0302020204030204"/>
              </a:rPr>
              <a:t>материнством"</a:t>
            </a:r>
            <a:endParaRPr sz="30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166" y="2154428"/>
            <a:ext cx="8282305" cy="44386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2303145">
              <a:lnSpc>
                <a:spcPct val="80000"/>
              </a:lnSpc>
              <a:spcBef>
                <a:spcPts val="605"/>
              </a:spcBef>
            </a:pP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Глава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2.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ОБЕСПЕЧЕНИЕ ПОСОБИЕМ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 НЕТРУДОСПОСОБНОСТИ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73025">
              <a:lnSpc>
                <a:spcPts val="2270"/>
              </a:lnSpc>
              <a:spcBef>
                <a:spcPts val="30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Статья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5.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обеспечения</a:t>
            </a:r>
            <a:r>
              <a:rPr sz="2100" b="1" spc="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пособием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70"/>
              </a:lnSpc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1036955" indent="60960">
              <a:lnSpc>
                <a:spcPts val="2020"/>
              </a:lnSpc>
              <a:spcBef>
                <a:spcPts val="770"/>
              </a:spcBef>
              <a:buAutoNum type="arabicPeriod"/>
              <a:tabLst>
                <a:tab pos="340995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Обеспечение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застрахованных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пособием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 нетрудоспособности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случаях: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41275" lvl="1" indent="360680">
              <a:lnSpc>
                <a:spcPct val="80000"/>
              </a:lnSpc>
              <a:spcBef>
                <a:spcPts val="815"/>
              </a:spcBef>
              <a:buAutoNum type="arabicParenR"/>
              <a:tabLst>
                <a:tab pos="653415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утраты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вследствие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травмы,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том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числе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операцией по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искусственному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прерыванию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осуществлением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экстракорпорального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01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оплодотворения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(далее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заболевание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травма);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652780" lvl="1" indent="-280035">
              <a:lnSpc>
                <a:spcPct val="100000"/>
              </a:lnSpc>
              <a:spcBef>
                <a:spcPts val="300"/>
              </a:spcBef>
              <a:buAutoNum type="arabicParenR" startAt="2"/>
              <a:tabLst>
                <a:tab pos="653415" algn="l"/>
              </a:tabLst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необходимости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осуществления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ухода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членом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652780" lvl="1" indent="-280035">
              <a:lnSpc>
                <a:spcPts val="2270"/>
              </a:lnSpc>
              <a:spcBef>
                <a:spcPts val="285"/>
              </a:spcBef>
              <a:buAutoNum type="arabicParenR" startAt="2"/>
              <a:tabLst>
                <a:tab pos="653415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карантина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застрахованного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лица,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1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также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карантина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ребенка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в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01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возрасте</a:t>
            </a:r>
            <a:r>
              <a:rPr sz="21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7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лет,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посещающего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дошкольную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образовательную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020"/>
              </a:lnSpc>
              <a:spcBef>
                <a:spcPts val="23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организацию,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другого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члена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семьи,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признанного</a:t>
            </a:r>
            <a:r>
              <a:rPr sz="21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установленном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порядке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недееспособным;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1563" y="1481327"/>
            <a:ext cx="2958465" cy="798830"/>
            <a:chOff x="321563" y="1481327"/>
            <a:chExt cx="2958465" cy="79883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24611" y="1484375"/>
              <a:ext cx="2951988" cy="7924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4611" y="1484375"/>
              <a:ext cx="2952115" cy="792480"/>
            </a:xfrm>
            <a:custGeom>
              <a:avLst/>
              <a:gdLst/>
              <a:ahLst/>
              <a:cxnLst/>
              <a:rect l="l" t="t" r="r" b="b"/>
              <a:pathLst>
                <a:path w="2952115" h="792480">
                  <a:moveTo>
                    <a:pt x="0" y="132079"/>
                  </a:moveTo>
                  <a:lnTo>
                    <a:pt x="6733" y="90350"/>
                  </a:lnTo>
                  <a:lnTo>
                    <a:pt x="25482" y="54095"/>
                  </a:lnTo>
                  <a:lnTo>
                    <a:pt x="54073" y="25497"/>
                  </a:lnTo>
                  <a:lnTo>
                    <a:pt x="90331" y="6738"/>
                  </a:lnTo>
                  <a:lnTo>
                    <a:pt x="132080" y="0"/>
                  </a:lnTo>
                  <a:lnTo>
                    <a:pt x="2819908" y="0"/>
                  </a:lnTo>
                  <a:lnTo>
                    <a:pt x="2861637" y="6738"/>
                  </a:lnTo>
                  <a:lnTo>
                    <a:pt x="2897892" y="25497"/>
                  </a:lnTo>
                  <a:lnTo>
                    <a:pt x="2926490" y="54095"/>
                  </a:lnTo>
                  <a:lnTo>
                    <a:pt x="2945249" y="90350"/>
                  </a:lnTo>
                  <a:lnTo>
                    <a:pt x="2951988" y="132079"/>
                  </a:lnTo>
                  <a:lnTo>
                    <a:pt x="2951988" y="660400"/>
                  </a:lnTo>
                  <a:lnTo>
                    <a:pt x="2945249" y="702129"/>
                  </a:lnTo>
                  <a:lnTo>
                    <a:pt x="2926490" y="738384"/>
                  </a:lnTo>
                  <a:lnTo>
                    <a:pt x="2897892" y="766982"/>
                  </a:lnTo>
                  <a:lnTo>
                    <a:pt x="2861637" y="785741"/>
                  </a:lnTo>
                  <a:lnTo>
                    <a:pt x="2819908" y="792479"/>
                  </a:lnTo>
                  <a:lnTo>
                    <a:pt x="132080" y="792479"/>
                  </a:lnTo>
                  <a:lnTo>
                    <a:pt x="90331" y="785741"/>
                  </a:lnTo>
                  <a:lnTo>
                    <a:pt x="54073" y="766982"/>
                  </a:lnTo>
                  <a:lnTo>
                    <a:pt x="25482" y="738384"/>
                  </a:lnTo>
                  <a:lnTo>
                    <a:pt x="6733" y="702129"/>
                  </a:lnTo>
                  <a:lnTo>
                    <a:pt x="0" y="660400"/>
                  </a:lnTo>
                  <a:lnTo>
                    <a:pt x="0" y="132079"/>
                  </a:lnTo>
                  <a:close/>
                </a:path>
              </a:pathLst>
            </a:custGeom>
            <a:ln w="609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39572" y="1578609"/>
            <a:ext cx="2319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Экспертиза</a:t>
            </a:r>
            <a:r>
              <a:rPr sz="1800" b="1" spc="-75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временной нетрудоспособности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73396" y="1409700"/>
            <a:ext cx="2958465" cy="798830"/>
            <a:chOff x="5073396" y="1409700"/>
            <a:chExt cx="2958465" cy="798830"/>
          </a:xfrm>
        </p:grpSpPr>
        <p:sp>
          <p:nvSpPr>
            <p:cNvPr id="7" name="object 7"/>
            <p:cNvSpPr/>
            <p:nvPr/>
          </p:nvSpPr>
          <p:spPr>
            <a:xfrm>
              <a:off x="5076444" y="1412747"/>
              <a:ext cx="2952115" cy="792480"/>
            </a:xfrm>
            <a:custGeom>
              <a:avLst/>
              <a:gdLst/>
              <a:ahLst/>
              <a:cxnLst/>
              <a:rect l="l" t="t" r="r" b="b"/>
              <a:pathLst>
                <a:path w="2952115" h="792480">
                  <a:moveTo>
                    <a:pt x="2819907" y="0"/>
                  </a:moveTo>
                  <a:lnTo>
                    <a:pt x="132079" y="0"/>
                  </a:lnTo>
                  <a:lnTo>
                    <a:pt x="90350" y="6738"/>
                  </a:lnTo>
                  <a:lnTo>
                    <a:pt x="54095" y="25497"/>
                  </a:lnTo>
                  <a:lnTo>
                    <a:pt x="25497" y="54095"/>
                  </a:lnTo>
                  <a:lnTo>
                    <a:pt x="6738" y="90350"/>
                  </a:lnTo>
                  <a:lnTo>
                    <a:pt x="0" y="132079"/>
                  </a:lnTo>
                  <a:lnTo>
                    <a:pt x="0" y="660400"/>
                  </a:lnTo>
                  <a:lnTo>
                    <a:pt x="6738" y="702129"/>
                  </a:lnTo>
                  <a:lnTo>
                    <a:pt x="25497" y="738384"/>
                  </a:lnTo>
                  <a:lnTo>
                    <a:pt x="54095" y="766982"/>
                  </a:lnTo>
                  <a:lnTo>
                    <a:pt x="90350" y="785741"/>
                  </a:lnTo>
                  <a:lnTo>
                    <a:pt x="132079" y="792479"/>
                  </a:lnTo>
                  <a:lnTo>
                    <a:pt x="2819907" y="792479"/>
                  </a:lnTo>
                  <a:lnTo>
                    <a:pt x="2861637" y="785741"/>
                  </a:lnTo>
                  <a:lnTo>
                    <a:pt x="2897892" y="766982"/>
                  </a:lnTo>
                  <a:lnTo>
                    <a:pt x="2926490" y="738384"/>
                  </a:lnTo>
                  <a:lnTo>
                    <a:pt x="2945249" y="702129"/>
                  </a:lnTo>
                  <a:lnTo>
                    <a:pt x="2951987" y="660400"/>
                  </a:lnTo>
                  <a:lnTo>
                    <a:pt x="2951987" y="132079"/>
                  </a:lnTo>
                  <a:lnTo>
                    <a:pt x="2945249" y="90350"/>
                  </a:lnTo>
                  <a:lnTo>
                    <a:pt x="2926490" y="54095"/>
                  </a:lnTo>
                  <a:lnTo>
                    <a:pt x="2897892" y="25497"/>
                  </a:lnTo>
                  <a:lnTo>
                    <a:pt x="2861637" y="6738"/>
                  </a:lnTo>
                  <a:lnTo>
                    <a:pt x="2819907" y="0"/>
                  </a:lnTo>
                  <a:close/>
                </a:path>
              </a:pathLst>
            </a:custGeom>
            <a:solidFill>
              <a:srgbClr val="FBBD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076444" y="1412747"/>
              <a:ext cx="2952115" cy="792480"/>
            </a:xfrm>
            <a:custGeom>
              <a:avLst/>
              <a:gdLst/>
              <a:ahLst/>
              <a:cxnLst/>
              <a:rect l="l" t="t" r="r" b="b"/>
              <a:pathLst>
                <a:path w="2952115" h="792480">
                  <a:moveTo>
                    <a:pt x="0" y="132079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79" y="0"/>
                  </a:lnTo>
                  <a:lnTo>
                    <a:pt x="2819907" y="0"/>
                  </a:lnTo>
                  <a:lnTo>
                    <a:pt x="2861637" y="6738"/>
                  </a:lnTo>
                  <a:lnTo>
                    <a:pt x="2897892" y="25497"/>
                  </a:lnTo>
                  <a:lnTo>
                    <a:pt x="2926490" y="54095"/>
                  </a:lnTo>
                  <a:lnTo>
                    <a:pt x="2945249" y="90350"/>
                  </a:lnTo>
                  <a:lnTo>
                    <a:pt x="2951987" y="132079"/>
                  </a:lnTo>
                  <a:lnTo>
                    <a:pt x="2951987" y="660400"/>
                  </a:lnTo>
                  <a:lnTo>
                    <a:pt x="2945249" y="702129"/>
                  </a:lnTo>
                  <a:lnTo>
                    <a:pt x="2926490" y="738384"/>
                  </a:lnTo>
                  <a:lnTo>
                    <a:pt x="2897892" y="766982"/>
                  </a:lnTo>
                  <a:lnTo>
                    <a:pt x="2861637" y="785741"/>
                  </a:lnTo>
                  <a:lnTo>
                    <a:pt x="2819907" y="792479"/>
                  </a:lnTo>
                  <a:lnTo>
                    <a:pt x="132079" y="792479"/>
                  </a:lnTo>
                  <a:lnTo>
                    <a:pt x="90350" y="785741"/>
                  </a:lnTo>
                  <a:lnTo>
                    <a:pt x="54095" y="766982"/>
                  </a:lnTo>
                  <a:lnTo>
                    <a:pt x="25497" y="738384"/>
                  </a:lnTo>
                  <a:lnTo>
                    <a:pt x="6738" y="702129"/>
                  </a:lnTo>
                  <a:lnTo>
                    <a:pt x="0" y="660400"/>
                  </a:lnTo>
                  <a:lnTo>
                    <a:pt x="0" y="132079"/>
                  </a:lnTo>
                  <a:close/>
                </a:path>
              </a:pathLst>
            </a:custGeom>
            <a:ln w="609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517007" y="1506982"/>
            <a:ext cx="20726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Медико-социальная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экспертиза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33059" y="2488692"/>
            <a:ext cx="2958465" cy="798830"/>
            <a:chOff x="5433059" y="2488692"/>
            <a:chExt cx="2958465" cy="798830"/>
          </a:xfrm>
        </p:grpSpPr>
        <p:sp>
          <p:nvSpPr>
            <p:cNvPr id="11" name="object 11"/>
            <p:cNvSpPr/>
            <p:nvPr/>
          </p:nvSpPr>
          <p:spPr>
            <a:xfrm>
              <a:off x="5436107" y="2491740"/>
              <a:ext cx="2952115" cy="792480"/>
            </a:xfrm>
            <a:custGeom>
              <a:avLst/>
              <a:gdLst/>
              <a:ahLst/>
              <a:cxnLst/>
              <a:rect l="l" t="t" r="r" b="b"/>
              <a:pathLst>
                <a:path w="2952115" h="792479">
                  <a:moveTo>
                    <a:pt x="2819908" y="0"/>
                  </a:moveTo>
                  <a:lnTo>
                    <a:pt x="132079" y="0"/>
                  </a:lnTo>
                  <a:lnTo>
                    <a:pt x="90350" y="6738"/>
                  </a:lnTo>
                  <a:lnTo>
                    <a:pt x="54095" y="25497"/>
                  </a:lnTo>
                  <a:lnTo>
                    <a:pt x="25497" y="54095"/>
                  </a:lnTo>
                  <a:lnTo>
                    <a:pt x="6738" y="90350"/>
                  </a:lnTo>
                  <a:lnTo>
                    <a:pt x="0" y="132080"/>
                  </a:lnTo>
                  <a:lnTo>
                    <a:pt x="0" y="660400"/>
                  </a:lnTo>
                  <a:lnTo>
                    <a:pt x="6738" y="702129"/>
                  </a:lnTo>
                  <a:lnTo>
                    <a:pt x="25497" y="738384"/>
                  </a:lnTo>
                  <a:lnTo>
                    <a:pt x="54095" y="766982"/>
                  </a:lnTo>
                  <a:lnTo>
                    <a:pt x="90350" y="785741"/>
                  </a:lnTo>
                  <a:lnTo>
                    <a:pt x="132079" y="792480"/>
                  </a:lnTo>
                  <a:lnTo>
                    <a:pt x="2819908" y="792480"/>
                  </a:lnTo>
                  <a:lnTo>
                    <a:pt x="2861637" y="785741"/>
                  </a:lnTo>
                  <a:lnTo>
                    <a:pt x="2897892" y="766982"/>
                  </a:lnTo>
                  <a:lnTo>
                    <a:pt x="2926490" y="738384"/>
                  </a:lnTo>
                  <a:lnTo>
                    <a:pt x="2945249" y="702129"/>
                  </a:lnTo>
                  <a:lnTo>
                    <a:pt x="2951988" y="660400"/>
                  </a:lnTo>
                  <a:lnTo>
                    <a:pt x="2951988" y="132080"/>
                  </a:lnTo>
                  <a:lnTo>
                    <a:pt x="2945249" y="90350"/>
                  </a:lnTo>
                  <a:lnTo>
                    <a:pt x="2926490" y="54095"/>
                  </a:lnTo>
                  <a:lnTo>
                    <a:pt x="2897892" y="25497"/>
                  </a:lnTo>
                  <a:lnTo>
                    <a:pt x="2861637" y="6738"/>
                  </a:lnTo>
                  <a:lnTo>
                    <a:pt x="2819908" y="0"/>
                  </a:lnTo>
                  <a:close/>
                </a:path>
              </a:pathLst>
            </a:custGeom>
            <a:solidFill>
              <a:srgbClr val="BAFA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436107" y="2491740"/>
              <a:ext cx="2952115" cy="792480"/>
            </a:xfrm>
            <a:custGeom>
              <a:avLst/>
              <a:gdLst/>
              <a:ahLst/>
              <a:cxnLst/>
              <a:rect l="l" t="t" r="r" b="b"/>
              <a:pathLst>
                <a:path w="2952115" h="792479">
                  <a:moveTo>
                    <a:pt x="0" y="132080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79" y="0"/>
                  </a:lnTo>
                  <a:lnTo>
                    <a:pt x="2819908" y="0"/>
                  </a:lnTo>
                  <a:lnTo>
                    <a:pt x="2861637" y="6738"/>
                  </a:lnTo>
                  <a:lnTo>
                    <a:pt x="2897892" y="25497"/>
                  </a:lnTo>
                  <a:lnTo>
                    <a:pt x="2926490" y="54095"/>
                  </a:lnTo>
                  <a:lnTo>
                    <a:pt x="2945249" y="90350"/>
                  </a:lnTo>
                  <a:lnTo>
                    <a:pt x="2951988" y="132080"/>
                  </a:lnTo>
                  <a:lnTo>
                    <a:pt x="2951988" y="660400"/>
                  </a:lnTo>
                  <a:lnTo>
                    <a:pt x="2945249" y="702129"/>
                  </a:lnTo>
                  <a:lnTo>
                    <a:pt x="2926490" y="738384"/>
                  </a:lnTo>
                  <a:lnTo>
                    <a:pt x="2897892" y="766982"/>
                  </a:lnTo>
                  <a:lnTo>
                    <a:pt x="2861637" y="785741"/>
                  </a:lnTo>
                  <a:lnTo>
                    <a:pt x="2819908" y="792480"/>
                  </a:lnTo>
                  <a:lnTo>
                    <a:pt x="132079" y="792480"/>
                  </a:lnTo>
                  <a:lnTo>
                    <a:pt x="90350" y="785741"/>
                  </a:lnTo>
                  <a:lnTo>
                    <a:pt x="54095" y="766982"/>
                  </a:lnTo>
                  <a:lnTo>
                    <a:pt x="25497" y="738384"/>
                  </a:lnTo>
                  <a:lnTo>
                    <a:pt x="6738" y="702129"/>
                  </a:lnTo>
                  <a:lnTo>
                    <a:pt x="0" y="660400"/>
                  </a:lnTo>
                  <a:lnTo>
                    <a:pt x="0" y="132080"/>
                  </a:lnTo>
                  <a:close/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5769102" y="2586990"/>
            <a:ext cx="2286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7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Экспертиза</a:t>
            </a:r>
            <a:r>
              <a:rPr sz="1800" b="1" spc="-75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качества медицинской</a:t>
            </a:r>
            <a:r>
              <a:rPr sz="1800" b="1" spc="5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помощи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39367" y="2633472"/>
            <a:ext cx="2959735" cy="798830"/>
            <a:chOff x="1039367" y="2633472"/>
            <a:chExt cx="2959735" cy="798830"/>
          </a:xfrm>
        </p:grpSpPr>
        <p:sp>
          <p:nvSpPr>
            <p:cNvPr id="15" name="object 15"/>
            <p:cNvSpPr/>
            <p:nvPr/>
          </p:nvSpPr>
          <p:spPr>
            <a:xfrm>
              <a:off x="1042415" y="2636520"/>
              <a:ext cx="2954020" cy="792480"/>
            </a:xfrm>
            <a:custGeom>
              <a:avLst/>
              <a:gdLst/>
              <a:ahLst/>
              <a:cxnLst/>
              <a:rect l="l" t="t" r="r" b="b"/>
              <a:pathLst>
                <a:path w="2954020" h="792479">
                  <a:moveTo>
                    <a:pt x="2821432" y="0"/>
                  </a:moveTo>
                  <a:lnTo>
                    <a:pt x="132080" y="0"/>
                  </a:lnTo>
                  <a:lnTo>
                    <a:pt x="90331" y="6738"/>
                  </a:lnTo>
                  <a:lnTo>
                    <a:pt x="54073" y="25497"/>
                  </a:lnTo>
                  <a:lnTo>
                    <a:pt x="25482" y="54095"/>
                  </a:lnTo>
                  <a:lnTo>
                    <a:pt x="6733" y="90350"/>
                  </a:lnTo>
                  <a:lnTo>
                    <a:pt x="0" y="132079"/>
                  </a:lnTo>
                  <a:lnTo>
                    <a:pt x="0" y="660400"/>
                  </a:lnTo>
                  <a:lnTo>
                    <a:pt x="6733" y="702129"/>
                  </a:lnTo>
                  <a:lnTo>
                    <a:pt x="25482" y="738384"/>
                  </a:lnTo>
                  <a:lnTo>
                    <a:pt x="54073" y="766982"/>
                  </a:lnTo>
                  <a:lnTo>
                    <a:pt x="90331" y="785741"/>
                  </a:lnTo>
                  <a:lnTo>
                    <a:pt x="132080" y="792479"/>
                  </a:lnTo>
                  <a:lnTo>
                    <a:pt x="2821432" y="792479"/>
                  </a:lnTo>
                  <a:lnTo>
                    <a:pt x="2863161" y="785741"/>
                  </a:lnTo>
                  <a:lnTo>
                    <a:pt x="2899416" y="766982"/>
                  </a:lnTo>
                  <a:lnTo>
                    <a:pt x="2928014" y="738384"/>
                  </a:lnTo>
                  <a:lnTo>
                    <a:pt x="2946773" y="702129"/>
                  </a:lnTo>
                  <a:lnTo>
                    <a:pt x="2953512" y="660400"/>
                  </a:lnTo>
                  <a:lnTo>
                    <a:pt x="2953512" y="132079"/>
                  </a:lnTo>
                  <a:lnTo>
                    <a:pt x="2946773" y="90350"/>
                  </a:lnTo>
                  <a:lnTo>
                    <a:pt x="2928014" y="54095"/>
                  </a:lnTo>
                  <a:lnTo>
                    <a:pt x="2899416" y="25497"/>
                  </a:lnTo>
                  <a:lnTo>
                    <a:pt x="2863161" y="6738"/>
                  </a:lnTo>
                  <a:lnTo>
                    <a:pt x="2821432" y="0"/>
                  </a:lnTo>
                  <a:close/>
                </a:path>
              </a:pathLst>
            </a:custGeom>
            <a:solidFill>
              <a:srgbClr val="B6E6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42415" y="2636520"/>
              <a:ext cx="2954020" cy="792480"/>
            </a:xfrm>
            <a:custGeom>
              <a:avLst/>
              <a:gdLst/>
              <a:ahLst/>
              <a:cxnLst/>
              <a:rect l="l" t="t" r="r" b="b"/>
              <a:pathLst>
                <a:path w="2954020" h="792479">
                  <a:moveTo>
                    <a:pt x="0" y="132079"/>
                  </a:moveTo>
                  <a:lnTo>
                    <a:pt x="6733" y="90350"/>
                  </a:lnTo>
                  <a:lnTo>
                    <a:pt x="25482" y="54095"/>
                  </a:lnTo>
                  <a:lnTo>
                    <a:pt x="54073" y="25497"/>
                  </a:lnTo>
                  <a:lnTo>
                    <a:pt x="90331" y="6738"/>
                  </a:lnTo>
                  <a:lnTo>
                    <a:pt x="132080" y="0"/>
                  </a:lnTo>
                  <a:lnTo>
                    <a:pt x="2821432" y="0"/>
                  </a:lnTo>
                  <a:lnTo>
                    <a:pt x="2863161" y="6738"/>
                  </a:lnTo>
                  <a:lnTo>
                    <a:pt x="2899416" y="25497"/>
                  </a:lnTo>
                  <a:lnTo>
                    <a:pt x="2928014" y="54095"/>
                  </a:lnTo>
                  <a:lnTo>
                    <a:pt x="2946773" y="90350"/>
                  </a:lnTo>
                  <a:lnTo>
                    <a:pt x="2953512" y="132079"/>
                  </a:lnTo>
                  <a:lnTo>
                    <a:pt x="2953512" y="660400"/>
                  </a:lnTo>
                  <a:lnTo>
                    <a:pt x="2946773" y="702129"/>
                  </a:lnTo>
                  <a:lnTo>
                    <a:pt x="2928014" y="738384"/>
                  </a:lnTo>
                  <a:lnTo>
                    <a:pt x="2899416" y="766982"/>
                  </a:lnTo>
                  <a:lnTo>
                    <a:pt x="2863161" y="785741"/>
                  </a:lnTo>
                  <a:lnTo>
                    <a:pt x="2821432" y="792479"/>
                  </a:lnTo>
                  <a:lnTo>
                    <a:pt x="132080" y="792479"/>
                  </a:lnTo>
                  <a:lnTo>
                    <a:pt x="90331" y="785741"/>
                  </a:lnTo>
                  <a:lnTo>
                    <a:pt x="54073" y="766982"/>
                  </a:lnTo>
                  <a:lnTo>
                    <a:pt x="25482" y="738384"/>
                  </a:lnTo>
                  <a:lnTo>
                    <a:pt x="6733" y="702129"/>
                  </a:lnTo>
                  <a:lnTo>
                    <a:pt x="0" y="660400"/>
                  </a:lnTo>
                  <a:lnTo>
                    <a:pt x="0" y="132079"/>
                  </a:lnTo>
                  <a:close/>
                </a:path>
              </a:pathLst>
            </a:custGeom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378711" y="2731389"/>
            <a:ext cx="2282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4360" marR="5080" indent="-58229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 panose="020F0502020204030204"/>
                <a:cs typeface="Calibri" panose="020F0502020204030204"/>
              </a:rPr>
              <a:t>Судебно-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медицинская экспертиза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45336" y="3713988"/>
            <a:ext cx="3101340" cy="1158240"/>
            <a:chOff x="1545336" y="3713988"/>
            <a:chExt cx="3101340" cy="1158240"/>
          </a:xfrm>
        </p:grpSpPr>
        <p:sp>
          <p:nvSpPr>
            <p:cNvPr id="19" name="object 19"/>
            <p:cNvSpPr/>
            <p:nvPr/>
          </p:nvSpPr>
          <p:spPr>
            <a:xfrm>
              <a:off x="1548384" y="3717036"/>
              <a:ext cx="3095625" cy="1152525"/>
            </a:xfrm>
            <a:custGeom>
              <a:avLst/>
              <a:gdLst/>
              <a:ahLst/>
              <a:cxnLst/>
              <a:rect l="l" t="t" r="r" b="b"/>
              <a:pathLst>
                <a:path w="3095625" h="1152525">
                  <a:moveTo>
                    <a:pt x="2903219" y="0"/>
                  </a:moveTo>
                  <a:lnTo>
                    <a:pt x="192023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19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3" y="1152144"/>
                  </a:lnTo>
                  <a:lnTo>
                    <a:pt x="2903219" y="1152144"/>
                  </a:lnTo>
                  <a:lnTo>
                    <a:pt x="2947247" y="1147072"/>
                  </a:lnTo>
                  <a:lnTo>
                    <a:pt x="2987664" y="1132625"/>
                  </a:lnTo>
                  <a:lnTo>
                    <a:pt x="3023318" y="1109956"/>
                  </a:lnTo>
                  <a:lnTo>
                    <a:pt x="3053056" y="1080218"/>
                  </a:lnTo>
                  <a:lnTo>
                    <a:pt x="3075725" y="1044564"/>
                  </a:lnTo>
                  <a:lnTo>
                    <a:pt x="3090172" y="1004147"/>
                  </a:lnTo>
                  <a:lnTo>
                    <a:pt x="3095243" y="960119"/>
                  </a:lnTo>
                  <a:lnTo>
                    <a:pt x="3095243" y="192024"/>
                  </a:lnTo>
                  <a:lnTo>
                    <a:pt x="3090172" y="147996"/>
                  </a:lnTo>
                  <a:lnTo>
                    <a:pt x="3075725" y="107579"/>
                  </a:lnTo>
                  <a:lnTo>
                    <a:pt x="3053056" y="71925"/>
                  </a:lnTo>
                  <a:lnTo>
                    <a:pt x="3023318" y="42187"/>
                  </a:lnTo>
                  <a:lnTo>
                    <a:pt x="2987664" y="19518"/>
                  </a:lnTo>
                  <a:lnTo>
                    <a:pt x="2947247" y="5071"/>
                  </a:lnTo>
                  <a:lnTo>
                    <a:pt x="2903219" y="0"/>
                  </a:lnTo>
                  <a:close/>
                </a:path>
              </a:pathLst>
            </a:custGeom>
            <a:solidFill>
              <a:srgbClr val="FBF0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548384" y="3717036"/>
              <a:ext cx="3095625" cy="1152525"/>
            </a:xfrm>
            <a:custGeom>
              <a:avLst/>
              <a:gdLst/>
              <a:ahLst/>
              <a:cxnLst/>
              <a:rect l="l" t="t" r="r" b="b"/>
              <a:pathLst>
                <a:path w="309562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3" y="0"/>
                  </a:lnTo>
                  <a:lnTo>
                    <a:pt x="2903219" y="0"/>
                  </a:lnTo>
                  <a:lnTo>
                    <a:pt x="2947247" y="5071"/>
                  </a:lnTo>
                  <a:lnTo>
                    <a:pt x="2987664" y="19518"/>
                  </a:lnTo>
                  <a:lnTo>
                    <a:pt x="3023318" y="42187"/>
                  </a:lnTo>
                  <a:lnTo>
                    <a:pt x="3053056" y="71925"/>
                  </a:lnTo>
                  <a:lnTo>
                    <a:pt x="3075725" y="107579"/>
                  </a:lnTo>
                  <a:lnTo>
                    <a:pt x="3090172" y="147996"/>
                  </a:lnTo>
                  <a:lnTo>
                    <a:pt x="3095243" y="192024"/>
                  </a:lnTo>
                  <a:lnTo>
                    <a:pt x="3095243" y="960119"/>
                  </a:lnTo>
                  <a:lnTo>
                    <a:pt x="3090172" y="1004147"/>
                  </a:lnTo>
                  <a:lnTo>
                    <a:pt x="3075725" y="1044564"/>
                  </a:lnTo>
                  <a:lnTo>
                    <a:pt x="3053056" y="1080218"/>
                  </a:lnTo>
                  <a:lnTo>
                    <a:pt x="3023318" y="1109956"/>
                  </a:lnTo>
                  <a:lnTo>
                    <a:pt x="2987664" y="1132625"/>
                  </a:lnTo>
                  <a:lnTo>
                    <a:pt x="2947247" y="1147072"/>
                  </a:lnTo>
                  <a:lnTo>
                    <a:pt x="2903219" y="1152144"/>
                  </a:lnTo>
                  <a:lnTo>
                    <a:pt x="192023" y="1152144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19"/>
                  </a:lnTo>
                  <a:lnTo>
                    <a:pt x="0" y="192024"/>
                  </a:lnTo>
                  <a:close/>
                </a:path>
              </a:pathLst>
            </a:custGeom>
            <a:ln w="609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1744726" y="3760673"/>
            <a:ext cx="2698750" cy="10001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30835" marR="319405" indent="-1270" algn="ctr">
              <a:lnSpc>
                <a:spcPct val="85000"/>
              </a:lnSpc>
              <a:spcBef>
                <a:spcPts val="425"/>
              </a:spcBef>
            </a:pPr>
            <a:r>
              <a:rPr sz="1800" b="1" spc="-10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Экспертиза профессиональной </a:t>
            </a:r>
            <a:r>
              <a:rPr sz="1800" b="1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пригодности</a:t>
            </a:r>
            <a:r>
              <a:rPr sz="1800" b="1" spc="-50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800" b="1" spc="-35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связи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ts val="1835"/>
              </a:lnSpc>
            </a:pPr>
            <a:r>
              <a:rPr sz="1800" b="1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заболевания</a:t>
            </a:r>
            <a:r>
              <a:rPr sz="1800" b="1" spc="-35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800" b="1" spc="-20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663300"/>
                </a:solidFill>
                <a:latin typeface="Calibri" panose="020F0502020204030204"/>
                <a:cs typeface="Calibri" panose="020F0502020204030204"/>
              </a:rPr>
              <a:t>профессией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92723" y="3570732"/>
            <a:ext cx="3103245" cy="1156970"/>
            <a:chOff x="5792723" y="3570732"/>
            <a:chExt cx="3103245" cy="1156970"/>
          </a:xfrm>
        </p:grpSpPr>
        <p:sp>
          <p:nvSpPr>
            <p:cNvPr id="23" name="object 23"/>
            <p:cNvSpPr/>
            <p:nvPr/>
          </p:nvSpPr>
          <p:spPr>
            <a:xfrm>
              <a:off x="5795771" y="3573780"/>
              <a:ext cx="3096895" cy="1150620"/>
            </a:xfrm>
            <a:custGeom>
              <a:avLst/>
              <a:gdLst/>
              <a:ahLst/>
              <a:cxnLst/>
              <a:rect l="l" t="t" r="r" b="b"/>
              <a:pathLst>
                <a:path w="3096895" h="1150620">
                  <a:moveTo>
                    <a:pt x="2904998" y="0"/>
                  </a:moveTo>
                  <a:lnTo>
                    <a:pt x="191769" y="0"/>
                  </a:lnTo>
                  <a:lnTo>
                    <a:pt x="147796" y="5064"/>
                  </a:lnTo>
                  <a:lnTo>
                    <a:pt x="107431" y="19490"/>
                  </a:lnTo>
                  <a:lnTo>
                    <a:pt x="71824" y="42127"/>
                  </a:lnTo>
                  <a:lnTo>
                    <a:pt x="42127" y="71824"/>
                  </a:lnTo>
                  <a:lnTo>
                    <a:pt x="19490" y="107431"/>
                  </a:lnTo>
                  <a:lnTo>
                    <a:pt x="5064" y="147796"/>
                  </a:lnTo>
                  <a:lnTo>
                    <a:pt x="0" y="191770"/>
                  </a:lnTo>
                  <a:lnTo>
                    <a:pt x="0" y="958850"/>
                  </a:lnTo>
                  <a:lnTo>
                    <a:pt x="5064" y="1002823"/>
                  </a:lnTo>
                  <a:lnTo>
                    <a:pt x="19490" y="1043188"/>
                  </a:lnTo>
                  <a:lnTo>
                    <a:pt x="42127" y="1078795"/>
                  </a:lnTo>
                  <a:lnTo>
                    <a:pt x="71824" y="1108492"/>
                  </a:lnTo>
                  <a:lnTo>
                    <a:pt x="107431" y="1131129"/>
                  </a:lnTo>
                  <a:lnTo>
                    <a:pt x="147796" y="1145555"/>
                  </a:lnTo>
                  <a:lnTo>
                    <a:pt x="191769" y="1150620"/>
                  </a:lnTo>
                  <a:lnTo>
                    <a:pt x="2904998" y="1150620"/>
                  </a:lnTo>
                  <a:lnTo>
                    <a:pt x="2948971" y="1145555"/>
                  </a:lnTo>
                  <a:lnTo>
                    <a:pt x="2989336" y="1131129"/>
                  </a:lnTo>
                  <a:lnTo>
                    <a:pt x="3024943" y="1108492"/>
                  </a:lnTo>
                  <a:lnTo>
                    <a:pt x="3054640" y="1078795"/>
                  </a:lnTo>
                  <a:lnTo>
                    <a:pt x="3077277" y="1043188"/>
                  </a:lnTo>
                  <a:lnTo>
                    <a:pt x="3091703" y="1002823"/>
                  </a:lnTo>
                  <a:lnTo>
                    <a:pt x="3096768" y="958850"/>
                  </a:lnTo>
                  <a:lnTo>
                    <a:pt x="3096768" y="191770"/>
                  </a:lnTo>
                  <a:lnTo>
                    <a:pt x="3091703" y="147796"/>
                  </a:lnTo>
                  <a:lnTo>
                    <a:pt x="3077277" y="107431"/>
                  </a:lnTo>
                  <a:lnTo>
                    <a:pt x="3054640" y="71824"/>
                  </a:lnTo>
                  <a:lnTo>
                    <a:pt x="3024943" y="42127"/>
                  </a:lnTo>
                  <a:lnTo>
                    <a:pt x="2989336" y="19490"/>
                  </a:lnTo>
                  <a:lnTo>
                    <a:pt x="2948971" y="5064"/>
                  </a:lnTo>
                  <a:lnTo>
                    <a:pt x="2904998" y="0"/>
                  </a:lnTo>
                  <a:close/>
                </a:path>
              </a:pathLst>
            </a:custGeom>
            <a:solidFill>
              <a:srgbClr val="FDD9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795771" y="3573780"/>
              <a:ext cx="3096895" cy="1150620"/>
            </a:xfrm>
            <a:custGeom>
              <a:avLst/>
              <a:gdLst/>
              <a:ahLst/>
              <a:cxnLst/>
              <a:rect l="l" t="t" r="r" b="b"/>
              <a:pathLst>
                <a:path w="3096895" h="1150620">
                  <a:moveTo>
                    <a:pt x="0" y="191770"/>
                  </a:moveTo>
                  <a:lnTo>
                    <a:pt x="5064" y="147796"/>
                  </a:lnTo>
                  <a:lnTo>
                    <a:pt x="19490" y="107431"/>
                  </a:lnTo>
                  <a:lnTo>
                    <a:pt x="42127" y="71824"/>
                  </a:lnTo>
                  <a:lnTo>
                    <a:pt x="71824" y="42127"/>
                  </a:lnTo>
                  <a:lnTo>
                    <a:pt x="107431" y="19490"/>
                  </a:lnTo>
                  <a:lnTo>
                    <a:pt x="147796" y="5064"/>
                  </a:lnTo>
                  <a:lnTo>
                    <a:pt x="191769" y="0"/>
                  </a:lnTo>
                  <a:lnTo>
                    <a:pt x="2904998" y="0"/>
                  </a:lnTo>
                  <a:lnTo>
                    <a:pt x="2948971" y="5064"/>
                  </a:lnTo>
                  <a:lnTo>
                    <a:pt x="2989336" y="19490"/>
                  </a:lnTo>
                  <a:lnTo>
                    <a:pt x="3024943" y="42127"/>
                  </a:lnTo>
                  <a:lnTo>
                    <a:pt x="3054640" y="71824"/>
                  </a:lnTo>
                  <a:lnTo>
                    <a:pt x="3077277" y="107431"/>
                  </a:lnTo>
                  <a:lnTo>
                    <a:pt x="3091703" y="147796"/>
                  </a:lnTo>
                  <a:lnTo>
                    <a:pt x="3096768" y="191770"/>
                  </a:lnTo>
                  <a:lnTo>
                    <a:pt x="3096768" y="958850"/>
                  </a:lnTo>
                  <a:lnTo>
                    <a:pt x="3091703" y="1002823"/>
                  </a:lnTo>
                  <a:lnTo>
                    <a:pt x="3077277" y="1043188"/>
                  </a:lnTo>
                  <a:lnTo>
                    <a:pt x="3054640" y="1078795"/>
                  </a:lnTo>
                  <a:lnTo>
                    <a:pt x="3024943" y="1108492"/>
                  </a:lnTo>
                  <a:lnTo>
                    <a:pt x="2989336" y="1131129"/>
                  </a:lnTo>
                  <a:lnTo>
                    <a:pt x="2948971" y="1145555"/>
                  </a:lnTo>
                  <a:lnTo>
                    <a:pt x="2904998" y="1150620"/>
                  </a:lnTo>
                  <a:lnTo>
                    <a:pt x="191769" y="1150620"/>
                  </a:lnTo>
                  <a:lnTo>
                    <a:pt x="147796" y="1145555"/>
                  </a:lnTo>
                  <a:lnTo>
                    <a:pt x="107431" y="1131129"/>
                  </a:lnTo>
                  <a:lnTo>
                    <a:pt x="71824" y="1108492"/>
                  </a:lnTo>
                  <a:lnTo>
                    <a:pt x="42127" y="1078795"/>
                  </a:lnTo>
                  <a:lnTo>
                    <a:pt x="19490" y="1043188"/>
                  </a:lnTo>
                  <a:lnTo>
                    <a:pt x="5064" y="1002823"/>
                  </a:lnTo>
                  <a:lnTo>
                    <a:pt x="0" y="958850"/>
                  </a:lnTo>
                  <a:lnTo>
                    <a:pt x="0" y="191770"/>
                  </a:lnTo>
                  <a:close/>
                </a:path>
              </a:pathLst>
            </a:custGeom>
            <a:ln w="609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6020561" y="3573271"/>
            <a:ext cx="26511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Военно-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врачебная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экспертиза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независимая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военно-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врачебная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экспертиза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41576" y="257556"/>
            <a:ext cx="6269990" cy="798830"/>
            <a:chOff x="1941576" y="257556"/>
            <a:chExt cx="6269990" cy="798830"/>
          </a:xfrm>
        </p:grpSpPr>
        <p:sp>
          <p:nvSpPr>
            <p:cNvPr id="27" name="object 27"/>
            <p:cNvSpPr/>
            <p:nvPr/>
          </p:nvSpPr>
          <p:spPr>
            <a:xfrm>
              <a:off x="1944624" y="260604"/>
              <a:ext cx="6263640" cy="792480"/>
            </a:xfrm>
            <a:custGeom>
              <a:avLst/>
              <a:gdLst/>
              <a:ahLst/>
              <a:cxnLst/>
              <a:rect l="l" t="t" r="r" b="b"/>
              <a:pathLst>
                <a:path w="6263640" h="792480">
                  <a:moveTo>
                    <a:pt x="6131559" y="0"/>
                  </a:moveTo>
                  <a:lnTo>
                    <a:pt x="132080" y="0"/>
                  </a:lnTo>
                  <a:lnTo>
                    <a:pt x="90350" y="6738"/>
                  </a:lnTo>
                  <a:lnTo>
                    <a:pt x="54095" y="25497"/>
                  </a:lnTo>
                  <a:lnTo>
                    <a:pt x="25497" y="54095"/>
                  </a:lnTo>
                  <a:lnTo>
                    <a:pt x="6738" y="90350"/>
                  </a:lnTo>
                  <a:lnTo>
                    <a:pt x="0" y="132080"/>
                  </a:lnTo>
                  <a:lnTo>
                    <a:pt x="0" y="660400"/>
                  </a:lnTo>
                  <a:lnTo>
                    <a:pt x="6738" y="702129"/>
                  </a:lnTo>
                  <a:lnTo>
                    <a:pt x="25497" y="738384"/>
                  </a:lnTo>
                  <a:lnTo>
                    <a:pt x="54095" y="766982"/>
                  </a:lnTo>
                  <a:lnTo>
                    <a:pt x="90350" y="785741"/>
                  </a:lnTo>
                  <a:lnTo>
                    <a:pt x="132080" y="792480"/>
                  </a:lnTo>
                  <a:lnTo>
                    <a:pt x="6131559" y="792480"/>
                  </a:lnTo>
                  <a:lnTo>
                    <a:pt x="6173289" y="785741"/>
                  </a:lnTo>
                  <a:lnTo>
                    <a:pt x="6209544" y="766982"/>
                  </a:lnTo>
                  <a:lnTo>
                    <a:pt x="6238142" y="738384"/>
                  </a:lnTo>
                  <a:lnTo>
                    <a:pt x="6256901" y="702129"/>
                  </a:lnTo>
                  <a:lnTo>
                    <a:pt x="6263640" y="660400"/>
                  </a:lnTo>
                  <a:lnTo>
                    <a:pt x="6263640" y="132080"/>
                  </a:lnTo>
                  <a:lnTo>
                    <a:pt x="6256901" y="90350"/>
                  </a:lnTo>
                  <a:lnTo>
                    <a:pt x="6238142" y="54095"/>
                  </a:lnTo>
                  <a:lnTo>
                    <a:pt x="6209544" y="25497"/>
                  </a:lnTo>
                  <a:lnTo>
                    <a:pt x="6173289" y="6738"/>
                  </a:lnTo>
                  <a:lnTo>
                    <a:pt x="6131559" y="0"/>
                  </a:lnTo>
                  <a:close/>
                </a:path>
              </a:pathLst>
            </a:custGeom>
            <a:solidFill>
              <a:srgbClr val="ECFD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944624" y="260604"/>
              <a:ext cx="6263640" cy="792480"/>
            </a:xfrm>
            <a:custGeom>
              <a:avLst/>
              <a:gdLst/>
              <a:ahLst/>
              <a:cxnLst/>
              <a:rect l="l" t="t" r="r" b="b"/>
              <a:pathLst>
                <a:path w="6263640" h="792480">
                  <a:moveTo>
                    <a:pt x="0" y="132080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80" y="0"/>
                  </a:lnTo>
                  <a:lnTo>
                    <a:pt x="6131559" y="0"/>
                  </a:lnTo>
                  <a:lnTo>
                    <a:pt x="6173289" y="6738"/>
                  </a:lnTo>
                  <a:lnTo>
                    <a:pt x="6209544" y="25497"/>
                  </a:lnTo>
                  <a:lnTo>
                    <a:pt x="6238142" y="54095"/>
                  </a:lnTo>
                  <a:lnTo>
                    <a:pt x="6256901" y="90350"/>
                  </a:lnTo>
                  <a:lnTo>
                    <a:pt x="6263640" y="132080"/>
                  </a:lnTo>
                  <a:lnTo>
                    <a:pt x="6263640" y="660400"/>
                  </a:lnTo>
                  <a:lnTo>
                    <a:pt x="6256901" y="702129"/>
                  </a:lnTo>
                  <a:lnTo>
                    <a:pt x="6238142" y="738384"/>
                  </a:lnTo>
                  <a:lnTo>
                    <a:pt x="6209544" y="766982"/>
                  </a:lnTo>
                  <a:lnTo>
                    <a:pt x="6173289" y="785741"/>
                  </a:lnTo>
                  <a:lnTo>
                    <a:pt x="6131559" y="792480"/>
                  </a:lnTo>
                  <a:lnTo>
                    <a:pt x="132080" y="792480"/>
                  </a:lnTo>
                  <a:lnTo>
                    <a:pt x="90350" y="785741"/>
                  </a:lnTo>
                  <a:lnTo>
                    <a:pt x="54095" y="766982"/>
                  </a:lnTo>
                  <a:lnTo>
                    <a:pt x="25497" y="738384"/>
                  </a:lnTo>
                  <a:lnTo>
                    <a:pt x="6738" y="702129"/>
                  </a:lnTo>
                  <a:lnTo>
                    <a:pt x="0" y="660400"/>
                  </a:lnTo>
                  <a:lnTo>
                    <a:pt x="0" y="132080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402585" y="373837"/>
            <a:ext cx="53505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Виды</a:t>
            </a:r>
            <a:r>
              <a:rPr sz="3200" spc="-75" dirty="0"/>
              <a:t> </a:t>
            </a:r>
            <a:r>
              <a:rPr sz="3200" dirty="0"/>
              <a:t>медицинских</a:t>
            </a:r>
            <a:r>
              <a:rPr sz="3200" spc="-40" dirty="0"/>
              <a:t> </a:t>
            </a:r>
            <a:r>
              <a:rPr sz="3200" spc="-10" dirty="0"/>
              <a:t>экспертиз</a:t>
            </a:r>
            <a:endParaRPr sz="3200"/>
          </a:p>
        </p:txBody>
      </p:sp>
      <p:sp>
        <p:nvSpPr>
          <p:cNvPr id="30" name="object 30"/>
          <p:cNvSpPr txBox="1"/>
          <p:nvPr/>
        </p:nvSpPr>
        <p:spPr>
          <a:xfrm>
            <a:off x="402742" y="5387746"/>
            <a:ext cx="80829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Наиболее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частым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видом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экспертизы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является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экспертиза</a:t>
            </a:r>
            <a:r>
              <a:rPr sz="2400" b="1" spc="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(врачебно-трудовая).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844" y="167386"/>
            <a:ext cx="8296275" cy="16046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-2540" algn="ctr">
              <a:lnSpc>
                <a:spcPct val="90000"/>
              </a:lnSpc>
              <a:spcBef>
                <a:spcPts val="430"/>
              </a:spcBef>
            </a:pP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Федеральный</a:t>
            </a:r>
            <a:r>
              <a:rPr sz="2800"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20" dirty="0">
                <a:latin typeface="Calibri Light" panose="020F0302020204030204"/>
                <a:cs typeface="Calibri Light" panose="020F0302020204030204"/>
              </a:rPr>
              <a:t>закон</a:t>
            </a:r>
            <a:r>
              <a:rPr sz="28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sz="2800" b="0" spc="-7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0" dirty="0">
                <a:latin typeface="Calibri Light" panose="020F0302020204030204"/>
                <a:cs typeface="Calibri Light" panose="020F0302020204030204"/>
              </a:rPr>
              <a:t>29.12.2006</a:t>
            </a:r>
            <a:r>
              <a:rPr sz="28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N</a:t>
            </a:r>
            <a:r>
              <a:rPr sz="2800" b="0" spc="-8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40" dirty="0">
                <a:latin typeface="Calibri Light" panose="020F0302020204030204"/>
                <a:cs typeface="Calibri Light" panose="020F0302020204030204"/>
              </a:rPr>
              <a:t>255-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ФЗ</a:t>
            </a:r>
            <a:r>
              <a:rPr sz="28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10" dirty="0">
                <a:latin typeface="Calibri Light" panose="020F0302020204030204"/>
                <a:cs typeface="Calibri Light" panose="020F0302020204030204"/>
              </a:rPr>
              <a:t>(ред.</a:t>
            </a:r>
            <a:r>
              <a:rPr sz="2800"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25" dirty="0">
                <a:latin typeface="Calibri Light" panose="020F0302020204030204"/>
                <a:cs typeface="Calibri Light" panose="020F0302020204030204"/>
              </a:rPr>
              <a:t>от </a:t>
            </a:r>
            <a:r>
              <a:rPr sz="2800" b="0" spc="-30" dirty="0">
                <a:latin typeface="Calibri Light" panose="020F0302020204030204"/>
                <a:cs typeface="Calibri Light" panose="020F0302020204030204"/>
              </a:rPr>
              <a:t>29.12.2020)</a:t>
            </a:r>
            <a:r>
              <a:rPr sz="2800"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"Об</a:t>
            </a:r>
            <a:r>
              <a:rPr sz="28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обязательном</a:t>
            </a:r>
            <a:r>
              <a:rPr sz="2800" b="0" spc="-12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0" dirty="0">
                <a:latin typeface="Calibri Light" panose="020F0302020204030204"/>
                <a:cs typeface="Calibri Light" panose="020F0302020204030204"/>
              </a:rPr>
              <a:t>социальном</a:t>
            </a:r>
            <a:r>
              <a:rPr sz="28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10" dirty="0">
                <a:latin typeface="Calibri Light" panose="020F0302020204030204"/>
                <a:cs typeface="Calibri Light" panose="020F0302020204030204"/>
              </a:rPr>
              <a:t>страховании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на</a:t>
            </a:r>
            <a:r>
              <a:rPr sz="2800" b="0" spc="-7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20" dirty="0">
                <a:latin typeface="Calibri Light" panose="020F0302020204030204"/>
                <a:cs typeface="Calibri Light" panose="020F0302020204030204"/>
              </a:rPr>
              <a:t>случай</a:t>
            </a:r>
            <a:r>
              <a:rPr sz="28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временной</a:t>
            </a:r>
            <a:r>
              <a:rPr sz="28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нетрудоспособности</a:t>
            </a:r>
            <a:r>
              <a:rPr sz="28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и</a:t>
            </a:r>
            <a:r>
              <a:rPr sz="2800" b="0" spc="-5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в</a:t>
            </a:r>
            <a:r>
              <a:rPr sz="2800" b="0" spc="-5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20" dirty="0">
                <a:latin typeface="Calibri Light" panose="020F0302020204030204"/>
                <a:cs typeface="Calibri Light" panose="020F0302020204030204"/>
              </a:rPr>
              <a:t>связи</a:t>
            </a:r>
            <a:r>
              <a:rPr sz="2800" b="0" spc="-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50" dirty="0">
                <a:latin typeface="Calibri Light" panose="020F0302020204030204"/>
                <a:cs typeface="Calibri Light" panose="020F0302020204030204"/>
              </a:rPr>
              <a:t>с </a:t>
            </a:r>
            <a:r>
              <a:rPr sz="2800" b="0" spc="-10" dirty="0">
                <a:latin typeface="Calibri Light" panose="020F0302020204030204"/>
                <a:cs typeface="Calibri Light" panose="020F0302020204030204"/>
              </a:rPr>
              <a:t>материнством"</a:t>
            </a:r>
            <a:endParaRPr sz="28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166" y="1907870"/>
            <a:ext cx="8147684" cy="4378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7055" indent="-266065">
              <a:lnSpc>
                <a:spcPts val="2295"/>
              </a:lnSpc>
              <a:spcBef>
                <a:spcPts val="105"/>
              </a:spcBef>
              <a:buAutoNum type="arabicParenR" startAt="4"/>
              <a:tabLst>
                <a:tab pos="567690" algn="l"/>
              </a:tabLst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осуществления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протезирования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медицинским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показаниям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95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стационарном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специализированном учреждении;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298450" indent="398780">
              <a:lnSpc>
                <a:spcPts val="2160"/>
              </a:lnSpc>
              <a:spcBef>
                <a:spcPts val="835"/>
              </a:spcBef>
              <a:buAutoNum type="arabicParenR" startAt="5"/>
              <a:tabLst>
                <a:tab pos="677545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долечивания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установленном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порядке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санаторно-курортных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организациях,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расположенных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территории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Федерации,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010"/>
              </a:lnSpc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непосредственно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оказания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стационарных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80"/>
              </a:lnSpc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80"/>
              </a:lnSpc>
              <a:spcBef>
                <a:spcPts val="555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2.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Пособие</a:t>
            </a:r>
            <a:r>
              <a:rPr sz="20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0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0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выплачивается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394970">
              <a:lnSpc>
                <a:spcPts val="2160"/>
              </a:lnSpc>
              <a:spcBef>
                <a:spcPts val="150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застрахованным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лицам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наступлении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страховых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случаев</a:t>
            </a:r>
            <a:r>
              <a:rPr sz="20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трудовому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договору,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осуществления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служебной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иной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деятельности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,</a:t>
            </a:r>
            <a:r>
              <a:rPr sz="20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течение</a:t>
            </a:r>
            <a:r>
              <a:rPr sz="20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которого</a:t>
            </a:r>
            <a:r>
              <a:rPr sz="20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они</a:t>
            </a:r>
            <a:r>
              <a:rPr sz="20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подлежат</a:t>
            </a:r>
            <a:r>
              <a:rPr sz="20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обязательному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160"/>
              </a:lnSpc>
            </a:pP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социальному</a:t>
            </a:r>
            <a:r>
              <a:rPr sz="20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страхованию</a:t>
            </a:r>
            <a:r>
              <a:rPr sz="20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0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случай</a:t>
            </a:r>
            <a:r>
              <a:rPr sz="20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0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связи</a:t>
            </a:r>
            <a:r>
              <a:rPr sz="20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</a:t>
            </a:r>
            <a:r>
              <a:rPr sz="20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материнством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также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случаях,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когда</a:t>
            </a:r>
            <a:r>
              <a:rPr sz="20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заболевание</a:t>
            </a:r>
            <a:r>
              <a:rPr sz="20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или</a:t>
            </a:r>
            <a:r>
              <a:rPr sz="20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травма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наступили</a:t>
            </a:r>
            <a:r>
              <a:rPr sz="20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течение</a:t>
            </a:r>
            <a:r>
              <a:rPr sz="20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30</a:t>
            </a:r>
            <a:r>
              <a:rPr sz="20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0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r>
              <a:rPr sz="20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со</a:t>
            </a:r>
            <a:r>
              <a:rPr sz="20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дня</a:t>
            </a:r>
            <a:r>
              <a:rPr sz="20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прекращения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010"/>
              </a:lnSpc>
            </a:pP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указанной</a:t>
            </a:r>
            <a:r>
              <a:rPr sz="20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работы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деятельности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либо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дня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заключения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80"/>
              </a:lnSpc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трудового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договора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дня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его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аннулирования.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3785" y="437769"/>
            <a:ext cx="54610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200660">
              <a:lnSpc>
                <a:spcPts val="3890"/>
              </a:lnSpc>
              <a:spcBef>
                <a:spcPts val="585"/>
              </a:spcBef>
            </a:pPr>
            <a:r>
              <a:rPr sz="3600" b="0" spc="-10" dirty="0">
                <a:latin typeface="Calibri Light" panose="020F0302020204030204"/>
                <a:cs typeface="Calibri Light" panose="020F0302020204030204"/>
              </a:rPr>
              <a:t>Приказ</a:t>
            </a:r>
            <a:r>
              <a:rPr sz="3600" b="0" spc="-17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600" b="0" spc="-25" dirty="0">
                <a:latin typeface="Calibri Light" panose="020F0302020204030204"/>
                <a:cs typeface="Calibri Light" panose="020F0302020204030204"/>
              </a:rPr>
              <a:t>Минздрава</a:t>
            </a:r>
            <a:r>
              <a:rPr sz="3600" b="0" spc="-16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600" b="0" spc="-10" dirty="0">
                <a:latin typeface="Calibri Light" panose="020F0302020204030204"/>
                <a:cs typeface="Calibri Light" panose="020F0302020204030204"/>
              </a:rPr>
              <a:t>России </a:t>
            </a:r>
            <a:r>
              <a:rPr sz="3600"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sz="36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600" b="0" dirty="0">
                <a:latin typeface="Calibri Light" panose="020F0302020204030204"/>
                <a:cs typeface="Calibri Light" panose="020F0302020204030204"/>
              </a:rPr>
              <a:t>23</a:t>
            </a:r>
            <a:r>
              <a:rPr sz="3600"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600" b="0" spc="-20" dirty="0">
                <a:latin typeface="Calibri Light" panose="020F0302020204030204"/>
                <a:cs typeface="Calibri Light" panose="020F0302020204030204"/>
              </a:rPr>
              <a:t>ноября</a:t>
            </a:r>
            <a:r>
              <a:rPr sz="3600" b="0" spc="-114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600" b="0" dirty="0">
                <a:latin typeface="Calibri Light" panose="020F0302020204030204"/>
                <a:cs typeface="Calibri Light" panose="020F0302020204030204"/>
              </a:rPr>
              <a:t>2021</a:t>
            </a:r>
            <a:r>
              <a:rPr sz="3600" b="0" spc="-114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600" b="0" dirty="0">
                <a:latin typeface="Calibri Light" panose="020F0302020204030204"/>
                <a:cs typeface="Calibri Light" panose="020F0302020204030204"/>
              </a:rPr>
              <a:t>г.</a:t>
            </a:r>
            <a:r>
              <a:rPr sz="3600" b="0" spc="-10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600" b="0" dirty="0">
                <a:latin typeface="Calibri Light" panose="020F0302020204030204"/>
                <a:cs typeface="Calibri Light" panose="020F0302020204030204"/>
              </a:rPr>
              <a:t>N</a:t>
            </a:r>
            <a:r>
              <a:rPr sz="36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600" b="0" spc="-25" dirty="0">
                <a:latin typeface="Calibri Light" panose="020F0302020204030204"/>
                <a:cs typeface="Calibri Light" panose="020F0302020204030204"/>
              </a:rPr>
              <a:t>1089н</a:t>
            </a:r>
            <a:endParaRPr sz="36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3021" rIns="0" bIns="0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1545"/>
              </a:spcBef>
            </a:pPr>
            <a:r>
              <a:rPr sz="2400" dirty="0"/>
              <a:t>«ОБ</a:t>
            </a:r>
            <a:r>
              <a:rPr sz="2400" spc="-55" dirty="0"/>
              <a:t> </a:t>
            </a:r>
            <a:r>
              <a:rPr sz="2400" dirty="0"/>
              <a:t>УТВЕРЖДЕНИИ</a:t>
            </a:r>
            <a:r>
              <a:rPr sz="2400" spc="-40" dirty="0"/>
              <a:t> </a:t>
            </a:r>
            <a:r>
              <a:rPr sz="2400" dirty="0"/>
              <a:t>УСЛОВИЙ</a:t>
            </a:r>
            <a:r>
              <a:rPr sz="2400" spc="-40" dirty="0"/>
              <a:t> </a:t>
            </a:r>
            <a:r>
              <a:rPr sz="2400" dirty="0"/>
              <a:t>И</a:t>
            </a:r>
            <a:r>
              <a:rPr sz="2400" spc="-40" dirty="0"/>
              <a:t> </a:t>
            </a:r>
            <a:r>
              <a:rPr sz="2400" spc="-10" dirty="0"/>
              <a:t>ПОРЯДКА</a:t>
            </a:r>
            <a:endParaRPr sz="2400"/>
          </a:p>
          <a:p>
            <a:pPr marL="331470" marR="233680" algn="ctr">
              <a:lnSpc>
                <a:spcPct val="150000"/>
              </a:lnSpc>
              <a:spcBef>
                <a:spcPts val="5"/>
              </a:spcBef>
            </a:pPr>
            <a:r>
              <a:rPr sz="2400" dirty="0"/>
              <a:t>ФОРМИРОВАНИЯ</a:t>
            </a:r>
            <a:r>
              <a:rPr sz="2400" spc="-85" dirty="0"/>
              <a:t> </a:t>
            </a:r>
            <a:r>
              <a:rPr sz="2400" dirty="0"/>
              <a:t>ЛИСТКОВ</a:t>
            </a:r>
            <a:r>
              <a:rPr sz="2400" spc="-90" dirty="0"/>
              <a:t> </a:t>
            </a:r>
            <a:r>
              <a:rPr sz="2400" spc="-10" dirty="0"/>
              <a:t>НЕТРУДОСПОСОБНОСТИ</a:t>
            </a:r>
            <a:r>
              <a:rPr sz="2400" spc="-70" dirty="0"/>
              <a:t> </a:t>
            </a:r>
            <a:r>
              <a:rPr sz="2400" spc="-50" dirty="0"/>
              <a:t>В </a:t>
            </a:r>
            <a:r>
              <a:rPr sz="2400" dirty="0"/>
              <a:t>ФОРМЕ</a:t>
            </a:r>
            <a:r>
              <a:rPr sz="2400" spc="-45" dirty="0"/>
              <a:t> </a:t>
            </a:r>
            <a:r>
              <a:rPr sz="2400" spc="-10" dirty="0"/>
              <a:t>ЭЛЕКТРОННОГО</a:t>
            </a:r>
            <a:r>
              <a:rPr sz="2400" spc="-35" dirty="0"/>
              <a:t> </a:t>
            </a:r>
            <a:r>
              <a:rPr sz="2400" spc="-20" dirty="0"/>
              <a:t>ДОКУМЕНТА</a:t>
            </a:r>
            <a:r>
              <a:rPr sz="2400" spc="-30" dirty="0"/>
              <a:t> </a:t>
            </a:r>
            <a:r>
              <a:rPr sz="2400" dirty="0"/>
              <a:t>И</a:t>
            </a:r>
            <a:r>
              <a:rPr sz="2400" spc="-40" dirty="0"/>
              <a:t> </a:t>
            </a:r>
            <a:r>
              <a:rPr sz="2400" spc="-10" dirty="0"/>
              <a:t>ВЫДАЧИ</a:t>
            </a:r>
            <a:endParaRPr sz="2400"/>
          </a:p>
          <a:p>
            <a:pPr marL="102870" marR="5080" indent="-1270" algn="ctr">
              <a:lnSpc>
                <a:spcPct val="150000"/>
              </a:lnSpc>
            </a:pPr>
            <a:r>
              <a:rPr sz="2400" dirty="0"/>
              <a:t>ЛИСТКОВ</a:t>
            </a:r>
            <a:r>
              <a:rPr sz="2400" spc="-60" dirty="0"/>
              <a:t> </a:t>
            </a:r>
            <a:r>
              <a:rPr sz="2400" spc="-10" dirty="0"/>
              <a:t>НЕТРУДОСПОСОБНОСТИ</a:t>
            </a:r>
            <a:r>
              <a:rPr sz="2400" spc="-35" dirty="0"/>
              <a:t> </a:t>
            </a:r>
            <a:r>
              <a:rPr sz="2400" dirty="0"/>
              <a:t>В</a:t>
            </a:r>
            <a:r>
              <a:rPr sz="2400" spc="-55" dirty="0"/>
              <a:t> </a:t>
            </a:r>
            <a:r>
              <a:rPr sz="2400" dirty="0"/>
              <a:t>ФОРМЕ</a:t>
            </a:r>
            <a:r>
              <a:rPr sz="2400" spc="-50" dirty="0"/>
              <a:t> </a:t>
            </a:r>
            <a:r>
              <a:rPr sz="2400" spc="-10" dirty="0"/>
              <a:t>ДОКУМЕНТА </a:t>
            </a:r>
            <a:r>
              <a:rPr sz="2400" dirty="0"/>
              <a:t>НА</a:t>
            </a:r>
            <a:r>
              <a:rPr sz="2400" spc="-40" dirty="0"/>
              <a:t> </a:t>
            </a:r>
            <a:r>
              <a:rPr sz="2400" dirty="0"/>
              <a:t>БУМАЖНОМ</a:t>
            </a:r>
            <a:r>
              <a:rPr sz="2400" spc="-30" dirty="0"/>
              <a:t> </a:t>
            </a:r>
            <a:r>
              <a:rPr sz="2400" dirty="0"/>
              <a:t>НОСИТЕЛЕ</a:t>
            </a:r>
            <a:r>
              <a:rPr sz="2400" spc="-30" dirty="0"/>
              <a:t> </a:t>
            </a:r>
            <a:r>
              <a:rPr sz="2400" dirty="0"/>
              <a:t>В</a:t>
            </a:r>
            <a:r>
              <a:rPr sz="2400" spc="-30" dirty="0"/>
              <a:t> </a:t>
            </a:r>
            <a:r>
              <a:rPr sz="2400" dirty="0"/>
              <a:t>СЛУЧАЯХ,</a:t>
            </a:r>
            <a:r>
              <a:rPr sz="2400" spc="-30" dirty="0"/>
              <a:t> </a:t>
            </a:r>
            <a:r>
              <a:rPr sz="2400" spc="-25" dirty="0"/>
              <a:t>УСТАНОВЛЕННЫХ </a:t>
            </a:r>
            <a:r>
              <a:rPr sz="2400" spc="-20" dirty="0"/>
              <a:t>ЗАКОНОДАТЕЛЬСТВОМ</a:t>
            </a:r>
            <a:r>
              <a:rPr sz="2400" spc="-80" dirty="0"/>
              <a:t> </a:t>
            </a:r>
            <a:r>
              <a:rPr sz="2400" dirty="0"/>
              <a:t>РОССИЙСКОЙ</a:t>
            </a:r>
            <a:r>
              <a:rPr sz="2400" spc="-75" dirty="0"/>
              <a:t> </a:t>
            </a:r>
            <a:r>
              <a:rPr sz="2400" spc="-10" dirty="0"/>
              <a:t>ФЕДЕРАЦИИ»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2489" y="500888"/>
            <a:ext cx="4862195" cy="9588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177800">
              <a:lnSpc>
                <a:spcPts val="3500"/>
              </a:lnSpc>
              <a:spcBef>
                <a:spcPts val="505"/>
              </a:spcBef>
            </a:pPr>
            <a:r>
              <a:rPr sz="3200" b="0" spc="-10" dirty="0">
                <a:latin typeface="Calibri Light" panose="020F0302020204030204"/>
                <a:cs typeface="Calibri Light" panose="020F0302020204030204"/>
              </a:rPr>
              <a:t>Приказ</a:t>
            </a:r>
            <a:r>
              <a:rPr sz="3200" b="0" spc="-14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spc="-25" dirty="0">
                <a:latin typeface="Calibri Light" panose="020F0302020204030204"/>
                <a:cs typeface="Calibri Light" panose="020F0302020204030204"/>
              </a:rPr>
              <a:t>Минздрава</a:t>
            </a:r>
            <a:r>
              <a:rPr sz="3200" b="0" spc="-13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spc="-10" dirty="0">
                <a:latin typeface="Calibri Light" panose="020F0302020204030204"/>
                <a:cs typeface="Calibri Light" panose="020F0302020204030204"/>
              </a:rPr>
              <a:t>России </a:t>
            </a:r>
            <a:r>
              <a:rPr sz="3200"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sz="32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dirty="0">
                <a:latin typeface="Calibri Light" panose="020F0302020204030204"/>
                <a:cs typeface="Calibri Light" panose="020F0302020204030204"/>
              </a:rPr>
              <a:t>23</a:t>
            </a:r>
            <a:r>
              <a:rPr sz="3200"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spc="-10" dirty="0">
                <a:latin typeface="Calibri Light" panose="020F0302020204030204"/>
                <a:cs typeface="Calibri Light" panose="020F0302020204030204"/>
              </a:rPr>
              <a:t>ноября</a:t>
            </a:r>
            <a:r>
              <a:rPr sz="32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dirty="0">
                <a:latin typeface="Calibri Light" panose="020F0302020204030204"/>
                <a:cs typeface="Calibri Light" panose="020F0302020204030204"/>
              </a:rPr>
              <a:t>2021</a:t>
            </a:r>
            <a:r>
              <a:rPr sz="3200" b="0" spc="-13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dirty="0">
                <a:latin typeface="Calibri Light" panose="020F0302020204030204"/>
                <a:cs typeface="Calibri Light" panose="020F0302020204030204"/>
              </a:rPr>
              <a:t>г.</a:t>
            </a:r>
            <a:r>
              <a:rPr sz="3200" b="0" spc="-5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dirty="0">
                <a:latin typeface="Calibri Light" panose="020F0302020204030204"/>
                <a:cs typeface="Calibri Light" panose="020F0302020204030204"/>
              </a:rPr>
              <a:t>N</a:t>
            </a:r>
            <a:r>
              <a:rPr sz="32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spc="-20" dirty="0">
                <a:latin typeface="Calibri Light" panose="020F0302020204030204"/>
                <a:cs typeface="Calibri Light" panose="020F0302020204030204"/>
              </a:rPr>
              <a:t>1089н</a:t>
            </a:r>
            <a:endParaRPr sz="32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1274191"/>
            <a:ext cx="8477885" cy="1647189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10"/>
              </a:spcBef>
              <a:buAutoNum type="romanUcPeriod"/>
              <a:tabLst>
                <a:tab pos="527685" algn="l"/>
                <a:tab pos="5283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Общие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положения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27685" marR="377190" indent="-515620">
              <a:lnSpc>
                <a:spcPts val="2590"/>
              </a:lnSpc>
              <a:spcBef>
                <a:spcPts val="1240"/>
              </a:spcBef>
              <a:buAutoNum type="romanUcPeriod"/>
              <a:tabLst>
                <a:tab pos="527685" algn="l"/>
                <a:tab pos="5283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продление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заболеваниях,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профессиональных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заболеваниях,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27685">
              <a:lnSpc>
                <a:spcPts val="2560"/>
              </a:lnSpc>
              <a:tabLst>
                <a:tab pos="687070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травмах,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том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числе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полученных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вследствие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несчастного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639" y="3999738"/>
            <a:ext cx="34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III.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055" y="2859404"/>
            <a:ext cx="7721600" cy="18611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78105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производстве,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отравлениях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иных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состояниях,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связанных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потерей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гражданами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55"/>
              </a:lnSpc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  <a:spcBef>
                <a:spcPts val="91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при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направлении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</a:t>
            </a:r>
            <a:r>
              <a:rPr sz="24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медико-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социальную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экспертизу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639" y="4810201"/>
            <a:ext cx="7896225" cy="153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ts val="2735"/>
              </a:lnSpc>
              <a:spcBef>
                <a:spcPts val="100"/>
              </a:spcBef>
              <a:buAutoNum type="romanUcPeriod" startAt="4"/>
              <a:tabLst>
                <a:tab pos="527685" algn="l"/>
                <a:tab pos="5283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27685">
              <a:lnSpc>
                <a:spcPts val="2735"/>
              </a:lnSpc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санаторно-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курортного</a:t>
            </a:r>
            <a:r>
              <a:rPr sz="2400" b="1" spc="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лечения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27685" marR="5080" indent="-515620">
              <a:lnSpc>
                <a:spcPts val="2590"/>
              </a:lnSpc>
              <a:spcBef>
                <a:spcPts val="1240"/>
              </a:spcBef>
              <a:buAutoNum type="romanUcPeriod" startAt="5"/>
              <a:tabLst>
                <a:tab pos="527685" algn="l"/>
                <a:tab pos="5283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уходу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членом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2489" y="500888"/>
            <a:ext cx="4862195" cy="9588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177800">
              <a:lnSpc>
                <a:spcPts val="3500"/>
              </a:lnSpc>
              <a:spcBef>
                <a:spcPts val="505"/>
              </a:spcBef>
            </a:pPr>
            <a:r>
              <a:rPr sz="3200" b="0" spc="-10" dirty="0">
                <a:latin typeface="Calibri Light" panose="020F0302020204030204"/>
                <a:cs typeface="Calibri Light" panose="020F0302020204030204"/>
              </a:rPr>
              <a:t>Приказ</a:t>
            </a:r>
            <a:r>
              <a:rPr sz="3200" b="0" spc="-14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spc="-25" dirty="0">
                <a:latin typeface="Calibri Light" panose="020F0302020204030204"/>
                <a:cs typeface="Calibri Light" panose="020F0302020204030204"/>
              </a:rPr>
              <a:t>Минздрава</a:t>
            </a:r>
            <a:r>
              <a:rPr sz="3200" b="0" spc="-13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spc="-10" dirty="0">
                <a:latin typeface="Calibri Light" panose="020F0302020204030204"/>
                <a:cs typeface="Calibri Light" panose="020F0302020204030204"/>
              </a:rPr>
              <a:t>России </a:t>
            </a:r>
            <a:r>
              <a:rPr sz="3200" b="0" dirty="0">
                <a:latin typeface="Calibri Light" panose="020F0302020204030204"/>
                <a:cs typeface="Calibri Light" panose="020F0302020204030204"/>
              </a:rPr>
              <a:t>от</a:t>
            </a:r>
            <a:r>
              <a:rPr sz="32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dirty="0">
                <a:latin typeface="Calibri Light" panose="020F0302020204030204"/>
                <a:cs typeface="Calibri Light" panose="020F0302020204030204"/>
              </a:rPr>
              <a:t>23</a:t>
            </a:r>
            <a:r>
              <a:rPr sz="3200"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spc="-10" dirty="0">
                <a:latin typeface="Calibri Light" panose="020F0302020204030204"/>
                <a:cs typeface="Calibri Light" panose="020F0302020204030204"/>
              </a:rPr>
              <a:t>ноября</a:t>
            </a:r>
            <a:r>
              <a:rPr sz="3200" b="0" spc="-11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dirty="0">
                <a:latin typeface="Calibri Light" panose="020F0302020204030204"/>
                <a:cs typeface="Calibri Light" panose="020F0302020204030204"/>
              </a:rPr>
              <a:t>2021</a:t>
            </a:r>
            <a:r>
              <a:rPr sz="3200" b="0" spc="-13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dirty="0">
                <a:latin typeface="Calibri Light" panose="020F0302020204030204"/>
                <a:cs typeface="Calibri Light" panose="020F0302020204030204"/>
              </a:rPr>
              <a:t>г.</a:t>
            </a:r>
            <a:r>
              <a:rPr sz="3200" b="0" spc="-5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dirty="0">
                <a:latin typeface="Calibri Light" panose="020F0302020204030204"/>
                <a:cs typeface="Calibri Light" panose="020F0302020204030204"/>
              </a:rPr>
              <a:t>N</a:t>
            </a:r>
            <a:r>
              <a:rPr sz="32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3200" b="0" spc="-20" dirty="0">
                <a:latin typeface="Calibri Light" panose="020F0302020204030204"/>
                <a:cs typeface="Calibri Light" panose="020F0302020204030204"/>
              </a:rPr>
              <a:t>1089н</a:t>
            </a:r>
            <a:endParaRPr sz="32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1667332"/>
            <a:ext cx="8545195" cy="459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10" indent="-410845">
              <a:lnSpc>
                <a:spcPts val="2740"/>
              </a:lnSpc>
              <a:spcBef>
                <a:spcPts val="100"/>
              </a:spcBef>
              <a:buAutoNum type="romanUcPeriod" startAt="6"/>
              <a:tabLst>
                <a:tab pos="42354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карантине,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990725">
              <a:lnSpc>
                <a:spcPts val="2590"/>
              </a:lnSpc>
              <a:spcBef>
                <a:spcPts val="18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также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угрозе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распространения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заболеваний,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представляющих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опасность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окружающих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04190" indent="-492125">
              <a:lnSpc>
                <a:spcPts val="2735"/>
              </a:lnSpc>
              <a:spcBef>
                <a:spcPts val="1475"/>
              </a:spcBef>
              <a:buAutoNum type="romanUcPeriod" startAt="7"/>
              <a:tabLst>
                <a:tab pos="50482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протезировании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769110">
              <a:lnSpc>
                <a:spcPts val="2590"/>
              </a:lnSpc>
              <a:spcBef>
                <a:spcPts val="1840"/>
              </a:spcBef>
              <a:buAutoNum type="romanUcPeriod" startAt="8"/>
              <a:tabLst>
                <a:tab pos="58547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родам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369695" indent="68580">
              <a:lnSpc>
                <a:spcPts val="2590"/>
              </a:lnSpc>
              <a:spcBef>
                <a:spcPts val="1810"/>
              </a:spcBef>
              <a:buAutoNum type="romanUcPeriod" startAt="8"/>
              <a:tabLst>
                <a:tab pos="47942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Оформление</a:t>
            </a:r>
            <a:r>
              <a:rPr sz="24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форме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98780" indent="-318135">
              <a:lnSpc>
                <a:spcPts val="2735"/>
              </a:lnSpc>
              <a:spcBef>
                <a:spcPts val="1475"/>
              </a:spcBef>
              <a:buAutoNum type="romanUcPeriod" startAt="8"/>
              <a:tabLst>
                <a:tab pos="39941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Оформление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бумажном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носителе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9157" y="206121"/>
            <a:ext cx="3049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Calibri Light" panose="020F0302020204030204"/>
                <a:cs typeface="Calibri Light" panose="020F0302020204030204"/>
              </a:rPr>
              <a:t>I.</a:t>
            </a:r>
            <a:r>
              <a:rPr sz="2800" b="0" spc="-6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20" dirty="0">
                <a:latin typeface="Calibri Light" panose="020F0302020204030204"/>
                <a:cs typeface="Calibri Light" panose="020F0302020204030204"/>
              </a:rPr>
              <a:t>Общие</a:t>
            </a:r>
            <a:r>
              <a:rPr sz="2800"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10" dirty="0">
                <a:latin typeface="Calibri Light" panose="020F0302020204030204"/>
                <a:cs typeface="Calibri Light" panose="020F0302020204030204"/>
              </a:rPr>
              <a:t>положения</a:t>
            </a:r>
            <a:endParaRPr sz="28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1024889"/>
            <a:ext cx="8434070" cy="541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000"/>
              </a:lnSpc>
              <a:spcBef>
                <a:spcPts val="105"/>
              </a:spcBef>
            </a:pPr>
            <a:r>
              <a:rPr sz="26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6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6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600" b="1" u="sng" spc="-9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6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выдается</a:t>
            </a:r>
            <a:r>
              <a:rPr sz="26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гражданам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390"/>
              </a:lnSpc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Федерации,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постоянно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2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проживающим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marR="202565">
              <a:lnSpc>
                <a:spcPts val="2380"/>
              </a:lnSpc>
              <a:spcBef>
                <a:spcPts val="160"/>
              </a:spcBef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территории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Федерации,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иностранным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гражданам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лицам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без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гражданства,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пребывающим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 Федерации: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710565" indent="-343535">
              <a:lnSpc>
                <a:spcPct val="100000"/>
              </a:lnSpc>
              <a:spcBef>
                <a:spcPts val="295"/>
              </a:spcBef>
              <a:buFont typeface="Arial" panose="020B0604020202020204"/>
              <a:buChar char="•"/>
              <a:tabLst>
                <a:tab pos="710565" algn="l"/>
                <a:tab pos="71120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лицам,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работающим</a:t>
            </a:r>
            <a:r>
              <a:rPr sz="22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трудовым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договорам;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710565" marR="269240" indent="-343535">
              <a:lnSpc>
                <a:spcPts val="2380"/>
              </a:lnSpc>
              <a:spcBef>
                <a:spcPts val="635"/>
              </a:spcBef>
              <a:buFont typeface="Arial" panose="020B0604020202020204"/>
              <a:buChar char="•"/>
              <a:tabLst>
                <a:tab pos="710565" algn="l"/>
                <a:tab pos="711200" algn="l"/>
              </a:tabLst>
            </a:pP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государственным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гражданским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служащим,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муниципальным служащим;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710565" marR="5080" indent="-343535" algn="just">
              <a:lnSpc>
                <a:spcPct val="90000"/>
              </a:lnSpc>
              <a:spcBef>
                <a:spcPts val="560"/>
              </a:spcBef>
              <a:buFont typeface="Arial" panose="020B0604020202020204"/>
              <a:buChar char="•"/>
              <a:tabLst>
                <a:tab pos="71120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лицам,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замещающим</a:t>
            </a:r>
            <a:r>
              <a:rPr sz="22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государственные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должности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 Федерации,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государственные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должности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субъекта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 Федерации,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также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муниципальные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должности,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замещаемые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2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постоянной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основе;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710565" indent="-343535" algn="just">
              <a:lnSpc>
                <a:spcPct val="100000"/>
              </a:lnSpc>
              <a:spcBef>
                <a:spcPts val="335"/>
              </a:spcBef>
              <a:buFont typeface="Arial" panose="020B0604020202020204"/>
              <a:buChar char="•"/>
              <a:tabLst>
                <a:tab pos="71120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членам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производственного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кооператива;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710565" indent="-343535" algn="just">
              <a:lnSpc>
                <a:spcPct val="100000"/>
              </a:lnSpc>
              <a:spcBef>
                <a:spcPts val="335"/>
              </a:spcBef>
              <a:buFont typeface="Arial" panose="020B0604020202020204"/>
              <a:buChar char="•"/>
              <a:tabLst>
                <a:tab pos="711200" algn="l"/>
              </a:tabLst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священнослужителям;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710565" marR="260985" indent="-343535" algn="just">
              <a:lnSpc>
                <a:spcPts val="2380"/>
              </a:lnSpc>
              <a:spcBef>
                <a:spcPts val="635"/>
              </a:spcBef>
              <a:buFont typeface="Arial" panose="020B0604020202020204"/>
              <a:buChar char="•"/>
              <a:tabLst>
                <a:tab pos="71120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лицам,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осужденным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лишению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свободы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привлеченным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оплачиваемому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труду.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2289" y="206121"/>
            <a:ext cx="3215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I.</a:t>
            </a:r>
            <a:r>
              <a:rPr sz="2800" spc="-50" dirty="0"/>
              <a:t> </a:t>
            </a:r>
            <a:r>
              <a:rPr sz="2800" dirty="0"/>
              <a:t>Общие</a:t>
            </a:r>
            <a:r>
              <a:rPr sz="2800" spc="-45" dirty="0"/>
              <a:t> </a:t>
            </a:r>
            <a:r>
              <a:rPr sz="2800" spc="-10" dirty="0"/>
              <a:t>положения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29590" y="839946"/>
            <a:ext cx="8434705" cy="50165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200" b="1" spc="-10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7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выдается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710565" marR="174625" indent="-343535">
              <a:lnSpc>
                <a:spcPct val="80000"/>
              </a:lnSpc>
              <a:spcBef>
                <a:spcPts val="615"/>
              </a:spcBef>
              <a:buFont typeface="Arial" panose="020B0604020202020204"/>
              <a:buChar char="•"/>
              <a:tabLst>
                <a:tab pos="710565" algn="l"/>
                <a:tab pos="711200" algn="l"/>
              </a:tabLst>
            </a:pP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адвокатам,</a:t>
            </a:r>
            <a:r>
              <a:rPr sz="19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индивидуальным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предпринимателям,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членам</a:t>
            </a:r>
            <a:r>
              <a:rPr sz="19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фермерских хозяйств,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физическим</a:t>
            </a:r>
            <a:r>
              <a:rPr sz="19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лицам,</a:t>
            </a:r>
            <a:r>
              <a:rPr sz="19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19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признаваемым</a:t>
            </a:r>
            <a:r>
              <a:rPr sz="19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индивидуальными предпринимателями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(нотариусы,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занимающиеся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частной</a:t>
            </a:r>
            <a:r>
              <a:rPr sz="19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практикой,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710565" marR="5080">
              <a:lnSpc>
                <a:spcPct val="80000"/>
              </a:lnSpc>
            </a:pP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иные</a:t>
            </a:r>
            <a:r>
              <a:rPr sz="19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лица),</a:t>
            </a:r>
            <a:r>
              <a:rPr sz="19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членам</a:t>
            </a:r>
            <a:r>
              <a:rPr sz="19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семейных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(родовых)</a:t>
            </a:r>
            <a:r>
              <a:rPr sz="19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общин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коренных малочисленных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народов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Севера,</a:t>
            </a:r>
            <a:r>
              <a:rPr sz="19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Сибири</a:t>
            </a:r>
            <a:r>
              <a:rPr sz="19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9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Дальнего</a:t>
            </a:r>
            <a:r>
              <a:rPr sz="19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Востока</a:t>
            </a:r>
            <a:r>
              <a:rPr sz="19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 Федерации,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добровольно</a:t>
            </a:r>
            <a:r>
              <a:rPr sz="19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вступившим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правоотношения</a:t>
            </a:r>
            <a:r>
              <a:rPr sz="19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по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710565" marR="137160">
              <a:lnSpc>
                <a:spcPct val="80000"/>
              </a:lnSpc>
            </a:pP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обязательному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социальному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страхованию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19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случай</a:t>
            </a:r>
            <a:r>
              <a:rPr sz="19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 </a:t>
            </a:r>
            <a:r>
              <a:rPr sz="19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19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9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9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связи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9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материнством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19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уплачивающим</a:t>
            </a:r>
            <a:r>
              <a:rPr sz="19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19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себя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710565" marR="996950">
              <a:lnSpc>
                <a:spcPct val="80000"/>
              </a:lnSpc>
            </a:pP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страховые</a:t>
            </a:r>
            <a:r>
              <a:rPr sz="19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взносы</a:t>
            </a:r>
            <a:r>
              <a:rPr sz="19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Фонд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19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страхования</a:t>
            </a:r>
            <a:r>
              <a:rPr sz="19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 Федерации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710565" marR="170815" indent="-343535">
              <a:lnSpc>
                <a:spcPts val="1820"/>
              </a:lnSpc>
              <a:spcBef>
                <a:spcPts val="590"/>
              </a:spcBef>
              <a:buFont typeface="Arial" panose="020B0604020202020204"/>
              <a:buChar char="•"/>
              <a:tabLst>
                <a:tab pos="710565" algn="l"/>
                <a:tab pos="711200" algn="l"/>
              </a:tabLst>
            </a:pP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иным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категориям</a:t>
            </a:r>
            <a:r>
              <a:rPr sz="19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лиц,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которые</a:t>
            </a:r>
            <a:r>
              <a:rPr sz="19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подлежат</a:t>
            </a:r>
            <a:r>
              <a:rPr sz="19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обязательному</a:t>
            </a:r>
            <a:r>
              <a:rPr sz="19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социальному страхованию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несчастных</a:t>
            </a:r>
            <a:r>
              <a:rPr sz="19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случаев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19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производстве</a:t>
            </a:r>
            <a:r>
              <a:rPr sz="19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710565" marR="791845">
              <a:lnSpc>
                <a:spcPts val="1830"/>
              </a:lnSpc>
            </a:pP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профессиональных</a:t>
            </a:r>
            <a:r>
              <a:rPr sz="19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заболеваний</a:t>
            </a:r>
            <a:r>
              <a:rPr sz="19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9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соответствии</a:t>
            </a:r>
            <a:r>
              <a:rPr sz="19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19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федеральными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законами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19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условии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уплаты</a:t>
            </a:r>
            <a:r>
              <a:rPr sz="19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19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них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страховых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взносов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9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Фонд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страхования</a:t>
            </a:r>
            <a:r>
              <a:rPr sz="19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19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Федерации;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710565" indent="-343535">
              <a:lnSpc>
                <a:spcPts val="2050"/>
              </a:lnSpc>
              <a:spcBef>
                <a:spcPts val="145"/>
              </a:spcBef>
              <a:buFont typeface="Arial" panose="020B0604020202020204"/>
              <a:buChar char="•"/>
              <a:tabLst>
                <a:tab pos="710565" algn="l"/>
                <a:tab pos="711200" algn="l"/>
              </a:tabLst>
            </a:pP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лицам,</a:t>
            </a:r>
            <a:r>
              <a:rPr sz="19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19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которых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заболевание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травма</a:t>
            </a:r>
            <a:r>
              <a:rPr sz="19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наступили</a:t>
            </a:r>
            <a:r>
              <a:rPr sz="19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9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течение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30</a:t>
            </a:r>
            <a:endParaRPr sz="1900">
              <a:latin typeface="Calibri" panose="020F0502020204030204"/>
              <a:cs typeface="Calibri" panose="020F0502020204030204"/>
            </a:endParaRPr>
          </a:p>
          <a:p>
            <a:pPr marL="710565" marR="62230" algn="just">
              <a:lnSpc>
                <a:spcPct val="80000"/>
              </a:lnSpc>
              <a:spcBef>
                <a:spcPts val="225"/>
              </a:spcBef>
            </a:pP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19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дней</a:t>
            </a:r>
            <a:r>
              <a:rPr sz="19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</a:t>
            </a:r>
            <a:r>
              <a:rPr sz="19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дня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прекращения</a:t>
            </a:r>
            <a:r>
              <a:rPr sz="19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</a:t>
            </a:r>
            <a:r>
              <a:rPr sz="19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19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трудовому</a:t>
            </a:r>
            <a:r>
              <a:rPr sz="19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договору, осуществления</a:t>
            </a:r>
            <a:r>
              <a:rPr sz="19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служебной</a:t>
            </a:r>
            <a:r>
              <a:rPr sz="19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иной</a:t>
            </a:r>
            <a:r>
              <a:rPr sz="19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деятельности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либо</a:t>
            </a:r>
            <a:r>
              <a:rPr sz="19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19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19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</a:t>
            </a:r>
            <a:r>
              <a:rPr sz="19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дня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заключения</a:t>
            </a:r>
            <a:r>
              <a:rPr sz="19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трудового</a:t>
            </a:r>
            <a:r>
              <a:rPr sz="19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договора</a:t>
            </a:r>
            <a:r>
              <a:rPr sz="19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дня</a:t>
            </a:r>
            <a:r>
              <a:rPr sz="19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его</a:t>
            </a:r>
            <a:r>
              <a:rPr sz="19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аннулирования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38955" y="2982467"/>
            <a:ext cx="2295525" cy="789940"/>
            <a:chOff x="3838955" y="2982467"/>
            <a:chExt cx="2295525" cy="78994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838955" y="2982467"/>
              <a:ext cx="2295144" cy="7894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2315" y="3461003"/>
              <a:ext cx="1868424" cy="6553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74065" y="591692"/>
            <a:ext cx="8183245" cy="4458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2910">
              <a:lnSpc>
                <a:spcPct val="100000"/>
              </a:lnSpc>
              <a:spcBef>
                <a:spcPts val="9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2.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8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8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3190"/>
              </a:lnSpc>
              <a:spcBef>
                <a:spcPts val="5"/>
              </a:spcBef>
            </a:pPr>
            <a:r>
              <a:rPr sz="28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8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(выдача)</a:t>
            </a:r>
            <a:r>
              <a:rPr sz="28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90000"/>
              </a:lnSpc>
              <a:spcBef>
                <a:spcPts val="165"/>
              </a:spcBef>
            </a:pPr>
            <a:r>
              <a:rPr sz="2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8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юридическими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лицами</a:t>
            </a:r>
            <a:r>
              <a:rPr sz="28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независимо</a:t>
            </a:r>
            <a:r>
              <a:rPr sz="28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</a:t>
            </a:r>
            <a:r>
              <a:rPr sz="28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организационно-</a:t>
            </a:r>
            <a:r>
              <a:rPr sz="28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правовой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формы</a:t>
            </a:r>
            <a:r>
              <a:rPr sz="2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(или</a:t>
            </a:r>
            <a:r>
              <a:rPr sz="28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индивидуальными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649605">
              <a:lnSpc>
                <a:spcPts val="3020"/>
              </a:lnSpc>
              <a:spcBef>
                <a:spcPts val="50"/>
              </a:spcBef>
            </a:pPr>
            <a:r>
              <a:rPr sz="2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предпринимателями),</a:t>
            </a:r>
            <a:r>
              <a:rPr sz="2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имеющими</a:t>
            </a:r>
            <a:r>
              <a:rPr sz="28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лицензию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медицинскую</a:t>
            </a:r>
            <a:r>
              <a:rPr sz="2800" b="1" spc="-1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деятельность,</a:t>
            </a:r>
            <a:r>
              <a:rPr sz="28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включая</a:t>
            </a:r>
            <a:r>
              <a:rPr sz="28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820"/>
              </a:lnSpc>
            </a:pP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(услуги)</a:t>
            </a:r>
            <a:r>
              <a:rPr sz="28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8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экспертизе</a:t>
            </a:r>
            <a:r>
              <a:rPr sz="2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1473200">
              <a:lnSpc>
                <a:spcPts val="3020"/>
              </a:lnSpc>
              <a:spcBef>
                <a:spcPts val="215"/>
              </a:spcBef>
            </a:pPr>
            <a:r>
              <a:rPr sz="2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(далее</a:t>
            </a:r>
            <a:r>
              <a:rPr sz="2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медицинские организации).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9255" rIns="0" bIns="0" rtlCol="0">
            <a:spAutoFit/>
          </a:bodyPr>
          <a:lstStyle/>
          <a:p>
            <a:pPr marL="74295" marR="5080" indent="123190">
              <a:lnSpc>
                <a:spcPts val="2700"/>
              </a:lnSpc>
              <a:spcBef>
                <a:spcPts val="735"/>
              </a:spcBef>
            </a:pPr>
            <a:r>
              <a:rPr dirty="0"/>
              <a:t>2.</a:t>
            </a:r>
            <a:r>
              <a:rPr spc="-85" dirty="0"/>
              <a:t> </a:t>
            </a:r>
            <a:r>
              <a:rPr sz="2800" dirty="0"/>
              <a:t>Листок</a:t>
            </a:r>
            <a:r>
              <a:rPr sz="2800" spc="-80" dirty="0"/>
              <a:t> </a:t>
            </a:r>
            <a:r>
              <a:rPr sz="2800" spc="-20" dirty="0"/>
              <a:t>нетрудоспособности</a:t>
            </a:r>
            <a:r>
              <a:rPr sz="2800" spc="-70" dirty="0"/>
              <a:t> </a:t>
            </a:r>
            <a:r>
              <a:rPr sz="2800" spc="-10" dirty="0"/>
              <a:t>формируют</a:t>
            </a:r>
            <a:r>
              <a:rPr sz="2800" spc="-65" dirty="0"/>
              <a:t> </a:t>
            </a:r>
            <a:r>
              <a:rPr sz="2800" spc="-10" dirty="0"/>
              <a:t>(выдают) медицинские</a:t>
            </a:r>
            <a:r>
              <a:rPr sz="2800" spc="-100" dirty="0"/>
              <a:t> </a:t>
            </a:r>
            <a:r>
              <a:rPr sz="2800" dirty="0"/>
              <a:t>работники</a:t>
            </a:r>
            <a:r>
              <a:rPr sz="2800" spc="-114" dirty="0"/>
              <a:t> </a:t>
            </a:r>
            <a:r>
              <a:rPr sz="2800" spc="-10" dirty="0"/>
              <a:t>медицинских</a:t>
            </a:r>
            <a:r>
              <a:rPr sz="2800" spc="-90" dirty="0"/>
              <a:t> </a:t>
            </a:r>
            <a:r>
              <a:rPr sz="2800" spc="-10" dirty="0"/>
              <a:t>организаций</a:t>
            </a:r>
            <a:r>
              <a:rPr sz="2800" spc="-100" dirty="0"/>
              <a:t> </a:t>
            </a:r>
            <a:r>
              <a:rPr sz="2800" spc="-50" dirty="0"/>
              <a:t>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74065" y="1252291"/>
            <a:ext cx="8169909" cy="405511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2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лечащие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врачи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медицинских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590"/>
              </a:lnSpc>
              <a:spcBef>
                <a:spcPts val="84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исключением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врачей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структурного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подразделения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оказывающего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скорую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том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числе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скорую</a:t>
            </a:r>
            <a:r>
              <a:rPr sz="24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специализированную,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медицинскую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помощь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);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740"/>
              </a:lnSpc>
              <a:spcBef>
                <a:spcPts val="48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фельдшеры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медицинских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организаций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74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возложения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них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отдельных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функций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лечащего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врача;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735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зубные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медицинских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организаций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678180">
              <a:lnSpc>
                <a:spcPct val="90000"/>
              </a:lnSpc>
              <a:spcBef>
                <a:spcPts val="145"/>
              </a:spcBef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стоматологических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заболеваниях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отсутствия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организации,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оказывающей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первичную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медико-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санитарную</a:t>
            </a:r>
            <a:r>
              <a:rPr sz="24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помощь,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 ее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структурном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подразделении</a:t>
            </a:r>
            <a:r>
              <a:rPr sz="2400" b="1" spc="-1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врача-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стоматолога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276" rIns="0" bIns="0" rtlCol="0">
            <a:spAutoFit/>
          </a:bodyPr>
          <a:lstStyle/>
          <a:p>
            <a:pPr marL="2799715" marR="5080" indent="-1948815">
              <a:lnSpc>
                <a:spcPts val="3570"/>
              </a:lnSpc>
              <a:spcBef>
                <a:spcPts val="545"/>
              </a:spcBef>
            </a:pPr>
            <a:r>
              <a:rPr sz="3300" dirty="0"/>
              <a:t>Выдача</a:t>
            </a:r>
            <a:r>
              <a:rPr sz="3300" spc="-40" dirty="0"/>
              <a:t> </a:t>
            </a:r>
            <a:r>
              <a:rPr sz="3300" dirty="0"/>
              <a:t>листков</a:t>
            </a:r>
            <a:r>
              <a:rPr sz="3300" spc="-10" dirty="0"/>
              <a:t> нетрудоспособности осуществляется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07542" y="1461261"/>
            <a:ext cx="7719695" cy="35591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84785" marR="167640" indent="-172720">
              <a:lnSpc>
                <a:spcPct val="90000"/>
              </a:lnSpc>
              <a:spcBef>
                <a:spcPts val="38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листков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форме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4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документа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4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предъявлении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документа,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удостоверяющего</a:t>
            </a:r>
            <a:r>
              <a:rPr sz="24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личность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также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страхового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номера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индивидуального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лицевого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счета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 в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системе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индивидуального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(персонифицированного)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учета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СНИЛС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).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>
              <a:latin typeface="Calibri" panose="020F0502020204030204"/>
              <a:cs typeface="Calibri" panose="020F0502020204030204"/>
            </a:endParaRPr>
          </a:p>
          <a:p>
            <a:pPr marL="184785" marR="5080" indent="-172720">
              <a:lnSpc>
                <a:spcPct val="9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Выдача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листков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бумажном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носителе</a:t>
            </a:r>
            <a:r>
              <a:rPr sz="24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4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предъявлении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документа,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удостоверяющего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личность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276" rIns="0" bIns="0" rtlCol="0">
            <a:spAutoFit/>
          </a:bodyPr>
          <a:lstStyle/>
          <a:p>
            <a:pPr marL="2799715" marR="5080" indent="-1948815">
              <a:lnSpc>
                <a:spcPts val="3570"/>
              </a:lnSpc>
              <a:spcBef>
                <a:spcPts val="545"/>
              </a:spcBef>
            </a:pPr>
            <a:r>
              <a:rPr sz="3300" dirty="0"/>
              <a:t>Выдача</a:t>
            </a:r>
            <a:r>
              <a:rPr sz="3300" spc="-40" dirty="0"/>
              <a:t> </a:t>
            </a:r>
            <a:r>
              <a:rPr sz="3300" dirty="0"/>
              <a:t>листков</a:t>
            </a:r>
            <a:r>
              <a:rPr sz="3300" spc="-10" dirty="0"/>
              <a:t> нетрудоспособности осуществляется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07542" y="1461261"/>
            <a:ext cx="7597140" cy="45466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84785" marR="515620" indent="-172720">
              <a:lnSpc>
                <a:spcPct val="90000"/>
              </a:lnSpc>
              <a:spcBef>
                <a:spcPts val="38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(выдача)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продление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после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осмотра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медицинским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работником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записи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5080">
              <a:lnSpc>
                <a:spcPts val="2590"/>
              </a:lnSpc>
              <a:spcBef>
                <a:spcPts val="4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данных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состоянии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его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здоровья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карте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пациента,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получающего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медицинскую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помощь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415"/>
              </a:lnSpc>
            </a:pP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амбулаторных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либо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истории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болезни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735"/>
              </a:lnSpc>
            </a:pP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стационарного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Calibri" panose="020F0502020204030204"/>
              <a:cs typeface="Calibri" panose="020F0502020204030204"/>
            </a:endParaRPr>
          </a:p>
          <a:p>
            <a:pPr marL="184785" marR="240665" indent="-172720">
              <a:lnSpc>
                <a:spcPct val="9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185420" algn="l"/>
                <a:tab pos="1398270" algn="l"/>
              </a:tabLst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допускается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(выдача)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продление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прошедшие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дни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единолично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лечащим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(фельдшером,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зубным врачом.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Только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решению</a:t>
            </a:r>
            <a:r>
              <a:rPr sz="24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661" y="346913"/>
            <a:ext cx="3632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>
                <a:latin typeface="Arial" panose="020B0604020202020204"/>
                <a:cs typeface="Arial" panose="020B0604020202020204"/>
              </a:rPr>
              <a:t>Терминология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218" y="1207084"/>
            <a:ext cx="8341995" cy="4822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Трудоспособность</a:t>
            </a:r>
            <a:r>
              <a:rPr sz="2800" b="1" spc="509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800" b="1" spc="5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это</a:t>
            </a:r>
            <a:r>
              <a:rPr sz="2800" b="1" spc="5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такое</a:t>
            </a:r>
            <a:r>
              <a:rPr sz="2800" b="1" spc="5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состояние</a:t>
            </a:r>
            <a:r>
              <a:rPr sz="2800" b="1" spc="5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организма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человека,</a:t>
            </a:r>
            <a:r>
              <a:rPr sz="2800" b="1" spc="4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800" b="1" spc="434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котором</a:t>
            </a:r>
            <a:r>
              <a:rPr sz="2800" b="1" spc="4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совокупность</a:t>
            </a:r>
            <a:r>
              <a:rPr sz="2800" b="1" spc="434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физических</a:t>
            </a:r>
            <a:r>
              <a:rPr sz="2800" b="1" spc="4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духовных</a:t>
            </a:r>
            <a:r>
              <a:rPr sz="2800" b="1" spc="4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 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возможностей</a:t>
            </a:r>
            <a:r>
              <a:rPr sz="2800" b="1" spc="4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 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позволяет</a:t>
            </a:r>
            <a:r>
              <a:rPr sz="2800" b="1" spc="4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 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выполнять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работу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определенного</a:t>
            </a:r>
            <a:r>
              <a:rPr sz="2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объема</a:t>
            </a:r>
            <a:r>
              <a:rPr sz="2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качества.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ct val="100000"/>
              </a:lnSpc>
              <a:spcBef>
                <a:spcPts val="810"/>
              </a:spcBef>
            </a:pP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</a:t>
            </a:r>
            <a:r>
              <a:rPr sz="2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нетрудоспособностью</a:t>
            </a:r>
            <a:r>
              <a:rPr sz="2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(утратой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798830">
              <a:lnSpc>
                <a:spcPct val="100000"/>
              </a:lnSpc>
            </a:pPr>
            <a:r>
              <a:rPr sz="2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трудоспособности)</a:t>
            </a:r>
            <a:r>
              <a:rPr sz="28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следует</a:t>
            </a:r>
            <a:r>
              <a:rPr sz="28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понимать</a:t>
            </a:r>
            <a:r>
              <a:rPr sz="28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состояние, обусловленное</a:t>
            </a:r>
            <a:r>
              <a:rPr sz="2800" b="1" spc="-1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болезнью,</a:t>
            </a:r>
            <a:r>
              <a:rPr sz="28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травмой,</a:t>
            </a:r>
            <a:r>
              <a:rPr sz="2800" b="1" spc="-10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ее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последствиями</a:t>
            </a:r>
            <a:r>
              <a:rPr sz="28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8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другими</a:t>
            </a:r>
            <a:r>
              <a:rPr sz="2800" b="1" spc="-1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причинами,</a:t>
            </a:r>
            <a:r>
              <a:rPr sz="28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когда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201295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выполнение</a:t>
            </a:r>
            <a:r>
              <a:rPr sz="28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профессионального</a:t>
            </a:r>
            <a:r>
              <a:rPr sz="2800" b="1" spc="-10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труда</a:t>
            </a:r>
            <a:r>
              <a:rPr sz="2800" b="1" spc="-1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невозможно полностью</a:t>
            </a:r>
            <a:r>
              <a:rPr sz="2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8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частично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течение</a:t>
            </a:r>
            <a:r>
              <a:rPr sz="2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ограниченного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времени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постоянно.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276" rIns="0" bIns="0" rtlCol="0">
            <a:spAutoFit/>
          </a:bodyPr>
          <a:lstStyle/>
          <a:p>
            <a:pPr marL="2799715" marR="5080" indent="-1948815">
              <a:lnSpc>
                <a:spcPts val="3570"/>
              </a:lnSpc>
              <a:spcBef>
                <a:spcPts val="545"/>
              </a:spcBef>
            </a:pPr>
            <a:r>
              <a:rPr sz="3300" dirty="0"/>
              <a:t>Выдача</a:t>
            </a:r>
            <a:r>
              <a:rPr sz="3300" spc="-40" dirty="0"/>
              <a:t> </a:t>
            </a:r>
            <a:r>
              <a:rPr sz="3300" dirty="0"/>
              <a:t>листков</a:t>
            </a:r>
            <a:r>
              <a:rPr sz="3300" spc="-10" dirty="0"/>
              <a:t> нетрудоспособности осуществляется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07542" y="1461261"/>
            <a:ext cx="7527925" cy="41154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84785" marR="5080" indent="-172720">
              <a:lnSpc>
                <a:spcPct val="90000"/>
              </a:lnSpc>
              <a:spcBef>
                <a:spcPts val="38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гражданину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амбулаторных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(выдается)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день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признания</a:t>
            </a:r>
            <a:r>
              <a:rPr sz="24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его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нетрудоспособным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679450">
              <a:lnSpc>
                <a:spcPts val="2590"/>
              </a:lnSpc>
              <a:spcBef>
                <a:spcPts val="40"/>
              </a:spcBef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результатам</a:t>
            </a:r>
            <a:r>
              <a:rPr sz="24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проведенной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экспертизы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 нетрудоспособности.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47625" indent="-172720">
              <a:lnSpc>
                <a:spcPts val="2590"/>
              </a:lnSpc>
              <a:spcBef>
                <a:spcPts val="81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Гражданам,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обратившимся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помощью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после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окончания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их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рабочего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времени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(смены),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их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желанию,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дата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освобождения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работы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листке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может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быть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указана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со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850265">
              <a:lnSpc>
                <a:spcPts val="2590"/>
              </a:lnSpc>
              <a:spcBef>
                <a:spcPts val="10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следующего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календарного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дня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после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окончания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рабочего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(смены)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332" y="320166"/>
            <a:ext cx="71354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Закрытие</a:t>
            </a:r>
            <a:r>
              <a:rPr sz="3300" spc="-50" dirty="0"/>
              <a:t> </a:t>
            </a:r>
            <a:r>
              <a:rPr sz="3300" dirty="0"/>
              <a:t>листков</a:t>
            </a:r>
            <a:r>
              <a:rPr sz="3300" spc="-10" dirty="0"/>
              <a:t> нетрудоспособности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07542" y="1029461"/>
            <a:ext cx="7680325" cy="44443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203200" indent="-172720">
              <a:lnSpc>
                <a:spcPts val="2590"/>
              </a:lnSpc>
              <a:spcBef>
                <a:spcPts val="42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если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</a:t>
            </a:r>
            <a:r>
              <a:rPr sz="24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направляется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(обращается)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оказанием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другую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медицинскую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организацию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закрытие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523875">
              <a:lnSpc>
                <a:spcPts val="2590"/>
              </a:lnSpc>
              <a:spcBef>
                <a:spcPts val="10"/>
              </a:spcBef>
            </a:pP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другой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которую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был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направлен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(обратился)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оказанием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735"/>
              </a:lnSpc>
              <a:spcBef>
                <a:spcPts val="48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продолжении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срока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90"/>
              </a:lnSpc>
            </a:pP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4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5080">
              <a:lnSpc>
                <a:spcPts val="2590"/>
              </a:lnSpc>
              <a:spcBef>
                <a:spcPts val="18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организацией,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которую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он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был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направлен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(обратился)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оказанием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помощи,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455295">
              <a:lnSpc>
                <a:spcPts val="2590"/>
              </a:lnSpc>
              <a:spcBef>
                <a:spcPts val="5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(выдается)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являющийся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продлением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ранее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сформированного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(выданного)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5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332" y="320166"/>
            <a:ext cx="71354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Закрытие</a:t>
            </a:r>
            <a:r>
              <a:rPr sz="3300" spc="-50" dirty="0"/>
              <a:t> </a:t>
            </a:r>
            <a:r>
              <a:rPr sz="3300" dirty="0"/>
              <a:t>листков</a:t>
            </a:r>
            <a:r>
              <a:rPr sz="3300" spc="-10" dirty="0"/>
              <a:t> нетрудоспособности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07542" y="1029461"/>
            <a:ext cx="7455534" cy="51034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464820" indent="-172720">
              <a:lnSpc>
                <a:spcPts val="2590"/>
              </a:lnSpc>
              <a:spcBef>
                <a:spcPts val="42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выписке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оказания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ему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(в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дневного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стационара)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415"/>
              </a:lnSpc>
            </a:pP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(выдается)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день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12700">
              <a:lnSpc>
                <a:spcPct val="90000"/>
              </a:lnSpc>
              <a:spcBef>
                <a:spcPts val="145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выписки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из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весь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оказания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стационарных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дневного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стационара).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735"/>
              </a:lnSpc>
              <a:spcBef>
                <a:spcPts val="51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продолжении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срока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5080">
              <a:lnSpc>
                <a:spcPct val="90000"/>
              </a:lnSpc>
              <a:spcBef>
                <a:spcPts val="145"/>
              </a:spcBef>
            </a:pP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решение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продлении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единовременно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более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10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принимается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врачебной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142240">
              <a:lnSpc>
                <a:spcPts val="2590"/>
              </a:lnSpc>
              <a:spcBef>
                <a:spcPts val="40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комиссией</a:t>
            </a:r>
            <a:r>
              <a:rPr sz="2400" b="1" spc="-10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организации,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проводившей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оказание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гражданину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(в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дневного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60"/>
              </a:lnSpc>
            </a:pP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стационара).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332" y="320166"/>
            <a:ext cx="71354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Закрытие</a:t>
            </a:r>
            <a:r>
              <a:rPr sz="3300" spc="-50" dirty="0"/>
              <a:t> </a:t>
            </a:r>
            <a:r>
              <a:rPr sz="3300" dirty="0"/>
              <a:t>листков</a:t>
            </a:r>
            <a:r>
              <a:rPr sz="3300" spc="-10" dirty="0"/>
              <a:t> нетрудоспособности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07542" y="1029461"/>
            <a:ext cx="7520940" cy="33547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5080" indent="-172720">
              <a:lnSpc>
                <a:spcPts val="2590"/>
              </a:lnSpc>
              <a:spcBef>
                <a:spcPts val="42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случае,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когда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гражданин,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нетрудоспособный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день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выписки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из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организации,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где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ему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207645">
              <a:lnSpc>
                <a:spcPts val="2590"/>
              </a:lnSpc>
              <a:spcBef>
                <a:spcPts val="1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оказывалась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медицинская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помощь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стационарных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(условиях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дневного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стационара),</a:t>
            </a:r>
            <a:r>
              <a:rPr sz="24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является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установленный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явки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день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трудоспособным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в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415"/>
              </a:lnSpc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другую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медицинскую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организацию,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которую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он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был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318135">
              <a:lnSpc>
                <a:spcPts val="2590"/>
              </a:lnSpc>
              <a:spcBef>
                <a:spcPts val="185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направлен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для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продолжения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лечения,</a:t>
            </a:r>
            <a:r>
              <a:rPr sz="24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медицинская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организация,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которую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был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направлен,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вносит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поле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нетрудоспособности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запись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"Приступить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работе"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закрывает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его.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168" y="158623"/>
            <a:ext cx="852932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11125" marR="5080" indent="-99060">
              <a:lnSpc>
                <a:spcPts val="3020"/>
              </a:lnSpc>
              <a:spcBef>
                <a:spcPts val="480"/>
              </a:spcBef>
            </a:pPr>
            <a:r>
              <a:rPr sz="2800" b="0" dirty="0">
                <a:latin typeface="Calibri Light" panose="020F0302020204030204"/>
                <a:cs typeface="Calibri Light" panose="020F0302020204030204"/>
              </a:rPr>
              <a:t>В</a:t>
            </a:r>
            <a:r>
              <a:rPr sz="2800" b="0" spc="-7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20" dirty="0">
                <a:latin typeface="Calibri Light" panose="020F0302020204030204"/>
                <a:cs typeface="Calibri Light" panose="020F0302020204030204"/>
              </a:rPr>
              <a:t>случае,</a:t>
            </a:r>
            <a:r>
              <a:rPr sz="2800" b="0" spc="-10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если</a:t>
            </a:r>
            <a:r>
              <a:rPr sz="28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гражданин</a:t>
            </a:r>
            <a:r>
              <a:rPr sz="2800" b="0" spc="-114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до</a:t>
            </a:r>
            <a:r>
              <a:rPr sz="2800" b="0" spc="-7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дня</a:t>
            </a:r>
            <a:r>
              <a:rPr sz="2800" b="0" spc="-10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наступления</a:t>
            </a:r>
            <a:r>
              <a:rPr sz="2800" b="0" spc="-9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10" dirty="0">
                <a:latin typeface="Calibri Light" panose="020F0302020204030204"/>
                <a:cs typeface="Calibri Light" panose="020F0302020204030204"/>
              </a:rPr>
              <a:t>временной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нетрудоспособности,</a:t>
            </a:r>
            <a:r>
              <a:rPr sz="2800" b="0" spc="-6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25" dirty="0">
                <a:latin typeface="Calibri Light" panose="020F0302020204030204"/>
                <a:cs typeface="Calibri Light" panose="020F0302020204030204"/>
              </a:rPr>
              <a:t>отпуска</a:t>
            </a:r>
            <a:r>
              <a:rPr sz="2800" b="0" spc="-9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по</a:t>
            </a:r>
            <a:r>
              <a:rPr sz="2800" b="0" spc="-5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35" dirty="0">
                <a:latin typeface="Calibri Light" panose="020F0302020204030204"/>
                <a:cs typeface="Calibri Light" panose="020F0302020204030204"/>
              </a:rPr>
              <a:t>беременности</a:t>
            </a:r>
            <a:r>
              <a:rPr sz="2800" b="0" spc="-8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dirty="0">
                <a:latin typeface="Calibri Light" panose="020F0302020204030204"/>
                <a:cs typeface="Calibri Light" panose="020F0302020204030204"/>
              </a:rPr>
              <a:t>и</a:t>
            </a:r>
            <a:r>
              <a:rPr sz="2800" b="0" spc="-4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2800" b="0" spc="-10" dirty="0">
                <a:latin typeface="Calibri Light" panose="020F0302020204030204"/>
                <a:cs typeface="Calibri Light" panose="020F0302020204030204"/>
              </a:rPr>
              <a:t>родам</a:t>
            </a:r>
            <a:endParaRPr sz="28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110234"/>
            <a:ext cx="7575550" cy="361505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55245" indent="-172720">
              <a:lnSpc>
                <a:spcPts val="2270"/>
              </a:lnSpc>
              <a:spcBef>
                <a:spcPts val="38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занят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нескольких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страхователей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двух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годах,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предшествующих</a:t>
            </a:r>
            <a:r>
              <a:rPr sz="2100" b="1" u="sng" spc="-9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году</a:t>
            </a:r>
            <a:r>
              <a:rPr sz="21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наступления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временной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105"/>
              </a:lnSpc>
            </a:pP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(отпуска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родам),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был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270"/>
              </a:lnSpc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занят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тех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же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страхователей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один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395"/>
              </a:lnSpc>
            </a:pP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форме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документа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marR="5080" indent="-172720">
              <a:lnSpc>
                <a:spcPts val="2270"/>
              </a:lnSpc>
              <a:spcBef>
                <a:spcPts val="82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занят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нескольких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страхователей,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а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двух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годах,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предшествующих</a:t>
            </a:r>
            <a:r>
              <a:rPr sz="2100" b="1" u="sng" spc="-9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году</a:t>
            </a:r>
            <a:r>
              <a:rPr sz="21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наступления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временной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105"/>
              </a:lnSpc>
            </a:pP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(отпуска</a:t>
            </a:r>
            <a:r>
              <a:rPr sz="21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родам),</a:t>
            </a:r>
            <a:r>
              <a:rPr sz="21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был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marR="865505">
              <a:lnSpc>
                <a:spcPts val="2270"/>
              </a:lnSpc>
              <a:spcBef>
                <a:spcPts val="160"/>
              </a:spcBef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занят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других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страхователей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(другого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страхователя),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один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1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форме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10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1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21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представления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его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гражданином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395"/>
              </a:lnSpc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выбору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одному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из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страхователей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686" rIns="0" bIns="0" rtlCol="0">
            <a:spAutoFit/>
          </a:bodyPr>
          <a:lstStyle/>
          <a:p>
            <a:pPr marL="213360" marR="5080" indent="-201295">
              <a:lnSpc>
                <a:spcPts val="2590"/>
              </a:lnSpc>
              <a:spcBef>
                <a:spcPts val="425"/>
              </a:spcBef>
            </a:pPr>
            <a:r>
              <a:rPr dirty="0"/>
              <a:t>II.</a:t>
            </a:r>
            <a:r>
              <a:rPr spc="-50" dirty="0"/>
              <a:t> </a:t>
            </a:r>
            <a:r>
              <a:rPr dirty="0"/>
              <a:t>Формирование</a:t>
            </a:r>
            <a:r>
              <a:rPr spc="-3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продление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30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spc="-25" dirty="0"/>
              <a:t>при </a:t>
            </a:r>
            <a:r>
              <a:rPr dirty="0"/>
              <a:t>заболеваниях,</a:t>
            </a:r>
            <a:r>
              <a:rPr spc="-55" dirty="0"/>
              <a:t> </a:t>
            </a:r>
            <a:r>
              <a:rPr dirty="0"/>
              <a:t>профессиональных</a:t>
            </a:r>
            <a:r>
              <a:rPr spc="-50" dirty="0"/>
              <a:t> </a:t>
            </a:r>
            <a:r>
              <a:rPr dirty="0"/>
              <a:t>заболеваниях,</a:t>
            </a:r>
            <a:r>
              <a:rPr spc="-40" dirty="0"/>
              <a:t> </a:t>
            </a:r>
            <a:r>
              <a:rPr dirty="0"/>
              <a:t>травмах,</a:t>
            </a:r>
            <a:r>
              <a:rPr spc="-60" dirty="0"/>
              <a:t> </a:t>
            </a:r>
            <a:r>
              <a:rPr spc="-50" dirty="0"/>
              <a:t>в</a:t>
            </a:r>
            <a:endParaRPr spc="-50" dirty="0"/>
          </a:p>
          <a:p>
            <a:pPr marL="256540" marR="247650" indent="191770">
              <a:lnSpc>
                <a:spcPts val="2590"/>
              </a:lnSpc>
              <a:spcBef>
                <a:spcPts val="5"/>
              </a:spcBef>
            </a:pPr>
            <a:r>
              <a:rPr dirty="0"/>
              <a:t>том</a:t>
            </a:r>
            <a:r>
              <a:rPr spc="-50" dirty="0"/>
              <a:t> </a:t>
            </a:r>
            <a:r>
              <a:rPr dirty="0"/>
              <a:t>числе</a:t>
            </a:r>
            <a:r>
              <a:rPr spc="-45" dirty="0"/>
              <a:t> </a:t>
            </a:r>
            <a:r>
              <a:rPr dirty="0"/>
              <a:t>полученных</a:t>
            </a:r>
            <a:r>
              <a:rPr spc="-40" dirty="0"/>
              <a:t> </a:t>
            </a:r>
            <a:r>
              <a:rPr dirty="0"/>
              <a:t>вследствие</a:t>
            </a:r>
            <a:r>
              <a:rPr spc="-45" dirty="0"/>
              <a:t> </a:t>
            </a:r>
            <a:r>
              <a:rPr dirty="0"/>
              <a:t>несчастного</a:t>
            </a:r>
            <a:r>
              <a:rPr spc="-55" dirty="0"/>
              <a:t> </a:t>
            </a:r>
            <a:r>
              <a:rPr dirty="0"/>
              <a:t>случая</a:t>
            </a:r>
            <a:r>
              <a:rPr spc="-45" dirty="0"/>
              <a:t> </a:t>
            </a:r>
            <a:r>
              <a:rPr spc="-25" dirty="0"/>
              <a:t>на </a:t>
            </a:r>
            <a:r>
              <a:rPr spc="-10" dirty="0"/>
              <a:t>производстве,</a:t>
            </a:r>
            <a:r>
              <a:rPr spc="-30" dirty="0"/>
              <a:t> </a:t>
            </a:r>
            <a:r>
              <a:rPr dirty="0"/>
              <a:t>отравлениях</a:t>
            </a:r>
            <a:r>
              <a:rPr spc="-3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иных</a:t>
            </a:r>
            <a:r>
              <a:rPr spc="-30" dirty="0"/>
              <a:t> </a:t>
            </a:r>
            <a:r>
              <a:rPr dirty="0"/>
              <a:t>состояниях,</a:t>
            </a:r>
            <a:r>
              <a:rPr spc="-50" dirty="0"/>
              <a:t> </a:t>
            </a:r>
            <a:r>
              <a:rPr dirty="0"/>
              <a:t>связанных</a:t>
            </a:r>
            <a:r>
              <a:rPr spc="-25" dirty="0"/>
              <a:t> </a:t>
            </a:r>
            <a:r>
              <a:rPr spc="-50" dirty="0"/>
              <a:t>с</a:t>
            </a:r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707542" y="1550034"/>
            <a:ext cx="7677784" cy="428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потерей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гражданами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270"/>
              </a:lnSpc>
              <a:spcBef>
                <a:spcPts val="1880"/>
              </a:spcBef>
              <a:buAutoNum type="arabicPeriod" startAt="20"/>
              <a:tabLst>
                <a:tab pos="415290" algn="l"/>
              </a:tabLst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лечении</a:t>
            </a:r>
            <a:r>
              <a:rPr sz="2100" b="1" u="sng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заболеваний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профессиональных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заболеваний,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травм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том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числе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полученных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вследствие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несчастного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производстве),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отравлений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иных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состояний,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связанных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0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потерей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гражданами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трудоспособности,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лечащий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62865">
              <a:lnSpc>
                <a:spcPts val="2270"/>
              </a:lnSpc>
              <a:spcBef>
                <a:spcPts val="160"/>
              </a:spcBef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</a:t>
            </a:r>
            <a:r>
              <a:rPr sz="21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единолично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</a:t>
            </a:r>
            <a:r>
              <a:rPr sz="21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листки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сроком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15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включительно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5"/>
              </a:lnSpc>
              <a:spcBef>
                <a:spcPts val="500"/>
              </a:spcBef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Фельдшер</a:t>
            </a:r>
            <a:r>
              <a:rPr sz="21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либо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зубной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единолично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листки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70"/>
              </a:lnSpc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сроком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10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5"/>
              </a:lnSpc>
            </a:pP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включительно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156210">
              <a:lnSpc>
                <a:spcPts val="2270"/>
              </a:lnSpc>
              <a:spcBef>
                <a:spcPts val="840"/>
              </a:spcBef>
              <a:buAutoNum type="arabicPeriod" startAt="21"/>
              <a:tabLst>
                <a:tab pos="415290" algn="l"/>
              </a:tabLst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сроках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нетрудоспособности,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превышающих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15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 листок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 формируется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продлевается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решению</a:t>
            </a:r>
            <a:r>
              <a:rPr sz="2100" b="1" u="sng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комиссии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13360" marR="5080" indent="-201295">
              <a:lnSpc>
                <a:spcPts val="2590"/>
              </a:lnSpc>
              <a:spcBef>
                <a:spcPts val="425"/>
              </a:spcBef>
            </a:pPr>
            <a:r>
              <a:rPr dirty="0"/>
              <a:t>II.</a:t>
            </a:r>
            <a:r>
              <a:rPr spc="-50" dirty="0"/>
              <a:t> </a:t>
            </a:r>
            <a:r>
              <a:rPr dirty="0"/>
              <a:t>Формирование</a:t>
            </a:r>
            <a:r>
              <a:rPr spc="-3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продление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30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spc="-25" dirty="0"/>
              <a:t>при </a:t>
            </a:r>
            <a:r>
              <a:rPr dirty="0"/>
              <a:t>заболеваниях,</a:t>
            </a:r>
            <a:r>
              <a:rPr spc="-55" dirty="0"/>
              <a:t> </a:t>
            </a:r>
            <a:r>
              <a:rPr dirty="0"/>
              <a:t>профессиональных</a:t>
            </a:r>
            <a:r>
              <a:rPr spc="-50" dirty="0"/>
              <a:t> </a:t>
            </a:r>
            <a:r>
              <a:rPr dirty="0"/>
              <a:t>заболеваниях,</a:t>
            </a:r>
            <a:r>
              <a:rPr spc="-40" dirty="0"/>
              <a:t> </a:t>
            </a:r>
            <a:r>
              <a:rPr dirty="0"/>
              <a:t>травмах,</a:t>
            </a:r>
            <a:r>
              <a:rPr spc="-60" dirty="0"/>
              <a:t> </a:t>
            </a:r>
            <a:r>
              <a:rPr spc="-50" dirty="0"/>
              <a:t>в</a:t>
            </a:r>
            <a:endParaRPr spc="-50" dirty="0"/>
          </a:p>
          <a:p>
            <a:pPr marL="250825" marR="247650" indent="-1270" algn="ctr">
              <a:lnSpc>
                <a:spcPts val="2590"/>
              </a:lnSpc>
              <a:spcBef>
                <a:spcPts val="5"/>
              </a:spcBef>
            </a:pPr>
            <a:r>
              <a:rPr dirty="0"/>
              <a:t>том</a:t>
            </a:r>
            <a:r>
              <a:rPr spc="-50" dirty="0"/>
              <a:t> </a:t>
            </a:r>
            <a:r>
              <a:rPr dirty="0"/>
              <a:t>числе</a:t>
            </a:r>
            <a:r>
              <a:rPr spc="-45" dirty="0"/>
              <a:t> </a:t>
            </a:r>
            <a:r>
              <a:rPr dirty="0"/>
              <a:t>полученных</a:t>
            </a:r>
            <a:r>
              <a:rPr spc="-40" dirty="0"/>
              <a:t> </a:t>
            </a:r>
            <a:r>
              <a:rPr dirty="0"/>
              <a:t>вследствие</a:t>
            </a:r>
            <a:r>
              <a:rPr spc="-45" dirty="0"/>
              <a:t> </a:t>
            </a:r>
            <a:r>
              <a:rPr dirty="0"/>
              <a:t>несчастного</a:t>
            </a:r>
            <a:r>
              <a:rPr spc="-55" dirty="0"/>
              <a:t> </a:t>
            </a:r>
            <a:r>
              <a:rPr dirty="0"/>
              <a:t>случая</a:t>
            </a:r>
            <a:r>
              <a:rPr spc="-45" dirty="0"/>
              <a:t> </a:t>
            </a:r>
            <a:r>
              <a:rPr spc="-25" dirty="0"/>
              <a:t>на </a:t>
            </a:r>
            <a:r>
              <a:rPr spc="-10" dirty="0"/>
              <a:t>производстве,</a:t>
            </a:r>
            <a:r>
              <a:rPr spc="-40" dirty="0"/>
              <a:t> </a:t>
            </a:r>
            <a:r>
              <a:rPr dirty="0"/>
              <a:t>отравлениях</a:t>
            </a:r>
            <a:r>
              <a:rPr spc="-3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иных</a:t>
            </a:r>
            <a:r>
              <a:rPr spc="-30" dirty="0"/>
              <a:t> </a:t>
            </a:r>
            <a:r>
              <a:rPr dirty="0"/>
              <a:t>состояниях,</a:t>
            </a:r>
            <a:r>
              <a:rPr spc="-50" dirty="0"/>
              <a:t> </a:t>
            </a:r>
            <a:r>
              <a:rPr dirty="0"/>
              <a:t>связанных</a:t>
            </a:r>
            <a:r>
              <a:rPr spc="-25" dirty="0"/>
              <a:t> </a:t>
            </a:r>
            <a:r>
              <a:rPr spc="-50" dirty="0"/>
              <a:t>с </a:t>
            </a:r>
            <a:r>
              <a:rPr dirty="0"/>
              <a:t>временной</a:t>
            </a:r>
            <a:r>
              <a:rPr spc="-50" dirty="0"/>
              <a:t> </a:t>
            </a:r>
            <a:r>
              <a:rPr dirty="0"/>
              <a:t>потерей</a:t>
            </a:r>
            <a:r>
              <a:rPr spc="-40" dirty="0"/>
              <a:t> </a:t>
            </a:r>
            <a:r>
              <a:rPr dirty="0"/>
              <a:t>гражданами</a:t>
            </a:r>
            <a:r>
              <a:rPr spc="-30" dirty="0"/>
              <a:t> </a:t>
            </a:r>
            <a:r>
              <a:rPr spc="-10" dirty="0"/>
              <a:t>трудоспособности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94843" y="1900809"/>
            <a:ext cx="8544560" cy="474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22.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решению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благоприятном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клиническом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трудовом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прогнозе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может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быть: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marR="373380" indent="-172720">
              <a:lnSpc>
                <a:spcPts val="2270"/>
              </a:lnSpc>
              <a:spcBef>
                <a:spcPts val="82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сформирован</a:t>
            </a:r>
            <a:r>
              <a:rPr sz="21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продлен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дня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восстановления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периодичностью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продления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решению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230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реже,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чем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через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каждые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15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395"/>
              </a:lnSpc>
              <a:spcBef>
                <a:spcPts val="55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более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10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месяцев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даты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начала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395"/>
              </a:lnSpc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лечении</a:t>
            </a:r>
            <a:r>
              <a:rPr sz="2100" b="1" u="sng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туберкулеза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более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12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месяцев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Calibri" panose="020F0502020204030204"/>
              <a:cs typeface="Calibri" panose="020F0502020204030204"/>
            </a:endParaRPr>
          </a:p>
          <a:p>
            <a:pPr marL="12700" marR="184150">
              <a:lnSpc>
                <a:spcPts val="2270"/>
              </a:lnSpc>
              <a:spcBef>
                <a:spcPts val="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23.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заболеваний,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профессиональных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заболеваний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травм,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том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числе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полученных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вследствие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несчастного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производстве, 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когда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оказание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1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амбулаторных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0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условиях,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день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установления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70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весь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временной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5"/>
              </a:lnSpc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включая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нерабочие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праздничные и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выходные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дни.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686" rIns="0" bIns="0" rtlCol="0">
            <a:spAutoFit/>
          </a:bodyPr>
          <a:lstStyle/>
          <a:p>
            <a:pPr marL="213360" marR="5080" indent="-201295">
              <a:lnSpc>
                <a:spcPts val="2590"/>
              </a:lnSpc>
              <a:spcBef>
                <a:spcPts val="425"/>
              </a:spcBef>
            </a:pPr>
            <a:r>
              <a:rPr dirty="0"/>
              <a:t>II.</a:t>
            </a:r>
            <a:r>
              <a:rPr spc="-50" dirty="0"/>
              <a:t> </a:t>
            </a:r>
            <a:r>
              <a:rPr dirty="0"/>
              <a:t>Формирование</a:t>
            </a:r>
            <a:r>
              <a:rPr spc="-3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продление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30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spc="-25" dirty="0"/>
              <a:t>при </a:t>
            </a:r>
            <a:r>
              <a:rPr dirty="0"/>
              <a:t>заболеваниях,</a:t>
            </a:r>
            <a:r>
              <a:rPr spc="-55" dirty="0"/>
              <a:t> </a:t>
            </a:r>
            <a:r>
              <a:rPr dirty="0"/>
              <a:t>профессиональных</a:t>
            </a:r>
            <a:r>
              <a:rPr spc="-50" dirty="0"/>
              <a:t> </a:t>
            </a:r>
            <a:r>
              <a:rPr dirty="0"/>
              <a:t>заболеваниях,</a:t>
            </a:r>
            <a:r>
              <a:rPr spc="-40" dirty="0"/>
              <a:t> </a:t>
            </a:r>
            <a:r>
              <a:rPr dirty="0"/>
              <a:t>травмах,</a:t>
            </a:r>
            <a:r>
              <a:rPr spc="-60" dirty="0"/>
              <a:t> </a:t>
            </a:r>
            <a:r>
              <a:rPr spc="-50" dirty="0"/>
              <a:t>в</a:t>
            </a:r>
            <a:endParaRPr spc="-50" dirty="0"/>
          </a:p>
          <a:p>
            <a:pPr marL="256540" marR="247650" indent="191770">
              <a:lnSpc>
                <a:spcPts val="2590"/>
              </a:lnSpc>
              <a:spcBef>
                <a:spcPts val="5"/>
              </a:spcBef>
            </a:pPr>
            <a:r>
              <a:rPr dirty="0"/>
              <a:t>том</a:t>
            </a:r>
            <a:r>
              <a:rPr spc="-50" dirty="0"/>
              <a:t> </a:t>
            </a:r>
            <a:r>
              <a:rPr dirty="0"/>
              <a:t>числе</a:t>
            </a:r>
            <a:r>
              <a:rPr spc="-45" dirty="0"/>
              <a:t> </a:t>
            </a:r>
            <a:r>
              <a:rPr dirty="0"/>
              <a:t>полученных</a:t>
            </a:r>
            <a:r>
              <a:rPr spc="-40" dirty="0"/>
              <a:t> </a:t>
            </a:r>
            <a:r>
              <a:rPr dirty="0"/>
              <a:t>вследствие</a:t>
            </a:r>
            <a:r>
              <a:rPr spc="-45" dirty="0"/>
              <a:t> </a:t>
            </a:r>
            <a:r>
              <a:rPr dirty="0"/>
              <a:t>несчастного</a:t>
            </a:r>
            <a:r>
              <a:rPr spc="-55" dirty="0"/>
              <a:t> </a:t>
            </a:r>
            <a:r>
              <a:rPr dirty="0"/>
              <a:t>случая</a:t>
            </a:r>
            <a:r>
              <a:rPr spc="-45" dirty="0"/>
              <a:t> </a:t>
            </a:r>
            <a:r>
              <a:rPr spc="-25" dirty="0"/>
              <a:t>на </a:t>
            </a:r>
            <a:r>
              <a:rPr spc="-10" dirty="0"/>
              <a:t>производстве,</a:t>
            </a:r>
            <a:r>
              <a:rPr spc="-30" dirty="0"/>
              <a:t> </a:t>
            </a:r>
            <a:r>
              <a:rPr dirty="0"/>
              <a:t>отравлениях</a:t>
            </a:r>
            <a:r>
              <a:rPr spc="-3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иных</a:t>
            </a:r>
            <a:r>
              <a:rPr spc="-30" dirty="0"/>
              <a:t> </a:t>
            </a:r>
            <a:r>
              <a:rPr dirty="0"/>
              <a:t>состояниях,</a:t>
            </a:r>
            <a:r>
              <a:rPr spc="-50" dirty="0"/>
              <a:t> </a:t>
            </a:r>
            <a:r>
              <a:rPr dirty="0"/>
              <a:t>связанных</a:t>
            </a:r>
            <a:r>
              <a:rPr spc="-25" dirty="0"/>
              <a:t> </a:t>
            </a:r>
            <a:r>
              <a:rPr spc="-50" dirty="0"/>
              <a:t>с</a:t>
            </a:r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294843" y="1550034"/>
            <a:ext cx="8513445" cy="3607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756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потерей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гражданами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54355" algn="just">
              <a:lnSpc>
                <a:spcPts val="2270"/>
              </a:lnSpc>
              <a:spcBef>
                <a:spcPts val="1880"/>
              </a:spcBef>
              <a:buAutoNum type="arabicPeriod" startAt="25"/>
              <a:tabLst>
                <a:tab pos="415290" algn="l"/>
              </a:tabLst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Гражданам,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нуждающимся в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специализированной,</a:t>
            </a:r>
            <a:r>
              <a:rPr sz="2100" b="1" spc="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том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числе высокотехнологичной,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помощи,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 нетрудоспособности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непосредственно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организации,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0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оказывающей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специализированную, в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том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числе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высокотехнологичную,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медицинскую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помощь.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208280">
              <a:lnSpc>
                <a:spcPct val="90000"/>
              </a:lnSpc>
              <a:spcBef>
                <a:spcPts val="790"/>
              </a:spcBef>
              <a:buAutoNum type="arabicPeriod" startAt="26"/>
              <a:tabLst>
                <a:tab pos="41529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Медицинская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организация, направившая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решению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другую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медицинскую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организацию,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учетом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числа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дней,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необходимых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проезда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месту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нахождения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соответствующей</a:t>
            </a:r>
            <a:r>
              <a:rPr sz="21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70"/>
              </a:lnSpc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686" rIns="0" bIns="0" rtlCol="0">
            <a:spAutoFit/>
          </a:bodyPr>
          <a:lstStyle/>
          <a:p>
            <a:pPr marL="213360" marR="5080" indent="-201295">
              <a:lnSpc>
                <a:spcPts val="2590"/>
              </a:lnSpc>
              <a:spcBef>
                <a:spcPts val="425"/>
              </a:spcBef>
            </a:pPr>
            <a:r>
              <a:rPr dirty="0"/>
              <a:t>II.</a:t>
            </a:r>
            <a:r>
              <a:rPr spc="-50" dirty="0"/>
              <a:t> </a:t>
            </a:r>
            <a:r>
              <a:rPr dirty="0"/>
              <a:t>Формирование</a:t>
            </a:r>
            <a:r>
              <a:rPr spc="-3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продление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30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spc="-25" dirty="0"/>
              <a:t>при </a:t>
            </a:r>
            <a:r>
              <a:rPr dirty="0"/>
              <a:t>заболеваниях,</a:t>
            </a:r>
            <a:r>
              <a:rPr spc="-55" dirty="0"/>
              <a:t> </a:t>
            </a:r>
            <a:r>
              <a:rPr dirty="0"/>
              <a:t>профессиональных</a:t>
            </a:r>
            <a:r>
              <a:rPr spc="-50" dirty="0"/>
              <a:t> </a:t>
            </a:r>
            <a:r>
              <a:rPr dirty="0"/>
              <a:t>заболеваниях,</a:t>
            </a:r>
            <a:r>
              <a:rPr spc="-40" dirty="0"/>
              <a:t> </a:t>
            </a:r>
            <a:r>
              <a:rPr dirty="0"/>
              <a:t>травмах,</a:t>
            </a:r>
            <a:r>
              <a:rPr spc="-60" dirty="0"/>
              <a:t> </a:t>
            </a:r>
            <a:r>
              <a:rPr spc="-50" dirty="0"/>
              <a:t>в</a:t>
            </a:r>
            <a:endParaRPr spc="-50" dirty="0"/>
          </a:p>
          <a:p>
            <a:pPr marL="256540" marR="247650" indent="191770">
              <a:lnSpc>
                <a:spcPts val="2590"/>
              </a:lnSpc>
              <a:spcBef>
                <a:spcPts val="5"/>
              </a:spcBef>
            </a:pPr>
            <a:r>
              <a:rPr dirty="0"/>
              <a:t>том</a:t>
            </a:r>
            <a:r>
              <a:rPr spc="-50" dirty="0"/>
              <a:t> </a:t>
            </a:r>
            <a:r>
              <a:rPr dirty="0"/>
              <a:t>числе</a:t>
            </a:r>
            <a:r>
              <a:rPr spc="-45" dirty="0"/>
              <a:t> </a:t>
            </a:r>
            <a:r>
              <a:rPr dirty="0"/>
              <a:t>полученных</a:t>
            </a:r>
            <a:r>
              <a:rPr spc="-40" dirty="0"/>
              <a:t> </a:t>
            </a:r>
            <a:r>
              <a:rPr dirty="0"/>
              <a:t>вследствие</a:t>
            </a:r>
            <a:r>
              <a:rPr spc="-45" dirty="0"/>
              <a:t> </a:t>
            </a:r>
            <a:r>
              <a:rPr dirty="0"/>
              <a:t>несчастного</a:t>
            </a:r>
            <a:r>
              <a:rPr spc="-55" dirty="0"/>
              <a:t> </a:t>
            </a:r>
            <a:r>
              <a:rPr dirty="0"/>
              <a:t>случая</a:t>
            </a:r>
            <a:r>
              <a:rPr spc="-45" dirty="0"/>
              <a:t> </a:t>
            </a:r>
            <a:r>
              <a:rPr spc="-25" dirty="0"/>
              <a:t>на </a:t>
            </a:r>
            <a:r>
              <a:rPr spc="-10" dirty="0"/>
              <a:t>производстве,</a:t>
            </a:r>
            <a:r>
              <a:rPr spc="-30" dirty="0"/>
              <a:t> </a:t>
            </a:r>
            <a:r>
              <a:rPr dirty="0"/>
              <a:t>отравлениях</a:t>
            </a:r>
            <a:r>
              <a:rPr spc="-3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иных</a:t>
            </a:r>
            <a:r>
              <a:rPr spc="-30" dirty="0"/>
              <a:t> </a:t>
            </a:r>
            <a:r>
              <a:rPr dirty="0"/>
              <a:t>состояниях,</a:t>
            </a:r>
            <a:r>
              <a:rPr spc="-50" dirty="0"/>
              <a:t> </a:t>
            </a:r>
            <a:r>
              <a:rPr dirty="0"/>
              <a:t>связанных</a:t>
            </a:r>
            <a:r>
              <a:rPr spc="-25" dirty="0"/>
              <a:t> </a:t>
            </a:r>
            <a:r>
              <a:rPr spc="-50" dirty="0"/>
              <a:t>с</a:t>
            </a:r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294843" y="1550034"/>
            <a:ext cx="8357870" cy="4184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756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потерей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гражданами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93040">
              <a:lnSpc>
                <a:spcPct val="90000"/>
              </a:lnSpc>
              <a:spcBef>
                <a:spcPts val="184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28.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проведения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сложных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урологических,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гинекологических,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проктологических</a:t>
            </a:r>
            <a:r>
              <a:rPr sz="21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других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исследований,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манипуляций,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процедур,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медицинских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вмешательств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оказании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в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амбулаторных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1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1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1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решению</a:t>
            </a:r>
            <a:r>
              <a:rPr sz="21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1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1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дни</a:t>
            </a:r>
            <a:r>
              <a:rPr sz="21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проведения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соответствующего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исследования</a:t>
            </a:r>
            <a:r>
              <a:rPr sz="21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(манипуляции,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процедуры,</a:t>
            </a:r>
            <a:r>
              <a:rPr sz="21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медицинского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70"/>
              </a:lnSpc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вмешательства).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5080" algn="just">
              <a:lnSpc>
                <a:spcPct val="90000"/>
              </a:lnSpc>
              <a:spcBef>
                <a:spcPts val="79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этих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листке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указываются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календарные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дни</a:t>
            </a:r>
            <a:r>
              <a:rPr sz="21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проведения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исследований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(манипуляций,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процедур,</a:t>
            </a:r>
            <a:r>
              <a:rPr sz="21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медицинских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вмешательств)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освобождение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производится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дни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515620" algn="just">
              <a:lnSpc>
                <a:spcPts val="2270"/>
              </a:lnSpc>
              <a:spcBef>
                <a:spcPts val="3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проведения</a:t>
            </a:r>
            <a:r>
              <a:rPr sz="21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исследований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(манипуляций,</a:t>
            </a:r>
            <a:r>
              <a:rPr sz="21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процедур,</a:t>
            </a:r>
            <a:r>
              <a:rPr sz="21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медицинских вмешательств).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72" y="52273"/>
            <a:ext cx="8462645" cy="1708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dirty="0"/>
              <a:t>II.</a:t>
            </a:r>
            <a:r>
              <a:rPr spc="-55" dirty="0"/>
              <a:t> </a:t>
            </a:r>
            <a:r>
              <a:rPr dirty="0"/>
              <a:t>Формирование</a:t>
            </a:r>
            <a:r>
              <a:rPr spc="-3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продление</a:t>
            </a:r>
            <a:r>
              <a:rPr spc="-20" dirty="0"/>
              <a:t> </a:t>
            </a:r>
            <a:r>
              <a:rPr dirty="0"/>
              <a:t>листка</a:t>
            </a:r>
            <a:r>
              <a:rPr spc="-30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spc="-25" dirty="0"/>
              <a:t>при</a:t>
            </a:r>
            <a:endParaRPr spc="-25" dirty="0"/>
          </a:p>
          <a:p>
            <a:pPr marL="213360" marR="209550" algn="ctr">
              <a:lnSpc>
                <a:spcPts val="2590"/>
              </a:lnSpc>
              <a:spcBef>
                <a:spcPts val="185"/>
              </a:spcBef>
            </a:pPr>
            <a:r>
              <a:rPr dirty="0"/>
              <a:t>заболеваниях,</a:t>
            </a:r>
            <a:r>
              <a:rPr spc="-55" dirty="0"/>
              <a:t> </a:t>
            </a:r>
            <a:r>
              <a:rPr dirty="0"/>
              <a:t>профессиональных</a:t>
            </a:r>
            <a:r>
              <a:rPr spc="-50" dirty="0"/>
              <a:t> </a:t>
            </a:r>
            <a:r>
              <a:rPr dirty="0"/>
              <a:t>заболеваниях,</a:t>
            </a:r>
            <a:r>
              <a:rPr spc="-40" dirty="0"/>
              <a:t> </a:t>
            </a:r>
            <a:r>
              <a:rPr dirty="0"/>
              <a:t>травмах,</a:t>
            </a:r>
            <a:r>
              <a:rPr spc="-60" dirty="0"/>
              <a:t> </a:t>
            </a:r>
            <a:r>
              <a:rPr spc="-50" dirty="0"/>
              <a:t>в </a:t>
            </a:r>
            <a:r>
              <a:rPr dirty="0"/>
              <a:t>том</a:t>
            </a:r>
            <a:r>
              <a:rPr spc="-50" dirty="0"/>
              <a:t> </a:t>
            </a:r>
            <a:r>
              <a:rPr dirty="0"/>
              <a:t>числе</a:t>
            </a:r>
            <a:r>
              <a:rPr spc="-45" dirty="0"/>
              <a:t> </a:t>
            </a:r>
            <a:r>
              <a:rPr dirty="0"/>
              <a:t>полученных</a:t>
            </a:r>
            <a:r>
              <a:rPr spc="-40" dirty="0"/>
              <a:t> </a:t>
            </a:r>
            <a:r>
              <a:rPr dirty="0"/>
              <a:t>вследствие</a:t>
            </a:r>
            <a:r>
              <a:rPr spc="-45" dirty="0"/>
              <a:t> </a:t>
            </a:r>
            <a:r>
              <a:rPr dirty="0"/>
              <a:t>несчастного</a:t>
            </a:r>
            <a:r>
              <a:rPr spc="-55" dirty="0"/>
              <a:t> </a:t>
            </a:r>
            <a:r>
              <a:rPr dirty="0"/>
              <a:t>случая</a:t>
            </a:r>
            <a:r>
              <a:rPr spc="-45" dirty="0"/>
              <a:t> </a:t>
            </a:r>
            <a:r>
              <a:rPr spc="-25" dirty="0"/>
              <a:t>на </a:t>
            </a:r>
            <a:r>
              <a:rPr dirty="0"/>
              <a:t>производстве,</a:t>
            </a:r>
            <a:r>
              <a:rPr spc="-60" dirty="0"/>
              <a:t> </a:t>
            </a:r>
            <a:r>
              <a:rPr dirty="0"/>
              <a:t>отравлениях</a:t>
            </a:r>
            <a:r>
              <a:rPr spc="-4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иных</a:t>
            </a:r>
            <a:r>
              <a:rPr spc="-45" dirty="0"/>
              <a:t> </a:t>
            </a:r>
            <a:r>
              <a:rPr dirty="0"/>
              <a:t>состояниях,</a:t>
            </a:r>
            <a:r>
              <a:rPr spc="-65" dirty="0"/>
              <a:t> </a:t>
            </a:r>
            <a:r>
              <a:rPr dirty="0"/>
              <a:t>связанных</a:t>
            </a:r>
            <a:r>
              <a:rPr spc="-40" dirty="0"/>
              <a:t> </a:t>
            </a:r>
            <a:r>
              <a:rPr spc="-50" dirty="0"/>
              <a:t>с </a:t>
            </a:r>
            <a:r>
              <a:rPr dirty="0"/>
              <a:t>временной</a:t>
            </a:r>
            <a:r>
              <a:rPr spc="-50" dirty="0"/>
              <a:t> </a:t>
            </a:r>
            <a:r>
              <a:rPr dirty="0"/>
              <a:t>потерей</a:t>
            </a:r>
            <a:r>
              <a:rPr spc="-40" dirty="0"/>
              <a:t> </a:t>
            </a:r>
            <a:r>
              <a:rPr dirty="0"/>
              <a:t>гражданами</a:t>
            </a:r>
            <a:r>
              <a:rPr spc="-30" dirty="0"/>
              <a:t> </a:t>
            </a:r>
            <a:r>
              <a:rPr spc="-10" dirty="0"/>
              <a:t>трудоспособности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94843" y="1757934"/>
            <a:ext cx="8305800" cy="4582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  <a:buAutoNum type="arabicPeriod" startAt="29"/>
              <a:tabLst>
                <a:tab pos="41529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наступлении</a:t>
            </a:r>
            <a:r>
              <a:rPr sz="2100" b="1" spc="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отпуска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без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сохранения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заработной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платы,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отпуска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родам,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отпуска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уходу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достижения</a:t>
            </a:r>
            <a:r>
              <a:rPr sz="21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возраста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трех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лет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0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дня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окончания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указанных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отпусков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продолжающейся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414655" indent="-402590">
              <a:lnSpc>
                <a:spcPts val="2395"/>
              </a:lnSpc>
              <a:spcBef>
                <a:spcPts val="545"/>
              </a:spcBef>
              <a:buAutoNum type="arabicPeriod" startAt="30"/>
              <a:tabLst>
                <a:tab pos="41529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граждан,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находящихся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292735">
              <a:lnSpc>
                <a:spcPts val="2270"/>
              </a:lnSpc>
              <a:spcBef>
                <a:spcPts val="15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отпуске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уходу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достижения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возраста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трех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лет,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работающих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неполного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рабочего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дому,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общих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основаниях.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5"/>
              </a:lnSpc>
              <a:spcBef>
                <a:spcPts val="51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32.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Гражданам,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направленным</a:t>
            </a:r>
            <a:r>
              <a:rPr sz="2100" b="1" u="sng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лечение</a:t>
            </a:r>
            <a:r>
              <a:rPr sz="2100" b="1" u="sng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санаторно-курортные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162560">
              <a:lnSpc>
                <a:spcPts val="2270"/>
              </a:lnSpc>
              <a:spcBef>
                <a:spcPts val="160"/>
              </a:spcBef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1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направившей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организацией</a:t>
            </a:r>
            <a:r>
              <a:rPr sz="2100" b="1" u="sng" spc="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основании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решения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врачебной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0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время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лечения</a:t>
            </a:r>
            <a:r>
              <a:rPr sz="2100" b="1" u="sng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проезда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месту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лечения</a:t>
            </a:r>
            <a:r>
              <a:rPr sz="2100" b="1" u="sng" spc="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обратно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70"/>
              </a:lnSpc>
            </a:pP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необходимости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–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продлевается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санаторно-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курортной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организацией</a:t>
            </a:r>
            <a:r>
              <a:rPr sz="2100" b="1" u="sng" spc="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5"/>
              </a:lnSpc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время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лечения</a:t>
            </a:r>
            <a:r>
              <a:rPr sz="2100" b="1" u="sng" spc="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санаторно-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курортной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организации.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661" y="535686"/>
            <a:ext cx="3632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>
                <a:latin typeface="Arial" panose="020B0604020202020204"/>
                <a:cs typeface="Arial" panose="020B0604020202020204"/>
              </a:rPr>
              <a:t>Терминология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218" y="1534414"/>
            <a:ext cx="8300084" cy="38881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317500" indent="-172720">
              <a:lnSpc>
                <a:spcPts val="2590"/>
              </a:lnSpc>
              <a:spcBef>
                <a:spcPts val="42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Медицинский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критерий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это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наличие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пациента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его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осложнений,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клинический прогноз.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CC"/>
              </a:buClr>
              <a:buFont typeface="Arial" panose="020B0604020202020204"/>
              <a:buChar char="•"/>
            </a:pPr>
            <a:endParaRPr sz="3400">
              <a:latin typeface="Calibri" panose="020F0502020204030204"/>
              <a:cs typeface="Calibri" panose="020F0502020204030204"/>
            </a:endParaRPr>
          </a:p>
          <a:p>
            <a:pPr marL="184785" marR="5080" indent="-172720">
              <a:lnSpc>
                <a:spcPct val="9000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Различают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общую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профессиональную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трудоспособность.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наличии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болезни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человек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может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быть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трудоспособным,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если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препятствует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выполнению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профессионального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труда,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нетрудоспособным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если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914400">
              <a:lnSpc>
                <a:spcPts val="2590"/>
              </a:lnSpc>
              <a:spcBef>
                <a:spcPts val="4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выполнение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затруднено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невозможно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данном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состоянии.</a:t>
            </a:r>
            <a:r>
              <a:rPr sz="24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Следовательно,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болезнь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55"/>
              </a:lnSpc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нетрудоспособность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являются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идентичными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понятиями.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848" y="314959"/>
            <a:ext cx="8086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33.</a:t>
            </a:r>
            <a:r>
              <a:rPr spc="-45" dirty="0"/>
              <a:t> </a:t>
            </a:r>
            <a:r>
              <a:rPr dirty="0"/>
              <a:t>Листок</a:t>
            </a:r>
            <a:r>
              <a:rPr spc="-40" dirty="0"/>
              <a:t> </a:t>
            </a:r>
            <a:r>
              <a:rPr spc="-10" dirty="0"/>
              <a:t>нетрудоспособности</a:t>
            </a:r>
            <a:r>
              <a:rPr spc="-35" dirty="0"/>
              <a:t> </a:t>
            </a:r>
            <a:r>
              <a:rPr u="sng" dirty="0">
                <a:uFill>
                  <a:solidFill>
                    <a:srgbClr val="FF0000"/>
                  </a:solidFill>
                </a:uFill>
              </a:rPr>
              <a:t>не</a:t>
            </a:r>
            <a:r>
              <a:rPr u="sng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FF0000"/>
                  </a:solidFill>
                </a:uFill>
              </a:rPr>
              <a:t>формируется</a:t>
            </a:r>
            <a:r>
              <a:rPr spc="-35" dirty="0"/>
              <a:t> </a:t>
            </a:r>
            <a:r>
              <a:rPr spc="-10" dirty="0"/>
              <a:t>гражданам: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86639" y="892555"/>
            <a:ext cx="8686800" cy="48869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5080" indent="-172720">
              <a:lnSpc>
                <a:spcPts val="2270"/>
              </a:lnSpc>
              <a:spcBef>
                <a:spcPts val="38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обратившимся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помощью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медицинскую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организацию,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если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них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выявлено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признаков временной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395"/>
              </a:lnSpc>
              <a:spcBef>
                <a:spcPts val="51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проходящим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медицинское</a:t>
            </a:r>
            <a:r>
              <a:rPr sz="21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освидетельствование,</a:t>
            </a:r>
            <a:r>
              <a:rPr sz="2100" b="1" u="sng" spc="-9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медицинское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395"/>
              </a:lnSpc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обследование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лечение</a:t>
            </a:r>
            <a:r>
              <a:rPr sz="2100" b="1" u="sng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направлению</a:t>
            </a:r>
            <a:r>
              <a:rPr sz="2100" b="1" u="sng" spc="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военных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комиссариатов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находящимся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под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стражей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административным</a:t>
            </a:r>
            <a:r>
              <a:rPr sz="2100" b="1" u="sng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арестом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marR="483870" indent="-172720">
              <a:lnSpc>
                <a:spcPct val="90000"/>
              </a:lnSpc>
              <a:spcBef>
                <a:spcPts val="8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проходящим</a:t>
            </a:r>
            <a:r>
              <a:rPr sz="21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профилактические,</a:t>
            </a:r>
            <a:r>
              <a:rPr sz="21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периодические,</a:t>
            </a:r>
            <a:r>
              <a:rPr sz="21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предварительные,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предсменные,</a:t>
            </a:r>
            <a:r>
              <a:rPr sz="21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предрейсовые,</a:t>
            </a:r>
            <a:r>
              <a:rPr sz="21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послесменные,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послерейсовые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медицинские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осмотры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том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числе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центрах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профпатологии;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marR="57785" indent="-172720">
              <a:lnSpc>
                <a:spcPct val="90000"/>
              </a:lnSpc>
              <a:spcBef>
                <a:spcPts val="79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хроническими</a:t>
            </a:r>
            <a:r>
              <a:rPr sz="2100" b="1" u="sng" spc="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заболеваниями</a:t>
            </a:r>
            <a:r>
              <a:rPr sz="2100" b="1" u="sng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вне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обострения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(ухудшения), проходящим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обследование,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принимающим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различные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процедуры,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манипуляции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медицинские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вмешательства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амбулаторных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marR="477520" indent="-172720">
              <a:lnSpc>
                <a:spcPts val="2270"/>
              </a:lnSpc>
              <a:spcBef>
                <a:spcPts val="83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обучающимся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профессиональных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образовательных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организациях,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образовательных</a:t>
            </a:r>
            <a:r>
              <a:rPr sz="21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организациях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высшего</a:t>
            </a:r>
            <a:r>
              <a:rPr sz="21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образования,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105"/>
              </a:lnSpc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образовательных</a:t>
            </a:r>
            <a:r>
              <a:rPr sz="21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организациях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дополнительного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профессионального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395"/>
              </a:lnSpc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образования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научных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организациях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7711" y="314959"/>
            <a:ext cx="7212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33.</a:t>
            </a:r>
            <a:r>
              <a:rPr spc="-55" dirty="0"/>
              <a:t> </a:t>
            </a:r>
            <a:r>
              <a:rPr dirty="0"/>
              <a:t>Если</a:t>
            </a:r>
            <a:r>
              <a:rPr spc="-45" dirty="0"/>
              <a:t> </a:t>
            </a:r>
            <a:r>
              <a:rPr dirty="0"/>
              <a:t>листок</a:t>
            </a:r>
            <a:r>
              <a:rPr spc="-35" dirty="0"/>
              <a:t> </a:t>
            </a:r>
            <a:r>
              <a:rPr spc="-10" dirty="0"/>
              <a:t>нетрудоспособности</a:t>
            </a:r>
            <a:r>
              <a:rPr spc="-45" dirty="0"/>
              <a:t> </a:t>
            </a:r>
            <a:r>
              <a:rPr u="sng" dirty="0">
                <a:uFill>
                  <a:solidFill>
                    <a:srgbClr val="FF0000"/>
                  </a:solidFill>
                </a:uFill>
              </a:rPr>
              <a:t>не</a:t>
            </a:r>
            <a:r>
              <a:rPr u="sng" spc="-4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FF0000"/>
                  </a:solidFill>
                </a:uFill>
              </a:rPr>
              <a:t>формируется</a:t>
            </a:r>
            <a:r>
              <a:rPr spc="-40" dirty="0"/>
              <a:t> </a:t>
            </a:r>
            <a:r>
              <a:rPr spc="-50" dirty="0"/>
              <a:t>:</a:t>
            </a:r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618540" y="1397634"/>
            <a:ext cx="7745095" cy="37172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просьбе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1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выдается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выписка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из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карты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пациента,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получающего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медицинскую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помощь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амбулаторных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условиях,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из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истории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болезни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стационарного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больного,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либо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иной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документации,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подтверждающей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факт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30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получения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гражданином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Calibri" panose="020F0502020204030204"/>
              <a:cs typeface="Calibri" panose="020F0502020204030204"/>
            </a:endParaRPr>
          </a:p>
          <a:p>
            <a:pPr marL="698500">
              <a:lnSpc>
                <a:spcPts val="2395"/>
              </a:lnSpc>
              <a:spcBef>
                <a:spcPts val="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(травмы,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отравления)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обучающихся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70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профессиональных</a:t>
            </a:r>
            <a:r>
              <a:rPr sz="21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образовательных</a:t>
            </a:r>
            <a:r>
              <a:rPr sz="21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организациях,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1313180">
              <a:lnSpc>
                <a:spcPts val="2270"/>
              </a:lnSpc>
              <a:spcBef>
                <a:spcPts val="16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образовательных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организациях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высшего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образования,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образовательных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организациях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дополнительного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0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профессионального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образования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научных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организациях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освобождения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учебы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выдается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справка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12750" marR="5080" indent="476885">
              <a:lnSpc>
                <a:spcPts val="2590"/>
              </a:lnSpc>
              <a:spcBef>
                <a:spcPts val="425"/>
              </a:spcBef>
            </a:pPr>
            <a:r>
              <a:rPr dirty="0"/>
              <a:t>III.</a:t>
            </a:r>
            <a:r>
              <a:rPr spc="-30" dirty="0"/>
              <a:t> </a:t>
            </a:r>
            <a:r>
              <a:rPr dirty="0"/>
              <a:t>Формирование</a:t>
            </a:r>
            <a:r>
              <a:rPr spc="-20" dirty="0"/>
              <a:t> </a:t>
            </a:r>
            <a:r>
              <a:rPr dirty="0"/>
              <a:t>листка</a:t>
            </a:r>
            <a:r>
              <a:rPr spc="-20" dirty="0"/>
              <a:t> </a:t>
            </a:r>
            <a:r>
              <a:rPr spc="-10" dirty="0"/>
              <a:t>нетрудоспособности</a:t>
            </a:r>
            <a:r>
              <a:rPr spc="-45" dirty="0"/>
              <a:t> </a:t>
            </a:r>
            <a:r>
              <a:rPr spc="-25" dirty="0"/>
              <a:t>при </a:t>
            </a:r>
            <a:r>
              <a:rPr dirty="0"/>
              <a:t>направлении</a:t>
            </a:r>
            <a:r>
              <a:rPr spc="-5" dirty="0"/>
              <a:t> </a:t>
            </a:r>
            <a:r>
              <a:rPr dirty="0"/>
              <a:t>граждан</a:t>
            </a:r>
            <a:r>
              <a:rPr spc="5" dirty="0"/>
              <a:t> </a:t>
            </a:r>
            <a:r>
              <a:rPr dirty="0"/>
              <a:t>на</a:t>
            </a:r>
            <a:r>
              <a:rPr spc="-10" dirty="0"/>
              <a:t> </a:t>
            </a:r>
            <a:r>
              <a:rPr spc="-20" dirty="0"/>
              <a:t>медико-</a:t>
            </a:r>
            <a:r>
              <a:rPr dirty="0"/>
              <a:t>социальную </a:t>
            </a:r>
            <a:r>
              <a:rPr spc="-10" dirty="0"/>
              <a:t>экспертизу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86639" y="1037082"/>
            <a:ext cx="8681720" cy="554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34.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Гражданину,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имеющему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стойкие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нарушения функций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организма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47625">
              <a:lnSpc>
                <a:spcPct val="90000"/>
              </a:lnSpc>
              <a:spcBef>
                <a:spcPts val="12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обусловленные</a:t>
            </a:r>
            <a:r>
              <a:rPr sz="21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заболеваниями,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последствиями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травм,</a:t>
            </a:r>
            <a:r>
              <a:rPr sz="21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отравлений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дефектами,</a:t>
            </a:r>
            <a:r>
              <a:rPr sz="21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проведения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необходимых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диагностических,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лечебных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реабилитационных</a:t>
            </a:r>
            <a:r>
              <a:rPr sz="21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абилитационных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мероприятий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решению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70"/>
              </a:lnSpc>
            </a:pP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продлевается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: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395"/>
              </a:lnSpc>
              <a:spcBef>
                <a:spcPts val="54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очевидном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неблагоприятном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клиническом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трудовом</a:t>
            </a:r>
            <a:r>
              <a:rPr sz="21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прогнозе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marR="2369185">
              <a:lnSpc>
                <a:spcPts val="2270"/>
              </a:lnSpc>
              <a:spcBef>
                <a:spcPts val="16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более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4-х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месяцев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даты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начала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 нетрудоспособности;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4785" marR="77470" indent="-172720">
              <a:lnSpc>
                <a:spcPct val="90000"/>
              </a:lnSpc>
              <a:spcBef>
                <a:spcPts val="76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благоприятном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клиническом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трудовом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прогнозе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более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10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месяцев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даты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начала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более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12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месяцев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лечении</a:t>
            </a:r>
            <a:r>
              <a:rPr sz="2100" b="1" u="sng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туберкулеза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698500">
              <a:lnSpc>
                <a:spcPts val="2395"/>
              </a:lnSpc>
              <a:spcBef>
                <a:spcPts val="550"/>
              </a:spcBef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истечении</a:t>
            </a:r>
            <a:r>
              <a:rPr sz="2100" b="1" u="sng" spc="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указанных сроков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если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медицинская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70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организация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проведения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необходимых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диагностических,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лечебных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70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реабилитационных</a:t>
            </a:r>
            <a:r>
              <a:rPr sz="21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абилитационных мероприятий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решению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191135">
              <a:lnSpc>
                <a:spcPts val="2270"/>
              </a:lnSpc>
              <a:spcBef>
                <a:spcPts val="160"/>
              </a:spcBef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направляет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100" b="1" u="sng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медико-социальную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экспертизу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(далее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МСЭ),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то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выписывает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его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занятию</a:t>
            </a:r>
            <a:r>
              <a:rPr sz="2100" b="1" u="sng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трудовой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30"/>
              </a:lnSpc>
            </a:pP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деятельностью.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680" y="150367"/>
            <a:ext cx="7722234" cy="52216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476885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III.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направлении</a:t>
            </a:r>
            <a:r>
              <a:rPr sz="24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граждан</a:t>
            </a:r>
            <a:r>
              <a:rPr sz="2400" b="1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медико-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социальную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экспертизу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3655">
              <a:lnSpc>
                <a:spcPts val="2735"/>
              </a:lnSpc>
              <a:spcBef>
                <a:spcPts val="141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35.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Гражданину,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имеющему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стойкие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нарушения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3655" marR="273050">
              <a:lnSpc>
                <a:spcPct val="90000"/>
              </a:lnSpc>
              <a:spcBef>
                <a:spcPts val="145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функций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организма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обусловленные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заболеваниями,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последствиями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травм,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отравлений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дефектами,</a:t>
            </a:r>
            <a:r>
              <a:rPr sz="24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необходимости</a:t>
            </a:r>
            <a:r>
              <a:rPr sz="24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установления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(изменения)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группы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3655" marR="156210">
              <a:lnSpc>
                <a:spcPct val="90000"/>
              </a:lnSpc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инвалидности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также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гражданину,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имеющему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стойкие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нарушения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функций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организма,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обусловленные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профессиональными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заболеваниями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последствиями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производственных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травм,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полученных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3655" marR="661670">
              <a:lnSpc>
                <a:spcPts val="2590"/>
              </a:lnSpc>
              <a:spcBef>
                <a:spcPts val="4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вследствие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несчастного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производстве,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необходимости</a:t>
            </a:r>
            <a:r>
              <a:rPr sz="2400" b="1" u="sng" spc="-1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определения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степени</a:t>
            </a:r>
            <a:r>
              <a:rPr sz="24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утраты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3655">
              <a:lnSpc>
                <a:spcPts val="2415"/>
              </a:lnSpc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профессиональной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процентах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3655" marR="31115">
              <a:lnSpc>
                <a:spcPts val="2590"/>
              </a:lnSpc>
              <a:spcBef>
                <a:spcPts val="185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продлевается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даты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направления</a:t>
            </a:r>
            <a:r>
              <a:rPr sz="24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МСЭ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12750" marR="5080" indent="476885">
              <a:lnSpc>
                <a:spcPts val="2590"/>
              </a:lnSpc>
              <a:spcBef>
                <a:spcPts val="425"/>
              </a:spcBef>
            </a:pPr>
            <a:r>
              <a:rPr dirty="0"/>
              <a:t>III.</a:t>
            </a:r>
            <a:r>
              <a:rPr spc="-30" dirty="0"/>
              <a:t> </a:t>
            </a:r>
            <a:r>
              <a:rPr dirty="0"/>
              <a:t>Формирование</a:t>
            </a:r>
            <a:r>
              <a:rPr spc="-20" dirty="0"/>
              <a:t> </a:t>
            </a:r>
            <a:r>
              <a:rPr dirty="0"/>
              <a:t>листка</a:t>
            </a:r>
            <a:r>
              <a:rPr spc="-20" dirty="0"/>
              <a:t> </a:t>
            </a:r>
            <a:r>
              <a:rPr spc="-10" dirty="0"/>
              <a:t>нетрудоспособности</a:t>
            </a:r>
            <a:r>
              <a:rPr spc="-45" dirty="0"/>
              <a:t> </a:t>
            </a:r>
            <a:r>
              <a:rPr spc="-25" dirty="0"/>
              <a:t>при </a:t>
            </a:r>
            <a:r>
              <a:rPr dirty="0"/>
              <a:t>направлении</a:t>
            </a:r>
            <a:r>
              <a:rPr spc="-5" dirty="0"/>
              <a:t> </a:t>
            </a:r>
            <a:r>
              <a:rPr dirty="0"/>
              <a:t>граждан</a:t>
            </a:r>
            <a:r>
              <a:rPr spc="5" dirty="0"/>
              <a:t> </a:t>
            </a:r>
            <a:r>
              <a:rPr dirty="0"/>
              <a:t>на</a:t>
            </a:r>
            <a:r>
              <a:rPr spc="-10" dirty="0"/>
              <a:t> </a:t>
            </a:r>
            <a:r>
              <a:rPr spc="-20" dirty="0"/>
              <a:t>медико-</a:t>
            </a:r>
            <a:r>
              <a:rPr dirty="0"/>
              <a:t>социальную </a:t>
            </a:r>
            <a:r>
              <a:rPr spc="-10" dirty="0"/>
              <a:t>экспертизу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02742" y="1037082"/>
            <a:ext cx="8263255" cy="5158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 indent="-402590">
              <a:lnSpc>
                <a:spcPts val="2395"/>
              </a:lnSpc>
              <a:spcBef>
                <a:spcPts val="100"/>
              </a:spcBef>
              <a:buAutoNum type="arabicPeriod" startAt="36"/>
              <a:tabLst>
                <a:tab pos="415290" algn="l"/>
              </a:tabLst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установлении</a:t>
            </a:r>
            <a:r>
              <a:rPr sz="21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(изменении)</a:t>
            </a:r>
            <a:r>
              <a:rPr sz="21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результатам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МСЭ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группы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70"/>
              </a:lnSpc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инвалидности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либо</a:t>
            </a:r>
            <a:r>
              <a:rPr sz="21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определении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степени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утраты</a:t>
            </a:r>
            <a:r>
              <a:rPr sz="21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профессиональной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270"/>
              </a:lnSpc>
              <a:spcBef>
                <a:spcPts val="160"/>
              </a:spcBef>
            </a:pP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результате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несчастных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случаев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производстве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профессиональных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заболеваний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завершается</a:t>
            </a:r>
            <a:r>
              <a:rPr sz="2100" b="1" u="sng" spc="-8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датой,</a:t>
            </a:r>
            <a:r>
              <a:rPr sz="21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непосредственно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предшествующей</a:t>
            </a:r>
            <a:r>
              <a:rPr sz="21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дате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05"/>
              </a:lnSpc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регистрации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документов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</a:t>
            </a:r>
            <a:r>
              <a:rPr sz="21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установлении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(изменении)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70"/>
              </a:lnSpc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результатам</a:t>
            </a:r>
            <a:r>
              <a:rPr sz="21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МСЭ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группы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инвалидности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федеральном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учреждении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МСЭ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(бюро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МСЭ).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25400" algn="just">
              <a:lnSpc>
                <a:spcPct val="90000"/>
              </a:lnSpc>
              <a:spcBef>
                <a:spcPts val="1295"/>
              </a:spcBef>
              <a:buAutoNum type="arabicPeriod" startAt="37"/>
              <a:tabLst>
                <a:tab pos="41529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случаях,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если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дата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регистрации</a:t>
            </a:r>
            <a:r>
              <a:rPr sz="2100" b="1" u="sng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документов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бюро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МСЭ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позднее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даты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направления</a:t>
            </a:r>
            <a:r>
              <a:rPr sz="2100" b="1" u="sng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гражданина в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бюро</a:t>
            </a:r>
            <a:r>
              <a:rPr sz="21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МСЭ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установлении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группы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инвалидности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степени утраты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профессиональной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463550" algn="just">
              <a:lnSpc>
                <a:spcPts val="2270"/>
              </a:lnSpc>
              <a:spcBef>
                <a:spcPts val="35"/>
              </a:spcBef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либо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изменении</a:t>
            </a:r>
            <a:r>
              <a:rPr sz="2100" b="1" spc="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группы инвалидности,</a:t>
            </a:r>
            <a:r>
              <a:rPr sz="21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освобождения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работы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решению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может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быть</a:t>
            </a:r>
            <a:r>
              <a:rPr sz="21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продлен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даты,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ts val="2105"/>
              </a:lnSpc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предшествовавшей</a:t>
            </a:r>
            <a:r>
              <a:rPr sz="21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дате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регистрации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соответствующих</a:t>
            </a:r>
            <a:r>
              <a:rPr sz="21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документов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ts val="239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бюро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МСЭ.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12750" marR="5080" indent="476885">
              <a:lnSpc>
                <a:spcPts val="2590"/>
              </a:lnSpc>
              <a:spcBef>
                <a:spcPts val="425"/>
              </a:spcBef>
            </a:pPr>
            <a:r>
              <a:rPr dirty="0"/>
              <a:t>III.</a:t>
            </a:r>
            <a:r>
              <a:rPr spc="-30" dirty="0"/>
              <a:t> </a:t>
            </a:r>
            <a:r>
              <a:rPr dirty="0"/>
              <a:t>Формирование</a:t>
            </a:r>
            <a:r>
              <a:rPr spc="-20" dirty="0"/>
              <a:t> </a:t>
            </a:r>
            <a:r>
              <a:rPr dirty="0"/>
              <a:t>листка</a:t>
            </a:r>
            <a:r>
              <a:rPr spc="-20" dirty="0"/>
              <a:t> </a:t>
            </a:r>
            <a:r>
              <a:rPr spc="-10" dirty="0"/>
              <a:t>нетрудоспособности</a:t>
            </a:r>
            <a:r>
              <a:rPr spc="-45" dirty="0"/>
              <a:t> </a:t>
            </a:r>
            <a:r>
              <a:rPr spc="-25" dirty="0"/>
              <a:t>при </a:t>
            </a:r>
            <a:r>
              <a:rPr dirty="0"/>
              <a:t>направлении</a:t>
            </a:r>
            <a:r>
              <a:rPr spc="-5" dirty="0"/>
              <a:t> </a:t>
            </a:r>
            <a:r>
              <a:rPr dirty="0"/>
              <a:t>граждан</a:t>
            </a:r>
            <a:r>
              <a:rPr spc="5" dirty="0"/>
              <a:t> </a:t>
            </a:r>
            <a:r>
              <a:rPr dirty="0"/>
              <a:t>на</a:t>
            </a:r>
            <a:r>
              <a:rPr spc="-10" dirty="0"/>
              <a:t> </a:t>
            </a:r>
            <a:r>
              <a:rPr spc="-20" dirty="0"/>
              <a:t>медико-</a:t>
            </a:r>
            <a:r>
              <a:rPr dirty="0"/>
              <a:t>социальную </a:t>
            </a:r>
            <a:r>
              <a:rPr spc="-10" dirty="0"/>
              <a:t>экспертизу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25018" y="1110234"/>
            <a:ext cx="8209280" cy="42938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31750">
              <a:lnSpc>
                <a:spcPts val="2270"/>
              </a:lnSpc>
              <a:spcBef>
                <a:spcPts val="380"/>
              </a:spcBef>
              <a:buAutoNum type="arabicPeriod" startAt="38"/>
              <a:tabLst>
                <a:tab pos="415290" algn="l"/>
              </a:tabLst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нетрудоспособным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лицам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которым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установлена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(не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изменена)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группа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инвалидности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либо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степень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утраты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0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профессиональной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результате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несчастного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386715">
              <a:lnSpc>
                <a:spcPct val="90000"/>
              </a:lnSpc>
              <a:spcBef>
                <a:spcPts val="13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производстве</a:t>
            </a:r>
            <a:r>
              <a:rPr sz="21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профессионального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заболевания,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может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быть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продлен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решению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восстановления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повторного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направления</a:t>
            </a:r>
            <a:r>
              <a:rPr sz="2100" b="1" u="sng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МСЭ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периодичностью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продления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40"/>
              </a:lnSpc>
            </a:pP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решению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реже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чем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95"/>
              </a:lnSpc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через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каждые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15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200660">
              <a:lnSpc>
                <a:spcPct val="90000"/>
              </a:lnSpc>
              <a:spcBef>
                <a:spcPts val="1300"/>
              </a:spcBef>
              <a:buAutoNum type="arabicPeriod" startAt="39"/>
              <a:tabLst>
                <a:tab pos="415290" algn="l"/>
              </a:tabLst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отсутствия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согласия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100" b="1" u="sng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направления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МСЭ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неявке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назначенный</a:t>
            </a:r>
            <a:r>
              <a:rPr sz="2100" b="1" u="sng" spc="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МСЭ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продлевается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дня отказа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направления</a:t>
            </a:r>
            <a:r>
              <a:rPr sz="2100" b="1" spc="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МСЭ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неявки</a:t>
            </a:r>
            <a:r>
              <a:rPr sz="21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 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МСЭ.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876" y="150367"/>
            <a:ext cx="763206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46885" marR="5080" indent="-1734820">
              <a:lnSpc>
                <a:spcPts val="2590"/>
              </a:lnSpc>
              <a:spcBef>
                <a:spcPts val="425"/>
              </a:spcBef>
            </a:pPr>
            <a:r>
              <a:rPr spc="-60" dirty="0"/>
              <a:t>IV.</a:t>
            </a:r>
            <a:r>
              <a:rPr spc="-40" dirty="0"/>
              <a:t> </a:t>
            </a:r>
            <a:r>
              <a:rPr dirty="0"/>
              <a:t>Формирование</a:t>
            </a:r>
            <a:r>
              <a:rPr spc="-40" dirty="0"/>
              <a:t> </a:t>
            </a:r>
            <a:r>
              <a:rPr dirty="0"/>
              <a:t>листка</a:t>
            </a:r>
            <a:r>
              <a:rPr spc="-15" dirty="0"/>
              <a:t> </a:t>
            </a:r>
            <a:r>
              <a:rPr spc="-10" dirty="0"/>
              <a:t>нетрудоспособности</a:t>
            </a:r>
            <a:r>
              <a:rPr spc="-65" dirty="0"/>
              <a:t> </a:t>
            </a:r>
            <a:r>
              <a:rPr dirty="0"/>
              <a:t>на</a:t>
            </a:r>
            <a:r>
              <a:rPr spc="-15" dirty="0"/>
              <a:t> </a:t>
            </a:r>
            <a:r>
              <a:rPr spc="-10" dirty="0"/>
              <a:t>период санаторно-</a:t>
            </a:r>
            <a:r>
              <a:rPr dirty="0"/>
              <a:t>курортного</a:t>
            </a:r>
            <a:r>
              <a:rPr spc="15" dirty="0"/>
              <a:t> </a:t>
            </a:r>
            <a:r>
              <a:rPr spc="-10" dirty="0"/>
              <a:t>лечения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86639" y="1037082"/>
            <a:ext cx="8566150" cy="4767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 indent="-402590">
              <a:lnSpc>
                <a:spcPts val="2395"/>
              </a:lnSpc>
              <a:spcBef>
                <a:spcPts val="100"/>
              </a:spcBef>
              <a:buAutoNum type="arabicPeriod" startAt="40"/>
              <a:tabLst>
                <a:tab pos="41529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направлении</a:t>
            </a:r>
            <a:r>
              <a:rPr sz="2100" b="1" spc="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100" b="1" spc="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лечение</a:t>
            </a:r>
            <a:r>
              <a:rPr sz="2100" b="1" u="sng" spc="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санаторно-курортную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39370">
              <a:lnSpc>
                <a:spcPct val="90000"/>
              </a:lnSpc>
              <a:spcBef>
                <a:spcPts val="125"/>
              </a:spcBef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организацию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расположенную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территории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Федерации,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непосредственно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после</a:t>
            </a:r>
            <a:r>
              <a:rPr sz="21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оказания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помощи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продлевается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решению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141605">
              <a:lnSpc>
                <a:spcPts val="2270"/>
              </a:lnSpc>
              <a:spcBef>
                <a:spcPts val="30"/>
              </a:spcBef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100" b="1" u="sng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санаторно-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курортной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100" b="1" u="sng" spc="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 весь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лечения,</a:t>
            </a:r>
            <a:r>
              <a:rPr sz="2100" b="1" u="sng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но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более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чем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24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дня</a:t>
            </a:r>
            <a:r>
              <a:rPr sz="21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(за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исключением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30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туберкулезом)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28575">
              <a:lnSpc>
                <a:spcPts val="2270"/>
              </a:lnSpc>
              <a:spcBef>
                <a:spcPts val="825"/>
              </a:spcBef>
              <a:buAutoNum type="arabicPeriod" startAt="41"/>
              <a:tabLst>
                <a:tab pos="415925" algn="l"/>
              </a:tabLst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направлении</a:t>
            </a:r>
            <a:r>
              <a:rPr sz="2100" b="1" u="sng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гражданина,</a:t>
            </a:r>
            <a:r>
              <a:rPr sz="2100" b="1" u="sng" spc="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пострадавшего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связи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тяжелым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несчастным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случаем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производстве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оказания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ему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(условиях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дневного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стационара), амбулаторных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условиях,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медицинскую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реабилитацию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санаторно-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0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курортную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организацию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(до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70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направления</a:t>
            </a:r>
            <a:r>
              <a:rPr sz="21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МСЭ)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270"/>
              </a:lnSpc>
              <a:spcBef>
                <a:spcPts val="160"/>
              </a:spcBef>
            </a:pP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организацией,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направившей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100" b="1" u="sng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медицинскую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реабилитацию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весь</a:t>
            </a:r>
            <a:r>
              <a:rPr sz="21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реабилитации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проезда</a:t>
            </a:r>
            <a:r>
              <a:rPr sz="21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месту</a:t>
            </a:r>
            <a:r>
              <a:rPr sz="21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лечения</a:t>
            </a:r>
            <a:r>
              <a:rPr sz="2100" b="1" u="sng" spc="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обратно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решению</a:t>
            </a:r>
            <a:r>
              <a:rPr sz="21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1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комиссии.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876" y="150367"/>
            <a:ext cx="763206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46885" marR="5080" indent="-1734820">
              <a:lnSpc>
                <a:spcPts val="2590"/>
              </a:lnSpc>
              <a:spcBef>
                <a:spcPts val="425"/>
              </a:spcBef>
            </a:pPr>
            <a:r>
              <a:rPr spc="-60" dirty="0"/>
              <a:t>IV.</a:t>
            </a:r>
            <a:r>
              <a:rPr spc="-40" dirty="0"/>
              <a:t> </a:t>
            </a:r>
            <a:r>
              <a:rPr dirty="0"/>
              <a:t>Формирование</a:t>
            </a:r>
            <a:r>
              <a:rPr spc="-40" dirty="0"/>
              <a:t> </a:t>
            </a:r>
            <a:r>
              <a:rPr dirty="0"/>
              <a:t>листка</a:t>
            </a:r>
            <a:r>
              <a:rPr spc="-15" dirty="0"/>
              <a:t> </a:t>
            </a:r>
            <a:r>
              <a:rPr spc="-10" dirty="0"/>
              <a:t>нетрудоспособности</a:t>
            </a:r>
            <a:r>
              <a:rPr spc="-65" dirty="0"/>
              <a:t> </a:t>
            </a:r>
            <a:r>
              <a:rPr dirty="0"/>
              <a:t>на</a:t>
            </a:r>
            <a:r>
              <a:rPr spc="-15" dirty="0"/>
              <a:t> </a:t>
            </a:r>
            <a:r>
              <a:rPr spc="-10" dirty="0"/>
              <a:t>период санаторно-</a:t>
            </a:r>
            <a:r>
              <a:rPr dirty="0"/>
              <a:t>курортного</a:t>
            </a:r>
            <a:r>
              <a:rPr spc="15" dirty="0"/>
              <a:t> </a:t>
            </a:r>
            <a:r>
              <a:rPr spc="-10" dirty="0"/>
              <a:t>лечения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618540" y="1634490"/>
            <a:ext cx="8001634" cy="401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42.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направлении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медицинскими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организациями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590"/>
              </a:lnSpc>
              <a:spcBef>
                <a:spcPts val="180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больных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туберкулезом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путевкам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санаторно-курортные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лечение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случае,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когда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санаторно-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638175">
              <a:lnSpc>
                <a:spcPts val="2590"/>
              </a:lnSpc>
              <a:spcBef>
                <a:spcPts val="1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курортное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лечение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заменяет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оказание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условиях,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также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лечение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оказания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стационарных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724535">
              <a:lnSpc>
                <a:spcPts val="2590"/>
              </a:lnSpc>
              <a:spcBef>
                <a:spcPts val="10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решению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противотуберкулезной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продлевается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решением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врачебной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858520">
              <a:lnSpc>
                <a:spcPts val="2590"/>
              </a:lnSpc>
              <a:spcBef>
                <a:spcPts val="5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санаторно-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курортной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весь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оказания</a:t>
            </a:r>
            <a:r>
              <a:rPr sz="24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помощи,</a:t>
            </a:r>
            <a:r>
              <a:rPr sz="24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санаторно-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60"/>
              </a:lnSpc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курортного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лечения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проезда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месту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лечения</a:t>
            </a:r>
            <a:r>
              <a:rPr sz="24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обратно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50367"/>
            <a:ext cx="8025130" cy="58559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13305" marR="281940" indent="-2228850">
              <a:lnSpc>
                <a:spcPts val="2590"/>
              </a:lnSpc>
              <a:spcBef>
                <a:spcPts val="425"/>
              </a:spcBef>
            </a:pPr>
            <a:r>
              <a:rPr sz="2400" b="1" spc="-1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V.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7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уходу</a:t>
            </a:r>
            <a:r>
              <a:rPr sz="24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членом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семьи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90000"/>
              </a:lnSpc>
              <a:spcBef>
                <a:spcPts val="170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43.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ухода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членом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семьи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медицинским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работником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одному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из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членов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семьи,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иному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родственнику,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опекуну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попечителю,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фактически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осуществляющему</a:t>
            </a:r>
            <a:r>
              <a:rPr sz="24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уход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299085">
              <a:lnSpc>
                <a:spcPts val="2590"/>
              </a:lnSpc>
              <a:spcBef>
                <a:spcPts val="84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45.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необходимости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осуществления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ухода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членом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листки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могут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формироваться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попеременно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разным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лицам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48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44.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735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ухода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возрасте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15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805815">
              <a:lnSpc>
                <a:spcPts val="2590"/>
              </a:lnSpc>
              <a:spcBef>
                <a:spcPts val="18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весь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лечения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ребенка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амбулаторных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совместного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пребывания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ему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6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(условиях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дневного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стационара);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62555" marR="5080" indent="-2228850">
              <a:lnSpc>
                <a:spcPts val="2590"/>
              </a:lnSpc>
              <a:spcBef>
                <a:spcPts val="425"/>
              </a:spcBef>
            </a:pPr>
            <a:r>
              <a:rPr spc="-100" dirty="0"/>
              <a:t>V.</a:t>
            </a:r>
            <a:r>
              <a:rPr spc="-35" dirty="0"/>
              <a:t> </a:t>
            </a:r>
            <a:r>
              <a:rPr dirty="0"/>
              <a:t>Формирование</a:t>
            </a:r>
            <a:r>
              <a:rPr spc="-55" dirty="0"/>
              <a:t> </a:t>
            </a:r>
            <a:r>
              <a:rPr dirty="0"/>
              <a:t>листка</a:t>
            </a:r>
            <a:r>
              <a:rPr spc="-25" dirty="0"/>
              <a:t> </a:t>
            </a:r>
            <a:r>
              <a:rPr spc="-10" dirty="0"/>
              <a:t>нетрудоспособности</a:t>
            </a:r>
            <a:r>
              <a:rPr spc="-7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spc="-10" dirty="0"/>
              <a:t>уходу</a:t>
            </a:r>
            <a:r>
              <a:rPr spc="-55" dirty="0"/>
              <a:t> </a:t>
            </a:r>
            <a:r>
              <a:rPr spc="-25" dirty="0"/>
              <a:t>за </a:t>
            </a:r>
            <a:r>
              <a:rPr dirty="0"/>
              <a:t>больным</a:t>
            </a:r>
            <a:r>
              <a:rPr spc="-50" dirty="0"/>
              <a:t> </a:t>
            </a:r>
            <a:r>
              <a:rPr dirty="0"/>
              <a:t>членом</a:t>
            </a:r>
            <a:r>
              <a:rPr spc="-40" dirty="0"/>
              <a:t> </a:t>
            </a:r>
            <a:r>
              <a:rPr spc="-10" dirty="0"/>
              <a:t>семьи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618540" y="1569328"/>
            <a:ext cx="7987030" cy="42824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44.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735"/>
              </a:lnSpc>
              <a:spcBef>
                <a:spcPts val="52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ухода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ребенком-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инвалидом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369570">
              <a:lnSpc>
                <a:spcPts val="2590"/>
              </a:lnSpc>
              <a:spcBef>
                <a:spcPts val="185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возрасте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18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лет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весь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лечения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ребенка</a:t>
            </a:r>
            <a:r>
              <a:rPr sz="24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амбулаторных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совместного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пребывания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106045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ему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6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(условиях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дневного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стационара);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5080" indent="-172720">
              <a:lnSpc>
                <a:spcPts val="2590"/>
              </a:lnSpc>
              <a:spcBef>
                <a:spcPts val="84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возрасте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18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лет,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являющимся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ВИЧ-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инфицированным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весь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41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совместного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пребывания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150495">
              <a:lnSpc>
                <a:spcPts val="2590"/>
              </a:lnSpc>
              <a:spcBef>
                <a:spcPts val="18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ему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(условиях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дневного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стационара);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661" y="571246"/>
            <a:ext cx="3632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>
                <a:latin typeface="Arial" panose="020B0604020202020204"/>
                <a:cs typeface="Arial" panose="020B0604020202020204"/>
              </a:rPr>
              <a:t>Терминология</a:t>
            </a:r>
            <a:endParaRPr sz="4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593" y="1502734"/>
            <a:ext cx="7931784" cy="1240790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z="28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Экспертиза</a:t>
            </a:r>
            <a:r>
              <a:rPr sz="2800" b="1" spc="-9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временной</a:t>
            </a:r>
            <a:r>
              <a:rPr sz="2800" b="1" spc="-8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нетрудоспособности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(ЭВН)</a:t>
            </a:r>
            <a:r>
              <a:rPr sz="2400" b="1" spc="23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2400" b="1" spc="254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вид</a:t>
            </a:r>
            <a:r>
              <a:rPr sz="2400" b="1" spc="25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медицинской</a:t>
            </a:r>
            <a:r>
              <a:rPr sz="2400" b="1" spc="24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экспертизы,</a:t>
            </a:r>
            <a:r>
              <a:rPr sz="2400" b="1" spc="254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при</a:t>
            </a:r>
            <a:r>
              <a:rPr sz="2400" b="1" spc="23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которой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593" y="2718054"/>
            <a:ext cx="79292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2002155" algn="l"/>
                <a:tab pos="2428240" algn="l"/>
                <a:tab pos="2835275" algn="l"/>
                <a:tab pos="4487545" algn="l"/>
                <a:tab pos="6432550" algn="l"/>
              </a:tabLst>
            </a:pPr>
            <a:r>
              <a:rPr sz="24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оценивается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		</a:t>
            </a:r>
            <a:r>
              <a:rPr sz="24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состояние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4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здоровья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4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пациента, качество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400" b="1" spc="-5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		</a:t>
            </a:r>
            <a:r>
              <a:rPr sz="24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эффективность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593" y="3997909"/>
            <a:ext cx="5196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9255" algn="l"/>
                <a:tab pos="3851910" algn="l"/>
              </a:tabLst>
            </a:pPr>
            <a:r>
              <a:rPr sz="24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обследования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400" b="1" spc="-5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4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лечения,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2671" y="3267180"/>
            <a:ext cx="2042795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5" marR="5080" indent="-20320">
              <a:lnSpc>
                <a:spcPct val="150000"/>
              </a:lnSpc>
              <a:spcBef>
                <a:spcPts val="95"/>
              </a:spcBef>
            </a:pPr>
            <a:r>
              <a:rPr sz="2400" b="1" spc="-2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проводимого </a:t>
            </a:r>
            <a:r>
              <a:rPr sz="2400" b="1" spc="-3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возможности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593" y="4364714"/>
            <a:ext cx="7929245" cy="167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осуществления</a:t>
            </a:r>
            <a:r>
              <a:rPr sz="2400" b="1" spc="61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профессиональной</a:t>
            </a:r>
            <a:r>
              <a:rPr sz="2400" b="1" spc="61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деятельности, 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а</a:t>
            </a:r>
            <a:r>
              <a:rPr sz="2400" b="1" spc="27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также</a:t>
            </a:r>
            <a:r>
              <a:rPr sz="2400" b="1" spc="28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определение</a:t>
            </a:r>
            <a:r>
              <a:rPr sz="2400" b="1" spc="28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степени</a:t>
            </a:r>
            <a:r>
              <a:rPr sz="2400" b="1" spc="29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2400" b="1" spc="27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сроков</a:t>
            </a:r>
            <a:r>
              <a:rPr sz="2400" b="1" spc="275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временной </a:t>
            </a:r>
            <a:r>
              <a:rPr sz="2400" b="1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утраты </a:t>
            </a:r>
            <a:r>
              <a:rPr sz="2400" b="1" spc="-10" dirty="0">
                <a:solidFill>
                  <a:srgbClr val="0000CC"/>
                </a:solidFill>
                <a:latin typeface="Arial" panose="020B0604020202020204"/>
                <a:cs typeface="Arial" panose="020B0604020202020204"/>
              </a:rPr>
              <a:t>трудоспособности.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62555" marR="5080" indent="-2228850">
              <a:lnSpc>
                <a:spcPts val="2590"/>
              </a:lnSpc>
              <a:spcBef>
                <a:spcPts val="425"/>
              </a:spcBef>
            </a:pPr>
            <a:r>
              <a:rPr spc="-100" dirty="0"/>
              <a:t>V.</a:t>
            </a:r>
            <a:r>
              <a:rPr spc="-35" dirty="0"/>
              <a:t> </a:t>
            </a:r>
            <a:r>
              <a:rPr dirty="0"/>
              <a:t>Формирование</a:t>
            </a:r>
            <a:r>
              <a:rPr spc="-55" dirty="0"/>
              <a:t> </a:t>
            </a:r>
            <a:r>
              <a:rPr dirty="0"/>
              <a:t>листка</a:t>
            </a:r>
            <a:r>
              <a:rPr spc="-25" dirty="0"/>
              <a:t> </a:t>
            </a:r>
            <a:r>
              <a:rPr spc="-10" dirty="0"/>
              <a:t>нетрудоспособности</a:t>
            </a:r>
            <a:r>
              <a:rPr spc="-7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spc="-10" dirty="0"/>
              <a:t>уходу</a:t>
            </a:r>
            <a:r>
              <a:rPr spc="-55" dirty="0"/>
              <a:t> </a:t>
            </a:r>
            <a:r>
              <a:rPr spc="-25" dirty="0"/>
              <a:t>за </a:t>
            </a:r>
            <a:r>
              <a:rPr dirty="0"/>
              <a:t>больным</a:t>
            </a:r>
            <a:r>
              <a:rPr spc="-50" dirty="0"/>
              <a:t> </a:t>
            </a:r>
            <a:r>
              <a:rPr dirty="0"/>
              <a:t>членом</a:t>
            </a:r>
            <a:r>
              <a:rPr spc="-40" dirty="0"/>
              <a:t> </a:t>
            </a:r>
            <a:r>
              <a:rPr spc="-10" dirty="0"/>
              <a:t>семьи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618540" y="1569328"/>
            <a:ext cx="7921625" cy="42824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44.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735"/>
              </a:lnSpc>
              <a:spcBef>
                <a:spcPts val="52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возрасте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18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9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его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болезни,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связанной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поствакцинальным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42545">
              <a:lnSpc>
                <a:spcPct val="90000"/>
              </a:lnSpc>
              <a:spcBef>
                <a:spcPts val="140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осложнением,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злокачественных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новообразованиях,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весь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лечения</a:t>
            </a:r>
            <a:r>
              <a:rPr sz="24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ребенка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амбулаторных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совместного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пребывания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ему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(условиях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дневного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стационара);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735"/>
              </a:lnSpc>
              <a:spcBef>
                <a:spcPts val="52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остальных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ухода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членом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семьи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501015">
              <a:lnSpc>
                <a:spcPts val="2590"/>
              </a:lnSpc>
              <a:spcBef>
                <a:spcPts val="185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лечении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амбулаторных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-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более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чем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7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каждому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случаю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заболевания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62555" marR="5080" indent="-2228850">
              <a:lnSpc>
                <a:spcPts val="2590"/>
              </a:lnSpc>
              <a:spcBef>
                <a:spcPts val="425"/>
              </a:spcBef>
            </a:pPr>
            <a:r>
              <a:rPr spc="-100" dirty="0"/>
              <a:t>V.</a:t>
            </a:r>
            <a:r>
              <a:rPr spc="-35" dirty="0"/>
              <a:t> </a:t>
            </a:r>
            <a:r>
              <a:rPr dirty="0"/>
              <a:t>Формирование</a:t>
            </a:r>
            <a:r>
              <a:rPr spc="-55" dirty="0"/>
              <a:t> </a:t>
            </a:r>
            <a:r>
              <a:rPr dirty="0"/>
              <a:t>листка</a:t>
            </a:r>
            <a:r>
              <a:rPr spc="-25" dirty="0"/>
              <a:t> </a:t>
            </a:r>
            <a:r>
              <a:rPr spc="-10" dirty="0"/>
              <a:t>нетрудоспособности</a:t>
            </a:r>
            <a:r>
              <a:rPr spc="-7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spc="-10" dirty="0"/>
              <a:t>уходу</a:t>
            </a:r>
            <a:r>
              <a:rPr spc="-55" dirty="0"/>
              <a:t> </a:t>
            </a:r>
            <a:r>
              <a:rPr spc="-25" dirty="0"/>
              <a:t>за </a:t>
            </a:r>
            <a:r>
              <a:rPr dirty="0"/>
              <a:t>больным</a:t>
            </a:r>
            <a:r>
              <a:rPr spc="-50" dirty="0"/>
              <a:t> </a:t>
            </a:r>
            <a:r>
              <a:rPr dirty="0"/>
              <a:t>членом</a:t>
            </a:r>
            <a:r>
              <a:rPr spc="-40" dirty="0"/>
              <a:t> </a:t>
            </a:r>
            <a:r>
              <a:rPr spc="-10" dirty="0"/>
              <a:t>семьи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618540" y="1634490"/>
            <a:ext cx="7486015" cy="47739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2065" algn="just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47.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двух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более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детей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одновременно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один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форме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4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документа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уходу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ними.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784860">
              <a:lnSpc>
                <a:spcPts val="2590"/>
              </a:lnSpc>
              <a:spcBef>
                <a:spcPts val="81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двух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детей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одновременно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лицу,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осуществляющему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уход,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выдается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один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415"/>
              </a:lnSpc>
            </a:pP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бумажном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носителе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уходу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9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ними.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ухода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двумя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одновременно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436880">
              <a:lnSpc>
                <a:spcPct val="90000"/>
              </a:lnSpc>
              <a:spcBef>
                <a:spcPts val="14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заболевшими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детьми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разными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лицами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каждому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из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лиц,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осуществляющих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уход,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выдается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бумажном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носителе.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более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двух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детей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одновременно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выдается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второй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590"/>
              </a:lnSpc>
              <a:spcBef>
                <a:spcPts val="40"/>
              </a:spcBef>
            </a:pP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бумажном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носителе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уходу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ними.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62555" marR="5080" indent="-2228850">
              <a:lnSpc>
                <a:spcPts val="2590"/>
              </a:lnSpc>
              <a:spcBef>
                <a:spcPts val="425"/>
              </a:spcBef>
            </a:pPr>
            <a:r>
              <a:rPr spc="-100" dirty="0"/>
              <a:t>V.</a:t>
            </a:r>
            <a:r>
              <a:rPr spc="-35" dirty="0"/>
              <a:t> </a:t>
            </a:r>
            <a:r>
              <a:rPr dirty="0"/>
              <a:t>Формирование</a:t>
            </a:r>
            <a:r>
              <a:rPr spc="-55" dirty="0"/>
              <a:t> </a:t>
            </a:r>
            <a:r>
              <a:rPr dirty="0"/>
              <a:t>листка</a:t>
            </a:r>
            <a:r>
              <a:rPr spc="-25" dirty="0"/>
              <a:t> </a:t>
            </a:r>
            <a:r>
              <a:rPr spc="-10" dirty="0"/>
              <a:t>нетрудоспособности</a:t>
            </a:r>
            <a:r>
              <a:rPr spc="-7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spc="-10" dirty="0"/>
              <a:t>уходу</a:t>
            </a:r>
            <a:r>
              <a:rPr spc="-55" dirty="0"/>
              <a:t> </a:t>
            </a:r>
            <a:r>
              <a:rPr spc="-25" dirty="0"/>
              <a:t>за </a:t>
            </a:r>
            <a:r>
              <a:rPr dirty="0"/>
              <a:t>больным</a:t>
            </a:r>
            <a:r>
              <a:rPr spc="-50" dirty="0"/>
              <a:t> </a:t>
            </a:r>
            <a:r>
              <a:rPr dirty="0"/>
              <a:t>членом</a:t>
            </a:r>
            <a:r>
              <a:rPr spc="-40" dirty="0"/>
              <a:t> </a:t>
            </a:r>
            <a:r>
              <a:rPr spc="-10" dirty="0"/>
              <a:t>семьи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658939" y="3615816"/>
            <a:ext cx="56515" cy="17145"/>
          </a:xfrm>
          <a:custGeom>
            <a:avLst/>
            <a:gdLst/>
            <a:ahLst/>
            <a:cxnLst/>
            <a:rect l="l" t="t" r="r" b="b"/>
            <a:pathLst>
              <a:path w="56515" h="17145">
                <a:moveTo>
                  <a:pt x="56387" y="0"/>
                </a:moveTo>
                <a:lnTo>
                  <a:pt x="0" y="0"/>
                </a:lnTo>
                <a:lnTo>
                  <a:pt x="0" y="16763"/>
                </a:lnTo>
                <a:lnTo>
                  <a:pt x="56387" y="16763"/>
                </a:lnTo>
                <a:lnTo>
                  <a:pt x="56387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4065" y="922782"/>
            <a:ext cx="8037195" cy="5635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48.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заболевании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второго</a:t>
            </a:r>
            <a:r>
              <a:rPr sz="20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(третьего</a:t>
            </a:r>
            <a:r>
              <a:rPr sz="20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более)</a:t>
            </a:r>
            <a:r>
              <a:rPr sz="20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ребенка</a:t>
            </a:r>
            <a:r>
              <a:rPr sz="20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90000"/>
              </a:lnSpc>
              <a:spcBef>
                <a:spcPts val="115"/>
              </a:spcBef>
            </a:pP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болезни</a:t>
            </a:r>
            <a:r>
              <a:rPr sz="20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первого</a:t>
            </a:r>
            <a:r>
              <a:rPr sz="20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ребенка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сформированный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0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0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уходу</a:t>
            </a:r>
            <a:r>
              <a:rPr sz="20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0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первым</a:t>
            </a:r>
            <a:r>
              <a:rPr sz="20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0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продлевается</a:t>
            </a:r>
            <a:r>
              <a:rPr sz="20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0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выздоровления</a:t>
            </a:r>
            <a:r>
              <a:rPr sz="20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всех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детей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без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зачета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дней,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совпавших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днями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освобождения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уходу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первым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ребенком.</a:t>
            </a:r>
            <a:r>
              <a:rPr sz="2000" b="1" spc="3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этом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листке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6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указываются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родственная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(семейная)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связь,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имена,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возраст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всех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детей.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80"/>
              </a:lnSpc>
              <a:spcBef>
                <a:spcPts val="565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формировании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форме</a:t>
            </a:r>
            <a:r>
              <a:rPr sz="20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электронного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80"/>
              </a:lnSpc>
            </a:pP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документа</a:t>
            </a:r>
            <a:r>
              <a:rPr sz="20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0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каждому</a:t>
            </a:r>
            <a:r>
              <a:rPr sz="20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заболевшему</a:t>
            </a:r>
            <a:r>
              <a:rPr sz="20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члену</a:t>
            </a:r>
            <a:r>
              <a:rPr sz="20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семьи</a:t>
            </a:r>
            <a:r>
              <a:rPr sz="20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указываются: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Arial" panose="020B0604020202020204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периоды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осуществления</a:t>
            </a:r>
            <a:r>
              <a:rPr sz="20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ухода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ним,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6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оказания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помощи,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6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полные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фамилия,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имя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отчество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(при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наличии),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дата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рождения,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6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код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причины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6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родственная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(семейная)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связь,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СНИЛС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члена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семьи,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которым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фактически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уход,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356870" indent="-172720">
              <a:lnSpc>
                <a:spcPts val="2160"/>
              </a:lnSpc>
              <a:spcBef>
                <a:spcPts val="83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код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Международной</a:t>
            </a:r>
            <a:r>
              <a:rPr sz="20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статистической</a:t>
            </a:r>
            <a:r>
              <a:rPr sz="20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классификации</a:t>
            </a:r>
            <a:r>
              <a:rPr sz="20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болезней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проблем.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50367"/>
            <a:ext cx="7964170" cy="11544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29840" marR="5080" indent="-2228850">
              <a:lnSpc>
                <a:spcPts val="2590"/>
              </a:lnSpc>
              <a:spcBef>
                <a:spcPts val="425"/>
              </a:spcBef>
            </a:pPr>
            <a:r>
              <a:rPr sz="2400" b="1" spc="-1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V.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7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уходу</a:t>
            </a:r>
            <a:r>
              <a:rPr sz="24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членом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семьи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49.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уходу: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1776476"/>
            <a:ext cx="7987665" cy="37598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150495" indent="-172720">
              <a:lnSpc>
                <a:spcPts val="2590"/>
              </a:lnSpc>
              <a:spcBef>
                <a:spcPts val="42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членом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старше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15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лет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лечении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(условиях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дневного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стационара);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47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хроническими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ремиссии;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735"/>
              </a:lnSpc>
              <a:spcBef>
                <a:spcPts val="51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ежегодного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оплачиваемого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отпуска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73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без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сохранения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заработной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платы;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1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отпуска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родам;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735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отпуска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уходу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достижения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518795">
              <a:lnSpc>
                <a:spcPts val="2590"/>
              </a:lnSpc>
              <a:spcBef>
                <a:spcPts val="18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возраста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3-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х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лет,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исключением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случаев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выполнения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указанный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неполного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5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рабочего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дому.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50367"/>
            <a:ext cx="7967345" cy="62979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29840" marR="7620" indent="-2228850">
              <a:lnSpc>
                <a:spcPts val="2590"/>
              </a:lnSpc>
              <a:spcBef>
                <a:spcPts val="425"/>
              </a:spcBef>
            </a:pPr>
            <a:r>
              <a:rPr sz="2400" b="1" spc="-1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V.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7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уходу</a:t>
            </a:r>
            <a:r>
              <a:rPr sz="24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членом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семьи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70535" indent="-458470">
              <a:lnSpc>
                <a:spcPts val="2735"/>
              </a:lnSpc>
              <a:spcBef>
                <a:spcPts val="505"/>
              </a:spcBef>
              <a:buAutoNum type="arabicPeriod" startAt="50"/>
              <a:tabLst>
                <a:tab pos="47117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заболевании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ребенка</a:t>
            </a:r>
            <a:r>
              <a:rPr sz="24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период,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когда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лицо,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372110">
              <a:lnSpc>
                <a:spcPct val="90000"/>
              </a:lnSpc>
              <a:spcBef>
                <a:spcPts val="140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осуществляющее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уход,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нуждается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освобождении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работы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(ежегодные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оплачиваемые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отпуска,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родам,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уходу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достижения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возраста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3-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х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лет,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без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сохранения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43180">
              <a:lnSpc>
                <a:spcPts val="2590"/>
              </a:lnSpc>
              <a:spcBef>
                <a:spcPts val="4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заработной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платы),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уходу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случае,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когда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он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продолжает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нуждаться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уходе)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со</a:t>
            </a:r>
            <a:r>
              <a:rPr sz="24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дня,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когда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лицо,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60"/>
              </a:lnSpc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осуществляющее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уход,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должно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приступить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работе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Calibri" panose="020F0502020204030204"/>
              <a:cs typeface="Calibri" panose="020F0502020204030204"/>
            </a:endParaRPr>
          </a:p>
          <a:p>
            <a:pPr marL="469900" indent="-457835">
              <a:lnSpc>
                <a:spcPts val="2740"/>
              </a:lnSpc>
              <a:spcBef>
                <a:spcPts val="5"/>
              </a:spcBef>
              <a:buAutoNum type="arabicPeriod" startAt="51"/>
              <a:tabLst>
                <a:tab pos="46990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случае,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когда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мать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ребенка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находится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отпуске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376045">
              <a:lnSpc>
                <a:spcPts val="2590"/>
              </a:lnSpc>
              <a:spcBef>
                <a:spcPts val="18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родам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имеет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возможности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осуществлять</a:t>
            </a:r>
            <a:r>
              <a:rPr sz="24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уход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ребенком,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281940">
              <a:lnSpc>
                <a:spcPts val="2590"/>
              </a:lnSpc>
              <a:spcBef>
                <a:spcPts val="5"/>
              </a:spcBef>
            </a:pP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уходу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ребенком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другому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члену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семьи,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иному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родственнику,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60"/>
              </a:lnSpc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фактически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осуществляющему</a:t>
            </a:r>
            <a:r>
              <a:rPr sz="24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уход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ребенком.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552" y="129285"/>
            <a:ext cx="8543925" cy="41014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05840" marR="5080" indent="-993775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VI.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карантине,</a:t>
            </a:r>
            <a:r>
              <a:rPr sz="2400" b="1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а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также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угрозе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распространения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заболеваний,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27455">
              <a:lnSpc>
                <a:spcPts val="2560"/>
              </a:lnSpc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представляющих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опасность</a:t>
            </a:r>
            <a:r>
              <a:rPr sz="24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окружающих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libri" panose="020F0502020204030204"/>
              <a:cs typeface="Calibri" panose="020F0502020204030204"/>
            </a:endParaRPr>
          </a:p>
          <a:p>
            <a:pPr marL="153035">
              <a:lnSpc>
                <a:spcPts val="2735"/>
              </a:lnSpc>
              <a:spcBef>
                <a:spcPts val="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52.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введения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ограничительных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мероприятий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53035" marR="964565">
              <a:lnSpc>
                <a:spcPts val="2590"/>
              </a:lnSpc>
              <a:spcBef>
                <a:spcPts val="180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(карантина)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гражданам,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отношении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которых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приняты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меры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изоляции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временному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отстранению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53035" marR="581025">
              <a:lnSpc>
                <a:spcPts val="2590"/>
              </a:lnSpc>
              <a:spcBef>
                <a:spcPts val="1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работы,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врачом-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инфекционистом,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а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случае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его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отсутствия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-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лечащим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53035">
              <a:lnSpc>
                <a:spcPts val="2410"/>
              </a:lnSpc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(фельдшером)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весь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изоляции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53035" marR="1406525">
              <a:lnSpc>
                <a:spcPts val="2590"/>
              </a:lnSpc>
              <a:spcBef>
                <a:spcPts val="18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временного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отстранения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 соответственно.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552" y="129285"/>
            <a:ext cx="8543925" cy="10502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05840" marR="5080" indent="-993775">
              <a:lnSpc>
                <a:spcPts val="2590"/>
              </a:lnSpc>
              <a:spcBef>
                <a:spcPts val="425"/>
              </a:spcBef>
            </a:pPr>
            <a:r>
              <a:rPr dirty="0"/>
              <a:t>VI.</a:t>
            </a:r>
            <a:r>
              <a:rPr spc="-30" dirty="0"/>
              <a:t> </a:t>
            </a:r>
            <a:r>
              <a:rPr dirty="0"/>
              <a:t>Формирование</a:t>
            </a:r>
            <a:r>
              <a:rPr spc="-20" dirty="0"/>
              <a:t> </a:t>
            </a:r>
            <a:r>
              <a:rPr dirty="0"/>
              <a:t>листка</a:t>
            </a:r>
            <a:r>
              <a:rPr spc="-20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при</a:t>
            </a:r>
            <a:r>
              <a:rPr spc="-25" dirty="0"/>
              <a:t> </a:t>
            </a:r>
            <a:r>
              <a:rPr dirty="0"/>
              <a:t>карантине,</a:t>
            </a:r>
            <a:r>
              <a:rPr spc="5" dirty="0"/>
              <a:t> </a:t>
            </a:r>
            <a:r>
              <a:rPr spc="-50" dirty="0"/>
              <a:t>а </a:t>
            </a:r>
            <a:r>
              <a:rPr dirty="0"/>
              <a:t>также</a:t>
            </a:r>
            <a:r>
              <a:rPr spc="-40" dirty="0"/>
              <a:t> </a:t>
            </a:r>
            <a:r>
              <a:rPr dirty="0"/>
              <a:t>при</a:t>
            </a:r>
            <a:r>
              <a:rPr spc="-30" dirty="0"/>
              <a:t> </a:t>
            </a:r>
            <a:r>
              <a:rPr dirty="0"/>
              <a:t>угрозе</a:t>
            </a:r>
            <a:r>
              <a:rPr spc="-25" dirty="0"/>
              <a:t> </a:t>
            </a:r>
            <a:r>
              <a:rPr dirty="0"/>
              <a:t>распространения</a:t>
            </a:r>
            <a:r>
              <a:rPr spc="-25" dirty="0"/>
              <a:t> </a:t>
            </a:r>
            <a:r>
              <a:rPr spc="-10" dirty="0"/>
              <a:t>заболеваний,</a:t>
            </a:r>
            <a:endParaRPr spc="-10" dirty="0"/>
          </a:p>
          <a:p>
            <a:pPr marL="1227455">
              <a:lnSpc>
                <a:spcPts val="2560"/>
              </a:lnSpc>
            </a:pPr>
            <a:r>
              <a:rPr dirty="0"/>
              <a:t>представляющих</a:t>
            </a:r>
            <a:r>
              <a:rPr spc="-40" dirty="0"/>
              <a:t> </a:t>
            </a:r>
            <a:r>
              <a:rPr dirty="0"/>
              <a:t>опасность</a:t>
            </a:r>
            <a:r>
              <a:rPr spc="-55" dirty="0"/>
              <a:t> </a:t>
            </a:r>
            <a:r>
              <a:rPr dirty="0"/>
              <a:t>для</a:t>
            </a:r>
            <a:r>
              <a:rPr spc="-20" dirty="0"/>
              <a:t> </a:t>
            </a:r>
            <a:r>
              <a:rPr spc="-10" dirty="0"/>
              <a:t>окружающих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74065" y="1251585"/>
            <a:ext cx="7910195" cy="37807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16510" algn="just">
              <a:lnSpc>
                <a:spcPts val="2380"/>
              </a:lnSpc>
              <a:spcBef>
                <a:spcPts val="390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53.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Одному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из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родителей,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иному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законному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представителю 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иному</a:t>
            </a:r>
            <a:r>
              <a:rPr sz="22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члену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уходу</a:t>
            </a:r>
            <a:r>
              <a:rPr sz="2200" b="1" u="sng" spc="-8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200" b="1" u="sng" spc="-8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2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200" b="1" u="sng" spc="-9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7</a:t>
            </a:r>
            <a:r>
              <a:rPr sz="2200" b="1" u="sng" spc="-9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лет,</a:t>
            </a:r>
            <a:r>
              <a:rPr sz="22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посещающим</a:t>
            </a:r>
            <a:r>
              <a:rPr sz="22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дошкольную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00"/>
              </a:lnSpc>
            </a:pP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образовательную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организацию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2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членом</a:t>
            </a:r>
            <a:r>
              <a:rPr sz="22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семьи,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75"/>
              </a:lnSpc>
            </a:pP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признанным</a:t>
            </a:r>
            <a:r>
              <a:rPr sz="22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недееспособным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2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введения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615950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ограничительных мероприятий (карантина)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организации, которую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посещает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которой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находится)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ребенок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35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семьи,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признанный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установленном порядке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недееспособным.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612140">
              <a:lnSpc>
                <a:spcPts val="2380"/>
              </a:lnSpc>
              <a:spcBef>
                <a:spcPts val="825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2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лечащим</a:t>
            </a:r>
            <a:r>
              <a:rPr sz="22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(фельдшером)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осуществляющим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оказание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05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ребенку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(члену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семьи,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признанному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недееспособным),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10"/>
              </a:lnSpc>
            </a:pP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200" b="1" u="sng" spc="-9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весь</a:t>
            </a:r>
            <a:r>
              <a:rPr sz="22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2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ограничительных</a:t>
            </a:r>
            <a:r>
              <a:rPr sz="22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мероприятий</a:t>
            </a:r>
            <a:r>
              <a:rPr sz="22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(карантина).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552" y="129285"/>
            <a:ext cx="8543925" cy="10502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05840" marR="5080" indent="-993775">
              <a:lnSpc>
                <a:spcPts val="2590"/>
              </a:lnSpc>
              <a:spcBef>
                <a:spcPts val="425"/>
              </a:spcBef>
            </a:pPr>
            <a:r>
              <a:rPr dirty="0"/>
              <a:t>VI.</a:t>
            </a:r>
            <a:r>
              <a:rPr spc="-30" dirty="0"/>
              <a:t> </a:t>
            </a:r>
            <a:r>
              <a:rPr dirty="0"/>
              <a:t>Формирование</a:t>
            </a:r>
            <a:r>
              <a:rPr spc="-20" dirty="0"/>
              <a:t> </a:t>
            </a:r>
            <a:r>
              <a:rPr dirty="0"/>
              <a:t>листка</a:t>
            </a:r>
            <a:r>
              <a:rPr spc="-20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при</a:t>
            </a:r>
            <a:r>
              <a:rPr spc="-25" dirty="0"/>
              <a:t> </a:t>
            </a:r>
            <a:r>
              <a:rPr dirty="0"/>
              <a:t>карантине,</a:t>
            </a:r>
            <a:r>
              <a:rPr spc="5" dirty="0"/>
              <a:t> </a:t>
            </a:r>
            <a:r>
              <a:rPr spc="-50" dirty="0"/>
              <a:t>а </a:t>
            </a:r>
            <a:r>
              <a:rPr dirty="0"/>
              <a:t>также</a:t>
            </a:r>
            <a:r>
              <a:rPr spc="-40" dirty="0"/>
              <a:t> </a:t>
            </a:r>
            <a:r>
              <a:rPr dirty="0"/>
              <a:t>при</a:t>
            </a:r>
            <a:r>
              <a:rPr spc="-30" dirty="0"/>
              <a:t> </a:t>
            </a:r>
            <a:r>
              <a:rPr dirty="0"/>
              <a:t>угрозе</a:t>
            </a:r>
            <a:r>
              <a:rPr spc="-25" dirty="0"/>
              <a:t> </a:t>
            </a:r>
            <a:r>
              <a:rPr dirty="0"/>
              <a:t>распространения</a:t>
            </a:r>
            <a:r>
              <a:rPr spc="-25" dirty="0"/>
              <a:t> </a:t>
            </a:r>
            <a:r>
              <a:rPr spc="-10" dirty="0"/>
              <a:t>заболеваний,</a:t>
            </a:r>
            <a:endParaRPr spc="-10" dirty="0"/>
          </a:p>
          <a:p>
            <a:pPr marL="1227455">
              <a:lnSpc>
                <a:spcPts val="2560"/>
              </a:lnSpc>
            </a:pPr>
            <a:r>
              <a:rPr dirty="0"/>
              <a:t>представляющих</a:t>
            </a:r>
            <a:r>
              <a:rPr spc="-40" dirty="0"/>
              <a:t> </a:t>
            </a:r>
            <a:r>
              <a:rPr dirty="0"/>
              <a:t>опасность</a:t>
            </a:r>
            <a:r>
              <a:rPr spc="-55" dirty="0"/>
              <a:t> </a:t>
            </a:r>
            <a:r>
              <a:rPr dirty="0"/>
              <a:t>для</a:t>
            </a:r>
            <a:r>
              <a:rPr spc="-20" dirty="0"/>
              <a:t> </a:t>
            </a:r>
            <a:r>
              <a:rPr spc="-10" dirty="0"/>
              <a:t>окружающих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74065" y="1251585"/>
            <a:ext cx="7799705" cy="50901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606425">
              <a:lnSpc>
                <a:spcPts val="2380"/>
              </a:lnSpc>
              <a:spcBef>
                <a:spcPts val="390"/>
              </a:spcBef>
              <a:buAutoNum type="arabicPeriod" startAt="54"/>
              <a:tabLst>
                <a:tab pos="433705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оказании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применением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телемедицинских</a:t>
            </a:r>
            <a:r>
              <a:rPr sz="22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технологий</a:t>
            </a:r>
            <a:r>
              <a:rPr sz="22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угрозе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распространения заболеваний,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включенных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перечень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заболеваний,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00"/>
              </a:lnSpc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представляющих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опасность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окружающих,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10"/>
              </a:lnSpc>
            </a:pP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2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698500">
              <a:lnSpc>
                <a:spcPts val="2510"/>
              </a:lnSpc>
              <a:spcBef>
                <a:spcPts val="530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форме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380"/>
              </a:lnSpc>
              <a:spcBef>
                <a:spcPts val="165"/>
              </a:spcBef>
            </a:pP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2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документа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оказании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применением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телемедицинских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технологий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40"/>
              </a:lnSpc>
            </a:pP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лечащим</a:t>
            </a:r>
            <a:r>
              <a:rPr sz="22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2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(фельдшером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).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109855">
              <a:lnSpc>
                <a:spcPct val="90000"/>
              </a:lnSpc>
              <a:spcBef>
                <a:spcPts val="800"/>
              </a:spcBef>
              <a:buAutoNum type="arabicPeriod" startAt="55"/>
              <a:tabLst>
                <a:tab pos="433705" algn="l"/>
              </a:tabLst>
            </a:pP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Гражданам,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являющимся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работниками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отдельных профессий,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производств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организаций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,</a:t>
            </a:r>
            <a:r>
              <a:rPr sz="22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отношении</a:t>
            </a:r>
            <a:r>
              <a:rPr sz="22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которых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проводятся</a:t>
            </a:r>
            <a:r>
              <a:rPr sz="22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обязательные</a:t>
            </a:r>
            <a:r>
              <a:rPr sz="22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предварительные</a:t>
            </a:r>
            <a:r>
              <a:rPr sz="22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(при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поступлении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работу)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периодические</a:t>
            </a:r>
            <a:r>
              <a:rPr sz="22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профилактические</a:t>
            </a:r>
            <a:r>
              <a:rPr sz="22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медицинские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осмотры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предусматривающие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исследования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гельминтозы,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наличии</a:t>
            </a:r>
            <a:r>
              <a:rPr sz="22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</a:t>
            </a:r>
            <a:r>
              <a:rPr sz="22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них</a:t>
            </a:r>
            <a:r>
              <a:rPr sz="22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гельминтоза</a:t>
            </a:r>
            <a:r>
              <a:rPr sz="22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75"/>
              </a:lnSpc>
            </a:pP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200" b="1" u="sng" spc="-8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весь</a:t>
            </a:r>
            <a:r>
              <a:rPr sz="22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2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дегельминтизации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50367"/>
            <a:ext cx="8003540" cy="4450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22905" marR="556895" indent="-2326005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VII.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протезировании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90000"/>
              </a:lnSpc>
              <a:spcBef>
                <a:spcPts val="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56.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Гражданам,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направленным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протезирование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стационарных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этой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организацией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проезда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месту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протезирования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Сформированный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 нетрудоспособности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продлевается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207645">
              <a:lnSpc>
                <a:spcPct val="9000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работником</a:t>
            </a:r>
            <a:r>
              <a:rPr sz="24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организации,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осуществляющей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протезирование,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весь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протезирования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проезда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месту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регистрации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месту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жительства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месту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пребывания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временного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проживания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(по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выбору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гражданина).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50367"/>
            <a:ext cx="7962900" cy="59709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76500" marR="558165" indent="-183515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VIII.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родам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57.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родам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акушером-гинекологом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его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отсутствии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общей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практики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(семейным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),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отсутствии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врача -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фельдшером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63830" indent="685800">
              <a:lnSpc>
                <a:spcPct val="90000"/>
              </a:lnSpc>
              <a:spcBef>
                <a:spcPts val="77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родам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производится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сроке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30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недель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единовременно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продолжительностью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140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(70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родов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70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родов).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864235" indent="685800">
              <a:lnSpc>
                <a:spcPts val="2590"/>
              </a:lnSpc>
              <a:spcBef>
                <a:spcPts val="84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многоплодной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сроке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28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недель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415"/>
              </a:lnSpc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u="sng" spc="-9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единовременно</a:t>
            </a:r>
            <a:r>
              <a:rPr sz="24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продолжительностью</a:t>
            </a:r>
            <a:r>
              <a:rPr sz="2400" b="1" u="sng" spc="-8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194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627380">
              <a:lnSpc>
                <a:spcPts val="2590"/>
              </a:lnSpc>
              <a:spcBef>
                <a:spcPts val="185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дня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(84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дня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родов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110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родов).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4742" y="402082"/>
            <a:ext cx="2336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Задачи </a:t>
            </a:r>
            <a:r>
              <a:rPr sz="3600" spc="-25" dirty="0"/>
              <a:t>ЭВН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542" y="1108710"/>
            <a:ext cx="7682230" cy="448691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84785" marR="28575" indent="-172720">
              <a:lnSpc>
                <a:spcPct val="90000"/>
              </a:lnSpc>
              <a:spcBef>
                <a:spcPts val="36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Задача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экспертизы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определение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степени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утраты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(временной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стойкой)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целью социального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страхования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(выплаты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листку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оплаты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пенсий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инвалидности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др.),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также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определения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потребности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человека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определенных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видах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мерах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социальной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защиты.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510"/>
              </a:lnSpc>
              <a:spcBef>
                <a:spcPts val="52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Экспертиза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существует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двух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видах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–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375"/>
              </a:lnSpc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экспертиза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(ЭВН)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marR="5080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экспертиза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стойкой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которая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называется 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медико-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социальной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экспертизой.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697865">
              <a:lnSpc>
                <a:spcPts val="2510"/>
              </a:lnSpc>
              <a:spcBef>
                <a:spcPts val="500"/>
              </a:spcBef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Однако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сущность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двух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видов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одна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состоит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380"/>
              </a:lnSpc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оценке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врачом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способности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человека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spc="-1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наличии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170180">
              <a:lnSpc>
                <a:spcPts val="2380"/>
              </a:lnSpc>
              <a:spcBef>
                <a:spcPts val="165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осуществлять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профессиональную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трудовую деятельность.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50367"/>
            <a:ext cx="7953375" cy="54375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76500" marR="551180" indent="-183515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VIII.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родам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69215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63.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Женщинам,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постоянно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проживающим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(работающим)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населенных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пунктах,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подвергшихся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радиоактивному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88595">
              <a:lnSpc>
                <a:spcPts val="2590"/>
              </a:lnSpc>
              <a:spcBef>
                <a:spcPts val="5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загрязнению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вследствие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аварии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Чернобыльской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АЭС,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также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женщинам,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проживающим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населенных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пунктах,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458470">
              <a:lnSpc>
                <a:spcPts val="2590"/>
              </a:lnSpc>
              <a:spcBef>
                <a:spcPts val="10"/>
              </a:spcBef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подвергшихся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радиационному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загрязнению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вследствие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аварии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производственном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объединении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"Маяк"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18110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сбросов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радиоактивных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отходов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реку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Теча,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родам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при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274955">
              <a:lnSpc>
                <a:spcPts val="2590"/>
              </a:lnSpc>
              <a:spcBef>
                <a:spcPts val="10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сроке</a:t>
            </a:r>
            <a:r>
              <a:rPr sz="24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27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недель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продолжительностью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160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(90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родов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70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родов),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многоплодной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415"/>
              </a:lnSpc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-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200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(90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календарных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родов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110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родов).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50367"/>
            <a:ext cx="8034655" cy="52101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76500" marR="632460" indent="-183515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VIII.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родам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58.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случае,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если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женщина</a:t>
            </a:r>
            <a:r>
              <a:rPr sz="24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обращении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медицинскую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организацию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установленный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оформления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41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отпуска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родам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отказывается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95"/>
              </a:lnSpc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получения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9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родам,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отказ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фиксируется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документации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карте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родов.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71120" indent="685800">
              <a:lnSpc>
                <a:spcPct val="90000"/>
              </a:lnSpc>
              <a:spcBef>
                <a:spcPts val="80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обращении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родов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получением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 нетрудоспособности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родам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женщине,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получившей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(отказавшейся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получения)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 нетрудоспособности,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оформления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отпуска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родам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140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 дней</a:t>
            </a:r>
            <a:r>
              <a:rPr sz="24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30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недель.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50367"/>
            <a:ext cx="7920355" cy="42227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76500" marR="518160" indent="-183515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VIII.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родам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1636395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59.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осложненных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родах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дополнение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сформированному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листку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590"/>
              </a:lnSpc>
              <a:spcBef>
                <a:spcPts val="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родам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дополнительно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16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6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организацией,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где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произошли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роды.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43180" indent="685800">
              <a:lnSpc>
                <a:spcPct val="90000"/>
              </a:lnSpc>
              <a:spcBef>
                <a:spcPts val="80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случае,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когда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диагноз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многоплодной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установлен</a:t>
            </a:r>
            <a:r>
              <a:rPr sz="24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родах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организацией,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где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произошли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роды,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дополнительный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54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u="sng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дня.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50367"/>
            <a:ext cx="7977505" cy="56419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76500" marR="575310" indent="-183515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VIII.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родам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62230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60.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62.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организацией,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где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произошли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роды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родам: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250190" indent="-172720">
              <a:lnSpc>
                <a:spcPct val="9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родах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одним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плодом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22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30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недель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рождения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живого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ребенка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сроке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менее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22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недель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если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198755">
              <a:lnSpc>
                <a:spcPts val="2590"/>
              </a:lnSpc>
              <a:spcBef>
                <a:spcPts val="4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новорожденный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пережил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первые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6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полных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суток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(168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часов),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–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сроком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156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даты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родов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5080" indent="-172720">
              <a:lnSpc>
                <a:spcPct val="9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многоплодных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родах,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наступивших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22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28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недель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случае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рождения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живых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детей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сроке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менее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22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недель,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если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они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пережили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первые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6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полных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суток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(168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часов)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,–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сроком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194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календарных дня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даты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родов.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50367"/>
            <a:ext cx="7908290" cy="56419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76500" marR="506095" indent="-183515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VIII.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родам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506730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62.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прерывании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сроке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менее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22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полных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недель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том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числе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случае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307465">
              <a:lnSpc>
                <a:spcPts val="2590"/>
              </a:lnSpc>
              <a:spcBef>
                <a:spcPts val="5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рождения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мертвого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плода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живого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плода,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пережившего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первые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6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полных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суток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(168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часов),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278130">
              <a:lnSpc>
                <a:spcPts val="2590"/>
              </a:lnSpc>
              <a:spcBef>
                <a:spcPts val="1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весь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но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срок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менее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трех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90000"/>
              </a:lnSpc>
              <a:spcBef>
                <a:spcPts val="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65.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усыновлении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ребенка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(детей)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возрасте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3-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х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месяцев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дня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усыновления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70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дней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(при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одновременном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усыновлении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двух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более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детей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110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дней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),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исчисляемый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даты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рождения ребенка.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50367"/>
            <a:ext cx="8582025" cy="59709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92400" marR="963930" indent="-183515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VIII.</a:t>
            </a:r>
            <a:r>
              <a:rPr sz="24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4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по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беременности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родам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33655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66.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проведении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женщине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процедуры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экстракорпорального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оплодотворения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отдельно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каждый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из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периодов: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овариальной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стимуляции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необходимости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94615">
              <a:lnSpc>
                <a:spcPts val="2590"/>
              </a:lnSpc>
              <a:spcBef>
                <a:spcPts val="1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освобождения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работы);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овариальной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стимуляции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пункции фолликулов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яичников;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пункции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фолликулов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яичников;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переноса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(внутриматочном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введении)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эмбрионов.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Calibri" panose="020F0502020204030204"/>
              <a:cs typeface="Calibri" panose="020F0502020204030204"/>
            </a:endParaRPr>
          </a:p>
          <a:p>
            <a:pPr marL="12700" marR="106045">
              <a:lnSpc>
                <a:spcPts val="2590"/>
              </a:lnSpc>
              <a:spcBef>
                <a:spcPts val="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необходимости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освобождения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женщины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 нетрудоспособности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может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формироваться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весь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даты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переноса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(внутриматочном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введении)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эмбрионов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41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определения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результата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процедуры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время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проезда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месту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590"/>
              </a:lnSpc>
              <a:spcBef>
                <a:spcPts val="18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регистрации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месту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жительства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месту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пребывания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временного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проживания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(по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выбору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женщины).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3600" y="110998"/>
            <a:ext cx="7418070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3020"/>
              </a:lnSpc>
              <a:spcBef>
                <a:spcPts val="480"/>
              </a:spcBef>
            </a:pPr>
            <a:r>
              <a:rPr sz="2800" dirty="0"/>
              <a:t>Приказ</a:t>
            </a:r>
            <a:r>
              <a:rPr sz="2800" spc="-75" dirty="0"/>
              <a:t> </a:t>
            </a:r>
            <a:r>
              <a:rPr sz="2800" spc="-10" dirty="0"/>
              <a:t>Минздравсоцразвития</a:t>
            </a:r>
            <a:r>
              <a:rPr sz="2800" spc="-20" dirty="0"/>
              <a:t> </a:t>
            </a:r>
            <a:r>
              <a:rPr sz="2800" dirty="0"/>
              <a:t>РФ</a:t>
            </a:r>
            <a:r>
              <a:rPr sz="2800" spc="-95" dirty="0"/>
              <a:t> </a:t>
            </a:r>
            <a:r>
              <a:rPr sz="2800" dirty="0"/>
              <a:t>от</a:t>
            </a:r>
            <a:r>
              <a:rPr sz="2800" spc="-100" dirty="0"/>
              <a:t> </a:t>
            </a:r>
            <a:r>
              <a:rPr sz="2800" spc="-10" dirty="0"/>
              <a:t>26.04.2011 </a:t>
            </a:r>
            <a:r>
              <a:rPr sz="2800" dirty="0"/>
              <a:t>N</a:t>
            </a:r>
            <a:r>
              <a:rPr sz="2800" spc="-95" dirty="0"/>
              <a:t> </a:t>
            </a:r>
            <a:r>
              <a:rPr sz="2800" dirty="0"/>
              <a:t>347н</a:t>
            </a:r>
            <a:r>
              <a:rPr sz="2800" spc="-65" dirty="0"/>
              <a:t> </a:t>
            </a:r>
            <a:r>
              <a:rPr sz="2800" dirty="0"/>
              <a:t>Об</a:t>
            </a:r>
            <a:r>
              <a:rPr sz="2800" spc="-90" dirty="0"/>
              <a:t> </a:t>
            </a:r>
            <a:r>
              <a:rPr sz="2800" spc="-10" dirty="0"/>
              <a:t>утверждении</a:t>
            </a:r>
            <a:r>
              <a:rPr sz="2800" spc="-70" dirty="0"/>
              <a:t> </a:t>
            </a:r>
            <a:r>
              <a:rPr sz="2800" dirty="0"/>
              <a:t>формы</a:t>
            </a:r>
            <a:r>
              <a:rPr sz="2800" spc="-80" dirty="0"/>
              <a:t> </a:t>
            </a:r>
            <a:r>
              <a:rPr sz="2800" dirty="0"/>
              <a:t>бланка</a:t>
            </a:r>
            <a:r>
              <a:rPr sz="2800" spc="-65" dirty="0"/>
              <a:t> </a:t>
            </a:r>
            <a:r>
              <a:rPr sz="2800" spc="-10" dirty="0"/>
              <a:t>листка нетрудоспособности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972311" y="1484375"/>
            <a:ext cx="7271384" cy="5113020"/>
            <a:chOff x="972311" y="1484375"/>
            <a:chExt cx="7271384" cy="511302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58823" y="1484375"/>
              <a:ext cx="5977128" cy="51130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311" y="1484375"/>
              <a:ext cx="7271004" cy="51130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532" y="188976"/>
            <a:ext cx="7560945" cy="6408420"/>
            <a:chOff x="827532" y="188976"/>
            <a:chExt cx="7560945" cy="640842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908048" y="477012"/>
              <a:ext cx="5977128" cy="5699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32" y="188976"/>
              <a:ext cx="7560564" cy="64084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96185" marR="5080" indent="-1887220">
              <a:lnSpc>
                <a:spcPts val="2590"/>
              </a:lnSpc>
              <a:spcBef>
                <a:spcPts val="425"/>
              </a:spcBef>
            </a:pPr>
            <a:r>
              <a:rPr dirty="0"/>
              <a:t>IX.</a:t>
            </a:r>
            <a:r>
              <a:rPr spc="-40" dirty="0"/>
              <a:t> </a:t>
            </a:r>
            <a:r>
              <a:rPr dirty="0"/>
              <a:t>Оформление листка</a:t>
            </a:r>
            <a:r>
              <a:rPr spc="-2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10" dirty="0"/>
              <a:t>форме </a:t>
            </a:r>
            <a:r>
              <a:rPr dirty="0"/>
              <a:t>электронного</a:t>
            </a:r>
            <a:r>
              <a:rPr spc="-75" dirty="0"/>
              <a:t> </a:t>
            </a:r>
            <a:r>
              <a:rPr spc="-10" dirty="0"/>
              <a:t>документа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74065" y="1251585"/>
            <a:ext cx="8025130" cy="468630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60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67.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Сведения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направляемые</a:t>
            </a:r>
            <a:r>
              <a:rPr sz="22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Фонд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страхования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целях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формирования</a:t>
            </a:r>
            <a:r>
              <a:rPr sz="22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u="sng" spc="-9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2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подтверждаются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усиленными</a:t>
            </a:r>
            <a:r>
              <a:rPr sz="2200" b="1" u="sng" spc="-8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квалифицированными</a:t>
            </a:r>
            <a:r>
              <a:rPr sz="22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электронными</a:t>
            </a:r>
            <a:r>
              <a:rPr sz="22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подписями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2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ее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медицинских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работников, проводивших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экспертизу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некоторых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усиленной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квалифицированной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45"/>
              </a:lnSpc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электронной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подписью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председателя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комиссии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10"/>
              </a:lnSpc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200" b="1" spc="-114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организации.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765810" indent="685800">
              <a:lnSpc>
                <a:spcPts val="2380"/>
              </a:lnSpc>
              <a:spcBef>
                <a:spcPts val="825"/>
              </a:spcBef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случаях,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когда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листки</a:t>
            </a:r>
            <a:r>
              <a:rPr sz="22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формировались</a:t>
            </a:r>
            <a:r>
              <a:rPr sz="22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различных</a:t>
            </a:r>
            <a:r>
              <a:rPr sz="22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медицинских</a:t>
            </a:r>
            <a:r>
              <a:rPr sz="22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организациях</a:t>
            </a:r>
            <a:r>
              <a:rPr sz="22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05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рамках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одного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того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же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2700" marR="228600">
              <a:lnSpc>
                <a:spcPts val="2380"/>
              </a:lnSpc>
              <a:spcBef>
                <a:spcPts val="165"/>
              </a:spcBef>
            </a:pP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допускается</a:t>
            </a:r>
            <a:r>
              <a:rPr sz="22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2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дубликата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(дубликатов)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листков нетрудоспособности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взамен</a:t>
            </a:r>
            <a:r>
              <a:rPr sz="22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2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аннулированного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(-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ых)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одной</a:t>
            </a:r>
            <a:r>
              <a:rPr sz="22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из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данных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медицинских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организаций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усмотрение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96185" marR="5080" indent="-1887220">
              <a:lnSpc>
                <a:spcPts val="2590"/>
              </a:lnSpc>
              <a:spcBef>
                <a:spcPts val="425"/>
              </a:spcBef>
            </a:pPr>
            <a:r>
              <a:rPr dirty="0"/>
              <a:t>IX.</a:t>
            </a:r>
            <a:r>
              <a:rPr spc="-40" dirty="0"/>
              <a:t> </a:t>
            </a:r>
            <a:r>
              <a:rPr dirty="0"/>
              <a:t>Оформление листка</a:t>
            </a:r>
            <a:r>
              <a:rPr spc="-2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10" dirty="0"/>
              <a:t>форме </a:t>
            </a:r>
            <a:r>
              <a:rPr dirty="0"/>
              <a:t>электронного</a:t>
            </a:r>
            <a:r>
              <a:rPr spc="-75" dirty="0"/>
              <a:t> </a:t>
            </a:r>
            <a:r>
              <a:rPr spc="-10" dirty="0"/>
              <a:t>документа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74065" y="1254632"/>
            <a:ext cx="7960359" cy="5128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68.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раздела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160"/>
              </a:lnSpc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"ЗАПОЛНЯЕТСЯ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ВРАЧОМ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ОРГАНИЗАЦИИ"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80"/>
              </a:lnSpc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626110" indent="-172720">
              <a:lnSpc>
                <a:spcPts val="2160"/>
              </a:lnSpc>
              <a:spcBef>
                <a:spcPts val="83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"номер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ЭЛН"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вносится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номер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полученный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из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федеральной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010"/>
              </a:lnSpc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государственной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информационной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системы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"Единая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800735">
              <a:lnSpc>
                <a:spcPts val="2160"/>
              </a:lnSpc>
              <a:spcBef>
                <a:spcPts val="150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интегрированная</a:t>
            </a:r>
            <a:r>
              <a:rPr sz="20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информационная</a:t>
            </a:r>
            <a:r>
              <a:rPr sz="20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система</a:t>
            </a:r>
            <a:r>
              <a:rPr sz="20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"Соцстрах"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Фонда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социального</a:t>
            </a:r>
            <a:r>
              <a:rPr sz="20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страхования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Российской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Федерации;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162560" indent="-172720" algn="just">
              <a:lnSpc>
                <a:spcPct val="90000"/>
              </a:lnSpc>
              <a:spcBef>
                <a:spcPts val="76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"взамен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ранее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сформированного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N"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номер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взамен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которого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сформирован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дубликат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1182370" indent="-172720">
              <a:lnSpc>
                <a:spcPts val="2160"/>
              </a:lnSpc>
              <a:spcBef>
                <a:spcPts val="83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"первичный"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делается соответствующая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отметка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"V"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случае,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если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 нетрудоспособности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является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первичным,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также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13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оформления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дубликата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первичного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66675" indent="-172720">
              <a:lnSpc>
                <a:spcPts val="2160"/>
              </a:lnSpc>
              <a:spcBef>
                <a:spcPts val="84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"дубликат"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проставляется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отметка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"V"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формирования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дубликата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47776"/>
            <a:ext cx="6722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5" dirty="0">
                <a:latin typeface="Calibri Light" panose="020F0302020204030204"/>
                <a:cs typeface="Calibri Light" panose="020F0302020204030204"/>
              </a:rPr>
              <a:t>Виды</a:t>
            </a:r>
            <a:r>
              <a:rPr sz="4000" b="0" spc="-200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4000" b="0" spc="-30" dirty="0">
                <a:latin typeface="Calibri Light" panose="020F0302020204030204"/>
                <a:cs typeface="Calibri Light" panose="020F0302020204030204"/>
              </a:rPr>
              <a:t>потери</a:t>
            </a:r>
            <a:r>
              <a:rPr sz="4000" b="0" spc="-185" dirty="0">
                <a:latin typeface="Calibri Light" panose="020F0302020204030204"/>
                <a:cs typeface="Calibri Light" panose="020F0302020204030204"/>
              </a:rPr>
              <a:t> </a:t>
            </a:r>
            <a:r>
              <a:rPr sz="4000" b="0" spc="-20" dirty="0">
                <a:latin typeface="Calibri Light" panose="020F0302020204030204"/>
                <a:cs typeface="Calibri Light" panose="020F0302020204030204"/>
              </a:rPr>
              <a:t>трудоспособности</a:t>
            </a:r>
            <a:endParaRPr sz="400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1951990"/>
            <a:ext cx="773938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характеру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выделяют: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299085" indent="-287020">
              <a:lnSpc>
                <a:spcPct val="100000"/>
              </a:lnSpc>
              <a:spcBef>
                <a:spcPts val="2065"/>
              </a:spcBef>
              <a:buFont typeface="Calibri" panose="020F0502020204030204"/>
              <a:buChar char="-"/>
              <a:tabLst>
                <a:tab pos="299085" algn="l"/>
                <a:tab pos="29972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временную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утрату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(полную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частичную);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698500" lvl="1" indent="-497205">
              <a:lnSpc>
                <a:spcPct val="100000"/>
              </a:lnSpc>
              <a:spcBef>
                <a:spcPts val="935"/>
              </a:spcBef>
              <a:buFont typeface="Arial" panose="020B0604020202020204"/>
              <a:buChar char="•"/>
              <a:tabLst>
                <a:tab pos="697865" algn="l"/>
                <a:tab pos="69850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Полная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нетрудоспособность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это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такое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состояние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человека,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406" y="3261486"/>
            <a:ext cx="764603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2290" algn="l"/>
              </a:tabLst>
            </a:pP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когда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он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вследствие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	заболевания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увечья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может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718" y="3478841"/>
            <a:ext cx="8058784" cy="167068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65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должен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выполнять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работу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нуждается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специальном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режиме.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2880" marR="129540" indent="-170815">
              <a:lnSpc>
                <a:spcPts val="2270"/>
              </a:lnSpc>
              <a:spcBef>
                <a:spcPts val="840"/>
              </a:spcBef>
              <a:buClr>
                <a:srgbClr val="0000CC"/>
              </a:buClr>
              <a:buFont typeface="Arial" panose="020B0604020202020204"/>
              <a:buChar char="•"/>
              <a:tabLst>
                <a:tab pos="509270" algn="l"/>
                <a:tab pos="509905" algn="l"/>
              </a:tabLst>
            </a:pPr>
            <a:r>
              <a:rPr dirty="0"/>
              <a:t>	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частичной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нетрудоспособности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заболевший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может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без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нарушения процесса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лечения 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без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ущерба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своего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здоровья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2880">
              <a:lnSpc>
                <a:spcPts val="210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производства</a:t>
            </a:r>
            <a:r>
              <a:rPr sz="21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выполнять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прежнюю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работу,</a:t>
            </a:r>
            <a:r>
              <a:rPr sz="2100" b="1" spc="1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полном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объеме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82880">
              <a:lnSpc>
                <a:spcPts val="2395"/>
              </a:lnSpc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облегченных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42" y="5336235"/>
            <a:ext cx="60191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стойкую</a:t>
            </a:r>
            <a:r>
              <a:rPr sz="21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утрату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(инвалидность).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96185" marR="5080" indent="-1887220">
              <a:lnSpc>
                <a:spcPts val="2590"/>
              </a:lnSpc>
              <a:spcBef>
                <a:spcPts val="425"/>
              </a:spcBef>
            </a:pPr>
            <a:r>
              <a:rPr dirty="0"/>
              <a:t>IX.</a:t>
            </a:r>
            <a:r>
              <a:rPr spc="-45" dirty="0"/>
              <a:t> </a:t>
            </a:r>
            <a:r>
              <a:rPr dirty="0"/>
              <a:t>Оформление листка</a:t>
            </a:r>
            <a:r>
              <a:rPr spc="-2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10" dirty="0"/>
              <a:t>форме </a:t>
            </a:r>
            <a:r>
              <a:rPr dirty="0"/>
              <a:t>электронного</a:t>
            </a:r>
            <a:r>
              <a:rPr spc="-75" dirty="0"/>
              <a:t> </a:t>
            </a:r>
            <a:r>
              <a:rPr spc="-10" dirty="0"/>
              <a:t>документа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74065" y="1254632"/>
            <a:ext cx="7995284" cy="475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ts val="228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"продолжение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N"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575310">
              <a:lnSpc>
                <a:spcPts val="2160"/>
              </a:lnSpc>
              <a:spcBef>
                <a:spcPts val="150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номер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предыдущего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случае,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если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оформляемый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является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130"/>
              </a:lnSpc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продолжением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ранее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сформированного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280"/>
              </a:lnSpc>
              <a:spcBef>
                <a:spcPts val="56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"наименование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182880">
              <a:lnSpc>
                <a:spcPct val="90000"/>
              </a:lnSpc>
              <a:spcBef>
                <a:spcPts val="120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организации"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полное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сокращенное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наименование медицинской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организации,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имеющей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лицензию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медицинскую деятельность,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включая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(услуги)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экспертизе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 нетрудоспособности,</a:t>
            </a:r>
            <a:r>
              <a:rPr sz="20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которой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осуществлялось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оказание медицинской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формировался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149860" indent="-172720">
              <a:lnSpc>
                <a:spcPts val="2160"/>
              </a:lnSpc>
              <a:spcBef>
                <a:spcPts val="82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листке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адрес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места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нахождения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организации,</a:t>
            </a:r>
            <a:r>
              <a:rPr sz="20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осуществляющей</a:t>
            </a:r>
            <a:r>
              <a:rPr sz="20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формирование</a:t>
            </a:r>
            <a:r>
              <a:rPr sz="20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010"/>
              </a:lnSpc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соответствующем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одной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28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строкой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через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запятую;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5080" indent="-172720">
              <a:lnSpc>
                <a:spcPts val="2160"/>
              </a:lnSpc>
              <a:spcBef>
                <a:spcPts val="84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"Дата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формирования"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число,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месяц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год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формирования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96185" marR="5080" indent="-1887220">
              <a:lnSpc>
                <a:spcPts val="2590"/>
              </a:lnSpc>
              <a:spcBef>
                <a:spcPts val="425"/>
              </a:spcBef>
            </a:pPr>
            <a:r>
              <a:rPr dirty="0"/>
              <a:t>IX.</a:t>
            </a:r>
            <a:r>
              <a:rPr spc="-45" dirty="0"/>
              <a:t> </a:t>
            </a:r>
            <a:r>
              <a:rPr dirty="0"/>
              <a:t>Оформление листка</a:t>
            </a:r>
            <a:r>
              <a:rPr spc="-2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10" dirty="0"/>
              <a:t>форме </a:t>
            </a:r>
            <a:r>
              <a:rPr dirty="0"/>
              <a:t>электронного</a:t>
            </a:r>
            <a:r>
              <a:rPr spc="-75" dirty="0"/>
              <a:t> </a:t>
            </a:r>
            <a:r>
              <a:rPr spc="-10" dirty="0"/>
              <a:t>документа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74065" y="1254632"/>
            <a:ext cx="7988934" cy="5128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ts val="228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"Основной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государственный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412115">
              <a:lnSpc>
                <a:spcPts val="2160"/>
              </a:lnSpc>
              <a:spcBef>
                <a:spcPts val="150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регистрационный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номер"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основной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государственный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регистрационный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номер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записи,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внесенной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Единый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010"/>
              </a:lnSpc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государственный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реестр юридических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Единый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160"/>
              </a:lnSpc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государственный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реестр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индивидуальных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предпринимателей,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1882140">
              <a:lnSpc>
                <a:spcPts val="2160"/>
              </a:lnSpc>
              <a:spcBef>
                <a:spcPts val="155"/>
              </a:spcBef>
            </a:pP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организации,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сформировавшей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 нетрудоспособности;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80010" indent="-172720">
              <a:lnSpc>
                <a:spcPct val="90000"/>
              </a:lnSpc>
              <a:spcBef>
                <a:spcPts val="77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полях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"Фамилия,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имя,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отчество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(при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наличии)"</a:t>
            </a:r>
            <a:r>
              <a:rPr sz="20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соответствующих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ячейках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полные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фамилия,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имя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отчество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(при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наличии)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нетрудоспособного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1064260">
              <a:lnSpc>
                <a:spcPts val="2160"/>
              </a:lnSpc>
              <a:spcBef>
                <a:spcPts val="30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соответствии</a:t>
            </a:r>
            <a:r>
              <a:rPr sz="20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документом,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удостоверяющим личность;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2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"СНИЛС"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СНИЛС;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5080" indent="-172720">
              <a:lnSpc>
                <a:spcPts val="2160"/>
              </a:lnSpc>
              <a:spcBef>
                <a:spcPts val="84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"Дата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рождения"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дата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рождения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нетрудоспособного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1745615" indent="-172720">
              <a:lnSpc>
                <a:spcPts val="2160"/>
              </a:lnSpc>
              <a:spcBef>
                <a:spcPts val="8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"М"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"Ж"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вносится соответствующая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отметка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"V".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96185" marR="5080" indent="-1887220">
              <a:lnSpc>
                <a:spcPts val="2590"/>
              </a:lnSpc>
              <a:spcBef>
                <a:spcPts val="425"/>
              </a:spcBef>
            </a:pPr>
            <a:r>
              <a:rPr dirty="0"/>
              <a:t>IX.</a:t>
            </a:r>
            <a:r>
              <a:rPr spc="-45" dirty="0"/>
              <a:t> </a:t>
            </a:r>
            <a:r>
              <a:rPr dirty="0"/>
              <a:t>Оформление листка</a:t>
            </a:r>
            <a:r>
              <a:rPr spc="-2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10" dirty="0"/>
              <a:t>форме </a:t>
            </a:r>
            <a:r>
              <a:rPr dirty="0"/>
              <a:t>электронного</a:t>
            </a:r>
            <a:r>
              <a:rPr spc="-75" dirty="0"/>
              <a:t> </a:t>
            </a:r>
            <a:r>
              <a:rPr spc="-10" dirty="0"/>
              <a:t>документа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4475" y="974725"/>
          <a:ext cx="8726805" cy="5687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0"/>
                <a:gridCol w="3235960"/>
                <a:gridCol w="4177030"/>
              </a:tblGrid>
              <a:tr h="822960">
                <a:tc>
                  <a:txBody>
                    <a:bodyPr/>
                    <a:lstStyle/>
                    <a:p>
                      <a:pPr marL="97790" marR="92075" indent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Причина нетрудо- способности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До</a:t>
                      </a:r>
                      <a:r>
                        <a:rPr sz="1600" b="1" spc="-3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600" b="1" spc="-4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сентября</a:t>
                      </a: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2022</a:t>
                      </a:r>
                      <a:r>
                        <a:rPr sz="1600" b="1" spc="-1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года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С</a:t>
                      </a:r>
                      <a:r>
                        <a:rPr sz="1600" b="1" spc="-3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600" b="1" spc="-3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сентября</a:t>
                      </a:r>
                      <a:r>
                        <a:rPr sz="1600" b="1" spc="-1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2022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года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01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заболевание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заболевание</a:t>
                      </a:r>
                      <a:r>
                        <a:rPr sz="1600" b="1" spc="-4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(в</a:t>
                      </a:r>
                      <a:r>
                        <a:rPr sz="1600" b="1" spc="-2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том</a:t>
                      </a:r>
                      <a:r>
                        <a:rPr sz="1600" b="1" spc="-2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числе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профессиональное</a:t>
                      </a:r>
                      <a:r>
                        <a:rPr sz="1600" b="1" spc="-1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заболевание</a:t>
                      </a:r>
                      <a:r>
                        <a:rPr sz="1600" b="1" spc="-3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b="1" spc="-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его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обострение)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02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травма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22605" marR="204470" indent="-3124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травма</a:t>
                      </a:r>
                      <a:r>
                        <a:rPr sz="1600" b="1" spc="-3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(в</a:t>
                      </a:r>
                      <a:r>
                        <a:rPr sz="1600" b="1" spc="-3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том</a:t>
                      </a:r>
                      <a:r>
                        <a:rPr sz="1600" b="1" spc="-4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числе</a:t>
                      </a:r>
                      <a:r>
                        <a:rPr sz="1600" b="1" spc="-2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несчастный</a:t>
                      </a:r>
                      <a:r>
                        <a:rPr sz="1600" b="1" spc="-3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случай</a:t>
                      </a: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на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производстве</a:t>
                      </a:r>
                      <a:r>
                        <a:rPr sz="1600" b="1" spc="-3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или</a:t>
                      </a:r>
                      <a:r>
                        <a:rPr sz="1600" b="1" spc="-4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его</a:t>
                      </a:r>
                      <a:r>
                        <a:rPr sz="1600" b="1" spc="-4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последствия)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03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карантин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 hMerge="1">
                  <a:tcPr marL="0" marR="0" marT="0" marB="0"/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04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несчастный</a:t>
                      </a: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случай</a:t>
                      </a:r>
                      <a:r>
                        <a:rPr sz="1600" b="1" spc="-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на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производстве</a:t>
                      </a:r>
                      <a:r>
                        <a:rPr sz="1600" b="1" spc="-3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b="1" spc="-3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его</a:t>
                      </a:r>
                      <a:r>
                        <a:rPr sz="1600" b="1" spc="-4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последствия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-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05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отпуск</a:t>
                      </a:r>
                      <a:r>
                        <a:rPr sz="1600" b="1" spc="-2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по</a:t>
                      </a:r>
                      <a:r>
                        <a:rPr sz="1600" b="1" spc="-3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беременности</a:t>
                      </a:r>
                      <a:r>
                        <a:rPr sz="1600" b="1" spc="-3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b="1" spc="-3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родам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 hMerge="1"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06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протезирование</a:t>
                      </a:r>
                      <a:r>
                        <a:rPr sz="1600" b="1" spc="-2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в</a:t>
                      </a:r>
                      <a:r>
                        <a:rPr sz="1600" b="1" spc="-2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стационаре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cPr marL="0" marR="0" marT="0" marB="0"/>
                </a:tc>
              </a:tr>
              <a:tr h="578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07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750570" marR="171450" indent="-5746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профессиональное</a:t>
                      </a: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заболевание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или</a:t>
                      </a:r>
                      <a:r>
                        <a:rPr sz="1600" b="1" spc="-3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его</a:t>
                      </a:r>
                      <a:r>
                        <a:rPr sz="1600" b="1" spc="-4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обострение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-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08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лечение</a:t>
                      </a:r>
                      <a:r>
                        <a:rPr sz="1600" b="1" spc="-5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в</a:t>
                      </a:r>
                      <a:r>
                        <a:rPr sz="1600" b="1" spc="-3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санаторно-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курортной</a:t>
                      </a:r>
                      <a:r>
                        <a:rPr sz="1600" b="1" spc="-3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организации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cPr marL="0" marR="0" marT="0" marB="0"/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10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иное</a:t>
                      </a:r>
                      <a:r>
                        <a:rPr sz="1600" b="1" spc="-4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состояние</a:t>
                      </a:r>
                      <a:r>
                        <a:rPr sz="1600" b="1" spc="-3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(отравление,</a:t>
                      </a: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проведение</a:t>
                      </a:r>
                      <a:r>
                        <a:rPr sz="1600" b="1" spc="-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сложных</a:t>
                      </a:r>
                      <a:r>
                        <a:rPr sz="1600" b="1" spc="-3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урологических,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323850" marR="30099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гинекологических,</a:t>
                      </a:r>
                      <a:r>
                        <a:rPr sz="1600" b="1" spc="-3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проктологических</a:t>
                      </a:r>
                      <a:r>
                        <a:rPr sz="1600" b="1" spc="-1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других</a:t>
                      </a:r>
                      <a:r>
                        <a:rPr sz="1600" b="1" spc="2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исследований,</a:t>
                      </a:r>
                      <a:r>
                        <a:rPr sz="1600" b="1" spc="-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манипуляций, процедур,</a:t>
                      </a:r>
                      <a:r>
                        <a:rPr sz="1600" b="1" spc="-2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медицинских</a:t>
                      </a:r>
                      <a:r>
                        <a:rPr sz="1600" b="1" spc="-35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00CC"/>
                          </a:solidFill>
                          <a:latin typeface="Calibri" panose="020F0502020204030204"/>
                          <a:cs typeface="Calibri" panose="020F0502020204030204"/>
                        </a:rPr>
                        <a:t>вмешательств)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" y="150367"/>
            <a:ext cx="710628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99285" marR="5080" indent="-188722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IX.</a:t>
            </a:r>
            <a:r>
              <a:rPr sz="24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Оформление 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форме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4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065" y="1236344"/>
            <a:ext cx="7460615" cy="121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0">
              <a:lnSpc>
                <a:spcPts val="3190"/>
              </a:lnSpc>
              <a:spcBef>
                <a:spcPts val="95"/>
              </a:spcBef>
            </a:pPr>
            <a:r>
              <a:rPr sz="2800" dirty="0">
                <a:solidFill>
                  <a:srgbClr val="0000CC"/>
                </a:solidFill>
              </a:rPr>
              <a:t>В</a:t>
            </a:r>
            <a:r>
              <a:rPr sz="2800" spc="-80" dirty="0">
                <a:solidFill>
                  <a:srgbClr val="0000CC"/>
                </a:solidFill>
              </a:rPr>
              <a:t> </a:t>
            </a:r>
            <a:r>
              <a:rPr sz="2800" dirty="0">
                <a:solidFill>
                  <a:srgbClr val="0000CC"/>
                </a:solidFill>
              </a:rPr>
              <a:t>поле</a:t>
            </a:r>
            <a:r>
              <a:rPr sz="2800" spc="-60" dirty="0">
                <a:solidFill>
                  <a:srgbClr val="0000CC"/>
                </a:solidFill>
              </a:rPr>
              <a:t> </a:t>
            </a:r>
            <a:r>
              <a:rPr sz="2800" dirty="0">
                <a:solidFill>
                  <a:srgbClr val="0000CC"/>
                </a:solidFill>
              </a:rPr>
              <a:t>листка</a:t>
            </a:r>
            <a:r>
              <a:rPr sz="2800" spc="-70" dirty="0">
                <a:solidFill>
                  <a:srgbClr val="0000CC"/>
                </a:solidFill>
              </a:rPr>
              <a:t> </a:t>
            </a:r>
            <a:r>
              <a:rPr sz="2800" spc="-20" dirty="0">
                <a:solidFill>
                  <a:srgbClr val="0000CC"/>
                </a:solidFill>
              </a:rPr>
              <a:t>нетрудоспособности</a:t>
            </a:r>
            <a:r>
              <a:rPr sz="2800" spc="-65" dirty="0">
                <a:solidFill>
                  <a:srgbClr val="0000CC"/>
                </a:solidFill>
              </a:rPr>
              <a:t> </a:t>
            </a:r>
            <a:r>
              <a:rPr sz="2800" spc="-50" dirty="0">
                <a:solidFill>
                  <a:srgbClr val="0000CC"/>
                </a:solidFill>
              </a:rPr>
              <a:t>в</a:t>
            </a:r>
            <a:endParaRPr sz="2800"/>
          </a:p>
          <a:p>
            <a:pPr marL="12700" marR="5080">
              <a:lnSpc>
                <a:spcPts val="3020"/>
              </a:lnSpc>
              <a:spcBef>
                <a:spcPts val="215"/>
              </a:spcBef>
            </a:pPr>
            <a:r>
              <a:rPr sz="2800" spc="-10" dirty="0">
                <a:solidFill>
                  <a:srgbClr val="0000CC"/>
                </a:solidFill>
              </a:rPr>
              <a:t>электронной</a:t>
            </a:r>
            <a:r>
              <a:rPr sz="2800" spc="-85" dirty="0">
                <a:solidFill>
                  <a:srgbClr val="0000CC"/>
                </a:solidFill>
              </a:rPr>
              <a:t> </a:t>
            </a:r>
            <a:r>
              <a:rPr sz="2800" dirty="0">
                <a:solidFill>
                  <a:srgbClr val="0000CC"/>
                </a:solidFill>
              </a:rPr>
              <a:t>форме</a:t>
            </a:r>
            <a:r>
              <a:rPr sz="2800" spc="-75" dirty="0">
                <a:solidFill>
                  <a:srgbClr val="0000CC"/>
                </a:solidFill>
              </a:rPr>
              <a:t> </a:t>
            </a:r>
            <a:r>
              <a:rPr sz="2800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"Диагноз"</a:t>
            </a:r>
            <a:r>
              <a:rPr sz="2800" spc="-55" dirty="0">
                <a:solidFill>
                  <a:srgbClr val="0000CC"/>
                </a:solidFill>
              </a:rPr>
              <a:t> </a:t>
            </a:r>
            <a:r>
              <a:rPr sz="2800" dirty="0">
                <a:solidFill>
                  <a:srgbClr val="0000CC"/>
                </a:solidFill>
              </a:rPr>
              <a:t>из</a:t>
            </a:r>
            <a:r>
              <a:rPr sz="2800" spc="-90" dirty="0">
                <a:solidFill>
                  <a:srgbClr val="0000CC"/>
                </a:solidFill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медицинской информационной</a:t>
            </a:r>
            <a:r>
              <a:rPr sz="2800" spc="-70" dirty="0">
                <a:solidFill>
                  <a:srgbClr val="0000CC"/>
                </a:solidFill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системы</a:t>
            </a:r>
            <a:r>
              <a:rPr sz="2800" spc="-110" dirty="0">
                <a:solidFill>
                  <a:srgbClr val="0000CC"/>
                </a:solidFill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медицинской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474065" y="2388869"/>
            <a:ext cx="7807959" cy="36302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283845">
              <a:lnSpc>
                <a:spcPts val="3020"/>
              </a:lnSpc>
              <a:spcBef>
                <a:spcPts val="480"/>
              </a:spcBef>
            </a:pP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организации,</a:t>
            </a:r>
            <a:r>
              <a:rPr sz="28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которой</a:t>
            </a:r>
            <a:r>
              <a:rPr sz="28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формируется</a:t>
            </a:r>
            <a:r>
              <a:rPr sz="2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 </a:t>
            </a:r>
            <a:r>
              <a:rPr sz="2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автоматическом</a:t>
            </a:r>
            <a:r>
              <a:rPr sz="28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режиме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8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код</a:t>
            </a:r>
            <a:r>
              <a:rPr sz="2800" b="1" u="sng" spc="-9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800" b="1" u="sng" spc="-10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МКБ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5715">
              <a:lnSpc>
                <a:spcPct val="90000"/>
              </a:lnSpc>
              <a:spcBef>
                <a:spcPts val="79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(за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исключением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случаев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оказания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профилям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"онкология",</a:t>
            </a:r>
            <a:r>
              <a:rPr sz="24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"детская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онкология",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"дерматовенерология",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"психиатрия-наркология",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заболевании,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вызываемом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9000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вирусом</a:t>
            </a:r>
            <a:r>
              <a:rPr sz="24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иммунодефицита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человека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(ВИЧ-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инфекции),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психических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расстройствах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расстройствах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поведения,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туберкулезом);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50367"/>
            <a:ext cx="8032750" cy="49834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63470" marR="467360" indent="-188722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IX.</a:t>
            </a:r>
            <a:r>
              <a:rPr sz="24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Оформление 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форме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4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5080" indent="685800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внесении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сведений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подраздел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уходу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 нетрудоспособности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ухода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членом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том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числе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ребенком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введении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6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ограничительных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мероприятий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(карантина):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280035" indent="-172720">
              <a:lnSpc>
                <a:spcPts val="2590"/>
              </a:lnSpc>
              <a:spcBef>
                <a:spcPts val="85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"СНИЛС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семьи"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вносится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СНИЛС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каждого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семьи,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которым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295910">
              <a:lnSpc>
                <a:spcPts val="2590"/>
              </a:lnSpc>
              <a:spcBef>
                <a:spcPts val="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уход.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отсутствия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информации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СНИЛС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заполняется;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74930" indent="-172720" algn="just">
              <a:lnSpc>
                <a:spcPts val="2590"/>
              </a:lnSpc>
              <a:spcBef>
                <a:spcPts val="81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"Дата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рождения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члена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семьи"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дата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рождения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каждого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члена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которым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уход;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96185" marR="5080" indent="-1887220">
              <a:lnSpc>
                <a:spcPts val="2590"/>
              </a:lnSpc>
              <a:spcBef>
                <a:spcPts val="425"/>
              </a:spcBef>
            </a:pPr>
            <a:r>
              <a:rPr dirty="0"/>
              <a:t>IX.</a:t>
            </a:r>
            <a:r>
              <a:rPr spc="-45" dirty="0"/>
              <a:t> </a:t>
            </a:r>
            <a:r>
              <a:rPr dirty="0"/>
              <a:t>Оформление листка</a:t>
            </a:r>
            <a:r>
              <a:rPr spc="-2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10" dirty="0"/>
              <a:t>форме </a:t>
            </a:r>
            <a:r>
              <a:rPr dirty="0"/>
              <a:t>электронного</a:t>
            </a:r>
            <a:r>
              <a:rPr spc="-75" dirty="0"/>
              <a:t> </a:t>
            </a:r>
            <a:r>
              <a:rPr spc="-10" dirty="0"/>
              <a:t>документа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74065" y="967232"/>
            <a:ext cx="7997825" cy="5259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68580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Причина</a:t>
            </a:r>
            <a:r>
              <a:rPr sz="20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члена</a:t>
            </a:r>
            <a:r>
              <a:rPr sz="20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семьи"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соответствующий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двухзначный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код: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03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карантин;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09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больным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членом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семьи;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26390" indent="-314325">
              <a:lnSpc>
                <a:spcPts val="2280"/>
              </a:lnSpc>
              <a:spcBef>
                <a:spcPts val="565"/>
              </a:spcBef>
              <a:buAutoNum type="arabicPlain" startAt="12"/>
              <a:tabLst>
                <a:tab pos="327025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наличия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ребенка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заболевания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возрасте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7</a:t>
            </a:r>
            <a:r>
              <a:rPr sz="20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лет,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107950">
              <a:lnSpc>
                <a:spcPts val="2160"/>
              </a:lnSpc>
              <a:spcBef>
                <a:spcPts val="150"/>
              </a:spcBef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включенного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перечень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заболеваний,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определенный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соответствии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пунктом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части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5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статьи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6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Федерального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закона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255-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ФЗ;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26390" indent="-314325">
              <a:lnSpc>
                <a:spcPct val="100000"/>
              </a:lnSpc>
              <a:spcBef>
                <a:spcPts val="535"/>
              </a:spcBef>
              <a:buAutoNum type="arabicPlain" startAt="13"/>
              <a:tabLst>
                <a:tab pos="327025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000" b="1" spc="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ребенок-инвалид;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 marR="55880">
              <a:lnSpc>
                <a:spcPts val="2160"/>
              </a:lnSpc>
              <a:spcBef>
                <a:spcPts val="825"/>
              </a:spcBef>
              <a:buAutoNum type="arabicPlain" startAt="13"/>
              <a:tabLst>
                <a:tab pos="327025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(проставляется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только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согласии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гражданина) -</a:t>
            </a:r>
            <a:r>
              <a:rPr sz="20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болезни,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связанной</a:t>
            </a:r>
            <a:r>
              <a:rPr sz="20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0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поствакцинальным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осложнением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злокачественными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новообразованиями</a:t>
            </a:r>
            <a:r>
              <a:rPr sz="20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ребенка;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26390" indent="-314325">
              <a:lnSpc>
                <a:spcPts val="2280"/>
              </a:lnSpc>
              <a:spcBef>
                <a:spcPts val="530"/>
              </a:spcBef>
              <a:buAutoNum type="arabicPlain" startAt="13"/>
              <a:tabLst>
                <a:tab pos="327025" algn="l"/>
              </a:tabLst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(проставляется</a:t>
            </a:r>
            <a:r>
              <a:rPr sz="20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только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согласии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гражданина)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0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ВИЧ-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8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инфицированный</a:t>
            </a:r>
            <a:r>
              <a:rPr sz="20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ребенок.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80"/>
              </a:lnSpc>
            </a:pP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этом</a:t>
            </a:r>
            <a:r>
              <a:rPr sz="20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0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"Причина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80"/>
              </a:lnSpc>
            </a:pP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нетрудоспособности"</a:t>
            </a:r>
            <a:r>
              <a:rPr sz="20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 </a:t>
            </a:r>
            <a:r>
              <a:rPr sz="20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заполняется;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50367"/>
            <a:ext cx="7885430" cy="47301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63470" marR="319405" indent="-188722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IX.</a:t>
            </a:r>
            <a:r>
              <a:rPr sz="24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Оформление 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форме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4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707390" indent="685800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родственная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(семейная)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связь"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соответствующий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5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двухзначный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код: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Calibri" panose="020F0502020204030204"/>
              <a:cs typeface="Calibri" panose="020F0502020204030204"/>
            </a:endParaRPr>
          </a:p>
          <a:p>
            <a:pPr marL="12700" marR="5384165">
              <a:lnSpc>
                <a:spcPct val="11800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38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мать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(мачеха);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39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отец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(отчим);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40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опекун;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88620" indent="-376555">
              <a:lnSpc>
                <a:spcPct val="100000"/>
              </a:lnSpc>
              <a:spcBef>
                <a:spcPts val="520"/>
              </a:spcBef>
              <a:buAutoNum type="arabicPlain" startAt="41"/>
              <a:tabLst>
                <a:tab pos="38925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попечитель;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88620" indent="-376555">
              <a:lnSpc>
                <a:spcPct val="100000"/>
              </a:lnSpc>
              <a:spcBef>
                <a:spcPts val="500"/>
              </a:spcBef>
              <a:buAutoNum type="arabicPlain" startAt="41"/>
              <a:tabLst>
                <a:tab pos="38925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иной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родственник,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фактически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осуществляющий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уход.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50367"/>
            <a:ext cx="8470265" cy="64185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79370" marR="688975" indent="-188722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IX.</a:t>
            </a:r>
            <a:r>
              <a:rPr sz="24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Оформление 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форме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4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 indent="685800">
              <a:lnSpc>
                <a:spcPts val="2590"/>
              </a:lnSpc>
              <a:spcBef>
                <a:spcPts val="118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"Отметки</a:t>
            </a:r>
            <a:r>
              <a:rPr sz="24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нарушении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условий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оказания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зависимости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356870">
              <a:lnSpc>
                <a:spcPts val="2590"/>
              </a:lnSpc>
              <a:spcBef>
                <a:spcPts val="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вида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нарушения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установившей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факт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нарушения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условий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оказания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6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следующий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двухзначный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код: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468755">
              <a:lnSpc>
                <a:spcPts val="2590"/>
              </a:lnSpc>
              <a:spcBef>
                <a:spcPts val="845"/>
              </a:spcBef>
              <a:buAutoNum type="arabicPlain" startAt="23"/>
              <a:tabLst>
                <a:tab pos="38925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несоблюдение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предписанных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условий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оказания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114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720090">
              <a:lnSpc>
                <a:spcPts val="2590"/>
              </a:lnSpc>
              <a:spcBef>
                <a:spcPts val="810"/>
              </a:spcBef>
              <a:buAutoNum type="arabicPlain" startAt="23"/>
              <a:tabLst>
                <a:tab pos="38925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несвоевременная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явка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прием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врачу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(фельдшеру,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зубному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врачу);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88620" indent="-376555">
              <a:lnSpc>
                <a:spcPct val="100000"/>
              </a:lnSpc>
              <a:spcBef>
                <a:spcPts val="470"/>
              </a:spcBef>
              <a:buAutoNum type="arabicPlain" startAt="23"/>
              <a:tabLst>
                <a:tab pos="38925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выход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работу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без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выписки;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88620" indent="-376555">
              <a:lnSpc>
                <a:spcPts val="2735"/>
              </a:lnSpc>
              <a:spcBef>
                <a:spcPts val="515"/>
              </a:spcBef>
              <a:buAutoNum type="arabicPlain" startAt="23"/>
              <a:tabLst>
                <a:tab pos="38925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отказ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направления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учреждение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медико-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социальной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экспертизы;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33350">
              <a:lnSpc>
                <a:spcPts val="2590"/>
              </a:lnSpc>
              <a:spcBef>
                <a:spcPts val="845"/>
              </a:spcBef>
              <a:buAutoNum type="arabicPlain" startAt="27"/>
              <a:tabLst>
                <a:tab pos="38925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несвоевременная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явка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учреждение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медико-социальной экспертизы;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88620" indent="-376555">
              <a:lnSpc>
                <a:spcPct val="100000"/>
              </a:lnSpc>
              <a:spcBef>
                <a:spcPts val="470"/>
              </a:spcBef>
              <a:buAutoNum type="arabicPlain" startAt="27"/>
              <a:tabLst>
                <a:tab pos="38925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другие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нарушения.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50367"/>
            <a:ext cx="7570470" cy="37915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63470" marR="5080" indent="-188722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IX.</a:t>
            </a:r>
            <a:r>
              <a:rPr sz="24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Оформление 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форме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4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413385" indent="685800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Находился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стационаре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ячейках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"С"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"По"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указываются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652145">
              <a:lnSpc>
                <a:spcPts val="2590"/>
              </a:lnSpc>
              <a:spcBef>
                <a:spcPts val="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соответственно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даты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начала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окончания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оказания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гражданину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стационарных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43510">
              <a:lnSpc>
                <a:spcPts val="2590"/>
              </a:lnSpc>
              <a:spcBef>
                <a:spcPts val="1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(условиях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дневного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стационара),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таблице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"Освобождение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работы"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делается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запись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продолжительности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оказания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114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50367"/>
            <a:ext cx="7726680" cy="65449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63470" marR="161290" indent="-188722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IX.</a:t>
            </a:r>
            <a:r>
              <a:rPr sz="24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Оформление 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форме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4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9050">
              <a:lnSpc>
                <a:spcPts val="2590"/>
              </a:lnSpc>
              <a:spcBef>
                <a:spcPts val="118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71.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организацией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таблицы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Освобождение</a:t>
            </a:r>
            <a:r>
              <a:rPr sz="24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u="sng" spc="-7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работы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  <a:spcBef>
                <a:spcPts val="48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какого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числа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225550">
              <a:lnSpc>
                <a:spcPts val="2590"/>
              </a:lnSpc>
              <a:spcBef>
                <a:spcPts val="18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дата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(число,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месяц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год),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которой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освобожден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  <a:spcBef>
                <a:spcPts val="48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какое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число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9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дата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(число,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месяц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год)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(включительно),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которую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освобожден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56260">
              <a:lnSpc>
                <a:spcPts val="2590"/>
              </a:lnSpc>
              <a:spcBef>
                <a:spcPts val="83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амбулаторных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</a:t>
            </a:r>
            <a:r>
              <a:rPr sz="24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продление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41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со</a:t>
            </a:r>
            <a:r>
              <a:rPr sz="2400" b="1" u="sng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дня,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следующего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днем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осмотра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95"/>
              </a:lnSpc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врачом.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Каждое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продление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00330">
              <a:lnSpc>
                <a:spcPts val="2590"/>
              </a:lnSpc>
              <a:spcBef>
                <a:spcPts val="185"/>
              </a:spcBef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вносится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отдельные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поля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таблицы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  <a:spcBef>
                <a:spcPts val="48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допускается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разрыв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пересечение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периодов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временной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58121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Виды</a:t>
            </a:r>
            <a:r>
              <a:rPr sz="3300" spc="-30" dirty="0"/>
              <a:t> </a:t>
            </a:r>
            <a:r>
              <a:rPr sz="3300" dirty="0"/>
              <a:t>потери</a:t>
            </a:r>
            <a:r>
              <a:rPr sz="3300" spc="-30" dirty="0"/>
              <a:t> </a:t>
            </a:r>
            <a:r>
              <a:rPr sz="3300" spc="-10" dirty="0"/>
              <a:t>трудоспособности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07542" y="1951990"/>
            <a:ext cx="7621270" cy="4114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степени</a:t>
            </a:r>
            <a:r>
              <a:rPr sz="21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выделяют: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ограничение</a:t>
            </a:r>
            <a:r>
              <a:rPr sz="2100" b="1" spc="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трудоспособности;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2100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утрату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трудоспособности.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1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Экспертиза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1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–</a:t>
            </a:r>
            <a:r>
              <a:rPr sz="21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это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определение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возможности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конкретного</a:t>
            </a:r>
            <a:r>
              <a:rPr sz="21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человека</a:t>
            </a:r>
            <a:r>
              <a:rPr sz="21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выполнять</a:t>
            </a:r>
            <a:r>
              <a:rPr sz="21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свои</a:t>
            </a:r>
            <a:r>
              <a:rPr sz="21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профессиональные</a:t>
            </a:r>
            <a:endParaRPr sz="2100">
              <a:latin typeface="Calibri" panose="020F0502020204030204"/>
              <a:cs typeface="Calibri" panose="020F0502020204030204"/>
            </a:endParaRPr>
          </a:p>
          <a:p>
            <a:pPr marL="12700" marR="1159510">
              <a:lnSpc>
                <a:spcPct val="150000"/>
              </a:lnSpc>
              <a:spcBef>
                <a:spcPts val="5"/>
              </a:spcBef>
            </a:pP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обязанности</a:t>
            </a:r>
            <a:r>
              <a:rPr sz="21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1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основании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медицинских</a:t>
            </a:r>
            <a:r>
              <a:rPr sz="21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1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социальных критериев.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50367"/>
            <a:ext cx="8129270" cy="60128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08250" marR="419100" indent="-188722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IX.</a:t>
            </a:r>
            <a:r>
              <a:rPr sz="24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Оформление 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форме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4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  <a:spcBef>
                <a:spcPts val="855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наступлении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другого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заболевания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связанного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77470">
              <a:lnSpc>
                <a:spcPts val="2590"/>
              </a:lnSpc>
              <a:spcBef>
                <a:spcPts val="18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заболеванием,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которому</a:t>
            </a:r>
            <a:r>
              <a:rPr sz="24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уже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освобожден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работы,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допускается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продление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ранее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сформированного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связи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наступившим.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3450">
              <a:latin typeface="Calibri" panose="020F0502020204030204"/>
              <a:cs typeface="Calibri" panose="020F0502020204030204"/>
            </a:endParaRPr>
          </a:p>
          <a:p>
            <a:pPr marL="12700" marR="240665" indent="685800">
              <a:lnSpc>
                <a:spcPts val="259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Если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формирования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продления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прием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явился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46735">
              <a:lnSpc>
                <a:spcPts val="2590"/>
              </a:lnSpc>
              <a:spcBef>
                <a:spcPts val="5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очередном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посещении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признан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нетрудоспособным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то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неявки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(в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рамах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одного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страхового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случая,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более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7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календарных</a:t>
            </a:r>
            <a:r>
              <a:rPr sz="2400" b="1" spc="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дней)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включается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общий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415"/>
              </a:lnSpc>
            </a:pP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.</a:t>
            </a:r>
            <a:r>
              <a:rPr sz="24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Продление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1028700">
              <a:lnSpc>
                <a:spcPts val="2590"/>
              </a:lnSpc>
              <a:spcBef>
                <a:spcPts val="18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решению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восстановления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трудоспособности.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Период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неявки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354965">
              <a:lnSpc>
                <a:spcPts val="259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нетрудоспособного</a:t>
            </a:r>
            <a:r>
              <a:rPr sz="24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вносится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одной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строкой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поля</a:t>
            </a:r>
            <a:r>
              <a:rPr sz="24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таблицы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"Освобождения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работы".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50367"/>
            <a:ext cx="8378190" cy="50253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08250" marR="668020" indent="-188722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IX.</a:t>
            </a:r>
            <a:r>
              <a:rPr sz="24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Оформление 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форме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4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 indent="685800">
              <a:lnSpc>
                <a:spcPts val="2590"/>
              </a:lnSpc>
              <a:spcBef>
                <a:spcPts val="118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формировании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сведения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400" b="1" u="sng" spc="-8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каждому</a:t>
            </a:r>
            <a:r>
              <a:rPr sz="24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периоду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подтверждаются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усиленной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квалифицированной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электронной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подписью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415"/>
              </a:lnSpc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лечащего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(фельдшера,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зубного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врача),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случаях,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59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рассматриваемых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комиссией,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-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усиленной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479425">
              <a:lnSpc>
                <a:spcPts val="2590"/>
              </a:lnSpc>
              <a:spcBef>
                <a:spcPts val="185"/>
              </a:spcBef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квалифицированной</a:t>
            </a:r>
            <a:r>
              <a:rPr sz="2400" b="1" u="sng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электронной</a:t>
            </a:r>
            <a:r>
              <a:rPr sz="2400" b="1" u="sng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подписью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председателя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врачебной</a:t>
            </a:r>
            <a:r>
              <a:rPr sz="24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комиссии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00">
              <a:latin typeface="Calibri" panose="020F0502020204030204"/>
              <a:cs typeface="Calibri" panose="020F0502020204030204"/>
            </a:endParaRPr>
          </a:p>
          <a:p>
            <a:pPr marL="12700" marR="19685">
              <a:lnSpc>
                <a:spcPts val="2590"/>
              </a:lnSpc>
              <a:tabLst>
                <a:tab pos="153860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72.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нетрудоспособности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Приступить</a:t>
            </a:r>
            <a:r>
              <a:rPr sz="2400" b="1"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к</a:t>
            </a:r>
            <a:r>
              <a:rPr sz="2400" b="1" u="sng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работе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ячейках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"с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	"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дата</a:t>
            </a:r>
            <a:r>
              <a:rPr sz="2400" b="1"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со</a:t>
            </a:r>
            <a:r>
              <a:rPr sz="2400" b="1" u="sng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следующего</a:t>
            </a:r>
            <a:r>
              <a:rPr sz="2400" b="1" u="sng" spc="-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дня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41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восстановления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трудоспособности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после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осмотра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признания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735"/>
              </a:lnSpc>
            </a:pPr>
            <a:r>
              <a:rPr sz="24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400" b="1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4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трудоспособным.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" y="150367"/>
            <a:ext cx="710628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99285" marR="5080" indent="-188722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IX.</a:t>
            </a:r>
            <a:r>
              <a:rPr sz="24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Оформление листка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форме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электронного</a:t>
            </a:r>
            <a:r>
              <a:rPr sz="2400" b="1" spc="-7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документа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948943"/>
            <a:ext cx="767207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dirty="0">
                <a:solidFill>
                  <a:srgbClr val="0000CC"/>
                </a:solidFill>
              </a:rPr>
              <a:t>При</a:t>
            </a:r>
            <a:r>
              <a:rPr sz="2800" spc="-85" dirty="0">
                <a:solidFill>
                  <a:srgbClr val="0000CC"/>
                </a:solidFill>
              </a:rPr>
              <a:t> </a:t>
            </a:r>
            <a:r>
              <a:rPr sz="2800" dirty="0">
                <a:solidFill>
                  <a:srgbClr val="0000CC"/>
                </a:solidFill>
              </a:rPr>
              <a:t>закрытии</a:t>
            </a:r>
            <a:r>
              <a:rPr sz="2800" spc="-60" dirty="0">
                <a:solidFill>
                  <a:srgbClr val="0000CC"/>
                </a:solidFill>
              </a:rPr>
              <a:t> </a:t>
            </a:r>
            <a:r>
              <a:rPr sz="2800" spc="-25" dirty="0">
                <a:solidFill>
                  <a:srgbClr val="0000CC"/>
                </a:solidFill>
              </a:rPr>
              <a:t>(продолжении)</a:t>
            </a:r>
            <a:r>
              <a:rPr sz="2800" spc="-55" dirty="0">
                <a:solidFill>
                  <a:srgbClr val="0000CC"/>
                </a:solidFill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листка</a:t>
            </a:r>
            <a:endParaRPr sz="2800"/>
          </a:p>
          <a:p>
            <a:pPr marL="12700">
              <a:lnSpc>
                <a:spcPts val="3190"/>
              </a:lnSpc>
            </a:pPr>
            <a:r>
              <a:rPr sz="2800" spc="-20" dirty="0">
                <a:solidFill>
                  <a:srgbClr val="0000CC"/>
                </a:solidFill>
              </a:rPr>
              <a:t>нетрудоспособности</a:t>
            </a:r>
            <a:r>
              <a:rPr sz="2800" spc="-60" dirty="0">
                <a:solidFill>
                  <a:srgbClr val="0000CC"/>
                </a:solidFill>
              </a:rPr>
              <a:t> </a:t>
            </a:r>
            <a:r>
              <a:rPr sz="2800" spc="-20" dirty="0">
                <a:solidFill>
                  <a:srgbClr val="0000CC"/>
                </a:solidFill>
              </a:rPr>
              <a:t>медицинской</a:t>
            </a:r>
            <a:r>
              <a:rPr sz="2800" spc="-55" dirty="0">
                <a:solidFill>
                  <a:srgbClr val="0000CC"/>
                </a:solidFill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организацией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29590" y="1716735"/>
            <a:ext cx="8333105" cy="372935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5"/>
              </a:spcBef>
            </a:pP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передаваемые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сведения</a:t>
            </a:r>
            <a:r>
              <a:rPr sz="2800" b="1" spc="-1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подтверждаются</a:t>
            </a:r>
            <a:r>
              <a:rPr sz="28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усиленной квалифицированной</a:t>
            </a:r>
            <a:r>
              <a:rPr sz="28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электронной</a:t>
            </a:r>
            <a:r>
              <a:rPr sz="28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подписью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данной </a:t>
            </a:r>
            <a:r>
              <a:rPr sz="2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8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8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лечащего</a:t>
            </a:r>
            <a:r>
              <a:rPr sz="28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врача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ts val="3025"/>
              </a:lnSpc>
            </a:pP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(фельдшера,</a:t>
            </a:r>
            <a:r>
              <a:rPr sz="2800" b="1" spc="-10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зубного</a:t>
            </a:r>
            <a:r>
              <a:rPr sz="2800" b="1" spc="-1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врача).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Calibri" panose="020F0502020204030204"/>
              <a:cs typeface="Calibri" panose="020F0502020204030204"/>
            </a:endParaRPr>
          </a:p>
          <a:p>
            <a:pPr marL="12700" marR="1521460">
              <a:lnSpc>
                <a:spcPts val="3020"/>
              </a:lnSpc>
            </a:pP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75.</a:t>
            </a:r>
            <a:r>
              <a:rPr sz="28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По</a:t>
            </a:r>
            <a:r>
              <a:rPr sz="2800" b="1" u="sng" spc="-8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желанию</a:t>
            </a:r>
            <a:r>
              <a:rPr sz="2800" b="1" u="sng" spc="-5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8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медицинская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организация</a:t>
            </a:r>
            <a:r>
              <a:rPr sz="28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выдает</a:t>
            </a:r>
            <a:r>
              <a:rPr sz="2800" b="1" u="sng" spc="-9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ему</a:t>
            </a:r>
            <a:r>
              <a:rPr sz="2800" b="1" u="sng" spc="-7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выписку</a:t>
            </a:r>
            <a:r>
              <a:rPr sz="2800" b="1" u="sng" spc="-9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из</a:t>
            </a:r>
            <a:r>
              <a:rPr sz="2800" b="1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800" b="1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листка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727710">
              <a:lnSpc>
                <a:spcPts val="3030"/>
              </a:lnSpc>
            </a:pPr>
            <a:r>
              <a:rPr sz="2800" b="1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8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,</a:t>
            </a:r>
            <a:r>
              <a:rPr sz="28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сформированного</a:t>
            </a:r>
            <a:r>
              <a:rPr sz="28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8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форме электронного</a:t>
            </a:r>
            <a:r>
              <a:rPr sz="2800" b="1" spc="-1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документа.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50367"/>
            <a:ext cx="8242300" cy="52038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9810" marR="222250" indent="-324993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X.</a:t>
            </a:r>
            <a:r>
              <a:rPr sz="24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Оформление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бумажном носителе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76.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Записи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выполняются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1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русском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языке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1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печатными</a:t>
            </a:r>
            <a:r>
              <a:rPr sz="24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заглавными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буквами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чернилами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черного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цвета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1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либо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применением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печатающих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устройств.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735"/>
              </a:lnSpc>
              <a:spcBef>
                <a:spcPts val="52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Допускается</a:t>
            </a:r>
            <a:r>
              <a:rPr sz="2400" b="1" spc="-1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использование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гелевой,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капиллярной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73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перьевой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ручки.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допускается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использование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шариковой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ручки.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5080" indent="-172720">
              <a:lnSpc>
                <a:spcPct val="90000"/>
              </a:lnSpc>
              <a:spcBef>
                <a:spcPts val="8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Записи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листке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должны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заходить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пределы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границ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ячеек,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предусмотренных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для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внесения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соответствующих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записей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075" y="150367"/>
            <a:ext cx="772731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261995" marR="5080" indent="-324993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X.</a:t>
            </a:r>
            <a:r>
              <a:rPr sz="24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Оформление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бумажном носителе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948943"/>
            <a:ext cx="8288020" cy="19881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233045">
              <a:lnSpc>
                <a:spcPts val="3020"/>
              </a:lnSpc>
              <a:spcBef>
                <a:spcPts val="480"/>
              </a:spcBef>
            </a:pPr>
            <a:r>
              <a:rPr sz="2800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Печати</a:t>
            </a:r>
            <a:r>
              <a:rPr sz="2800" spc="-100" dirty="0">
                <a:solidFill>
                  <a:srgbClr val="0000CC"/>
                </a:solidFill>
              </a:rPr>
              <a:t> </a:t>
            </a:r>
            <a:r>
              <a:rPr sz="2800" spc="-20" dirty="0">
                <a:solidFill>
                  <a:srgbClr val="0000CC"/>
                </a:solidFill>
              </a:rPr>
              <a:t>медицинской</a:t>
            </a:r>
            <a:r>
              <a:rPr sz="2800" spc="-95" dirty="0">
                <a:solidFill>
                  <a:srgbClr val="0000CC"/>
                </a:solidFill>
              </a:rPr>
              <a:t> </a:t>
            </a:r>
            <a:r>
              <a:rPr sz="2800" dirty="0">
                <a:solidFill>
                  <a:srgbClr val="0000CC"/>
                </a:solidFill>
              </a:rPr>
              <a:t>организации,</a:t>
            </a:r>
            <a:r>
              <a:rPr sz="2800" spc="-80" dirty="0">
                <a:solidFill>
                  <a:srgbClr val="0000CC"/>
                </a:solidFill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учреждения </a:t>
            </a:r>
            <a:r>
              <a:rPr sz="2800" spc="-40" dirty="0">
                <a:solidFill>
                  <a:srgbClr val="0000CC"/>
                </a:solidFill>
              </a:rPr>
              <a:t>медико-</a:t>
            </a:r>
            <a:r>
              <a:rPr sz="2800" dirty="0">
                <a:solidFill>
                  <a:srgbClr val="0000CC"/>
                </a:solidFill>
              </a:rPr>
              <a:t>социальной</a:t>
            </a:r>
            <a:r>
              <a:rPr sz="2800" spc="-95" dirty="0">
                <a:solidFill>
                  <a:srgbClr val="0000CC"/>
                </a:solidFill>
              </a:rPr>
              <a:t> </a:t>
            </a:r>
            <a:r>
              <a:rPr sz="2800" dirty="0">
                <a:solidFill>
                  <a:srgbClr val="0000CC"/>
                </a:solidFill>
              </a:rPr>
              <a:t>экспертизы</a:t>
            </a:r>
            <a:r>
              <a:rPr sz="2800" spc="-80" dirty="0">
                <a:solidFill>
                  <a:srgbClr val="0000CC"/>
                </a:solidFill>
              </a:rPr>
              <a:t> </a:t>
            </a:r>
            <a:r>
              <a:rPr sz="2800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могут</a:t>
            </a:r>
            <a:r>
              <a:rPr sz="2800" u="sng" spc="-1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2800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выступать</a:t>
            </a:r>
            <a:r>
              <a:rPr sz="2800" spc="-100" dirty="0">
                <a:solidFill>
                  <a:srgbClr val="0000CC"/>
                </a:solidFill>
              </a:rPr>
              <a:t> </a:t>
            </a:r>
            <a:r>
              <a:rPr sz="2800" spc="-25" dirty="0">
                <a:solidFill>
                  <a:srgbClr val="0000CC"/>
                </a:solidFill>
              </a:rPr>
              <a:t>за </a:t>
            </a:r>
            <a:r>
              <a:rPr sz="2800" spc="-20" dirty="0">
                <a:solidFill>
                  <a:srgbClr val="0000CC"/>
                </a:solidFill>
              </a:rPr>
              <a:t>пределы</a:t>
            </a:r>
            <a:r>
              <a:rPr sz="2800" spc="-60" dirty="0">
                <a:solidFill>
                  <a:srgbClr val="0000CC"/>
                </a:solidFill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специально</a:t>
            </a:r>
            <a:r>
              <a:rPr sz="2800" spc="-60" dirty="0">
                <a:solidFill>
                  <a:srgbClr val="0000CC"/>
                </a:solidFill>
              </a:rPr>
              <a:t> </a:t>
            </a:r>
            <a:r>
              <a:rPr sz="2800" spc="-20" dirty="0">
                <a:solidFill>
                  <a:srgbClr val="0000CC"/>
                </a:solidFill>
              </a:rPr>
              <a:t>отведенного</a:t>
            </a:r>
            <a:r>
              <a:rPr sz="2800" spc="-80" dirty="0">
                <a:solidFill>
                  <a:srgbClr val="0000CC"/>
                </a:solidFill>
              </a:rPr>
              <a:t> </a:t>
            </a:r>
            <a:r>
              <a:rPr sz="2800" dirty="0">
                <a:solidFill>
                  <a:srgbClr val="0000CC"/>
                </a:solidFill>
              </a:rPr>
              <a:t>места,</a:t>
            </a:r>
            <a:r>
              <a:rPr sz="2800" spc="-65" dirty="0">
                <a:solidFill>
                  <a:srgbClr val="0000CC"/>
                </a:solidFill>
              </a:rPr>
              <a:t> </a:t>
            </a:r>
            <a:r>
              <a:rPr sz="2800" dirty="0">
                <a:solidFill>
                  <a:srgbClr val="0000CC"/>
                </a:solidFill>
              </a:rPr>
              <a:t>но</a:t>
            </a:r>
            <a:r>
              <a:rPr sz="2800" spc="-40" dirty="0">
                <a:solidFill>
                  <a:srgbClr val="0000CC"/>
                </a:solidFill>
              </a:rPr>
              <a:t> </a:t>
            </a:r>
            <a:r>
              <a:rPr sz="2800" u="sng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не</a:t>
            </a:r>
            <a:endParaRPr sz="2800"/>
          </a:p>
          <a:p>
            <a:pPr marL="12700" marR="5080">
              <a:lnSpc>
                <a:spcPts val="3020"/>
              </a:lnSpc>
              <a:spcBef>
                <a:spcPts val="15"/>
              </a:spcBef>
            </a:pPr>
            <a:r>
              <a:rPr sz="2800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должны</a:t>
            </a:r>
            <a:r>
              <a:rPr sz="2800" u="sng" spc="-1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2800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попадать</a:t>
            </a:r>
            <a:r>
              <a:rPr sz="2800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2800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на</a:t>
            </a:r>
            <a:r>
              <a:rPr sz="2800" u="sng" spc="-10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2800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ячейки</a:t>
            </a:r>
            <a:r>
              <a:rPr sz="2800" u="sng" spc="-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2800"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информационного</a:t>
            </a:r>
            <a:r>
              <a:rPr sz="2800" u="sng" spc="-9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2800" u="sng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поля</a:t>
            </a:r>
            <a:r>
              <a:rPr sz="2800" spc="-20" dirty="0">
                <a:solidFill>
                  <a:srgbClr val="0000CC"/>
                </a:solidFill>
              </a:rPr>
              <a:t> </a:t>
            </a:r>
            <a:r>
              <a:rPr sz="2800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бланка</a:t>
            </a:r>
            <a:r>
              <a:rPr sz="2800" u="sng" spc="-1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2800"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листка</a:t>
            </a:r>
            <a:r>
              <a:rPr sz="2800" spc="-125" dirty="0">
                <a:solidFill>
                  <a:srgbClr val="0000CC"/>
                </a:solidFill>
              </a:rPr>
              <a:t> </a:t>
            </a:r>
            <a:r>
              <a:rPr sz="2800" spc="-10" dirty="0">
                <a:solidFill>
                  <a:srgbClr val="0000CC"/>
                </a:solidFill>
              </a:rPr>
              <a:t>нетрудоспособности.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29590" y="3458083"/>
            <a:ext cx="7839075" cy="16040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64135">
              <a:lnSpc>
                <a:spcPts val="3020"/>
              </a:lnSpc>
              <a:spcBef>
                <a:spcPts val="480"/>
              </a:spcBef>
            </a:pP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Оттиск</a:t>
            </a:r>
            <a:r>
              <a:rPr sz="2800" b="1" spc="-1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печати</a:t>
            </a:r>
            <a:r>
              <a:rPr sz="2800" b="1" spc="-1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800" b="1" spc="-1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800" b="1" spc="-114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должен соответствовать</a:t>
            </a:r>
            <a:r>
              <a:rPr sz="2800" b="1" spc="-1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названию,</a:t>
            </a:r>
            <a:r>
              <a:rPr sz="28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указанному</a:t>
            </a:r>
            <a:r>
              <a:rPr sz="2800" b="1" spc="-9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3020"/>
              </a:lnSpc>
              <a:spcBef>
                <a:spcPts val="5"/>
              </a:spcBef>
              <a:tabLst>
                <a:tab pos="2567940" algn="l"/>
                <a:tab pos="4568190" algn="l"/>
                <a:tab pos="6729730" algn="l"/>
              </a:tabLst>
            </a:pP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учредительных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документах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</a:t>
            </a:r>
            <a:r>
              <a:rPr sz="28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(уставе </a:t>
            </a:r>
            <a:r>
              <a:rPr sz="28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8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организации)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50367"/>
            <a:ext cx="8254365" cy="58864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9810" marR="234315" indent="-324993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X.</a:t>
            </a:r>
            <a:r>
              <a:rPr sz="24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Оформление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на</a:t>
            </a:r>
            <a:r>
              <a:rPr sz="2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бумажном носителе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400" b="1" spc="-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корешка</a:t>
            </a:r>
            <a:r>
              <a:rPr sz="2400" b="1" spc="-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бланка</a:t>
            </a:r>
            <a:r>
              <a:rPr sz="2400" b="1" spc="-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232410" indent="-172720">
              <a:lnSpc>
                <a:spcPts val="2590"/>
              </a:lnSpc>
              <a:spcBef>
                <a:spcPts val="840"/>
              </a:spcBef>
              <a:buFont typeface="Arial" panose="020B0604020202020204"/>
              <a:buChar char="•"/>
              <a:tabLst>
                <a:tab pos="185420" algn="l"/>
                <a:tab pos="311785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"первичный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	"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делается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соответствующая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отметка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"V"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случае,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если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нетрудоспособности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является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первичным, а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также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оформления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дубликата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6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первичного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623570" indent="-172720">
              <a:lnSpc>
                <a:spcPts val="2590"/>
              </a:lnSpc>
              <a:spcBef>
                <a:spcPts val="84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"дубликат"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проставляется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отметка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"V"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оформления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дубликата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548005" indent="-172720">
              <a:lnSpc>
                <a:spcPts val="2590"/>
              </a:lnSpc>
              <a:spcBef>
                <a:spcPts val="800"/>
              </a:spcBef>
              <a:buFont typeface="Arial" panose="020B0604020202020204"/>
              <a:buChar char="•"/>
              <a:tabLst>
                <a:tab pos="185420" algn="l"/>
                <a:tab pos="466344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"продолжение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	"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номер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предыдущего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случае,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если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оформляемый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является продолжением</a:t>
            </a:r>
            <a:r>
              <a:rPr sz="24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ранее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выданного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60"/>
              </a:lnSpc>
            </a:pP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677545" indent="-172720">
              <a:lnSpc>
                <a:spcPts val="2590"/>
              </a:lnSpc>
              <a:spcBef>
                <a:spcPts val="845"/>
              </a:spcBef>
              <a:buFont typeface="Arial" panose="020B0604020202020204"/>
              <a:buChar char="•"/>
              <a:tabLst>
                <a:tab pos="185420" algn="l"/>
                <a:tab pos="33223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"Дата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выдачи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	"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4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число,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месяц,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год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выдачи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нетрудоспособности;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7745" marR="5080" indent="-3249930">
              <a:lnSpc>
                <a:spcPts val="2590"/>
              </a:lnSpc>
              <a:spcBef>
                <a:spcPts val="425"/>
              </a:spcBef>
            </a:pPr>
            <a:r>
              <a:rPr dirty="0"/>
              <a:t>X.</a:t>
            </a:r>
            <a:r>
              <a:rPr spc="-45" dirty="0"/>
              <a:t> </a:t>
            </a:r>
            <a:r>
              <a:rPr dirty="0"/>
              <a:t>Оформление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1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10" dirty="0"/>
              <a:t>бумажном носителе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906453"/>
            <a:ext cx="8367395" cy="500062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spc="-1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200" b="1" spc="-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корешка</a:t>
            </a:r>
            <a:r>
              <a:rPr sz="2200" b="1" spc="-1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бланка</a:t>
            </a:r>
            <a:r>
              <a:rPr sz="2200" b="1" spc="-8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8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нетрудоспособности: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marR="568325" indent="-172720">
              <a:lnSpc>
                <a:spcPts val="2590"/>
              </a:lnSpc>
              <a:spcBef>
                <a:spcPts val="82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"Фамилия,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имя,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отчество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соответствующих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ячейках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фамилия,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имя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отчество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 нетрудоспособного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4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соответствии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60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документом,</a:t>
            </a:r>
            <a:r>
              <a:rPr sz="24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удостоверяющим</a:t>
            </a:r>
            <a:r>
              <a:rPr sz="2400" b="1" spc="-9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личность;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212725" indent="-172720">
              <a:lnSpc>
                <a:spcPts val="2590"/>
              </a:lnSpc>
              <a:spcBef>
                <a:spcPts val="84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"(Фамилия,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инициалы врача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(фельдшера,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зубного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врача)"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фамилия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лечащего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врача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(фельдшера,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5080">
              <a:lnSpc>
                <a:spcPts val="2590"/>
              </a:lnSpc>
              <a:spcBef>
                <a:spcPts val="1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зубного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врача),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выдавшего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нетрудоспособности,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его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инициалы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(с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пробелом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одну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ячейку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между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фамилией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55"/>
              </a:lnSpc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инициалами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врача);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261620" indent="-172720">
              <a:lnSpc>
                <a:spcPct val="90000"/>
              </a:lnSpc>
              <a:spcBef>
                <a:spcPts val="790"/>
              </a:spcBef>
              <a:buFont typeface="Arial" panose="020B0604020202020204"/>
              <a:buChar char="•"/>
              <a:tabLst>
                <a:tab pos="185420" algn="l"/>
                <a:tab pos="4133215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"N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истории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болезни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	"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проставляется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номер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карты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пациента,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получающего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медицинскую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помощь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амбулаторных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условиях,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либо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номер</a:t>
            </a:r>
            <a:r>
              <a:rPr sz="24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истории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болезни</a:t>
            </a:r>
            <a:r>
              <a:rPr sz="24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стационарного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больного;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7745" marR="5080" indent="-3249930">
              <a:lnSpc>
                <a:spcPts val="2590"/>
              </a:lnSpc>
              <a:spcBef>
                <a:spcPts val="425"/>
              </a:spcBef>
            </a:pPr>
            <a:r>
              <a:rPr dirty="0"/>
              <a:t>X.</a:t>
            </a:r>
            <a:r>
              <a:rPr spc="-45" dirty="0"/>
              <a:t> </a:t>
            </a:r>
            <a:r>
              <a:rPr dirty="0"/>
              <a:t>Оформление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1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10" dirty="0"/>
              <a:t>бумажном носителе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964184"/>
            <a:ext cx="75711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200" b="1" spc="-1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200" b="1" spc="-6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корешка</a:t>
            </a:r>
            <a:r>
              <a:rPr sz="2200" b="1" spc="-1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бланка</a:t>
            </a:r>
            <a:r>
              <a:rPr sz="2200" b="1" spc="-8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8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нетрудоспособности: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1765503"/>
            <a:ext cx="8291830" cy="28721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84785" marR="692785" indent="-172720">
              <a:lnSpc>
                <a:spcPct val="90000"/>
              </a:lnSpc>
              <a:spcBef>
                <a:spcPts val="39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"место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работы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наименование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организации"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полное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сокращенное</a:t>
            </a:r>
            <a:r>
              <a:rPr sz="24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наименование страхователя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либо</a:t>
            </a:r>
            <a:r>
              <a:rPr sz="24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фамилия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инициалы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страхователя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-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785" marR="16510">
              <a:lnSpc>
                <a:spcPts val="2590"/>
              </a:lnSpc>
              <a:spcBef>
                <a:spcPts val="40"/>
              </a:spcBef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физического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лица.</a:t>
            </a:r>
            <a:r>
              <a:rPr sz="24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Данная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информация</a:t>
            </a:r>
            <a:r>
              <a:rPr sz="24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4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слов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гражданина;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Calibri" panose="020F0502020204030204"/>
              <a:cs typeface="Calibri" panose="020F0502020204030204"/>
            </a:endParaRPr>
          </a:p>
          <a:p>
            <a:pPr marL="184785" marR="5080" indent="-172720">
              <a:lnSpc>
                <a:spcPts val="2590"/>
              </a:lnSpc>
              <a:buFont typeface="Arial" panose="020B0604020202020204"/>
              <a:buChar char="•"/>
              <a:tabLst>
                <a:tab pos="185420" algn="l"/>
              </a:tabLst>
            </a:pP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поле</a:t>
            </a:r>
            <a:r>
              <a:rPr sz="24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"расписка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получателя"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ставится</a:t>
            </a:r>
            <a:r>
              <a:rPr sz="24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подпись</a:t>
            </a:r>
            <a:r>
              <a:rPr sz="24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гражданина,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получившего</a:t>
            </a:r>
            <a:r>
              <a:rPr sz="24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4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7745" marR="5080" indent="-3249930">
              <a:lnSpc>
                <a:spcPts val="2590"/>
              </a:lnSpc>
              <a:spcBef>
                <a:spcPts val="425"/>
              </a:spcBef>
            </a:pPr>
            <a:r>
              <a:rPr dirty="0"/>
              <a:t>X.</a:t>
            </a:r>
            <a:r>
              <a:rPr spc="-45" dirty="0"/>
              <a:t> </a:t>
            </a:r>
            <a:r>
              <a:rPr dirty="0"/>
              <a:t>Оформление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1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10" dirty="0"/>
              <a:t>бумажном носителе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967232"/>
            <a:ext cx="8368665" cy="58388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325755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78.</a:t>
            </a:r>
            <a:r>
              <a:rPr sz="20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0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раздела</a:t>
            </a:r>
            <a:r>
              <a:rPr sz="20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"ЗАПОЛНЯЕТСЯ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ОРГАНИЗАЦИИ"</a:t>
            </a:r>
            <a:r>
              <a:rPr sz="20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организацией: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marR="915670" indent="-172720">
              <a:lnSpc>
                <a:spcPts val="2380"/>
              </a:lnSpc>
              <a:spcBef>
                <a:spcPts val="78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"первичный"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делается соответствующая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отметка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"V"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случае,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если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 нетрудоспособности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является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первичным,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а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также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335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оформления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дубликата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первичного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510"/>
              </a:lnSpc>
              <a:spcBef>
                <a:spcPts val="54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"дубликат"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проставляется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375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отметка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"V"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оформления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дубликата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10"/>
              </a:lnSpc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510"/>
              </a:lnSpc>
              <a:spcBef>
                <a:spcPts val="54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 "продолжение</a:t>
            </a:r>
            <a:r>
              <a:rPr sz="22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N"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marR="215265">
              <a:lnSpc>
                <a:spcPct val="90000"/>
              </a:lnSpc>
              <a:spcBef>
                <a:spcPts val="130"/>
              </a:spcBef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номер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предыдущего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случае,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если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оформляемый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является 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продолжением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ранее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выданного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marR="5080" indent="-172720">
              <a:lnSpc>
                <a:spcPts val="2380"/>
              </a:lnSpc>
              <a:spcBef>
                <a:spcPts val="82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"наименование</a:t>
            </a:r>
            <a:r>
              <a:rPr sz="2200" b="1" spc="-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 организации"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полное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или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сокращенное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205"/>
              </a:lnSpc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наименование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организации,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которой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marR="589915">
              <a:lnSpc>
                <a:spcPts val="2380"/>
              </a:lnSpc>
              <a:spcBef>
                <a:spcPts val="165"/>
              </a:spcBef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осуществлялось</a:t>
            </a:r>
            <a:r>
              <a:rPr sz="2200" b="1" spc="-2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оказание</a:t>
            </a:r>
            <a:r>
              <a:rPr sz="2200" b="1" spc="-5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помощи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8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выдавался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7745" marR="5080" indent="-3249930">
              <a:lnSpc>
                <a:spcPts val="2590"/>
              </a:lnSpc>
              <a:spcBef>
                <a:spcPts val="425"/>
              </a:spcBef>
            </a:pPr>
            <a:r>
              <a:rPr dirty="0"/>
              <a:t>X.</a:t>
            </a:r>
            <a:r>
              <a:rPr spc="-45" dirty="0"/>
              <a:t> </a:t>
            </a:r>
            <a:r>
              <a:rPr dirty="0"/>
              <a:t>Оформление</a:t>
            </a:r>
            <a:r>
              <a:rPr spc="-15" dirty="0"/>
              <a:t> </a:t>
            </a:r>
            <a:r>
              <a:rPr dirty="0"/>
              <a:t>листка</a:t>
            </a:r>
            <a:r>
              <a:rPr spc="-15" dirty="0"/>
              <a:t> </a:t>
            </a:r>
            <a:r>
              <a:rPr spc="-10" dirty="0"/>
              <a:t>нетрудоспособности</a:t>
            </a:r>
            <a:r>
              <a:rPr spc="-6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10" dirty="0"/>
              <a:t>бумажном носителе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967232"/>
            <a:ext cx="8388985" cy="53371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346075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78.</a:t>
            </a:r>
            <a:r>
              <a:rPr sz="2000" b="1" spc="-5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При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заполнении</a:t>
            </a:r>
            <a:r>
              <a:rPr sz="2000" b="1" spc="-4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раздела</a:t>
            </a:r>
            <a:r>
              <a:rPr sz="2000" b="1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000" b="1" spc="-6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"ЗАПОЛНЯЕТСЯ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ВРАЧОМ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/>
                <a:cs typeface="Calibri" panose="020F0502020204030204"/>
              </a:rPr>
              <a:t>ОРГАНИЗАЦИИ"</a:t>
            </a:r>
            <a:r>
              <a:rPr sz="20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0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организацией: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510"/>
              </a:lnSpc>
              <a:spcBef>
                <a:spcPts val="48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"Дата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выдачи"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10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число,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месяц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год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выдачи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marR="77470" indent="-172720">
              <a:lnSpc>
                <a:spcPts val="2380"/>
              </a:lnSpc>
              <a:spcBef>
                <a:spcPts val="84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"Основной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государственный регистрационный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номер"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основной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государственный регистрационный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номер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записи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медицинской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организации,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330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выдавшей</a:t>
            </a:r>
            <a:r>
              <a:rPr sz="2200" b="1" spc="-10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листок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marR="173355" indent="-172720">
              <a:lnSpc>
                <a:spcPts val="2380"/>
              </a:lnSpc>
              <a:spcBef>
                <a:spcPts val="84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10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строках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"Фамилия,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имя,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отчество"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соответствующих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ячейках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указываются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полные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фамилия,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имя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205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отчество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временно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нетрудоспособного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соответствии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10"/>
              </a:lnSpc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документом,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удостоверяющим</a:t>
            </a:r>
            <a:r>
              <a:rPr sz="2200" b="1" spc="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личность;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marR="5080" indent="-172720">
              <a:lnSpc>
                <a:spcPts val="2380"/>
              </a:lnSpc>
              <a:spcBef>
                <a:spcPts val="825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строке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4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1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"Дата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рождения"</a:t>
            </a:r>
            <a:r>
              <a:rPr sz="2200" b="1" spc="-3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указывается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дата</a:t>
            </a:r>
            <a:r>
              <a:rPr sz="2200" b="1" spc="-5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рождения</a:t>
            </a:r>
            <a:r>
              <a:rPr sz="2200" b="1" spc="-3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нетрудоспособного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гражданина;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 indent="-172720">
              <a:lnSpc>
                <a:spcPts val="2510"/>
              </a:lnSpc>
              <a:spcBef>
                <a:spcPts val="500"/>
              </a:spcBef>
              <a:buFont typeface="Arial" panose="020B0604020202020204"/>
              <a:buChar char="•"/>
              <a:tabLst>
                <a:tab pos="185420" algn="l"/>
              </a:tabLst>
            </a:pP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ячейках</a:t>
            </a:r>
            <a:r>
              <a:rPr sz="2200" b="1" spc="-4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листка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нетрудоспособности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"М"</a:t>
            </a:r>
            <a:r>
              <a:rPr sz="2200" b="1" spc="-7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и</a:t>
            </a:r>
            <a:r>
              <a:rPr sz="2200" b="1" spc="-6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"Ж"</a:t>
            </a:r>
            <a:r>
              <a:rPr sz="2200" b="1" spc="-6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проставляется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184785">
              <a:lnSpc>
                <a:spcPts val="2510"/>
              </a:lnSpc>
            </a:pPr>
            <a:r>
              <a:rPr sz="2200" b="1" spc="-1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соответствующая</a:t>
            </a:r>
            <a:r>
              <a:rPr sz="2200" b="1" spc="-7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отметка</a:t>
            </a:r>
            <a:r>
              <a:rPr sz="2200" b="1" spc="-85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Calibri" panose="020F0502020204030204"/>
                <a:cs typeface="Calibri" panose="020F0502020204030204"/>
              </a:rPr>
              <a:t>"V";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78925</Words>
  <Application>WPS Presentation</Application>
  <PresentationFormat>Экран (4:3)</PresentationFormat>
  <Paragraphs>1284</Paragraphs>
  <Slides>117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117</vt:i4>
      </vt:variant>
    </vt:vector>
  </HeadingPairs>
  <TitlesOfParts>
    <vt:vector size="129" baseType="lpstr">
      <vt:lpstr>Arial</vt:lpstr>
      <vt:lpstr>SimSun</vt:lpstr>
      <vt:lpstr>Wingdings</vt:lpstr>
      <vt:lpstr>Calibri</vt:lpstr>
      <vt:lpstr>Tahoma</vt:lpstr>
      <vt:lpstr>Arial</vt:lpstr>
      <vt:lpstr>Calibri Light</vt:lpstr>
      <vt:lpstr>Microsoft YaHei</vt:lpstr>
      <vt:lpstr>Arial Unicode MS</vt:lpstr>
      <vt:lpstr>Times New Roman</vt:lpstr>
      <vt:lpstr>Calibri</vt:lpstr>
      <vt:lpstr>Office Theme</vt:lpstr>
      <vt:lpstr>ВРЕМЕННОЙ НЕТРУДОСПОСОБНОСТИ</vt:lpstr>
      <vt:lpstr>Терминология</vt:lpstr>
      <vt:lpstr>Виды медицинских экспертиз</vt:lpstr>
      <vt:lpstr>Терминология</vt:lpstr>
      <vt:lpstr>Терминология</vt:lpstr>
      <vt:lpstr>Терминология</vt:lpstr>
      <vt:lpstr>Задачи ЭВН</vt:lpstr>
      <vt:lpstr>Виды потери трудоспособности</vt:lpstr>
      <vt:lpstr>Виды потери трудоспособности</vt:lpstr>
      <vt:lpstr>Терминология</vt:lpstr>
      <vt:lpstr>Принципы организации экспертизы трудоспособности:</vt:lpstr>
      <vt:lpstr>Органы экспертизы трудоспособности:</vt:lpstr>
      <vt:lpstr>Уровни проведения ЭВН:</vt:lpstr>
      <vt:lpstr>Нормативные документы:</vt:lpstr>
      <vt:lpstr>Нормативные документы:</vt:lpstr>
      <vt:lpstr>Нормативные документы:</vt:lpstr>
      <vt:lpstr>Нормативные документы:</vt:lpstr>
      <vt:lpstr>Нормативные документы:</vt:lpstr>
      <vt:lpstr>«Конституция Российской Федерации»</vt:lpstr>
      <vt:lpstr>ФЗ Федеральный закон от 21.11.2011 N 323-ФЗ "Об основах охраны здоровья граждан в Российской Федерации"</vt:lpstr>
      <vt:lpstr>«Об основах охраны здоровья граждан в РФ»</vt:lpstr>
      <vt:lpstr>PowerPoint 演示文稿</vt:lpstr>
      <vt:lpstr>«Об основах охраны здоровья граждан в Российской Федерации» Статья 59. Экспертиза временной нетрудоспособности</vt:lpstr>
      <vt:lpstr>«Об основах охраны здоровья граждан в Российской Федерации» Статья 59. Экспертиза временной нетрудоспособности</vt:lpstr>
      <vt:lpstr>«Об основах охраны здоровья граждан в Российской Федерации»</vt:lpstr>
      <vt:lpstr>PowerPoint 演示文稿</vt:lpstr>
      <vt:lpstr>"Об обязательном социальном страховании на случай временной нетрудоспособности и в связи с материнством"</vt:lpstr>
      <vt:lpstr>"Об обязательном социальном страховании на случай временной нетрудоспособности и в связи с материнством"</vt:lpstr>
      <vt:lpstr>Федеральный закон от 29.12.2006 N 255-ФЗ (ред. от 29.12.2020) "Об обязательном социальном страховании на случай временной нетрудоспособности и в связи с материнством"</vt:lpstr>
      <vt:lpstr>Федеральный закон от 29.12.2006 N 255-ФЗ (ред. от 29.12.2020) "Об обязательном социальном страховании на случай временной нетрудоспособности и в связи с материнством"</vt:lpstr>
      <vt:lpstr>Приказ Минздрава России от 23 ноября 2021 г. N 1089н</vt:lpstr>
      <vt:lpstr>Приказ Минздрава России от 23 ноября 2021 г. N 1089н</vt:lpstr>
      <vt:lpstr>Приказ Минздрава России от 23 ноября 2021 г. N 1089н</vt:lpstr>
      <vt:lpstr>I. Общие положения</vt:lpstr>
      <vt:lpstr>I. Общие положения</vt:lpstr>
      <vt:lpstr>PowerPoint 演示文稿</vt:lpstr>
      <vt:lpstr>2. Листок нетрудоспособности формируют (выдают) медицинские работники медицинских организаций :</vt:lpstr>
      <vt:lpstr>Выдача листков нетрудоспособности осуществляется</vt:lpstr>
      <vt:lpstr>Выдача листков нетрудоспособности осуществляется</vt:lpstr>
      <vt:lpstr>Выдача листков нетрудоспособности осуществляется</vt:lpstr>
      <vt:lpstr>Закрытие листков нетрудоспособности</vt:lpstr>
      <vt:lpstr>Закрытие листков нетрудоспособности</vt:lpstr>
      <vt:lpstr>Закрытие листков нетрудоспособности</vt:lpstr>
      <vt:lpstr>В случае, если гражданин до дня наступления временной нетрудоспособности, отпуска по беременности и родам</vt:lpstr>
      <vt:lpstr>том числе полученных вследствие несчастного случая на производстве, отравлениях и иных состояниях, связанных с</vt:lpstr>
      <vt:lpstr>том числе полученных вследствие несчастного случая на производстве, отравлениях и иных состояниях, связанных с временной потерей гражданами трудоспособности</vt:lpstr>
      <vt:lpstr>том числе полученных вследствие несчастного случая на производстве, отравлениях и иных состояниях, связанных с</vt:lpstr>
      <vt:lpstr>том числе полученных вследствие несчастного случая на производстве, отравлениях и иных состояниях, связанных с</vt:lpstr>
      <vt:lpstr>заболеваниях, профессиональных заболеваниях, травмах, в том числе полученных вследствие несчастного случая на производстве, отравлениях и иных состояниях, связанных с временной потерей гражданами трудоспособности</vt:lpstr>
      <vt:lpstr>33. Листок нетрудоспособности не формируется гражданам:</vt:lpstr>
      <vt:lpstr>33. Если листок нетрудоспособности не формируется :</vt:lpstr>
      <vt:lpstr>III. Формирование листка нетрудоспособности при направлении граждан на медико-социальную экспертизу</vt:lpstr>
      <vt:lpstr>PowerPoint 演示文稿</vt:lpstr>
      <vt:lpstr>III. Формирование листка нетрудоспособности при направлении граждан на медико-социальную экспертизу</vt:lpstr>
      <vt:lpstr>III. Формирование листка нетрудоспособности при направлении граждан на медико-социальную экспертизу</vt:lpstr>
      <vt:lpstr>IV. Формирование листка нетрудоспособности на период санаторно-курортного лечения</vt:lpstr>
      <vt:lpstr>IV. Формирование листка нетрудоспособности на период санаторно-курортного лечения</vt:lpstr>
      <vt:lpstr>PowerPoint 演示文稿</vt:lpstr>
      <vt:lpstr>V. Формирование листка нетрудоспособности по уходу за больным членом семьи</vt:lpstr>
      <vt:lpstr>V. Формирование листка нетрудоспособности по уходу за больным членом семьи</vt:lpstr>
      <vt:lpstr>V. Формирование листка нетрудоспособности по уходу за больным членом семьи</vt:lpstr>
      <vt:lpstr>V. Формирование листка нетрудоспособности по уходу за больным членом семьи</vt:lpstr>
      <vt:lpstr>PowerPoint 演示文稿</vt:lpstr>
      <vt:lpstr>PowerPoint 演示文稿</vt:lpstr>
      <vt:lpstr>PowerPoint 演示文稿</vt:lpstr>
      <vt:lpstr>представляющих опасность для окружающих</vt:lpstr>
      <vt:lpstr>представляющих опасность для окружающих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Приказ Минздравсоцразвития РФ от 26.04.2011 N 347н Об утверждении формы бланка листка нетрудоспособности</vt:lpstr>
      <vt:lpstr>PowerPoint 演示文稿</vt:lpstr>
      <vt:lpstr>IX. Оформление листка нетрудоспособности в форме электронного документа</vt:lpstr>
      <vt:lpstr>IX. Оформление листка нетрудоспособности в форме электронного документа</vt:lpstr>
      <vt:lpstr>IX. Оформление листка нетрудоспособности в форме электронного документа</vt:lpstr>
      <vt:lpstr>IX. Оформление листка нетрудоспособности в форме электронного документа</vt:lpstr>
      <vt:lpstr>IX. Оформление листка нетрудоспособности в форме электронного документа</vt:lpstr>
      <vt:lpstr>электронной форме "Диагноз" из медицинской информационной системы медицинской</vt:lpstr>
      <vt:lpstr>PowerPoint 演示文稿</vt:lpstr>
      <vt:lpstr>IX. Оформление листка нетрудоспособности в форме электронного документа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нетрудоспособности медицинской организацией</vt:lpstr>
      <vt:lpstr>PowerPoint 演示文稿</vt:lpstr>
      <vt:lpstr>должны попадать на ячейки информационного поля бланка листка нетрудоспособности.</vt:lpstr>
      <vt:lpstr>PowerPoint 演示文稿</vt:lpstr>
      <vt:lpstr>X. Оформление листка нетрудоспособности на бумажном носителе</vt:lpstr>
      <vt:lpstr>X. Оформление листка нетрудоспособности на бумажном носителе</vt:lpstr>
      <vt:lpstr>X. Оформление листка нетрудоспособности на бумажном носителе</vt:lpstr>
      <vt:lpstr>X. Оформление листка нетрудоспособности на бумажном носителе</vt:lpstr>
      <vt:lpstr>X. Оформление листка нетрудоспособности на бумажном носителе</vt:lpstr>
      <vt:lpstr>X. Оформление листка нетрудоспособности на бумажном носителе</vt:lpstr>
      <vt:lpstr>X. Оформление листка нетрудоспособности на бумажном носителе</vt:lpstr>
      <vt:lpstr>X. Оформление листка нетрудоспособности на бумажном носителе</vt:lpstr>
      <vt:lpstr>X. Оформление листка нетрудоспособности на бумажном носителе</vt:lpstr>
      <vt:lpstr>X. Оформление листка нетрудоспособности на бумажном носителе</vt:lpstr>
      <vt:lpstr>X. Оформление листка нетрудоспособности на бумажном носителе</vt:lpstr>
      <vt:lpstr>X. Оформление листка нетрудоспособности на бумажном носителе</vt:lpstr>
      <vt:lpstr>Приказ Минздрава России от 23.08.2016 N 625н "Об утверждении Порядка проведения экспертизы временной нетрудоспособности"</vt:lpstr>
      <vt:lpstr>Приказ Минздрава России от 23.08.2016 N 625н "Об утверждении Порядка проведения экспертизы временной нетрудоспособности"</vt:lpstr>
      <vt:lpstr>PowerPoint 演示文稿</vt:lpstr>
      <vt:lpstr>Бланки листков нетрудоспособности</vt:lpstr>
      <vt:lpstr>Листки нетрудоспособности</vt:lpstr>
      <vt:lpstr>PowerPoint 演示文稿</vt:lpstr>
      <vt:lpstr>PowerPoint 演示文稿</vt:lpstr>
      <vt:lpstr>"Об утверждении порядка создания и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ЭКСПЕРТИЗА ВРЕМЕННОЙ НЕТРУДОСПОСОБНОСТИ</dc:title>
  <dc:creator>Шиндряева</dc:creator>
  <cp:lastModifiedBy>mol-upr-4</cp:lastModifiedBy>
  <cp:revision>5</cp:revision>
  <dcterms:created xsi:type="dcterms:W3CDTF">2022-07-29T04:46:00Z</dcterms:created>
  <dcterms:modified xsi:type="dcterms:W3CDTF">2023-09-21T08:10:51Z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2022-05-04T07:00:00Z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2022-07-29T07:00:00Z</vt:filetime>
  </property>
  <property fmtid="{D5CDD505-2E9C-101B-9397-08002B2CF9AE}" pid="5" name="ICV">
    <vt:lpwstr>2658F9374E494A4A9F09AAF3666B3E06_13</vt:lpwstr>
  </property>
  <property fmtid="{D5CDD505-2E9C-101B-9397-08002B2CF9AE}" pid="6" name="KSOProductBuildVer">
    <vt:lpwstr>1049-12.2.0.13215</vt:lpwstr>
  </property>
</Properties>
</file>