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71" r:id="rId2"/>
    <p:sldId id="318" r:id="rId3"/>
    <p:sldId id="319" r:id="rId4"/>
    <p:sldId id="293" r:id="rId5"/>
    <p:sldId id="410" r:id="rId6"/>
    <p:sldId id="317" r:id="rId7"/>
    <p:sldId id="320" r:id="rId8"/>
    <p:sldId id="359" r:id="rId9"/>
    <p:sldId id="412" r:id="rId10"/>
    <p:sldId id="360" r:id="rId11"/>
    <p:sldId id="413" r:id="rId12"/>
    <p:sldId id="341" r:id="rId13"/>
    <p:sldId id="399" r:id="rId14"/>
    <p:sldId id="400" r:id="rId15"/>
    <p:sldId id="402" r:id="rId16"/>
    <p:sldId id="364" r:id="rId17"/>
    <p:sldId id="365" r:id="rId18"/>
    <p:sldId id="403" r:id="rId19"/>
    <p:sldId id="348" r:id="rId20"/>
    <p:sldId id="349" r:id="rId21"/>
    <p:sldId id="404" r:id="rId22"/>
    <p:sldId id="405" r:id="rId23"/>
    <p:sldId id="351" r:id="rId24"/>
    <p:sldId id="368" r:id="rId25"/>
    <p:sldId id="370" r:id="rId2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kolovskaya-marina@yandex.ru" initials="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9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lishevaaa\Desktop\&#1054;&#1090;&#1095;&#1077;&#1090;%20&#1086;%20&#1092;&#1091;&#1085;&#1082;&#1094;&#1080;&#1086;&#1085;&#1080;&#1088;&#1086;&#1074;&#1072;&#1085;&#1080;&#1080;%20&#1057;&#1052;&#1050;\&#1054;&#1090;&#1095;&#1077;&#1090;%20&#1087;&#1086;%20&#1057;&#1052;&#1050;%20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lishevaaa\Downloads\&#1054;&#1090;&#1095;&#1077;&#1090;%20&#1087;&#1086;%20&#1057;&#1052;&#1050;%20202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elishevaaa\Desktop\&#1054;&#1090;&#1095;&#1077;&#1090;%20&#1086;%20&#1092;&#1091;&#1085;&#1082;&#1094;&#1080;&#1086;&#1085;&#1080;&#1088;&#1086;&#1074;&#1072;&#1085;&#1080;&#1080;%20&#1057;&#1052;&#1050;\&#1054;&#1090;&#1095;&#1077;&#1090;%20&#1087;&#1086;%20&#1057;&#1052;&#1050;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Лист3!$A$2</c:f>
              <c:strCache>
                <c:ptCount val="1"/>
              </c:strCache>
            </c:strRef>
          </c:tx>
          <c:invertIfNegative val="0"/>
          <c:dLbls>
            <c:dLbl>
              <c:idx val="0"/>
              <c:layout>
                <c:manualLayout>
                  <c:x val="3.897967777618176E-3"/>
                  <c:y val="-3.77756207446655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8983888809088E-3"/>
                  <c:y val="-3.67540462983787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2.0986455969258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Лист3!$B$2:$D$2</c:f>
              <c:numCache>
                <c:formatCode>0%</c:formatCode>
                <c:ptCount val="3"/>
                <c:pt idx="0">
                  <c:v>0.72699999999999998</c:v>
                </c:pt>
                <c:pt idx="1">
                  <c:v>0.82</c:v>
                </c:pt>
                <c:pt idx="2">
                  <c:v>0.72</c:v>
                </c:pt>
              </c:numCache>
            </c:numRef>
          </c:val>
        </c:ser>
        <c:ser>
          <c:idx val="1"/>
          <c:order val="1"/>
          <c:tx>
            <c:strRef>
              <c:f>Лист3!$A$3</c:f>
              <c:strCache>
                <c:ptCount val="1"/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Лист3!$B$1:$D$1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Лист3!$B$3:$D$3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408000"/>
        <c:axId val="125409536"/>
      </c:barChart>
      <c:catAx>
        <c:axId val="125408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409536"/>
        <c:crosses val="autoZero"/>
        <c:auto val="1"/>
        <c:lblAlgn val="ctr"/>
        <c:lblOffset val="100"/>
        <c:noMultiLvlLbl val="0"/>
      </c:catAx>
      <c:valAx>
        <c:axId val="125409536"/>
        <c:scaling>
          <c:orientation val="minMax"/>
          <c:min val="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408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данные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554691961398955E-3"/>
                  <c:y val="-3.4747288714791991E-2"/>
                </c:manualLayout>
              </c:layout>
              <c:tx>
                <c:rich>
                  <a:bodyPr/>
                  <a:lstStyle/>
                  <a:p>
                    <a:r>
                      <a:rPr lang="en-US" sz="1600" b="1">
                        <a:latin typeface="Times New Roman" pitchFamily="18" charset="0"/>
                        <a:cs typeface="Times New Roman" pitchFamily="18" charset="0"/>
                      </a:rPr>
                      <a:t>91,5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2047435690045274E-3"/>
                  <c:y val="-1.9855593551309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7471435370761692E-3"/>
                  <c:y val="-2.9783390326964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2049558586202109E-3"/>
                  <c:y val="-3.47472887147919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txPr>
              <a:bodyPr/>
              <a:lstStyle/>
              <a:p>
                <a:pPr>
                  <a:defRPr sz="16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Лист1!$B$1:$E$1</c:f>
              <c:strCache>
                <c:ptCount val="4"/>
                <c:pt idx="0">
                  <c:v>2020г.</c:v>
                </c:pt>
                <c:pt idx="1">
                  <c:v>2021г.</c:v>
                </c:pt>
                <c:pt idx="2">
                  <c:v>2022г.</c:v>
                </c:pt>
                <c:pt idx="3">
                  <c:v>2023г.</c:v>
                </c:pt>
              </c:strCache>
            </c:strRef>
          </c:cat>
          <c:val>
            <c:numRef>
              <c:f>Лист1!$B$2:$E$2</c:f>
              <c:numCache>
                <c:formatCode>0.00</c:formatCode>
                <c:ptCount val="4"/>
                <c:pt idx="0">
                  <c:v>91.5</c:v>
                </c:pt>
                <c:pt idx="1">
                  <c:v>95</c:v>
                </c:pt>
                <c:pt idx="2">
                  <c:v>97.2</c:v>
                </c:pt>
                <c:pt idx="3">
                  <c:v>97.1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763968"/>
        <c:axId val="125765504"/>
      </c:barChart>
      <c:catAx>
        <c:axId val="12576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765504"/>
        <c:crosses val="autoZero"/>
        <c:auto val="1"/>
        <c:lblAlgn val="ctr"/>
        <c:lblOffset val="100"/>
        <c:noMultiLvlLbl val="0"/>
      </c:catAx>
      <c:valAx>
        <c:axId val="125765504"/>
        <c:scaling>
          <c:orientation val="minMax"/>
          <c:min val="0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763968"/>
        <c:crosses val="autoZero"/>
        <c:crossBetween val="between"/>
        <c:majorUnit val="2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Лист4!$A$2</c:f>
              <c:strCache>
                <c:ptCount val="1"/>
                <c:pt idx="0">
                  <c:v>100% выполнение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722562929496313E-3"/>
                  <c:y val="1.5122296571155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1.232097298820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6128146474815023E-3"/>
                  <c:y val="-9.2407297411552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Лист4!$B$2:$E$2</c:f>
              <c:numCache>
                <c:formatCode>General</c:formatCode>
                <c:ptCount val="4"/>
                <c:pt idx="0">
                  <c:v>10</c:v>
                </c:pt>
                <c:pt idx="1">
                  <c:v>9</c:v>
                </c:pt>
                <c:pt idx="2">
                  <c:v>7</c:v>
                </c:pt>
                <c:pt idx="3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Лист4!$A$3</c:f>
              <c:strCache>
                <c:ptCount val="1"/>
                <c:pt idx="0">
                  <c:v>частичное выполнение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-2.7954348013322055E-4"/>
                  <c:y val="-1.0808743331091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7.6659475757639463E-3"/>
                  <c:y val="1.6895012940659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Лист4!$B$1:$E$1</c:f>
              <c:numCache>
                <c:formatCode>General</c:formatCod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</c:numCache>
            </c:numRef>
          </c:cat>
          <c:val>
            <c:numRef>
              <c:f>Лист4!$B$3:$E$3</c:f>
              <c:numCache>
                <c:formatCode>General</c:formatCode>
                <c:ptCount val="4"/>
                <c:pt idx="0">
                  <c:v>9</c:v>
                </c:pt>
                <c:pt idx="1">
                  <c:v>10</c:v>
                </c:pt>
                <c:pt idx="2">
                  <c:v>12</c:v>
                </c:pt>
                <c:pt idx="3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801984"/>
        <c:axId val="125803520"/>
      </c:barChart>
      <c:catAx>
        <c:axId val="125801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803520"/>
        <c:crosses val="autoZero"/>
        <c:auto val="1"/>
        <c:lblAlgn val="ctr"/>
        <c:lblOffset val="100"/>
        <c:noMultiLvlLbl val="0"/>
      </c:catAx>
      <c:valAx>
        <c:axId val="12580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5801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97111-493D-40FC-BCE3-0F41EEC0FA42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9B9D1E-814E-4FC8-B672-D33FA88FC9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514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4D748-E606-444C-8117-0C1F11CBFC1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462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4D748-E606-444C-8117-0C1F11CBFC1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8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4D748-E606-444C-8117-0C1F11CBFC1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8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4D748-E606-444C-8117-0C1F11CBFC1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82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4D748-E606-444C-8117-0C1F11CBFC1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823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4D748-E606-444C-8117-0C1F11CBFC1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8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94D748-E606-444C-8117-0C1F11CBFC1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682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2" t="16383" r="14565" b="1778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50" y="1947863"/>
            <a:ext cx="7886700" cy="3097212"/>
          </a:xfrm>
        </p:spPr>
        <p:txBody>
          <a:bodyPr>
            <a:normAutofit/>
          </a:bodyPr>
          <a:lstStyle/>
          <a:p>
            <a:pPr algn="just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 О ФУНКЦИОНИРОВАНИИ СМК УНИВЕРСИТЕТА </a:t>
            </a:r>
            <a:endParaRPr lang="en-US" sz="4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2023 ГОД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2" name="Прямоугольник 8"/>
          <p:cNvSpPr>
            <a:spLocks noChangeArrowheads="1"/>
          </p:cNvSpPr>
          <p:nvPr/>
        </p:nvSpPr>
        <p:spPr bwMode="auto">
          <a:xfrm>
            <a:off x="5580063" y="5470525"/>
            <a:ext cx="29908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10000"/>
              </a:lnSpc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СПЕЦИАЛИСТ ПО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СМК: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10000"/>
              </a:lnSpc>
            </a:pP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ЦЕЛИШЕВА А.А.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/>
            </a:extLst>
          </p:cNvPr>
          <p:cNvSpPr txBox="1"/>
          <p:nvPr/>
        </p:nvSpPr>
        <p:spPr>
          <a:xfrm>
            <a:off x="1848798" y="1232848"/>
            <a:ext cx="4608513" cy="646113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</a:t>
            </a:r>
          </a:p>
        </p:txBody>
      </p:sp>
      <p:pic>
        <p:nvPicPr>
          <p:cNvPr id="2054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60" y="860425"/>
            <a:ext cx="1512887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5" name="Прямоугольник 6"/>
          <p:cNvSpPr>
            <a:spLocks noChangeArrowheads="1"/>
          </p:cNvSpPr>
          <p:nvPr/>
        </p:nvSpPr>
        <p:spPr bwMode="auto">
          <a:xfrm>
            <a:off x="3203575" y="6265863"/>
            <a:ext cx="2990850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</a:pP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Красноярск,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2162889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-22356" y="368225"/>
            <a:ext cx="9143999" cy="500042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И ОБЛАСТИ ДЛЯ УЛУЧШЕНИЙ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7790" y="4248335"/>
            <a:ext cx="2498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ОБУЧАЮЩИМИСЯ, АБИТУРИЕНТАМИ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22655" y="1052737"/>
            <a:ext cx="1549700" cy="295232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-перенесение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сроков невыполненных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202440" y="1052737"/>
            <a:ext cx="1601807" cy="302690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новых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лекций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894402" y="5213970"/>
            <a:ext cx="3757718" cy="1285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НЕВЫПОЛНЕНИИ ПОКАЗАТЕЛЯ В ОБЯЗАТЕЛЬНОМ ПОРЯДКЕ ПРОПИСЫВАТЬ ПРИЧИНЫ НЕВЫПОЛНЕНИЯ И МЕРОПРИЯТИЯ ДЛЯ УЛУЧШЕНИЯ.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83463" y="4380101"/>
            <a:ext cx="2620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УЛУЧШЕНИЕ МЕТОДИЧЕСКИХ МАТЕРИАЛОВ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80003" y="4403815"/>
            <a:ext cx="2585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«ВЫПОЛНИТЬ НЕВЫПОЛНЕННОЕ»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65898" y="1052736"/>
            <a:ext cx="4561482" cy="318501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разъяснительной работы с абитуриентами о наличии  различных мер финансовой поддержки, таких как: образовательные сертификаты, образовательный кредит от Сбербанка, заключение договоров с ЛПУ;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содействие в адаптации студентов-первокурсников с представлением им инструментария для быстрой ориентации и успешной интеграции в образовательную среду Университета;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индивидуальная работа с обучающимися, в том числе с целью повышения мотивации к обучению;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поиск новых зарубежных партнеров и  заключение договоров 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сотрудничестве.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2555776" y="4292371"/>
            <a:ext cx="360040" cy="263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7717485" y="4116569"/>
            <a:ext cx="360040" cy="263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713489" y="4150813"/>
            <a:ext cx="360040" cy="2635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2" descr="Сертификация СМК. Сертификат системы менеджмента качества. | Благотес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9" y="5172474"/>
            <a:ext cx="1658220" cy="1326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588224" y="5186818"/>
            <a:ext cx="2101534" cy="12850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УЛУЧШЕНИЯ УСЛОВИЙ РАБОТЫ ПОДРАЗДЕЛЕНИЙ, ВЫПОЛНЕНИЯ ПЛАНОВ РАБОТЫ, ПОКАЗАТЕЛЕЙ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5830753" y="5733256"/>
            <a:ext cx="613455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4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1556792"/>
            <a:ext cx="79208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каждым календарным годом (четыре отчетных периода) наблюдается все большая вовлеченность подразделений и держателей процессов в организацию планово-отчетной документации, что обусловливает более качественную подготовку и понимание самих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процессов;</a:t>
            </a:r>
          </a:p>
          <a:p>
            <a:pPr lvl="0" indent="4500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составлении планов на будущий отчетный период структурными  подразделениями учитываются невыполненные мероприятия за прошлый период, что влечет за собой положительный момент в виде более планомерного и логичного планирования по каждому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000" algn="just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Ежегодно ОЛАСС УМУ будет осуществлять сбор данных (посредством планово-отчетной документации) с руководителей всех структурных подразделений Университета.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586691"/>
            <a:ext cx="9143999" cy="500042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ВЫВОДЫ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0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1429" y="476672"/>
            <a:ext cx="9144000" cy="571480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ФУНКЦИОНИРОВАНИЕ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УНИВЕРСИТЕТА И СООТВЕТСТВИЕ ПРОДУКЦИИ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7348" t="24407" r="15687" b="12594"/>
          <a:stretch/>
        </p:blipFill>
        <p:spPr>
          <a:xfrm>
            <a:off x="215516" y="1318070"/>
            <a:ext cx="87129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7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9A3F75-70AF-4399-913C-CCE09CFC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2" t="16365" r="14564" b="74833"/>
          <a:stretch/>
        </p:blipFill>
        <p:spPr>
          <a:xfrm>
            <a:off x="0" y="-5208"/>
            <a:ext cx="9144000" cy="9169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C23480-C660-4483-A1B6-130D21CB5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25" t="16384" r="36285" b="17785"/>
          <a:stretch/>
        </p:blipFill>
        <p:spPr>
          <a:xfrm>
            <a:off x="0" y="-2023"/>
            <a:ext cx="144016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9871E9-2A02-4459-8045-E5DD8443DB8E}"/>
              </a:ext>
            </a:extLst>
          </p:cNvPr>
          <p:cNvSpPr txBox="1"/>
          <p:nvPr/>
        </p:nvSpPr>
        <p:spPr>
          <a:xfrm>
            <a:off x="1234697" y="474131"/>
            <a:ext cx="7176426" cy="707886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ФУНКЦИОНИРОВАНИЕ ПРОЦЕССОВ УНИВЕРСИТЕТА И СООТВЕТСТВИЕ ПРОДУКЦИИ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06F122-CCC9-4448-9951-BFDE8733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1" y="453262"/>
            <a:ext cx="911730" cy="9169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544522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12 процессам показатели выполнены на 100%. По сравнению с прошлым отчетным периодом имеется существенная положительная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динамика.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1751873"/>
              </p:ext>
            </p:extLst>
          </p:nvPr>
        </p:nvGraphicFramePr>
        <p:xfrm>
          <a:off x="1017201" y="1466189"/>
          <a:ext cx="7372736" cy="39070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613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9A3F75-70AF-4399-913C-CCE09CFC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2" t="16365" r="14564" b="74833"/>
          <a:stretch/>
        </p:blipFill>
        <p:spPr>
          <a:xfrm>
            <a:off x="0" y="-2023"/>
            <a:ext cx="9144000" cy="9169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C23480-C660-4483-A1B6-130D21CB5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25" t="16384" r="36285" b="17785"/>
          <a:stretch/>
        </p:blipFill>
        <p:spPr>
          <a:xfrm>
            <a:off x="0" y="-2023"/>
            <a:ext cx="144016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9871E9-2A02-4459-8045-E5DD8443DB8E}"/>
              </a:ext>
            </a:extLst>
          </p:cNvPr>
          <p:cNvSpPr txBox="1"/>
          <p:nvPr/>
        </p:nvSpPr>
        <p:spPr>
          <a:xfrm>
            <a:off x="1186215" y="662315"/>
            <a:ext cx="7176426" cy="40011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ЧАСТИЧНОЕ ВЫПОЛНЕНИЕ ПОКАЗАТЕЛЕЙ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06F122-CCC9-4448-9951-BFDE8733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767" y="557788"/>
            <a:ext cx="911730" cy="91693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44497" y="1196752"/>
            <a:ext cx="7559951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Частичное выполнение показателей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наблюдается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процессам (2.2 «Проектирование и разработка ОПОП»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подпроцесс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2.2.1; 2.4 «Прием обучающихся»; 2.5 «Реализация ОПОП»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подпроцесс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2.5.2; 2.10 «Научно-исследовательская деятельность», 3.1 «Управление персоналом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»; 3.8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«Социальная поддержка студентов и сотрудников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Особое внимание стоит уделить сохраняющемуся на протяжении второго отчетного периода снижению результативности выполнения таких процессов как: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2.11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«Международная деятельность» и 3.4 «Библиотечное и информационное обслуживание».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Здесь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стоит сказать, что на данные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направления (2.11 и 3.4)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 сравнению с другими процессами, сильное отрицательное влияние оказывает сложившаяся затруднительная внешнеполитическая обстановка (закрытие доступа к информационным, научным ресурсам и БД, а также популярным социальным сетям, постоянный поиск альтернативных международных партнеров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9A3F75-70AF-4399-913C-CCE09CFC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2" t="16365" r="14564" b="74833"/>
          <a:stretch/>
        </p:blipFill>
        <p:spPr>
          <a:xfrm>
            <a:off x="-23526" y="369176"/>
            <a:ext cx="9144000" cy="9169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C23480-C660-4483-A1B6-130D21CB5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25" t="16384" r="36285" b="17785"/>
          <a:stretch/>
        </p:blipFill>
        <p:spPr>
          <a:xfrm>
            <a:off x="0" y="-2023"/>
            <a:ext cx="144016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9871E9-2A02-4459-8045-E5DD8443DB8E}"/>
              </a:ext>
            </a:extLst>
          </p:cNvPr>
          <p:cNvSpPr txBox="1"/>
          <p:nvPr/>
        </p:nvSpPr>
        <p:spPr>
          <a:xfrm>
            <a:off x="1269135" y="606285"/>
            <a:ext cx="7176426" cy="40011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ПРИЧИНЫ НЕВЫПОЛНЕНИЯ ПОКАЗАТЕЛЕЙ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06F122-CCC9-4448-9951-BFDE8733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878" y="371015"/>
            <a:ext cx="911730" cy="916939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395536" y="1287954"/>
            <a:ext cx="3993452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ВНЕШНИЕ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16017" y="1287954"/>
            <a:ext cx="4104456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ВНУТРЕННИЕ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5536" y="2132856"/>
            <a:ext cx="3993452" cy="4536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0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возможность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абитуриентов одновременно участвовать в конкурсе в несколько образовательных организациях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сложная внешнеполитическая ситуация;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доступа к международным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наукометрическим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БД;</a:t>
            </a:r>
          </a:p>
          <a:p>
            <a:pPr indent="4500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слабая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мотивационная составляющая в учебном процессе у студентов;  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неосознанный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специальности.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6016" y="2132856"/>
            <a:ext cx="4104457" cy="453650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оснований, необходимой информации либо подтверждающих документов для выплаты материальной помощи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indent="45000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недостатки учебного процесса: излишне быстрый темп изложения учебного; материала на некоторых лекциях, недостаточная его конкретность, малое число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примеров</a:t>
            </a:r>
          </a:p>
          <a:p>
            <a:pPr indent="45000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недостаточная публикационная активность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НПР;</a:t>
            </a:r>
          </a:p>
          <a:p>
            <a:pPr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дефицит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кадровых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ресурсов;</a:t>
            </a:r>
          </a:p>
          <a:p>
            <a:pPr indent="45000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ыполнение незапланированных мероприятий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стоимости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обучения;</a:t>
            </a:r>
          </a:p>
          <a:p>
            <a:pPr indent="45000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ричины технического характера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0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" y="428209"/>
            <a:ext cx="9143999" cy="500042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И ОБЛАСТИ ДЛЯ УЛУЧШЕНИЙ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5536" y="2103961"/>
            <a:ext cx="8582682" cy="4349375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разъяснительной работы с абитуриентами о наличии разных мер финансовой поддержки: образовательные сертификаты, образовательный кредит от Сбербанка, заключение договор с ЛПУ;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увеличение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приема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абитуриентов;</a:t>
            </a:r>
          </a:p>
          <a:p>
            <a:pPr lvl="0"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новых информационных онлайн-ресурсов  (на платформе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погружений по дисциплинам. Индивидуальная работа с обучающимися преподавателей, своевременное информирование родителей о неуспеваемости обучающегося;</a:t>
            </a:r>
          </a:p>
          <a:p>
            <a:pPr lvl="0"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контроля за текущей успеваемостью, мотивирование обучающихся к высоким результатам на аттестации;</a:t>
            </a:r>
          </a:p>
          <a:p>
            <a:pPr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новых форм работы в привлечении пользователей (организация интерактивных выставок, конкурсов, тематических </a:t>
            </a:r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видеообзоров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т.д.);</a:t>
            </a:r>
          </a:p>
          <a:p>
            <a:pPr lvl="0" indent="45000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доведение информации до обучающихся и до сотрудников Университета о возможности получения материальной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помощи.</a:t>
            </a:r>
          </a:p>
          <a:p>
            <a:pPr lvl="0"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95536" y="1056725"/>
            <a:ext cx="8582682" cy="53691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2.4 «Прием обучающихся», 2.5 «Реализация ОПОП», 3.8 «Социальная поддержка студентов и сотрудников»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4572000" y="1651106"/>
            <a:ext cx="540060" cy="4197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67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4418" y="486394"/>
            <a:ext cx="9143999" cy="500042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РЕКОМЕНДАЦИИ И ОБЛАСТИ ДЛЯ УЛУЧШЕНИЙ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6890" y="5229200"/>
            <a:ext cx="8208912" cy="100811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0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более эффективных мер по стимулированию публикационной активности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НПР;</a:t>
            </a:r>
          </a:p>
          <a:p>
            <a:pPr indent="450000" algn="just"/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разработка мероприятий по повышению качества научных исследований,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выполняемых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КрасГМУ.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5424" y="2060848"/>
            <a:ext cx="8346513" cy="216024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450000"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-поиск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новых партнеров для заключения новых договоров о международном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сотрудничестве;</a:t>
            </a:r>
          </a:p>
          <a:p>
            <a:pPr lvl="0"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увеличение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географии приема 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абитуриентов;</a:t>
            </a:r>
          </a:p>
          <a:p>
            <a:pPr lvl="0"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новых информационных онлайн-ресурсов  (на платформе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Telegram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indent="450000" algn="just">
              <a:buFontTx/>
              <a:buChar char="-"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удовлетворенности потребителей печатной продукции в рамках общего анкетирования;</a:t>
            </a:r>
          </a:p>
          <a:p>
            <a:pPr indent="450000" algn="just">
              <a:buFontTx/>
              <a:buChar char="-"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новых форм работы в привлечении пользователей (организация интерактивных выставок, конкурсов, тематических </a:t>
            </a:r>
            <a:r>
              <a:rPr lang="ru-RU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видеообзоров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т.д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.).</a:t>
            </a:r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8750" y="1124744"/>
            <a:ext cx="8357052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2.11 «Международная деятельность»,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 Библиотечное и информационное обслуживание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36890" y="4509120"/>
            <a:ext cx="8183582" cy="360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2.10 «Научно-исследовательская деятельность»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4662521" y="4890882"/>
            <a:ext cx="360040" cy="223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4632885" y="1750707"/>
            <a:ext cx="360040" cy="2235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956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9A3F75-70AF-4399-913C-CCE09CFC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2" t="16365" r="14564" b="74833"/>
          <a:stretch/>
        </p:blipFill>
        <p:spPr>
          <a:xfrm>
            <a:off x="0" y="-2023"/>
            <a:ext cx="9144000" cy="9169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C23480-C660-4483-A1B6-130D21CB5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25" t="16384" r="36285" b="17785"/>
          <a:stretch/>
        </p:blipFill>
        <p:spPr>
          <a:xfrm>
            <a:off x="0" y="-2023"/>
            <a:ext cx="144016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9871E9-2A02-4459-8045-E5DD8443DB8E}"/>
              </a:ext>
            </a:extLst>
          </p:cNvPr>
          <p:cNvSpPr txBox="1"/>
          <p:nvPr/>
        </p:nvSpPr>
        <p:spPr>
          <a:xfrm>
            <a:off x="1186215" y="1016258"/>
            <a:ext cx="7176426" cy="707886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РЕКОМЕНДАЦИИ ПРИ ЕЖЕГОДНОМ НЕВЫПОЛНЕНИИ ПОКАЗАТЕЛЕЙ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06F122-CCC9-4448-9951-BFDE8733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632" y="911731"/>
            <a:ext cx="911730" cy="91693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22420" y="2420888"/>
            <a:ext cx="795637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процессов провести анализ невыполнения показателей за отчетный 2023 год.</a:t>
            </a:r>
          </a:p>
          <a:p>
            <a:pPr indent="450000" algn="just">
              <a:buFontTx/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процессов, подразделений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анализ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 невыполнения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отчетный 2023 год.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buFontTx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обнаружении невыполнения одного и того же показателя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за несколько отчетных периодов составить план корректирующих и предупреждающих действий</a:t>
            </a:r>
          </a:p>
        </p:txBody>
      </p:sp>
    </p:spTree>
    <p:extLst>
      <p:ext uri="{BB962C8B-B14F-4D97-AF65-F5344CB8AC3E}">
        <p14:creationId xmlns:p14="http://schemas.microsoft.com/office/powerpoint/2010/main" val="126437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6109" y="585128"/>
            <a:ext cx="9144000" cy="571480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РЕЗУЛЬТАТИВНОСТЬ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ПРЕДПРИНЯТЫХ В ОТВЕТ НА РИСКИ И ВОЗМОЖНОСТИ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3204" y="1379671"/>
            <a:ext cx="813583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6.1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 В ОТНОШЕНИИ РИСКОВ И ВОЗМОЖНОСТЕЙ </a:t>
            </a:r>
          </a:p>
          <a:p>
            <a:pPr algn="just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6.1.1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планировании в системе менеджмента качества организация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определить 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риски и возможности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подлежащие рассмотрению для: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уверенности в том, что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СМК может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достичь своих намеченных результатов;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их желаемого влияния;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предотвращения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уменьшения их нежелательного влияния;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lphaL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улучшения.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3203" y="4365104"/>
            <a:ext cx="813583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6.1.2 Организация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планировать: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действия по рассмотрению этих рисков и возможностей; и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то, каким образом: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457200" algn="just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внедрять эти действия в процессы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СМК; </a:t>
            </a:r>
          </a:p>
          <a:p>
            <a:pPr marL="342900" indent="457200" algn="just"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этих действий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4173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412776"/>
            <a:ext cx="8229600" cy="4741987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9.3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со стороны руководства</a:t>
            </a:r>
            <a:br>
              <a:rPr lang="ru-RU" sz="8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</a:t>
            </a:r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9.3.1 Общие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положения</a:t>
            </a:r>
            <a:endParaRPr lang="ru-RU" sz="6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base">
              <a:buNone/>
            </a:pP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руководство должно анализировать через запланированные интервалы времени систему менеджмента качества в целях обеспечения ее постоянной пригодности, адекватности, результативности и согласованности со стратегическим </a:t>
            </a: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направлением организации</a:t>
            </a:r>
            <a: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6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 9.3.2 Входные данные анализа со стороны руководства</a:t>
            </a:r>
          </a:p>
          <a:p>
            <a:pPr marL="0" indent="0" fontAlgn="base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а) статус действий по результатам предыдущих анализов со стороны руководства;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изменения во внешних и внутренних факторах, касающихся системы менеджмента качества;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информация о результатах деятельности и результативности системы менеджмента качества, включая тенденции, относящиеся: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к удовлетворенности потребителей и отзывам от соответствующих заинтересованных сторон;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степени достижения целей в области качества;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показателям процессов и соответствию продукции и услуг;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несоответствиям и корректирующим действиям;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результатам мониторинга и измерений;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результатам аудитов;</a:t>
            </a:r>
          </a:p>
          <a:p>
            <a:pPr marL="0" indent="0" fontAlgn="base">
              <a:buNone/>
            </a:pP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7)результатам деятельности внешних поставщиков;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d) достаточности ресурсов;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 результативности действий, предпринятых в отношении рисков и возможностей;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f) возможностям для улучшения.</a:t>
            </a:r>
            <a:br>
              <a:rPr lang="ru-RU" sz="6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6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7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" y="495299"/>
            <a:ext cx="9143999" cy="706388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ВХОДНЫЕ ДАННЫЕ ДЛЯ АНАЛИЗА СО СТОРОНЫ РУКОВОДСТВА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55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757" y="692696"/>
            <a:ext cx="9144000" cy="571480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 fontScale="92500" lnSpcReduction="1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РЕЗУЛЬТАТИВНОСТЬ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ДЕЙСТВИЙ, ПРЕДПРИНЯТЫХ В ОТВЕТ НА РИСКИ И ВОЗМОЖНОСТИ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9095" y="1700808"/>
            <a:ext cx="49325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Университете разработан реестр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рисков.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Данный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реестр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пересматриваться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руководителями процессов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необходимости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7548" y="4581128"/>
            <a:ext cx="78489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разработанным рискам каждым руководителем: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проведен анализ,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указаны причины возникновения рисков,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определен уровень риска,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разработаны мероприятия по его снижению. 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9522" t="23422" r="25649" b="10626"/>
          <a:stretch/>
        </p:blipFill>
        <p:spPr>
          <a:xfrm>
            <a:off x="5913623" y="1484784"/>
            <a:ext cx="2807238" cy="30963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13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9A3F75-70AF-4399-913C-CCE09CFC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2" t="16365" r="14564" b="74833"/>
          <a:stretch/>
        </p:blipFill>
        <p:spPr>
          <a:xfrm>
            <a:off x="0" y="-2023"/>
            <a:ext cx="9144000" cy="9169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C23480-C660-4483-A1B6-130D21CB5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25" t="16384" r="36285" b="17785"/>
          <a:stretch/>
        </p:blipFill>
        <p:spPr>
          <a:xfrm>
            <a:off x="0" y="-2023"/>
            <a:ext cx="144016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9871E9-2A02-4459-8045-E5DD8443DB8E}"/>
              </a:ext>
            </a:extLst>
          </p:cNvPr>
          <p:cNvSpPr txBox="1"/>
          <p:nvPr/>
        </p:nvSpPr>
        <p:spPr>
          <a:xfrm>
            <a:off x="1301697" y="351919"/>
            <a:ext cx="7176426" cy="64633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РЕЗУЛЬТАТИВНОСТЬ ДЕЙСТВИЙ, ПРЕДПРИНЯТЫХ В ОТВЕТ НА РИСКИ И ВОЗМОЖНОСТИ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06F122-CCC9-4448-9951-BFDE8733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5" y="247392"/>
            <a:ext cx="911730" cy="916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47726" y="914916"/>
            <a:ext cx="78843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Наличие рисков с уровнем – «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ритический» у процесса 2.5 «Реализация ОПОП»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024992"/>
              </p:ext>
            </p:extLst>
          </p:nvPr>
        </p:nvGraphicFramePr>
        <p:xfrm>
          <a:off x="484960" y="1622802"/>
          <a:ext cx="8292543" cy="51037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6457"/>
                <a:gridCol w="1350756"/>
                <a:gridCol w="2210247"/>
                <a:gridCol w="2795083"/>
              </a:tblGrid>
              <a:tr h="5100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риска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Причины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возникновения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Мероприятия по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снижению/оптимизации риска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123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 «Реализация ОПОП»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1238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2.5.1 «Реализация ОП ВО»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3304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невыполнения государственного задания (качество обучения, уровень успеваемости)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критический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исполнительская дисциплина обучающихся;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личностная мотивация студентов в процессе обучения;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невысокий % информированности родителей об успеваемости обучающихся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контроль за ведением занятий ППС;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контроль со стороны кураторов и ППС за посещаемостью и успеваемостью студентов;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своевременное информирование родителей неуспевающих обучающихся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256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Риск недостатка педагогических кадров соответствующей квалификации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критический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невысокая оплата труда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привлечение молодых кадров из педагогических и медицинских вузов;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участие в рейтинге ППС;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выполнение дополнительных оплачиваемых функций (кураторство)</a:t>
                      </a:r>
                      <a:endParaRPr lang="ru-RU" sz="1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196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9A3F75-70AF-4399-913C-CCE09CFC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2" t="16365" r="14564" b="74833"/>
          <a:stretch/>
        </p:blipFill>
        <p:spPr>
          <a:xfrm>
            <a:off x="0" y="-2023"/>
            <a:ext cx="9144000" cy="9169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C23480-C660-4483-A1B6-130D21CB5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25" t="16384" r="36285" b="17785"/>
          <a:stretch/>
        </p:blipFill>
        <p:spPr>
          <a:xfrm>
            <a:off x="0" y="-2023"/>
            <a:ext cx="144016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9871E9-2A02-4459-8045-E5DD8443DB8E}"/>
              </a:ext>
            </a:extLst>
          </p:cNvPr>
          <p:cNvSpPr txBox="1"/>
          <p:nvPr/>
        </p:nvSpPr>
        <p:spPr>
          <a:xfrm>
            <a:off x="1241011" y="816203"/>
            <a:ext cx="7176426" cy="400110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ВЫВОДЫ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06F122-CCC9-4448-9951-BFDE8733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576" y="557788"/>
            <a:ext cx="911730" cy="91693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0857" y="1772816"/>
            <a:ext cx="8001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4500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Университете проводится анализ и оценка рисков по всем установленным процессам. Анализируются причины возникновения, а также разрабатываются мероприятия по оптимизации, либо устранению рисковых ситуаций по каждому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процессу.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indent="450000" algn="just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планы структурных подразделений Университета вносятся риски по процессам, видам деятельности.</a:t>
            </a:r>
          </a:p>
        </p:txBody>
      </p:sp>
    </p:spTree>
    <p:extLst>
      <p:ext uri="{BB962C8B-B14F-4D97-AF65-F5344CB8AC3E}">
        <p14:creationId xmlns:p14="http://schemas.microsoft.com/office/powerpoint/2010/main" val="259977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692696"/>
            <a:ext cx="9144000" cy="571480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АКТУАЛИЗАЦИЯ ДОКУМЕНТАЦИИ СМК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9557" y="3356992"/>
            <a:ext cx="79568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Причинами актуализации и разработки документации явились:</a:t>
            </a: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соответствие документов требованиям ISO 9001:2015;</a:t>
            </a:r>
          </a:p>
          <a:p>
            <a:pPr indent="450000"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-подготовка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 процедуре ресертификации Университета;</a:t>
            </a: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соответствие нормативно-правовым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актам;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актуализация планово-отчетной документации.</a:t>
            </a:r>
            <a:endParaRPr lang="ru-RU" sz="2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19557" y="1556792"/>
            <a:ext cx="79568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Университете ежегодно актуализируются документы СМК и разрабатываются новые. В отчетном году было актуализировано и разработано 7 документов (2 стандарта организации, 2 положения, 2 инструкция, 1 порядок).</a:t>
            </a:r>
          </a:p>
        </p:txBody>
      </p:sp>
    </p:spTree>
    <p:extLst>
      <p:ext uri="{BB962C8B-B14F-4D97-AF65-F5344CB8AC3E}">
        <p14:creationId xmlns:p14="http://schemas.microsoft.com/office/powerpoint/2010/main" val="158949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8451" y="188640"/>
            <a:ext cx="9143999" cy="576064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ДЛЯ УЛУЧШЕНИЙ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5537" y="90872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Анализируя показатели и критерии оценки результативности работы подразделений и функционирования процессов, можно выделить следующие направления для улучшения системы менеджмента качества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indent="450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ежегодное информационное мероприятие (ликбез) для руководителей структурных подразделений Университета по написанию планово-отчетной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документации;</a:t>
            </a:r>
          </a:p>
          <a:p>
            <a:pPr lvl="0" indent="450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Добавить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процесс «Маркетинговые исследования» опрос аспирантов, иностранных обучающихся и ППС, задействованных в процессе обучения иностранного контингента и проводить анализ по данным видам анкетирования держателям данных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анкет;</a:t>
            </a:r>
          </a:p>
          <a:p>
            <a:pPr lvl="0" indent="450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проводить анкетирование по качеству преподавания дисциплины (любые две дисциплины с курса по соответствующей специальности) деканам факультетов, руководителю колледжа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анкетирования необходимо вносить в отчет по самообследованию 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специальности;</a:t>
            </a:r>
          </a:p>
          <a:p>
            <a:pPr lvl="0" indent="450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Ежегодно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проводить аудит структурных подразделений по номенклатуре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дел;</a:t>
            </a:r>
          </a:p>
          <a:p>
            <a:pPr lvl="0" indent="450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ввести в действие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«Модуль»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планово-отчетной документации для подразделений и установить сроки размещения данных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документов;</a:t>
            </a:r>
          </a:p>
          <a:p>
            <a:pPr lvl="0" indent="450000" algn="just"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случае обнаружения невыполнения одного и того же показателя за несколько отчетных периодов составить план корректирующих и предупреждающих действий.</a:t>
            </a:r>
          </a:p>
        </p:txBody>
      </p:sp>
    </p:spTree>
    <p:extLst>
      <p:ext uri="{BB962C8B-B14F-4D97-AF65-F5344CB8AC3E}">
        <p14:creationId xmlns:p14="http://schemas.microsoft.com/office/powerpoint/2010/main" val="297769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/>
        </p:nvPicPr>
        <p:blipFill>
          <a:blip r:embed="rId2"/>
          <a:srcRect l="19441" b="2341"/>
          <a:stretch>
            <a:fillRect/>
          </a:stretch>
        </p:blipFill>
        <p:spPr bwMode="auto">
          <a:xfrm>
            <a:off x="337694" y="1897344"/>
            <a:ext cx="8640290" cy="4484704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89947"/>
            <a:ext cx="8517632" cy="1143000"/>
          </a:xfrm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84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199" y="1700808"/>
            <a:ext cx="8229600" cy="3844751"/>
          </a:xfrm>
        </p:spPr>
        <p:txBody>
          <a:bodyPr>
            <a:normAutofit/>
          </a:bodyPr>
          <a:lstStyle/>
          <a:p>
            <a:pPr marL="0" indent="450000" fontAlgn="base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 9.3.3 Выходные данные анализа со стороны руководства должны включать в себя решения и действия, относящиеся:</a:t>
            </a:r>
            <a:b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a)к возможностям для улучшения;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любым необходимым изменениям системы менеджмента качества;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потребности в ресурсах.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450000" algn="just" fontAlgn="base">
              <a:spcBef>
                <a:spcPts val="0"/>
              </a:spcBef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регистрировать и сохранять документированную информацию как свидетельство результатов анализа со стороны руководства. Одним из таких свидетельств и является «Отчет о функционировании СМК» за соответствующий отчетный период.</a:t>
            </a:r>
          </a:p>
          <a:p>
            <a:pPr marL="0" indent="450000" algn="just">
              <a:spcBef>
                <a:spcPts val="0"/>
              </a:spcBef>
              <a:buNone/>
            </a:pPr>
            <a:endParaRPr lang="ru-RU" sz="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-1" y="404664"/>
            <a:ext cx="9143999" cy="648072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ВХОДНЫЕ ДАННЫЕ ДЛЯ АНАЛИЗА СО СТОРОНЫ РУКОВОДСТВА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287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48478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ru-RU" sz="2000" dirty="0"/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СТЕПЕНЬ РЕАЛИЗАЦИИ ДЕЙСТВИЙ , ОСУЩЕСТВЛЯЕМЫХ ПО ИТОГАМ  ПРЕДЫДУЩИХ АНАЛИЗОВ СО СТОРОНЫ РУКОВОДСТВА</a:t>
            </a:r>
            <a:endParaRPr lang="ru-RU" sz="2000" b="1" dirty="0"/>
          </a:p>
          <a:p>
            <a:pPr marL="0" indent="0" algn="just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АНАЛИЗ ВЫПОЛНЕНИЯ ПОСТАВЛЕННЫХ ЦЕЛЕЙ В РАМКАХ СФОРМУЛИРОВАННОЙ ПОЛИТИКИ В ОБЛАСТИ КАЧЕСТВА</a:t>
            </a:r>
          </a:p>
          <a:p>
            <a:pPr marL="0" indent="0" algn="just">
              <a:buNone/>
            </a:pPr>
            <a:r>
              <a:rPr lang="ru-RU" sz="20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РЕЗУЛЬТАТЫ ВНУТРЕННИХ АУДИТОВ УНИВЕРСИТЕТА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АНАЛИЗ ВЫПОЛНЕНИЯ ПЛАНОВ КД И ПД</a:t>
            </a:r>
          </a:p>
          <a:p>
            <a:pPr marL="0" indent="0" algn="just">
              <a:buNone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5)МАРКЕТИНГОВЫЕ ИССЛЕДОВАНИЯ УРОВНЯ УДОВЛЕТВОРЕННОСТИ ПОТРЕБИТЕЛЕЙ УНИВЕРСИТЕТА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ФУНКЦИОНИРОВАНИЕ ПРОЦЕССОВ УНИВЕРСИТЕТА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)РЕЗУЛЬТАТИВНОСТЬ ДЕЙСТВИЙ, ПРЕДПРИНЯТЫХ В ОТВЕТ НА РИСКИ И ВОЗМОЖНОСТИ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АКТУАЛИЗАЦИЯ ДОКУМЕНТАЦИИ СМК УНИВЕРСИТЕТА</a:t>
            </a:r>
          </a:p>
          <a:p>
            <a:pPr marL="0" indent="0" algn="just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)НАПРАВЛЕНИЯ ДЛЯ УЛУЧШЕНИЯ И СОВЕРШЕНСТВОВАНИЯ СМК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643481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ОТЧЕТА: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613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E9A3F75-70AF-4399-913C-CCE09CFCF8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612" t="16365" r="14564" b="74833"/>
          <a:stretch/>
        </p:blipFill>
        <p:spPr>
          <a:xfrm>
            <a:off x="0" y="369528"/>
            <a:ext cx="9144000" cy="91693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DC23480-C660-4483-A1B6-130D21CB5D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6025" t="16384" r="36285" b="17785"/>
          <a:stretch/>
        </p:blipFill>
        <p:spPr>
          <a:xfrm>
            <a:off x="0" y="-2023"/>
            <a:ext cx="144016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99871E9-2A02-4459-8045-E5DD8443DB8E}"/>
              </a:ext>
            </a:extLst>
          </p:cNvPr>
          <p:cNvSpPr txBox="1"/>
          <p:nvPr/>
        </p:nvSpPr>
        <p:spPr>
          <a:xfrm>
            <a:off x="1331640" y="513964"/>
            <a:ext cx="7176426" cy="646331"/>
          </a:xfrm>
          <a:prstGeom prst="rect">
            <a:avLst/>
          </a:prstGeom>
          <a:noFill/>
          <a:effectLst>
            <a:outerShdw blurRad="1270000" dist="50800" dir="5400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 СТЕПЕНЬ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ПОСТАВЛЕННЫХ ЦЕЛЕЙ В РАМКАХ СФОРМУЛИРОВАННОЙ ПОЛИТИКИ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D06F122-CCC9-4448-9951-BFDE87333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15" y="369529"/>
            <a:ext cx="911730" cy="9169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5125" y="4653136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назначен руководитель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«Маркетинг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360000"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-Не размещена планово-отчетная документация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обеспечивающих подразделений Университета на сайте Университета в разделе «Сотрудникам» - «Мониторинг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</a:p>
          <a:p>
            <a:pPr indent="360000"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разработке установление сроков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размещения планово-отчетной документации обеспечивающих подразделений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Университета.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Диаграмма 13"/>
          <p:cNvGraphicFramePr/>
          <p:nvPr>
            <p:extLst>
              <p:ext uri="{D42A27DB-BD31-4B8C-83A1-F6EECF244321}">
                <p14:modId xmlns:p14="http://schemas.microsoft.com/office/powerpoint/2010/main" val="3512501323"/>
              </p:ext>
            </p:extLst>
          </p:nvPr>
        </p:nvGraphicFramePr>
        <p:xfrm>
          <a:off x="1440160" y="1628801"/>
          <a:ext cx="6516216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58199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Картинки по запросу картинки качество образ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картинки качество образ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артинки по запросу картинки качество образ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6110" y="590704"/>
            <a:ext cx="9143999" cy="894079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АНАЛИЗ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ВЫПОЛНЕНИЯ ПОСТАВЛЕННЫХ ЦЕЛЕЙ В РАМКАХ СФОРМУЛИРОВАННОЙ ПОЛИТИКИ В ОБЛАСТИ КАЧЕСТВА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975" y="2060848"/>
            <a:ext cx="84601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Университете выделены следующие уровни целей в области качества:</a:t>
            </a:r>
          </a:p>
          <a:p>
            <a:pPr indent="4500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главная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 области качества;</a:t>
            </a:r>
          </a:p>
          <a:p>
            <a:pPr indent="4500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цели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СМК;</a:t>
            </a:r>
          </a:p>
          <a:p>
            <a:pPr indent="450000"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цели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структурных подразделений;</a:t>
            </a:r>
          </a:p>
          <a:p>
            <a:pPr indent="450000" algn="just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цели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персонала.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в области качества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год 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Университета 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действующей системы менеджмента качества ФГБОУ ВО КрасГМУ в соответствии с требованиями ГОСТ Р ИСО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9001-2015</a:t>
            </a:r>
            <a:r>
              <a:rPr lang="ru-RU" dirty="0" smtClean="0"/>
              <a:t>.</a:t>
            </a:r>
            <a:r>
              <a:rPr lang="ru-RU" dirty="0"/>
              <a:t>	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Номер слайда 23"/>
          <p:cNvSpPr txBox="1">
            <a:spLocks/>
          </p:cNvSpPr>
          <p:nvPr/>
        </p:nvSpPr>
        <p:spPr>
          <a:xfrm>
            <a:off x="8783638" y="6492875"/>
            <a:ext cx="360362" cy="3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57E27A-A5D8-48ED-A115-4F0068ECBCB8}" type="slidenum">
              <a:rPr lang="ru-RU" sz="1200">
                <a:solidFill>
                  <a:srgbClr val="00206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6</a:t>
            </a:fld>
            <a:endParaRPr lang="ru-RU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56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 descr="Картинки по запросу картинки качество образ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6" name="AutoShape 4" descr="Картинки по запросу картинки качество образ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318" name="AutoShape 6" descr="Картинки по запросу картинки качество образован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Заголовок 1"/>
          <p:cNvSpPr txBox="1">
            <a:spLocks/>
          </p:cNvSpPr>
          <p:nvPr/>
        </p:nvSpPr>
        <p:spPr bwMode="auto">
          <a:xfrm>
            <a:off x="-2" y="548680"/>
            <a:ext cx="9143999" cy="576064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ВЫПОЛНЕНИЯ ПЛАНОВ РАБОТ ПОДРАЗДЕЛЕНИЙ</a:t>
            </a:r>
          </a:p>
        </p:txBody>
      </p:sp>
      <p:sp>
        <p:nvSpPr>
          <p:cNvPr id="42" name="Номер слайда 23"/>
          <p:cNvSpPr txBox="1">
            <a:spLocks/>
          </p:cNvSpPr>
          <p:nvPr/>
        </p:nvSpPr>
        <p:spPr>
          <a:xfrm>
            <a:off x="8783638" y="6492875"/>
            <a:ext cx="360362" cy="3651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7057E27A-A5D8-48ED-A115-4F0068ECBCB8}" type="slidenum">
              <a:rPr lang="ru-RU" sz="1200">
                <a:solidFill>
                  <a:srgbClr val="002060"/>
                </a:solidFill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7</a:t>
            </a:fld>
            <a:endParaRPr lang="ru-RU" sz="12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9175" y="4653136"/>
            <a:ext cx="8152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Процент выполнения планов по Университету составил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97,1%.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Достигнутый высокий уровень выполнения планов структурных подразделений КрасГМУ в 2022 году, сохранился в 2023 году и остался практически неизменным, что в целом можно считать положительным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результатом. </a:t>
            </a:r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076747826"/>
              </p:ext>
            </p:extLst>
          </p:nvPr>
        </p:nvGraphicFramePr>
        <p:xfrm>
          <a:off x="1115614" y="1412776"/>
          <a:ext cx="6912768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97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0" y="404664"/>
            <a:ext cx="9143999" cy="648072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/>
          <a:p>
            <a:pPr algn="ctr"/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АНАЛИЗ ДОСТИЖЕНИЯ ЦЕЛЕЙ В ОБЛАСТИ КАЧЕСТВА ПРОЦЕССОВ СМК УНИВЕРСИТЕТА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164134"/>
            <a:ext cx="813690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соответствии с представленной планово-отчетной документацией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выполнили свои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показатели следующие подразделения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Отдел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ординатуры и развития профессиональной карьеры (процесс «Содействие трудоустройству выпускников»),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довузовского обучения и нового набора (процесс «Довузовская подготовка и профориентационная деятельность», процесс «Прием обучающихся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»),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ечебный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факультет (процесс «Реализация ОПОП»), 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едиатрический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факультет  (процесс «Реализация ОПОП»), отдел по воспитательной работе и молодежной политике (Процесс «Воспитательная и внеучебная работа с обучающимися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»),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портивный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клуб «Медик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»,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Научно-организационный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 (процесс  «Подготовка кадров высшей квалификации», процесс «Научно-исследовательская деятельность»),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тдел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кадров,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етодический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отдел УМУ (процесс «Управление персоналом»),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орпоративно-издательский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центр,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аучная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библиотека,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правление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 цифровым и информационным технологиям,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тдел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государственных закупок,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тдел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экономики и финансов.</a:t>
            </a:r>
          </a:p>
          <a:p>
            <a:pPr indent="450000"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Частично выполнили свои показатели следующие подразделения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методический отдел УМУ (колледж) (процесс «Проектирование и разработка ОПОП», процесс «Управление персоналом»), методический отдел УМУ (процесс «Проектирование и разработка ОПОП), отдел ординатуры и развития профессиональной карьеры (процесс «Прием обучающихся»), фармацевтический колледж, 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едико-психолого-фармацевтический факультет, стоматологический факультет (процесс «Реализация ОПОП»), отдел по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внеучебной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работе, отдел дополнительного профессионального образования, центр международных программ.</a:t>
            </a:r>
            <a:endParaRPr lang="ru-RU" sz="14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856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5689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" y="500042"/>
            <a:ext cx="9143999" cy="500042"/>
          </a:xfrm>
          <a:prstGeom prst="rect">
            <a:avLst/>
          </a:prstGeom>
          <a:ln>
            <a:noFill/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ПРИЧИНЫ НЕВЫПОЛНЕНИЯ ПЛАНОВ РАБОТ И ЦЕЛЕВЫХ ПОКАЗАТЕЛЕЙ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196752"/>
            <a:ext cx="784887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450000" algn="just">
              <a:buFontTx/>
              <a:buChar char="-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изкая исполнительская дисциплина, а также большая загруженность преподавателей;</a:t>
            </a:r>
          </a:p>
          <a:p>
            <a:pPr marL="285750" indent="4500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возможность обучающихся одновременно участвовать в конкурсе в несколько образовательных организациях;</a:t>
            </a:r>
          </a:p>
          <a:p>
            <a:pPr marL="285750" indent="4500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неосознанный выбор специальности (поступление на специальность по наличию мест на бюджетную форму обучения, а не по желанию, а также сильное влияние родителей на выбор поступающего);</a:t>
            </a:r>
          </a:p>
          <a:p>
            <a:pPr marL="285750" indent="4500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неготовность обучающихся к самостоятельной жизни, отсутствие собственной мотивации и самоорганизации в процессе обучения;</a:t>
            </a:r>
          </a:p>
          <a:p>
            <a:pPr marL="285750" indent="4500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сложная внешнеполитическая обстановка, затрудняющая выезд в ряд зарубежных стран и сотрудничество с ними;</a:t>
            </a:r>
          </a:p>
          <a:p>
            <a:pPr marL="285750" indent="4500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высокая занятость сотрудников, участвующих в процессе обучения иностранных студентов и невозможность регулярно посещать занятия по языковой подготовке;</a:t>
            </a:r>
          </a:p>
          <a:p>
            <a:pPr marL="285750" indent="4500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отсутствием концертной площадки для проведения мероприятий  в связи с ремонтом помещения;</a:t>
            </a:r>
          </a:p>
          <a:p>
            <a:pPr marL="285750" indent="450000" algn="just"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отсутствие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соответствующих курсов повышения квалификации в ИПО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КрасГМУ.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5320</TotalTime>
  <Words>2003</Words>
  <Application>Microsoft Office PowerPoint</Application>
  <PresentationFormat>Экран (4:3)</PresentationFormat>
  <Paragraphs>228</Paragraphs>
  <Slides>25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Соколовская Марина Владимировна</dc:creator>
  <cp:lastModifiedBy>Алина А. Целишева</cp:lastModifiedBy>
  <cp:revision>848</cp:revision>
  <cp:lastPrinted>2023-05-25T04:52:37Z</cp:lastPrinted>
  <dcterms:created xsi:type="dcterms:W3CDTF">2015-06-22T02:34:20Z</dcterms:created>
  <dcterms:modified xsi:type="dcterms:W3CDTF">2024-06-03T07:33:27Z</dcterms:modified>
</cp:coreProperties>
</file>