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112"/>
            <a:ext cx="9143999" cy="6831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3846" y="1777365"/>
            <a:ext cx="6787515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53846" y="3972559"/>
            <a:ext cx="681926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57375" y="2286000"/>
            <a:ext cx="1928876" cy="2214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58767" y="2356104"/>
            <a:ext cx="1426464" cy="2145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94759" y="2350007"/>
            <a:ext cx="1554480" cy="2157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86123" y="2214498"/>
            <a:ext cx="1554479" cy="2157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86123" y="6429400"/>
            <a:ext cx="549401" cy="21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86375" y="2214626"/>
            <a:ext cx="1786001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7162" y="2286000"/>
            <a:ext cx="1571624" cy="2143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571750" y="4500626"/>
            <a:ext cx="1928876" cy="207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28599" y="4429188"/>
            <a:ext cx="2143125" cy="2071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429125" y="4500626"/>
            <a:ext cx="1786001" cy="207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215126" y="4286199"/>
            <a:ext cx="2143125" cy="2271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0317" y="191846"/>
            <a:ext cx="670336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0216" y="2472690"/>
            <a:ext cx="6699884" cy="277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://vocabulary.ru/slovari/tolkovyi-slovar-psihiatricheskih-termin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vocabulary.ru/slovari/bolshaja-enciklopedija-po-psihiatrii-2-e-izd-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13" Type="http://schemas.openxmlformats.org/officeDocument/2006/relationships/image" Target="../media/image97.jp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12" Type="http://schemas.openxmlformats.org/officeDocument/2006/relationships/image" Target="../media/image96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11" Type="http://schemas.openxmlformats.org/officeDocument/2006/relationships/image" Target="../media/image95.jpg"/><Relationship Id="rId5" Type="http://schemas.openxmlformats.org/officeDocument/2006/relationships/image" Target="../media/image89.jpg"/><Relationship Id="rId15" Type="http://schemas.openxmlformats.org/officeDocument/2006/relationships/image" Target="../media/image99.jpg"/><Relationship Id="rId10" Type="http://schemas.openxmlformats.org/officeDocument/2006/relationships/image" Target="../media/image94.jpg"/><Relationship Id="rId4" Type="http://schemas.openxmlformats.org/officeDocument/2006/relationships/image" Target="../media/image88.jpg"/><Relationship Id="rId9" Type="http://schemas.openxmlformats.org/officeDocument/2006/relationships/image" Target="../media/image93.jpg"/><Relationship Id="rId14" Type="http://schemas.openxmlformats.org/officeDocument/2006/relationships/image" Target="../media/image9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11" Type="http://schemas.openxmlformats.org/officeDocument/2006/relationships/image" Target="../media/image109.jpg"/><Relationship Id="rId5" Type="http://schemas.openxmlformats.org/officeDocument/2006/relationships/image" Target="../media/image103.jpg"/><Relationship Id="rId10" Type="http://schemas.openxmlformats.org/officeDocument/2006/relationships/image" Target="../media/image108.png"/><Relationship Id="rId4" Type="http://schemas.openxmlformats.org/officeDocument/2006/relationships/image" Target="../media/image102.jpg"/><Relationship Id="rId9" Type="http://schemas.openxmlformats.org/officeDocument/2006/relationships/image" Target="../media/image10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18.jp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5%D0%BB%D1%8C%D0%B4%D0%B1%D0%B5%D1%80%D0%B3,_%D0%94%D0%B0%D0%B2%D0%B8%D0%B4_%D0%92%D0%BB%D0%B0%D0%B4%D0%B8%D0%BC%D0%B8%D1%80%D0%BE%D0%B2%D0%B8%D1%87" TargetMode="External"/><Relationship Id="rId2" Type="http://schemas.openxmlformats.org/officeDocument/2006/relationships/hyperlink" Target="https://ru.wikipedia.org/wiki/%D0%91%D0%B5%D1%85%D1%82%D0%B5%D1%80%D0%B5%D0%B2,_%D0%92%D0%BB%D0%B0%D0%B4%D0%B8%D0%BC%D0%B8%D1%80_%D0%9C%D0%B8%D1%85%D0%B0%D0%B9%D0%BB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3263265"/>
            <a:ext cx="741172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2570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libri"/>
                <a:cs typeface="Calibri"/>
              </a:rPr>
              <a:t>ТРАДИЦИИ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ИНОВАЦИИ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ЛОГОПЕДИИ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89" y="346710"/>
            <a:ext cx="790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3315" algn="l"/>
                <a:tab pos="5892800" algn="l"/>
              </a:tabLst>
            </a:pPr>
            <a:r>
              <a:rPr sz="2800" b="1" i="1" spc="70" dirty="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ен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д</a:t>
            </a:r>
            <a:r>
              <a:rPr sz="2800" b="1" i="1" spc="-3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ф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5" dirty="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sz="2800" b="1" i="1" spc="-2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ло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г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ч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sz="2800" b="1" i="1" spc="-65" dirty="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г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б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ра</a:t>
            </a:r>
            <a:r>
              <a:rPr sz="2800" b="1" i="1" spc="5" dirty="0">
                <a:solidFill>
                  <a:srgbClr val="622422"/>
                </a:solidFill>
                <a:latin typeface="Times New Roman"/>
                <a:cs typeface="Times New Roman"/>
              </a:rPr>
              <a:t>з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15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522" y="791972"/>
            <a:ext cx="80727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С </a:t>
            </a:r>
            <a:r>
              <a:rPr sz="1600" b="1" dirty="0">
                <a:latin typeface="Times New Roman"/>
                <a:cs typeface="Times New Roman"/>
              </a:rPr>
              <a:t>1920/ </a:t>
            </a:r>
            <a:r>
              <a:rPr sz="1600" b="1" spc="-10" dirty="0">
                <a:latin typeface="Times New Roman"/>
                <a:cs typeface="Times New Roman"/>
              </a:rPr>
              <a:t>21 учебного </a:t>
            </a:r>
            <a:r>
              <a:rPr sz="1600" b="1" spc="-25" dirty="0">
                <a:latin typeface="Times New Roman"/>
                <a:cs typeface="Times New Roman"/>
              </a:rPr>
              <a:t>года </a:t>
            </a:r>
            <a:r>
              <a:rPr sz="1600" spc="-10" dirty="0">
                <a:latin typeface="Times New Roman"/>
                <a:cs typeface="Times New Roman"/>
              </a:rPr>
              <a:t>при </a:t>
            </a:r>
            <a:r>
              <a:rPr sz="1600" spc="-15" dirty="0">
                <a:latin typeface="Times New Roman"/>
                <a:cs typeface="Times New Roman"/>
              </a:rPr>
              <a:t>педагогическом </a:t>
            </a:r>
            <a:r>
              <a:rPr sz="1600" spc="-20" dirty="0">
                <a:latin typeface="Times New Roman"/>
                <a:cs typeface="Times New Roman"/>
              </a:rPr>
              <a:t>факультете  </a:t>
            </a:r>
            <a:r>
              <a:rPr sz="1600" b="1" spc="-10" dirty="0">
                <a:latin typeface="Times New Roman"/>
                <a:cs typeface="Times New Roman"/>
              </a:rPr>
              <a:t>2-ого </a:t>
            </a:r>
            <a:r>
              <a:rPr sz="1600" b="1" dirty="0">
                <a:latin typeface="Times New Roman"/>
                <a:cs typeface="Times New Roman"/>
              </a:rPr>
              <a:t>МГУ </a:t>
            </a:r>
            <a:r>
              <a:rPr sz="1600" b="1" spc="-5" dirty="0">
                <a:latin typeface="Times New Roman"/>
                <a:cs typeface="Times New Roman"/>
              </a:rPr>
              <a:t>(преемник  </a:t>
            </a:r>
            <a:r>
              <a:rPr sz="1600" b="1" spc="-10" dirty="0">
                <a:latin typeface="Times New Roman"/>
                <a:cs typeface="Times New Roman"/>
              </a:rPr>
              <a:t>Московских </a:t>
            </a:r>
            <a:r>
              <a:rPr sz="1600" b="1" spc="-5" dirty="0">
                <a:latin typeface="Times New Roman"/>
                <a:cs typeface="Times New Roman"/>
              </a:rPr>
              <a:t>Высших </a:t>
            </a:r>
            <a:r>
              <a:rPr sz="1600" b="1" spc="-15" dirty="0">
                <a:latin typeface="Times New Roman"/>
                <a:cs typeface="Times New Roman"/>
              </a:rPr>
              <a:t>Женских </a:t>
            </a:r>
            <a:r>
              <a:rPr sz="1600" b="1" spc="-20" dirty="0">
                <a:latin typeface="Times New Roman"/>
                <a:cs typeface="Times New Roman"/>
              </a:rPr>
              <a:t>Курсов) </a:t>
            </a:r>
            <a:r>
              <a:rPr sz="1600" b="1" spc="-10" dirty="0">
                <a:latin typeface="Times New Roman"/>
                <a:cs typeface="Times New Roman"/>
              </a:rPr>
              <a:t>начинает </a:t>
            </a:r>
            <a:r>
              <a:rPr sz="1600" b="1" spc="-15" dirty="0">
                <a:latin typeface="Times New Roman"/>
                <a:cs typeface="Times New Roman"/>
              </a:rPr>
              <a:t>функционировать  </a:t>
            </a:r>
            <a:r>
              <a:rPr sz="1600" b="1" spc="-5" dirty="0">
                <a:latin typeface="Times New Roman"/>
                <a:cs typeface="Times New Roman"/>
              </a:rPr>
              <a:t>дефектологическое отделение, впоследствии переросшее в дефектологический  </a:t>
            </a:r>
            <a:r>
              <a:rPr sz="1600" b="1" spc="-15" dirty="0">
                <a:latin typeface="Times New Roman"/>
                <a:cs typeface="Times New Roman"/>
              </a:rPr>
              <a:t>факультет</a:t>
            </a:r>
            <a:r>
              <a:rPr sz="1600" spc="-15" dirty="0">
                <a:latin typeface="Times New Roman"/>
                <a:cs typeface="Times New Roman"/>
              </a:rPr>
              <a:t>. </a:t>
            </a:r>
            <a:r>
              <a:rPr sz="1600" spc="-5" dirty="0">
                <a:latin typeface="Times New Roman"/>
                <a:cs typeface="Times New Roman"/>
              </a:rPr>
              <a:t>У </a:t>
            </a:r>
            <a:r>
              <a:rPr sz="1600" spc="-20" dirty="0">
                <a:latin typeface="Times New Roman"/>
                <a:cs typeface="Times New Roman"/>
              </a:rPr>
              <a:t>истоков </a:t>
            </a:r>
            <a:r>
              <a:rPr sz="1600" spc="-15" dirty="0">
                <a:latin typeface="Times New Roman"/>
                <a:cs typeface="Times New Roman"/>
              </a:rPr>
              <a:t>его </a:t>
            </a:r>
            <a:r>
              <a:rPr sz="1600" spc="-5" dirty="0">
                <a:latin typeface="Times New Roman"/>
                <a:cs typeface="Times New Roman"/>
              </a:rPr>
              <a:t>развития </a:t>
            </a:r>
            <a:r>
              <a:rPr sz="1600" spc="-10" dirty="0">
                <a:latin typeface="Times New Roman"/>
                <a:cs typeface="Times New Roman"/>
              </a:rPr>
              <a:t>стояли: </a:t>
            </a:r>
            <a:r>
              <a:rPr sz="1600" spc="-5" dirty="0">
                <a:latin typeface="Times New Roman"/>
                <a:cs typeface="Times New Roman"/>
              </a:rPr>
              <a:t>В.П. </a:t>
            </a:r>
            <a:r>
              <a:rPr sz="1600" spc="-20" dirty="0">
                <a:latin typeface="Times New Roman"/>
                <a:cs typeface="Times New Roman"/>
              </a:rPr>
              <a:t>Кащенко, </a:t>
            </a:r>
            <a:r>
              <a:rPr sz="1600" spc="-5" dirty="0">
                <a:latin typeface="Times New Roman"/>
                <a:cs typeface="Times New Roman"/>
              </a:rPr>
              <a:t>Д.И. </a:t>
            </a:r>
            <a:r>
              <a:rPr sz="1600" spc="-10" dirty="0">
                <a:latin typeface="Times New Roman"/>
                <a:cs typeface="Times New Roman"/>
              </a:rPr>
              <a:t>Азбукин, </a:t>
            </a:r>
            <a:r>
              <a:rPr sz="1600" spc="-5" dirty="0">
                <a:latin typeface="Times New Roman"/>
                <a:cs typeface="Times New Roman"/>
              </a:rPr>
              <a:t>Ф.А. </a:t>
            </a:r>
            <a:r>
              <a:rPr sz="1600" spc="-65" dirty="0">
                <a:latin typeface="Times New Roman"/>
                <a:cs typeface="Times New Roman"/>
              </a:rPr>
              <a:t>Рау, </a:t>
            </a:r>
            <a:r>
              <a:rPr sz="1600" spc="-5" dirty="0">
                <a:latin typeface="Times New Roman"/>
                <a:cs typeface="Times New Roman"/>
              </a:rPr>
              <a:t>Е.Ф.  </a:t>
            </a:r>
            <a:r>
              <a:rPr sz="1600" spc="-70" dirty="0">
                <a:latin typeface="Times New Roman"/>
                <a:cs typeface="Times New Roman"/>
              </a:rPr>
              <a:t>Рау, </a:t>
            </a:r>
            <a:r>
              <a:rPr sz="1600" spc="-5" dirty="0">
                <a:latin typeface="Times New Roman"/>
                <a:cs typeface="Times New Roman"/>
              </a:rPr>
              <a:t>Л.С. </a:t>
            </a:r>
            <a:r>
              <a:rPr sz="1600" spc="-10" dirty="0">
                <a:latin typeface="Times New Roman"/>
                <a:cs typeface="Times New Roman"/>
              </a:rPr>
              <a:t>Выготский, </a:t>
            </a:r>
            <a:r>
              <a:rPr sz="1600" spc="-50" dirty="0">
                <a:latin typeface="Times New Roman"/>
                <a:cs typeface="Times New Roman"/>
              </a:rPr>
              <a:t>Г.И. </a:t>
            </a:r>
            <a:r>
              <a:rPr sz="1600" spc="-10" dirty="0">
                <a:latin typeface="Times New Roman"/>
                <a:cs typeface="Times New Roman"/>
              </a:rPr>
              <a:t>Россолимо, </a:t>
            </a:r>
            <a:r>
              <a:rPr sz="1600" spc="-55" dirty="0">
                <a:latin typeface="Times New Roman"/>
                <a:cs typeface="Times New Roman"/>
              </a:rPr>
              <a:t>А.Р. </a:t>
            </a:r>
            <a:r>
              <a:rPr sz="1600" spc="-15" dirty="0">
                <a:latin typeface="Times New Roman"/>
                <a:cs typeface="Times New Roman"/>
              </a:rPr>
              <a:t>Лурия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др.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2132838"/>
            <a:ext cx="1340993" cy="163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1297" y="2132838"/>
            <a:ext cx="1302765" cy="167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0654" y="3813809"/>
            <a:ext cx="1056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Д.И.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Азбукин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0061" y="3833571"/>
            <a:ext cx="6864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Ф.А.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Рау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9473" y="2132838"/>
            <a:ext cx="1256576" cy="163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57854" y="3813809"/>
            <a:ext cx="1229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Л.С.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Выготский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5230" y="2132838"/>
            <a:ext cx="1306702" cy="1639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60467" y="3786885"/>
            <a:ext cx="833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imes New Roman"/>
                <a:cs typeface="Times New Roman"/>
              </a:rPr>
              <a:t>А.Р.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Лурия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" y="5849823"/>
            <a:ext cx="80518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В дальнейшем </a:t>
            </a:r>
            <a:r>
              <a:rPr sz="1600" dirty="0">
                <a:latin typeface="Times New Roman"/>
                <a:cs typeface="Times New Roman"/>
              </a:rPr>
              <a:t>развитии </a:t>
            </a:r>
            <a:r>
              <a:rPr sz="1600" spc="-10" dirty="0">
                <a:latin typeface="Times New Roman"/>
                <a:cs typeface="Times New Roman"/>
              </a:rPr>
              <a:t>высшего дефектологического </a:t>
            </a:r>
            <a:r>
              <a:rPr sz="1600" spc="-5" dirty="0">
                <a:latin typeface="Times New Roman"/>
                <a:cs typeface="Times New Roman"/>
              </a:rPr>
              <a:t>образования </a:t>
            </a:r>
            <a:r>
              <a:rPr sz="1600" dirty="0">
                <a:latin typeface="Times New Roman"/>
                <a:cs typeface="Times New Roman"/>
              </a:rPr>
              <a:t>на </a:t>
            </a:r>
            <a:r>
              <a:rPr sz="1600" spc="-20" dirty="0">
                <a:latin typeface="Times New Roman"/>
                <a:cs typeface="Times New Roman"/>
              </a:rPr>
              <a:t>факультете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много</a:t>
            </a:r>
            <a:endParaRPr sz="1600">
              <a:latin typeface="Times New Roman"/>
              <a:cs typeface="Times New Roman"/>
            </a:endParaRPr>
          </a:p>
          <a:p>
            <a:pPr marL="12700" marR="147955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было сделано </a:t>
            </a:r>
            <a:r>
              <a:rPr sz="1600" spc="-10" dirty="0">
                <a:latin typeface="Times New Roman"/>
                <a:cs typeface="Times New Roman"/>
              </a:rPr>
              <a:t>А.И. </a:t>
            </a:r>
            <a:r>
              <a:rPr sz="1600" spc="-15" dirty="0">
                <a:latin typeface="Times New Roman"/>
                <a:cs typeface="Times New Roman"/>
              </a:rPr>
              <a:t>Дьячковым, </a:t>
            </a:r>
            <a:r>
              <a:rPr sz="1600" spc="-5" dirty="0">
                <a:latin typeface="Times New Roman"/>
                <a:cs typeface="Times New Roman"/>
              </a:rPr>
              <a:t>Х.С. Замским, </a:t>
            </a:r>
            <a:r>
              <a:rPr sz="1600" spc="-50" dirty="0">
                <a:latin typeface="Times New Roman"/>
                <a:cs typeface="Times New Roman"/>
              </a:rPr>
              <a:t>А.Г. </a:t>
            </a:r>
            <a:r>
              <a:rPr sz="1600" spc="-10" dirty="0">
                <a:latin typeface="Times New Roman"/>
                <a:cs typeface="Times New Roman"/>
              </a:rPr>
              <a:t>Басовой, </a:t>
            </a:r>
            <a:r>
              <a:rPr sz="1600" spc="-5" dirty="0">
                <a:latin typeface="Times New Roman"/>
                <a:cs typeface="Times New Roman"/>
              </a:rPr>
              <a:t>К.А. </a:t>
            </a:r>
            <a:r>
              <a:rPr sz="1600" spc="-20" dirty="0">
                <a:latin typeface="Times New Roman"/>
                <a:cs typeface="Times New Roman"/>
              </a:rPr>
              <a:t>Волковой,  </a:t>
            </a:r>
            <a:r>
              <a:rPr sz="1600" spc="-5" dirty="0">
                <a:latin typeface="Times New Roman"/>
                <a:cs typeface="Times New Roman"/>
              </a:rPr>
              <a:t>С.С. </a:t>
            </a:r>
            <a:r>
              <a:rPr sz="1600" spc="-10" dirty="0">
                <a:latin typeface="Times New Roman"/>
                <a:cs typeface="Times New Roman"/>
              </a:rPr>
              <a:t>Ляпидевским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44108" y="2152776"/>
            <a:ext cx="1071892" cy="1637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55919" y="3795776"/>
            <a:ext cx="1042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А.И.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Дьячков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63794" y="4117847"/>
            <a:ext cx="1024953" cy="1407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0500" y="4117847"/>
            <a:ext cx="1054227" cy="1432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08477" y="5573979"/>
            <a:ext cx="88074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latin typeface="Times New Roman"/>
                <a:cs typeface="Times New Roman"/>
              </a:rPr>
              <a:t>А.Г.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Басова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11320" y="4118102"/>
            <a:ext cx="938898" cy="1432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77436" y="5537403"/>
            <a:ext cx="2618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4960" algn="l"/>
              </a:tabLst>
            </a:pPr>
            <a:r>
              <a:rPr sz="1400" dirty="0">
                <a:latin typeface="Times New Roman"/>
                <a:cs typeface="Times New Roman"/>
              </a:rPr>
              <a:t>С.С. Ляпидевский	</a:t>
            </a:r>
            <a:r>
              <a:rPr sz="1400" spc="-5" dirty="0">
                <a:latin typeface="Times New Roman"/>
                <a:cs typeface="Times New Roman"/>
              </a:rPr>
              <a:t>Х.С.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Замский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922" y="235458"/>
            <a:ext cx="788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9505" algn="l"/>
                <a:tab pos="5882640" algn="l"/>
              </a:tabLst>
            </a:pP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Становление	</a:t>
            </a:r>
            <a:r>
              <a:rPr sz="2800" b="1" i="1" spc="15" dirty="0">
                <a:solidFill>
                  <a:srgbClr val="622422"/>
                </a:solidFill>
                <a:latin typeface="Times New Roman"/>
                <a:cs typeface="Times New Roman"/>
              </a:rPr>
              <a:t>дефектологического	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образования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296161"/>
            <a:ext cx="1108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688975" algn="l"/>
              </a:tabLst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В	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8374" y="1296161"/>
            <a:ext cx="3185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9915" algn="l"/>
                <a:tab pos="986155" algn="l"/>
                <a:tab pos="1550035" algn="l"/>
                <a:tab pos="2585085" algn="l"/>
              </a:tabLst>
            </a:pP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году	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на	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базе	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годичных	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курсов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234" y="1540002"/>
            <a:ext cx="1311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трехгодичные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961" y="1540002"/>
            <a:ext cx="181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дефектологические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508" y="1540002"/>
            <a:ext cx="602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рсы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34" y="1783842"/>
            <a:ext cx="1758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2610" algn="l"/>
              </a:tabLst>
            </a:pP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1600" spc="-85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дст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4694" y="1783842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профессора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2247" y="1783842"/>
            <a:ext cx="927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2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да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1220" y="1296161"/>
            <a:ext cx="11785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05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ра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ы 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600" spc="-85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мпр</a:t>
            </a:r>
            <a:r>
              <a:rPr sz="1600" spc="3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а 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Пе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ро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вича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234" y="2027681"/>
            <a:ext cx="2394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7915" algn="l"/>
              </a:tabLst>
            </a:pP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ще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600" spc="-9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време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6364" y="2027681"/>
            <a:ext cx="2693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1915" algn="l"/>
                <a:tab pos="2459990" algn="l"/>
              </a:tabLst>
            </a:pP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тк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ае</a:t>
            </a: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нс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234" y="2271471"/>
            <a:ext cx="457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изучению детской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дефективности</a:t>
            </a:r>
            <a:r>
              <a:rPr sz="16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Наркомздрава.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334" y="2561335"/>
            <a:ext cx="3043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81355" algn="l"/>
                <a:tab pos="1262380" algn="l"/>
                <a:tab pos="1824989" algn="l"/>
              </a:tabLst>
            </a:pPr>
            <a:r>
              <a:rPr sz="1500" dirty="0">
                <a:latin typeface="Times New Roman"/>
                <a:cs typeface="Times New Roman"/>
              </a:rPr>
              <a:t>В	</a:t>
            </a:r>
            <a:r>
              <a:rPr sz="1500" b="1" spc="-5" dirty="0">
                <a:latin typeface="Times New Roman"/>
                <a:cs typeface="Times New Roman"/>
              </a:rPr>
              <a:t>1921	</a:t>
            </a:r>
            <a:r>
              <a:rPr sz="1500" b="1" spc="-20" dirty="0">
                <a:latin typeface="Times New Roman"/>
                <a:cs typeface="Times New Roman"/>
              </a:rPr>
              <a:t>году	</a:t>
            </a:r>
            <a:r>
              <a:rPr sz="1500" b="1" spc="-15" dirty="0">
                <a:latin typeface="Times New Roman"/>
                <a:cs typeface="Times New Roman"/>
              </a:rPr>
              <a:t>трехгодичные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4108" y="2561335"/>
            <a:ext cx="2457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  <a:tabLst>
                <a:tab pos="754380" algn="l"/>
                <a:tab pos="1135380" algn="l"/>
                <a:tab pos="233997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к</a:t>
            </a:r>
            <a:r>
              <a:rPr sz="1500" b="1" dirty="0">
                <a:latin typeface="Times New Roman"/>
                <a:cs typeface="Times New Roman"/>
              </a:rPr>
              <a:t>ур</a:t>
            </a:r>
            <a:r>
              <a:rPr sz="1500" b="1" spc="-10" dirty="0">
                <a:latin typeface="Times New Roman"/>
                <a:cs typeface="Times New Roman"/>
              </a:rPr>
              <a:t>с</a:t>
            </a:r>
            <a:r>
              <a:rPr sz="1500" b="1" dirty="0">
                <a:latin typeface="Times New Roman"/>
                <a:cs typeface="Times New Roman"/>
              </a:rPr>
              <a:t>ы	р</a:t>
            </a:r>
            <a:r>
              <a:rPr sz="1500" b="1" spc="-10" dirty="0">
                <a:latin typeface="Times New Roman"/>
                <a:cs typeface="Times New Roman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о</a:t>
            </a:r>
            <a:r>
              <a:rPr sz="1500" b="1" spc="-10" dirty="0">
                <a:latin typeface="Times New Roman"/>
                <a:cs typeface="Times New Roman"/>
              </a:rPr>
              <a:t>рг</a:t>
            </a:r>
            <a:r>
              <a:rPr sz="1500" b="1" dirty="0">
                <a:latin typeface="Times New Roman"/>
                <a:cs typeface="Times New Roman"/>
              </a:rPr>
              <a:t>а</a:t>
            </a:r>
            <a:r>
              <a:rPr sz="1500" b="1" spc="-5" dirty="0">
                <a:latin typeface="Times New Roman"/>
                <a:cs typeface="Times New Roman"/>
              </a:rPr>
              <a:t>ни</a:t>
            </a:r>
            <a:r>
              <a:rPr sz="1500" b="1" spc="-55" dirty="0">
                <a:latin typeface="Times New Roman"/>
                <a:cs typeface="Times New Roman"/>
              </a:rPr>
              <a:t>з</a:t>
            </a:r>
            <a:r>
              <a:rPr sz="1500" b="1" dirty="0">
                <a:latin typeface="Times New Roman"/>
                <a:cs typeface="Times New Roman"/>
              </a:rPr>
              <a:t>у</a:t>
            </a:r>
            <a:r>
              <a:rPr sz="1500" b="1" spc="-20" dirty="0">
                <a:latin typeface="Times New Roman"/>
                <a:cs typeface="Times New Roman"/>
              </a:rPr>
              <a:t>ю</a:t>
            </a:r>
            <a:r>
              <a:rPr sz="1500" b="1" spc="15" dirty="0">
                <a:latin typeface="Times New Roman"/>
                <a:cs typeface="Times New Roman"/>
              </a:rPr>
              <a:t>т</a:t>
            </a:r>
            <a:r>
              <a:rPr sz="1500" b="1" spc="-10" dirty="0">
                <a:latin typeface="Times New Roman"/>
                <a:cs typeface="Times New Roman"/>
              </a:rPr>
              <a:t>с</a:t>
            </a:r>
            <a:r>
              <a:rPr sz="1500" b="1" dirty="0">
                <a:latin typeface="Times New Roman"/>
                <a:cs typeface="Times New Roman"/>
              </a:rPr>
              <a:t>я	в  д</a:t>
            </a:r>
            <a:r>
              <a:rPr sz="1500" b="1" spc="-10" dirty="0">
                <a:latin typeface="Times New Roman"/>
                <a:cs typeface="Times New Roman"/>
              </a:rPr>
              <a:t>е</a:t>
            </a:r>
            <a:r>
              <a:rPr sz="1500" b="1" spc="15" dirty="0">
                <a:latin typeface="Times New Roman"/>
                <a:cs typeface="Times New Roman"/>
              </a:rPr>
              <a:t>т</a:t>
            </a:r>
            <a:r>
              <a:rPr sz="1500" b="1" dirty="0">
                <a:latin typeface="Times New Roman"/>
                <a:cs typeface="Times New Roman"/>
              </a:rPr>
              <a:t>с</a:t>
            </a:r>
            <a:r>
              <a:rPr sz="1500" b="1" spc="-25" dirty="0">
                <a:latin typeface="Times New Roman"/>
                <a:cs typeface="Times New Roman"/>
              </a:rPr>
              <a:t>к</a:t>
            </a:r>
            <a:r>
              <a:rPr sz="1500" b="1" dirty="0">
                <a:latin typeface="Times New Roman"/>
                <a:cs typeface="Times New Roman"/>
              </a:rPr>
              <a:t>ой		</a:t>
            </a:r>
            <a:r>
              <a:rPr sz="1500" b="1" spc="5" dirty="0">
                <a:latin typeface="Times New Roman"/>
                <a:cs typeface="Times New Roman"/>
              </a:rPr>
              <a:t>д</a:t>
            </a:r>
            <a:r>
              <a:rPr sz="1500" b="1" spc="15" dirty="0">
                <a:latin typeface="Times New Roman"/>
                <a:cs typeface="Times New Roman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ф</a:t>
            </a:r>
            <a:r>
              <a:rPr sz="1500" b="1" spc="-10" dirty="0">
                <a:latin typeface="Times New Roman"/>
                <a:cs typeface="Times New Roman"/>
              </a:rPr>
              <a:t>е</a:t>
            </a:r>
            <a:r>
              <a:rPr sz="1500" b="1" spc="-5" dirty="0">
                <a:latin typeface="Times New Roman"/>
                <a:cs typeface="Times New Roman"/>
              </a:rPr>
              <a:t>ктивн</a:t>
            </a:r>
            <a:r>
              <a:rPr sz="1500" b="1" spc="5" dirty="0">
                <a:latin typeface="Times New Roman"/>
                <a:cs typeface="Times New Roman"/>
              </a:rPr>
              <a:t>о</a:t>
            </a:r>
            <a:r>
              <a:rPr sz="1500" b="1" spc="-10" dirty="0">
                <a:latin typeface="Times New Roman"/>
                <a:cs typeface="Times New Roman"/>
              </a:rPr>
              <a:t>с</a:t>
            </a:r>
            <a:r>
              <a:rPr sz="1500" b="1" spc="-5" dirty="0">
                <a:latin typeface="Times New Roman"/>
                <a:cs typeface="Times New Roman"/>
              </a:rPr>
              <a:t>ти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234" y="2789935"/>
            <a:ext cx="2565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66570" algn="l"/>
              </a:tabLst>
            </a:pPr>
            <a:r>
              <a:rPr sz="1500" b="1" spc="-5" dirty="0">
                <a:latin typeface="Times New Roman"/>
                <a:cs typeface="Times New Roman"/>
              </a:rPr>
              <a:t>п</a:t>
            </a:r>
            <a:r>
              <a:rPr sz="1500" b="1" spc="-35" dirty="0">
                <a:latin typeface="Times New Roman"/>
                <a:cs typeface="Times New Roman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да</a:t>
            </a:r>
            <a:r>
              <a:rPr sz="1500" b="1" spc="-30" dirty="0">
                <a:latin typeface="Times New Roman"/>
                <a:cs typeface="Times New Roman"/>
              </a:rPr>
              <a:t>г</a:t>
            </a:r>
            <a:r>
              <a:rPr sz="1500" b="1" spc="-10" dirty="0">
                <a:latin typeface="Times New Roman"/>
                <a:cs typeface="Times New Roman"/>
              </a:rPr>
              <a:t>о</a:t>
            </a:r>
            <a:r>
              <a:rPr sz="1500" b="1" spc="-5" dirty="0">
                <a:latin typeface="Times New Roman"/>
                <a:cs typeface="Times New Roman"/>
              </a:rPr>
              <a:t>гич</a:t>
            </a:r>
            <a:r>
              <a:rPr sz="1500" b="1" spc="10" dirty="0">
                <a:latin typeface="Times New Roman"/>
                <a:cs typeface="Times New Roman"/>
              </a:rPr>
              <a:t>е</a:t>
            </a:r>
            <a:r>
              <a:rPr sz="1500" b="1" spc="-10" dirty="0">
                <a:latin typeface="Times New Roman"/>
                <a:cs typeface="Times New Roman"/>
              </a:rPr>
              <a:t>с</a:t>
            </a:r>
            <a:r>
              <a:rPr sz="1500" b="1" spc="-5" dirty="0">
                <a:latin typeface="Times New Roman"/>
                <a:cs typeface="Times New Roman"/>
              </a:rPr>
              <a:t>ки</a:t>
            </a:r>
            <a:r>
              <a:rPr sz="1500" b="1" dirty="0">
                <a:latin typeface="Times New Roman"/>
                <a:cs typeface="Times New Roman"/>
              </a:rPr>
              <a:t>й	</a:t>
            </a:r>
            <a:r>
              <a:rPr sz="1500" b="1" spc="-5" dirty="0">
                <a:latin typeface="Times New Roman"/>
                <a:cs typeface="Times New Roman"/>
              </a:rPr>
              <a:t>ин</a:t>
            </a:r>
            <a:r>
              <a:rPr sz="1500" b="1" spc="-10" dirty="0">
                <a:latin typeface="Times New Roman"/>
                <a:cs typeface="Times New Roman"/>
              </a:rPr>
              <a:t>с</a:t>
            </a:r>
            <a:r>
              <a:rPr sz="1500" b="1" spc="-5" dirty="0">
                <a:latin typeface="Times New Roman"/>
                <a:cs typeface="Times New Roman"/>
              </a:rPr>
              <a:t>ти</a:t>
            </a:r>
            <a:r>
              <a:rPr sz="1500" b="1" spc="-35" dirty="0">
                <a:latin typeface="Times New Roman"/>
                <a:cs typeface="Times New Roman"/>
              </a:rPr>
              <a:t>т</a:t>
            </a:r>
            <a:r>
              <a:rPr sz="1500" b="1" dirty="0">
                <a:latin typeface="Times New Roman"/>
                <a:cs typeface="Times New Roman"/>
              </a:rPr>
              <a:t>ут  </a:t>
            </a:r>
            <a:r>
              <a:rPr sz="1500" b="1" spc="-5" dirty="0">
                <a:latin typeface="Times New Roman"/>
                <a:cs typeface="Times New Roman"/>
              </a:rPr>
              <a:t>Наркомпроса</a:t>
            </a:r>
            <a:r>
              <a:rPr sz="1500" spc="-5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6334" y="3292855"/>
            <a:ext cx="56756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В 1922 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году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институт дефективного </a:t>
            </a:r>
            <a:r>
              <a:rPr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ребенка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Наркомздрава  преобразуется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медико-педологический  институт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Наркомздрава.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334" y="4024629"/>
            <a:ext cx="19132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98600" algn="l"/>
              </a:tabLst>
            </a:pPr>
            <a:r>
              <a:rPr sz="1500" spc="-5" dirty="0">
                <a:latin typeface="Times New Roman"/>
                <a:cs typeface="Times New Roman"/>
              </a:rPr>
              <a:t>Ин</a:t>
            </a:r>
            <a:r>
              <a:rPr sz="1500" spc="-10" dirty="0">
                <a:latin typeface="Times New Roman"/>
                <a:cs typeface="Times New Roman"/>
              </a:rPr>
              <a:t>с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5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ту</a:t>
            </a:r>
            <a:r>
              <a:rPr sz="1500" dirty="0">
                <a:latin typeface="Times New Roman"/>
                <a:cs typeface="Times New Roman"/>
              </a:rPr>
              <a:t>т	</a:t>
            </a:r>
            <a:r>
              <a:rPr sz="1500" spc="-5" dirty="0">
                <a:latin typeface="Times New Roman"/>
                <a:cs typeface="Times New Roman"/>
              </a:rPr>
              <a:t>им</a:t>
            </a:r>
            <a:r>
              <a:rPr sz="1500" spc="-10" dirty="0">
                <a:latin typeface="Times New Roman"/>
                <a:cs typeface="Times New Roman"/>
              </a:rPr>
              <a:t>е</a:t>
            </a:r>
            <a:r>
              <a:rPr sz="1500" dirty="0">
                <a:latin typeface="Times New Roman"/>
                <a:cs typeface="Times New Roman"/>
              </a:rPr>
              <a:t>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9829" y="4024629"/>
            <a:ext cx="3409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2465" algn="l"/>
                <a:tab pos="1925320" algn="l"/>
              </a:tabLst>
            </a:pPr>
            <a:r>
              <a:rPr sz="1500" spc="5" dirty="0">
                <a:latin typeface="Times New Roman"/>
                <a:cs typeface="Times New Roman"/>
              </a:rPr>
              <a:t>три	</a:t>
            </a:r>
            <a:r>
              <a:rPr sz="1500" spc="-10" dirty="0">
                <a:latin typeface="Times New Roman"/>
                <a:cs typeface="Times New Roman"/>
              </a:rPr>
              <a:t>отделения:	интеллектуальной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334" y="4253229"/>
            <a:ext cx="56756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Times New Roman"/>
                <a:cs typeface="Times New Roman"/>
              </a:rPr>
              <a:t>недостаточности, трудновоспитуемости, сурдо- </a:t>
            </a:r>
            <a:r>
              <a:rPr sz="1500" dirty="0">
                <a:latin typeface="Times New Roman"/>
                <a:cs typeface="Times New Roman"/>
              </a:rPr>
              <a:t>и </a:t>
            </a:r>
            <a:r>
              <a:rPr sz="1500" spc="-10" dirty="0">
                <a:latin typeface="Times New Roman"/>
                <a:cs typeface="Times New Roman"/>
              </a:rPr>
              <a:t>тифло-  обучения, отделения организаторов </a:t>
            </a:r>
            <a:r>
              <a:rPr sz="1500" spc="-5" dirty="0">
                <a:latin typeface="Times New Roman"/>
                <a:cs typeface="Times New Roman"/>
              </a:rPr>
              <a:t>социально-правовой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охраны.</a:t>
            </a:r>
            <a:endParaRPr sz="15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</a:tabLs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1924 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году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педагогический институт </a:t>
            </a:r>
            <a:r>
              <a:rPr sz="1500" spc="-15" dirty="0">
                <a:solidFill>
                  <a:srgbClr val="FF0000"/>
                </a:solidFill>
                <a:latin typeface="Times New Roman"/>
                <a:cs typeface="Times New Roman"/>
              </a:rPr>
              <a:t>детской </a:t>
            </a:r>
            <a:r>
              <a:rPr sz="1500" spc="-5" dirty="0">
                <a:solidFill>
                  <a:srgbClr val="FF0000"/>
                </a:solidFill>
                <a:latin typeface="Times New Roman"/>
                <a:cs typeface="Times New Roman"/>
              </a:rPr>
              <a:t>дефективности 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Наркомпроса 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медикопедологический  институт </a:t>
            </a:r>
            <a:r>
              <a:rPr sz="15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Наркомздрава </a:t>
            </a:r>
            <a:r>
              <a:rPr sz="1500" spc="-5" dirty="0">
                <a:solidFill>
                  <a:srgbClr val="FF0000"/>
                </a:solidFill>
                <a:latin typeface="Times New Roman"/>
                <a:cs typeface="Times New Roman"/>
              </a:rPr>
              <a:t>были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объединены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Московский  институт педологии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дефектологии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1500" spc="-15" dirty="0">
                <a:solidFill>
                  <a:srgbClr val="FF0000"/>
                </a:solidFill>
                <a:latin typeface="Times New Roman"/>
                <a:cs typeface="Times New Roman"/>
              </a:rPr>
              <a:t>Ректором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института 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был  профессор </a:t>
            </a:r>
            <a:r>
              <a:rPr sz="1500" spc="-50" dirty="0">
                <a:solidFill>
                  <a:srgbClr val="FF0000"/>
                </a:solidFill>
                <a:latin typeface="Times New Roman"/>
                <a:cs typeface="Times New Roman"/>
              </a:rPr>
              <a:t>М.Г.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imes New Roman"/>
                <a:cs typeface="Times New Roman"/>
              </a:rPr>
              <a:t>Фальк.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40171" y="764658"/>
            <a:ext cx="3096386" cy="6093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89" y="226313"/>
            <a:ext cx="790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3315" algn="l"/>
                <a:tab pos="5892800" algn="l"/>
              </a:tabLst>
            </a:pPr>
            <a:r>
              <a:rPr sz="2800" b="1" i="1" spc="70" dirty="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ен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д</a:t>
            </a:r>
            <a:r>
              <a:rPr sz="2800" b="1" i="1" spc="-3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ф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5" dirty="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sz="2800" b="1" i="1" spc="-2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ло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г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ч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sz="2800" b="1" i="1" spc="-65" dirty="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г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б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ра</a:t>
            </a:r>
            <a:r>
              <a:rPr sz="2800" b="1" i="1" spc="5" dirty="0">
                <a:solidFill>
                  <a:srgbClr val="622422"/>
                </a:solidFill>
                <a:latin typeface="Times New Roman"/>
                <a:cs typeface="Times New Roman"/>
              </a:rPr>
              <a:t>з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15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718184"/>
            <a:ext cx="1181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710565" algn="l"/>
              </a:tabLst>
            </a:pPr>
            <a:r>
              <a:rPr sz="1800" dirty="0">
                <a:latin typeface="Times New Roman"/>
                <a:cs typeface="Times New Roman"/>
              </a:rPr>
              <a:t>В	1938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085" y="718184"/>
            <a:ext cx="6716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  <a:tab pos="2449195" algn="l"/>
                <a:tab pos="3624579" algn="l"/>
                <a:tab pos="4491990" algn="l"/>
                <a:tab pos="5077460" algn="l"/>
                <a:tab pos="6595109" algn="l"/>
              </a:tabLst>
            </a:pPr>
            <a:r>
              <a:rPr sz="1800" spc="-21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фе</a:t>
            </a:r>
            <a:r>
              <a:rPr sz="1800" spc="-20" dirty="0">
                <a:latin typeface="Times New Roman"/>
                <a:cs typeface="Times New Roman"/>
              </a:rPr>
              <a:t>кт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ло</a:t>
            </a:r>
            <a:r>
              <a:rPr sz="1800" spc="5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й	фа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-7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-5" dirty="0">
                <a:latin typeface="Times New Roman"/>
                <a:cs typeface="Times New Roman"/>
              </a:rPr>
              <a:t>МГП</a:t>
            </a:r>
            <a:r>
              <a:rPr sz="1800" dirty="0">
                <a:latin typeface="Times New Roman"/>
                <a:cs typeface="Times New Roman"/>
              </a:rPr>
              <a:t>И	был	</a:t>
            </a:r>
            <a:r>
              <a:rPr sz="1800" spc="-5" dirty="0">
                <a:latin typeface="Times New Roman"/>
                <a:cs typeface="Times New Roman"/>
              </a:rPr>
              <a:t>преобра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	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992581"/>
            <a:ext cx="8072755" cy="227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100"/>
              </a:spcBef>
              <a:tabLst>
                <a:tab pos="6421755" algn="l"/>
              </a:tabLst>
            </a:pP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ам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ый     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ос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20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ски</a:t>
            </a:r>
            <a:r>
              <a:rPr sz="1800" b="1" dirty="0">
                <a:latin typeface="Times New Roman"/>
                <a:cs typeface="Times New Roman"/>
              </a:rPr>
              <a:t>й     </a:t>
            </a:r>
            <a:r>
              <a:rPr sz="1800" b="1" spc="-150" dirty="0">
                <a:latin typeface="Times New Roman"/>
                <a:cs typeface="Times New Roman"/>
              </a:rPr>
              <a:t> 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25" dirty="0">
                <a:latin typeface="Times New Roman"/>
                <a:cs typeface="Times New Roman"/>
              </a:rPr>
              <a:t>с</a:t>
            </a:r>
            <a:r>
              <a:rPr sz="1800" b="1" spc="-10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да</a:t>
            </a:r>
            <a:r>
              <a:rPr sz="1800" b="1" spc="-2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ст</a:t>
            </a:r>
            <a:r>
              <a:rPr sz="1800" b="1" spc="-10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ен</a:t>
            </a: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й	</a:t>
            </a:r>
            <a:r>
              <a:rPr sz="1800" b="1" spc="-10" dirty="0">
                <a:latin typeface="Times New Roman"/>
                <a:cs typeface="Times New Roman"/>
              </a:rPr>
              <a:t>п</a:t>
            </a:r>
            <a:r>
              <a:rPr sz="1800" b="1" spc="-2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да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ог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ч</a:t>
            </a:r>
            <a:r>
              <a:rPr sz="1800" b="1" spc="1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ск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  </a:t>
            </a:r>
            <a:r>
              <a:rPr sz="1800" b="1" spc="-5" dirty="0">
                <a:latin typeface="Times New Roman"/>
                <a:cs typeface="Times New Roman"/>
              </a:rPr>
              <a:t>дефектологический институт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spc="-25" dirty="0">
                <a:latin typeface="Times New Roman"/>
                <a:cs typeface="Times New Roman"/>
              </a:rPr>
              <a:t>который </a:t>
            </a:r>
            <a:r>
              <a:rPr sz="1800" spc="-5" dirty="0">
                <a:latin typeface="Times New Roman"/>
                <a:cs typeface="Times New Roman"/>
              </a:rPr>
              <a:t>территориально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организационно  </a:t>
            </a:r>
            <a:r>
              <a:rPr sz="1800" dirty="0">
                <a:latin typeface="Times New Roman"/>
                <a:cs typeface="Times New Roman"/>
              </a:rPr>
              <a:t>был </a:t>
            </a:r>
            <a:r>
              <a:rPr sz="1800" spc="-5" dirty="0">
                <a:latin typeface="Times New Roman"/>
                <a:cs typeface="Times New Roman"/>
              </a:rPr>
              <a:t>связан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Научно-практическим </a:t>
            </a:r>
            <a:r>
              <a:rPr sz="1800" spc="-15" dirty="0">
                <a:latin typeface="Times New Roman"/>
                <a:cs typeface="Times New Roman"/>
              </a:rPr>
              <a:t>институтом </a:t>
            </a:r>
            <a:r>
              <a:rPr sz="1800" spc="-5" dirty="0">
                <a:latin typeface="Times New Roman"/>
                <a:cs typeface="Times New Roman"/>
              </a:rPr>
              <a:t>специальных </a:t>
            </a:r>
            <a:r>
              <a:rPr sz="1800" spc="-35" dirty="0">
                <a:latin typeface="Times New Roman"/>
                <a:cs typeface="Times New Roman"/>
              </a:rPr>
              <a:t>школ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детских  </a:t>
            </a:r>
            <a:r>
              <a:rPr sz="1800" spc="-10" dirty="0">
                <a:latin typeface="Times New Roman"/>
                <a:cs typeface="Times New Roman"/>
              </a:rPr>
              <a:t>домов. </a:t>
            </a:r>
            <a:r>
              <a:rPr sz="1800" spc="-5" dirty="0">
                <a:latin typeface="Times New Roman"/>
                <a:cs typeface="Times New Roman"/>
              </a:rPr>
              <a:t>Он размещался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специально </a:t>
            </a:r>
            <a:r>
              <a:rPr sz="1800" dirty="0">
                <a:latin typeface="Times New Roman"/>
                <a:cs typeface="Times New Roman"/>
              </a:rPr>
              <a:t>построенном </a:t>
            </a:r>
            <a:r>
              <a:rPr sz="1800" spc="-10" dirty="0">
                <a:latin typeface="Times New Roman"/>
                <a:cs typeface="Times New Roman"/>
              </a:rPr>
              <a:t>здании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25" dirty="0">
                <a:latin typeface="Times New Roman"/>
                <a:cs typeface="Times New Roman"/>
              </a:rPr>
              <a:t>Погодинской ул,  </a:t>
            </a:r>
            <a:r>
              <a:rPr sz="1800" spc="-10" dirty="0">
                <a:latin typeface="Times New Roman"/>
                <a:cs typeface="Times New Roman"/>
              </a:rPr>
              <a:t>доме </a:t>
            </a:r>
            <a:r>
              <a:rPr sz="1800" spc="-5" dirty="0">
                <a:latin typeface="Times New Roman"/>
                <a:cs typeface="Times New Roman"/>
              </a:rPr>
              <a:t>№8.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4 </a:t>
            </a:r>
            <a:r>
              <a:rPr sz="1800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1941 </a:t>
            </a:r>
            <a:r>
              <a:rPr sz="1800" spc="-35" dirty="0">
                <a:latin typeface="Times New Roman"/>
                <a:cs typeface="Times New Roman"/>
              </a:rPr>
              <a:t>году </a:t>
            </a:r>
            <a:r>
              <a:rPr sz="1800" spc="-5" dirty="0">
                <a:latin typeface="Times New Roman"/>
                <a:cs typeface="Times New Roman"/>
              </a:rPr>
              <a:t>решением Президиума </a:t>
            </a:r>
            <a:r>
              <a:rPr sz="1800" spc="-15" dirty="0">
                <a:latin typeface="Times New Roman"/>
                <a:cs typeface="Times New Roman"/>
              </a:rPr>
              <a:t>Верховного </a:t>
            </a:r>
            <a:r>
              <a:rPr sz="1800" dirty="0">
                <a:latin typeface="Times New Roman"/>
                <a:cs typeface="Times New Roman"/>
              </a:rPr>
              <a:t>Совета </a:t>
            </a:r>
            <a:r>
              <a:rPr sz="1800" spc="-5" dirty="0">
                <a:latin typeface="Times New Roman"/>
                <a:cs typeface="Times New Roman"/>
              </a:rPr>
              <a:t>СССР была  </a:t>
            </a:r>
            <a:r>
              <a:rPr sz="1800" spc="-15" dirty="0">
                <a:latin typeface="Times New Roman"/>
                <a:cs typeface="Times New Roman"/>
              </a:rPr>
              <a:t>удовлетворена </a:t>
            </a:r>
            <a:r>
              <a:rPr sz="1800" dirty="0">
                <a:latin typeface="Times New Roman"/>
                <a:cs typeface="Times New Roman"/>
              </a:rPr>
              <a:t>просьба </a:t>
            </a:r>
            <a:r>
              <a:rPr sz="1800" spc="-20" dirty="0">
                <a:latin typeface="Times New Roman"/>
                <a:cs typeface="Times New Roman"/>
              </a:rPr>
              <a:t>студентов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преподавателей </a:t>
            </a:r>
            <a:r>
              <a:rPr sz="1800" dirty="0">
                <a:latin typeface="Times New Roman"/>
                <a:cs typeface="Times New Roman"/>
              </a:rPr>
              <a:t>о </a:t>
            </a:r>
            <a:r>
              <a:rPr sz="1800" spc="-5" dirty="0">
                <a:latin typeface="Times New Roman"/>
                <a:cs typeface="Times New Roman"/>
              </a:rPr>
              <a:t>присвоении  </a:t>
            </a:r>
            <a:r>
              <a:rPr sz="1800" spc="-25" dirty="0">
                <a:latin typeface="Times New Roman"/>
                <a:cs typeface="Times New Roman"/>
              </a:rPr>
              <a:t>Московскому </a:t>
            </a:r>
            <a:r>
              <a:rPr sz="1800" spc="-15" dirty="0">
                <a:latin typeface="Times New Roman"/>
                <a:cs typeface="Times New Roman"/>
              </a:rPr>
              <a:t>государственному педагогическому </a:t>
            </a:r>
            <a:r>
              <a:rPr sz="1800" spc="-10" dirty="0">
                <a:latin typeface="Times New Roman"/>
                <a:cs typeface="Times New Roman"/>
              </a:rPr>
              <a:t>институту </a:t>
            </a:r>
            <a:r>
              <a:rPr sz="1800" spc="-5" dirty="0">
                <a:latin typeface="Times New Roman"/>
                <a:cs typeface="Times New Roman"/>
              </a:rPr>
              <a:t>им. В. И.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Ленина.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3873" y="3273387"/>
            <a:ext cx="5388229" cy="334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313861"/>
            <a:ext cx="2942082" cy="305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842" y="267411"/>
            <a:ext cx="3060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622422"/>
                </a:solidFill>
                <a:latin typeface="Times New Roman"/>
                <a:cs typeface="Times New Roman"/>
              </a:rPr>
              <a:t>Кафедра</a:t>
            </a:r>
            <a:r>
              <a:rPr sz="2800" b="1" i="1" spc="-6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622422"/>
                </a:solidFill>
                <a:latin typeface="Times New Roman"/>
                <a:cs typeface="Times New Roman"/>
              </a:rPr>
              <a:t>логопедии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68" y="746252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4214" y="746252"/>
            <a:ext cx="530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14960" algn="l"/>
                <a:tab pos="2113915" algn="l"/>
                <a:tab pos="3952240" algn="l"/>
              </a:tabLst>
            </a:pPr>
            <a:r>
              <a:rPr sz="1800" i="1" dirty="0">
                <a:latin typeface="Times New Roman"/>
                <a:cs typeface="Times New Roman"/>
              </a:rPr>
              <a:t>с	</a:t>
            </a:r>
            <a:r>
              <a:rPr sz="1800" i="1" spc="-10" dirty="0">
                <a:latin typeface="Times New Roman"/>
                <a:cs typeface="Times New Roman"/>
              </a:rPr>
              <a:t>дополнительной	</a:t>
            </a:r>
            <a:r>
              <a:rPr sz="1800" i="1" dirty="0">
                <a:latin typeface="Times New Roman"/>
                <a:cs typeface="Times New Roman"/>
              </a:rPr>
              <a:t>специальностью	</a:t>
            </a:r>
            <a:r>
              <a:rPr sz="1800" i="1" spc="-5" dirty="0">
                <a:latin typeface="Times New Roman"/>
                <a:cs typeface="Times New Roman"/>
              </a:rPr>
              <a:t>"Специальная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1664" y="746252"/>
            <a:ext cx="124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Times New Roman"/>
                <a:cs typeface="Times New Roman"/>
              </a:rPr>
              <a:t>психология",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4986" y="1020521"/>
            <a:ext cx="5501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8445" algn="l"/>
                <a:tab pos="2113915" algn="l"/>
                <a:tab pos="3543300" algn="l"/>
                <a:tab pos="4619625" algn="l"/>
              </a:tabLst>
            </a:pPr>
            <a:r>
              <a:rPr sz="1800" i="1" dirty="0">
                <a:latin typeface="Times New Roman"/>
                <a:cs typeface="Times New Roman"/>
              </a:rPr>
              <a:t>-	у</a:t>
            </a:r>
            <a:r>
              <a:rPr sz="1800" i="1" spc="5" dirty="0">
                <a:latin typeface="Times New Roman"/>
                <a:cs typeface="Times New Roman"/>
              </a:rPr>
              <a:t>ч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10" dirty="0">
                <a:latin typeface="Times New Roman"/>
                <a:cs typeface="Times New Roman"/>
              </a:rPr>
              <a:t>т</a:t>
            </a:r>
            <a:r>
              <a:rPr sz="1800" i="1" spc="-45" dirty="0">
                <a:latin typeface="Times New Roman"/>
                <a:cs typeface="Times New Roman"/>
              </a:rPr>
              <a:t>е</a:t>
            </a:r>
            <a:r>
              <a:rPr sz="1800" i="1" spc="-10" dirty="0">
                <a:latin typeface="Times New Roman"/>
                <a:cs typeface="Times New Roman"/>
              </a:rPr>
              <a:t>л</a:t>
            </a:r>
            <a:r>
              <a:rPr sz="1800" i="1" spc="-5" dirty="0">
                <a:latin typeface="Times New Roman"/>
                <a:cs typeface="Times New Roman"/>
              </a:rPr>
              <a:t>ь-</a:t>
            </a:r>
            <a:r>
              <a:rPr sz="1800" i="1" spc="15" dirty="0">
                <a:latin typeface="Times New Roman"/>
                <a:cs typeface="Times New Roman"/>
              </a:rPr>
              <a:t>л</a:t>
            </a:r>
            <a:r>
              <a:rPr sz="1800" i="1" dirty="0">
                <a:latin typeface="Times New Roman"/>
                <a:cs typeface="Times New Roman"/>
              </a:rPr>
              <a:t>ог</a:t>
            </a:r>
            <a:r>
              <a:rPr sz="1800" i="1" spc="10" dirty="0">
                <a:latin typeface="Times New Roman"/>
                <a:cs typeface="Times New Roman"/>
              </a:rPr>
              <a:t>о</a:t>
            </a:r>
            <a:r>
              <a:rPr sz="1800" i="1" dirty="0">
                <a:latin typeface="Times New Roman"/>
                <a:cs typeface="Times New Roman"/>
              </a:rPr>
              <a:t>п</a:t>
            </a:r>
            <a:r>
              <a:rPr sz="1800" i="1" spc="-50" dirty="0">
                <a:latin typeface="Times New Roman"/>
                <a:cs typeface="Times New Roman"/>
              </a:rPr>
              <a:t>е</a:t>
            </a:r>
            <a:r>
              <a:rPr sz="1800" i="1" dirty="0">
                <a:latin typeface="Times New Roman"/>
                <a:cs typeface="Times New Roman"/>
              </a:rPr>
              <a:t>д,	с</a:t>
            </a:r>
            <a:r>
              <a:rPr sz="1800" i="1" spc="-10" dirty="0">
                <a:latin typeface="Times New Roman"/>
                <a:cs typeface="Times New Roman"/>
              </a:rPr>
              <a:t>п</a:t>
            </a:r>
            <a:r>
              <a:rPr sz="1800" i="1" dirty="0">
                <a:latin typeface="Times New Roman"/>
                <a:cs typeface="Times New Roman"/>
              </a:rPr>
              <a:t>ециа</a:t>
            </a:r>
            <a:r>
              <a:rPr sz="1800" i="1" spc="-10" dirty="0">
                <a:latin typeface="Times New Roman"/>
                <a:cs typeface="Times New Roman"/>
              </a:rPr>
              <a:t>л</a:t>
            </a:r>
            <a:r>
              <a:rPr sz="1800" i="1" spc="-5" dirty="0">
                <a:latin typeface="Times New Roman"/>
                <a:cs typeface="Times New Roman"/>
              </a:rPr>
              <a:t>ьн</a:t>
            </a:r>
            <a:r>
              <a:rPr sz="1800" i="1" dirty="0">
                <a:latin typeface="Times New Roman"/>
                <a:cs typeface="Times New Roman"/>
              </a:rPr>
              <a:t>ый	пси</a:t>
            </a:r>
            <a:r>
              <a:rPr sz="1800" i="1" spc="-45" dirty="0">
                <a:latin typeface="Times New Roman"/>
                <a:cs typeface="Times New Roman"/>
              </a:rPr>
              <a:t>х</a:t>
            </a:r>
            <a:r>
              <a:rPr sz="1800" i="1" spc="-50" dirty="0">
                <a:latin typeface="Times New Roman"/>
                <a:cs typeface="Times New Roman"/>
              </a:rPr>
              <a:t>о</a:t>
            </a:r>
            <a:r>
              <a:rPr sz="1800" i="1" spc="15" dirty="0">
                <a:latin typeface="Times New Roman"/>
                <a:cs typeface="Times New Roman"/>
              </a:rPr>
              <a:t>л</a:t>
            </a:r>
            <a:r>
              <a:rPr sz="1800" i="1" dirty="0">
                <a:latin typeface="Times New Roman"/>
                <a:cs typeface="Times New Roman"/>
              </a:rPr>
              <a:t>о</a:t>
            </a:r>
            <a:r>
              <a:rPr sz="1800" i="1" spc="-20" dirty="0">
                <a:latin typeface="Times New Roman"/>
                <a:cs typeface="Times New Roman"/>
              </a:rPr>
              <a:t>г</a:t>
            </a:r>
            <a:r>
              <a:rPr sz="1800" i="1" dirty="0">
                <a:latin typeface="Times New Roman"/>
                <a:cs typeface="Times New Roman"/>
              </a:rPr>
              <a:t>.	</a:t>
            </a:r>
            <a:r>
              <a:rPr sz="1800" i="1" spc="-5" dirty="0">
                <a:latin typeface="Times New Roman"/>
                <a:cs typeface="Times New Roman"/>
              </a:rPr>
              <a:t>Ка</a:t>
            </a:r>
            <a:r>
              <a:rPr sz="1800" i="1" spc="-10" dirty="0">
                <a:latin typeface="Times New Roman"/>
                <a:cs typeface="Times New Roman"/>
              </a:rPr>
              <a:t>ф</a:t>
            </a:r>
            <a:r>
              <a:rPr sz="1800" i="1" spc="-45" dirty="0">
                <a:latin typeface="Times New Roman"/>
                <a:cs typeface="Times New Roman"/>
              </a:rPr>
              <a:t>е</a:t>
            </a:r>
            <a:r>
              <a:rPr sz="1800" i="1" dirty="0">
                <a:latin typeface="Times New Roman"/>
                <a:cs typeface="Times New Roman"/>
              </a:rPr>
              <a:t>дра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668" y="746252"/>
            <a:ext cx="1383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«Логопедия»  </a:t>
            </a:r>
            <a:r>
              <a:rPr sz="1800" i="1" dirty="0">
                <a:latin typeface="Times New Roman"/>
                <a:cs typeface="Times New Roman"/>
              </a:rPr>
              <a:t>к</a:t>
            </a:r>
            <a:r>
              <a:rPr sz="1800" i="1" spc="-20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а</a:t>
            </a:r>
            <a:r>
              <a:rPr sz="1800" i="1" spc="-10" dirty="0">
                <a:latin typeface="Times New Roman"/>
                <a:cs typeface="Times New Roman"/>
              </a:rPr>
              <a:t>л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10" dirty="0">
                <a:latin typeface="Times New Roman"/>
                <a:cs typeface="Times New Roman"/>
              </a:rPr>
              <a:t>ф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55" dirty="0">
                <a:latin typeface="Times New Roman"/>
                <a:cs typeface="Times New Roman"/>
              </a:rPr>
              <a:t>к</a:t>
            </a:r>
            <a:r>
              <a:rPr sz="1800" i="1" dirty="0">
                <a:latin typeface="Times New Roman"/>
                <a:cs typeface="Times New Roman"/>
              </a:rPr>
              <a:t>ация  </a:t>
            </a:r>
            <a:r>
              <a:rPr sz="1800" i="1" spc="-5" dirty="0">
                <a:latin typeface="Times New Roman"/>
                <a:cs typeface="Times New Roman"/>
              </a:rPr>
              <a:t>зарождалась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6275" y="1295146"/>
            <a:ext cx="550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030" algn="l"/>
                <a:tab pos="1887220" algn="l"/>
                <a:tab pos="3804920" algn="l"/>
                <a:tab pos="407289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внутри	</a:t>
            </a:r>
            <a:r>
              <a:rPr sz="1800" i="1" spc="-15" dirty="0">
                <a:latin typeface="Times New Roman"/>
                <a:cs typeface="Times New Roman"/>
              </a:rPr>
              <a:t>кафедры	</a:t>
            </a:r>
            <a:r>
              <a:rPr sz="1800" i="1" spc="-10" dirty="0">
                <a:latin typeface="Times New Roman"/>
                <a:cs typeface="Times New Roman"/>
              </a:rPr>
              <a:t>сурдопедагогики	</a:t>
            </a:r>
            <a:r>
              <a:rPr sz="1800" i="1" dirty="0">
                <a:latin typeface="Times New Roman"/>
                <a:cs typeface="Times New Roman"/>
              </a:rPr>
              <a:t>и	</a:t>
            </a:r>
            <a:r>
              <a:rPr sz="1800" i="1" spc="-10" dirty="0">
                <a:latin typeface="Times New Roman"/>
                <a:cs typeface="Times New Roman"/>
              </a:rPr>
              <a:t>первоначально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8343" y="1020521"/>
            <a:ext cx="1136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i="1" spc="15" dirty="0">
                <a:latin typeface="Times New Roman"/>
                <a:cs typeface="Times New Roman"/>
              </a:rPr>
              <a:t>л</a:t>
            </a:r>
            <a:r>
              <a:rPr sz="1800" i="1" dirty="0">
                <a:latin typeface="Times New Roman"/>
                <a:cs typeface="Times New Roman"/>
              </a:rPr>
              <a:t>огоп</a:t>
            </a:r>
            <a:r>
              <a:rPr sz="1800" i="1" spc="-45" dirty="0">
                <a:latin typeface="Times New Roman"/>
                <a:cs typeface="Times New Roman"/>
              </a:rPr>
              <a:t>е</a:t>
            </a:r>
            <a:r>
              <a:rPr sz="1800" i="1" dirty="0">
                <a:latin typeface="Times New Roman"/>
                <a:cs typeface="Times New Roman"/>
              </a:rPr>
              <a:t>дии</a:t>
            </a:r>
            <a:endParaRPr sz="1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наз</a:t>
            </a:r>
            <a:r>
              <a:rPr sz="1800" i="1" spc="15" dirty="0">
                <a:latin typeface="Times New Roman"/>
                <a:cs typeface="Times New Roman"/>
              </a:rPr>
              <a:t>ы</a:t>
            </a:r>
            <a:r>
              <a:rPr sz="1800" i="1" spc="-15" dirty="0">
                <a:latin typeface="Times New Roman"/>
                <a:cs typeface="Times New Roman"/>
              </a:rPr>
              <a:t>в</a:t>
            </a:r>
            <a:r>
              <a:rPr sz="1800" i="1" dirty="0">
                <a:latin typeface="Times New Roman"/>
                <a:cs typeface="Times New Roman"/>
              </a:rPr>
              <a:t>а</a:t>
            </a:r>
            <a:r>
              <a:rPr sz="1800" i="1" spc="15" dirty="0">
                <a:latin typeface="Times New Roman"/>
                <a:cs typeface="Times New Roman"/>
              </a:rPr>
              <a:t>л</a:t>
            </a:r>
            <a:r>
              <a:rPr sz="1800" i="1" dirty="0">
                <a:latin typeface="Times New Roman"/>
                <a:cs typeface="Times New Roman"/>
              </a:rPr>
              <a:t>ась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668" y="1569465"/>
            <a:ext cx="8397875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865">
              <a:lnSpc>
                <a:spcPct val="100000"/>
              </a:lnSpc>
              <a:spcBef>
                <a:spcPts val="100"/>
              </a:spcBef>
              <a:tabLst>
                <a:tab pos="6266180" algn="l"/>
              </a:tabLst>
            </a:pPr>
            <a:r>
              <a:rPr sz="1800" i="1" spc="-15" dirty="0">
                <a:latin typeface="Times New Roman"/>
                <a:cs typeface="Times New Roman"/>
              </a:rPr>
              <a:t>кафедрой </a:t>
            </a:r>
            <a:r>
              <a:rPr sz="1800" i="1" spc="-10" dirty="0">
                <a:latin typeface="Times New Roman"/>
                <a:cs typeface="Times New Roman"/>
              </a:rPr>
              <a:t>психопатологии </a:t>
            </a:r>
            <a:r>
              <a:rPr sz="1800" i="1" dirty="0">
                <a:latin typeface="Times New Roman"/>
                <a:cs typeface="Times New Roman"/>
              </a:rPr>
              <a:t>и </a:t>
            </a:r>
            <a:r>
              <a:rPr sz="1800" i="1" spc="-5" dirty="0">
                <a:latin typeface="Times New Roman"/>
                <a:cs typeface="Times New Roman"/>
              </a:rPr>
              <a:t>логопедии </a:t>
            </a:r>
            <a:r>
              <a:rPr sz="1800" i="1" spc="4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(заведующие</a:t>
            </a:r>
            <a:r>
              <a:rPr sz="1800" i="1" spc="12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кафедрой	</a:t>
            </a:r>
            <a:r>
              <a:rPr sz="1800" i="1" dirty="0">
                <a:latin typeface="Times New Roman"/>
                <a:cs typeface="Times New Roman"/>
              </a:rPr>
              <a:t>- </a:t>
            </a:r>
            <a:r>
              <a:rPr sz="1800" i="1" spc="-5" dirty="0">
                <a:latin typeface="Times New Roman"/>
                <a:cs typeface="Times New Roman"/>
              </a:rPr>
              <a:t>С.С. Ляпидевский,  </a:t>
            </a:r>
            <a:r>
              <a:rPr sz="1800" i="1" dirty="0">
                <a:latin typeface="Times New Roman"/>
                <a:cs typeface="Times New Roman"/>
              </a:rPr>
              <a:t>1955-1975 </a:t>
            </a:r>
            <a:r>
              <a:rPr sz="1800" i="1" spc="-5" dirty="0">
                <a:latin typeface="Times New Roman"/>
                <a:cs typeface="Times New Roman"/>
              </a:rPr>
              <a:t>гг.; </a:t>
            </a:r>
            <a:r>
              <a:rPr sz="1800" i="1" dirty="0">
                <a:latin typeface="Times New Roman"/>
                <a:cs typeface="Times New Roman"/>
              </a:rPr>
              <a:t>Ф.А. </a:t>
            </a:r>
            <a:r>
              <a:rPr sz="1800" i="1" spc="-5" dirty="0">
                <a:latin typeface="Times New Roman"/>
                <a:cs typeface="Times New Roman"/>
              </a:rPr>
              <a:t>Самсонов, </a:t>
            </a:r>
            <a:r>
              <a:rPr sz="1800" i="1" dirty="0">
                <a:latin typeface="Times New Roman"/>
                <a:cs typeface="Times New Roman"/>
              </a:rPr>
              <a:t>1975-79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гг.).</a:t>
            </a:r>
            <a:endParaRPr sz="1800">
              <a:latin typeface="Times New Roman"/>
              <a:cs typeface="Times New Roman"/>
            </a:endParaRPr>
          </a:p>
          <a:p>
            <a:pPr marL="3650615">
              <a:lnSpc>
                <a:spcPts val="1785"/>
              </a:lnSpc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Выдающиеся ученые: </a:t>
            </a:r>
            <a:r>
              <a:rPr sz="1800" i="1" dirty="0">
                <a:solidFill>
                  <a:srgbClr val="006FC0"/>
                </a:solidFill>
                <a:latin typeface="Times New Roman"/>
                <a:cs typeface="Times New Roman"/>
              </a:rPr>
              <a:t>С.С.</a:t>
            </a:r>
            <a:r>
              <a:rPr sz="18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Ляпидевский,</a:t>
            </a:r>
            <a:endParaRPr sz="1800">
              <a:latin typeface="Times New Roman"/>
              <a:cs typeface="Times New Roman"/>
            </a:endParaRPr>
          </a:p>
          <a:p>
            <a:pPr marL="3650615" marR="5080">
              <a:lnSpc>
                <a:spcPct val="100000"/>
              </a:lnSpc>
            </a:pP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О.В.Правдина, </a:t>
            </a:r>
            <a:r>
              <a:rPr sz="1800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Б.М.Гриншпун, </a:t>
            </a: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Е.С.Алмазова,  Б.И.Шостак, </a:t>
            </a:r>
            <a:r>
              <a:rPr sz="1800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Р.И.Мартынова, </a:t>
            </a: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В.И.Селиверстов  </a:t>
            </a:r>
            <a:r>
              <a:rPr sz="1800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Т.Н.Воронцова, </a:t>
            </a: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Е.В.Лаврова, </a:t>
            </a:r>
            <a:r>
              <a:rPr sz="1800" i="1" dirty="0">
                <a:solidFill>
                  <a:srgbClr val="006FC0"/>
                </a:solidFill>
                <a:latin typeface="Times New Roman"/>
                <a:cs typeface="Times New Roman"/>
              </a:rPr>
              <a:t>Е.Ю. 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Рау,  </a:t>
            </a:r>
            <a:r>
              <a:rPr sz="18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О.Н.Усанова, </a:t>
            </a: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Б.И.Шостак,</a:t>
            </a:r>
            <a:r>
              <a:rPr sz="1800" i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Т.Н.Волосовец,</a:t>
            </a:r>
            <a:endParaRPr sz="1800">
              <a:latin typeface="Times New Roman"/>
              <a:cs typeface="Times New Roman"/>
            </a:endParaRPr>
          </a:p>
          <a:p>
            <a:pPr marL="3707129">
              <a:lnSpc>
                <a:spcPct val="100000"/>
              </a:lnSpc>
            </a:pPr>
            <a:r>
              <a:rPr sz="1800" i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6FC0"/>
                </a:solidFill>
                <a:latin typeface="Times New Roman"/>
                <a:cs typeface="Times New Roman"/>
              </a:rPr>
              <a:t>др.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3532" y="2614802"/>
            <a:ext cx="1100010" cy="1678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176" y="4308475"/>
            <a:ext cx="1402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С.С.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Ляпидевский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5346" y="2617977"/>
            <a:ext cx="1163040" cy="1662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35632" y="4308475"/>
            <a:ext cx="1144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О.В.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Правдина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91104" y="2646172"/>
            <a:ext cx="1116495" cy="1662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88360" y="4308475"/>
            <a:ext cx="1208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Б.М.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Гриншпун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7144" y="6470091"/>
            <a:ext cx="1087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С.И.Маевская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2973" y="4615116"/>
            <a:ext cx="1408175" cy="1833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0847" y="6470091"/>
            <a:ext cx="1369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В.И.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Селиверстов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2000" y="3798493"/>
            <a:ext cx="4452747" cy="2896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0197" y="4607585"/>
            <a:ext cx="1119873" cy="1834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79445" y="6456070"/>
            <a:ext cx="937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Г.В.Гуровец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07667" y="4797171"/>
            <a:ext cx="934910" cy="1437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" y="4488175"/>
            <a:ext cx="3369564" cy="2334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7566" y="4488175"/>
            <a:ext cx="3418336" cy="2334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6617" y="91453"/>
            <a:ext cx="3494512" cy="2570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6153" y="260604"/>
            <a:ext cx="3157220" cy="2232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5851" y="2420111"/>
            <a:ext cx="3531108" cy="2566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336036" cy="2511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143631" cy="2319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847" y="1557908"/>
            <a:ext cx="1685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ЛО</a:t>
            </a:r>
            <a:r>
              <a:rPr sz="2000" b="1" spc="-70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ОПЕ</a:t>
            </a:r>
            <a:r>
              <a:rPr sz="2000" b="1" spc="-15" dirty="0">
                <a:latin typeface="Times New Roman"/>
                <a:cs typeface="Times New Roman"/>
              </a:rPr>
              <a:t>ДИ</a:t>
            </a:r>
            <a:r>
              <a:rPr sz="2000" b="1" dirty="0">
                <a:latin typeface="Times New Roman"/>
                <a:cs typeface="Times New Roman"/>
              </a:rPr>
              <a:t>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873377"/>
            <a:ext cx="2616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306195" algn="l"/>
              </a:tabLst>
            </a:pPr>
            <a:r>
              <a:rPr sz="2400" dirty="0">
                <a:latin typeface="Times New Roman"/>
                <a:cs typeface="Times New Roman"/>
              </a:rPr>
              <a:t>детей	и	взрослых,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4198" y="1507616"/>
            <a:ext cx="5528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  <a:tabLst>
                <a:tab pos="731520" algn="l"/>
                <a:tab pos="1042669" algn="l"/>
                <a:tab pos="2353310" algn="l"/>
                <a:tab pos="2686050" algn="l"/>
                <a:tab pos="4188460" algn="l"/>
                <a:tab pos="4556125" algn="l"/>
                <a:tab pos="4577080" algn="l"/>
                <a:tab pos="5362575" algn="l"/>
              </a:tabLst>
            </a:pP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35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у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а,	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dirty="0">
                <a:latin typeface="Times New Roman"/>
                <a:cs typeface="Times New Roman"/>
              </a:rPr>
              <a:t>ающ</a:t>
            </a:r>
            <a:r>
              <a:rPr sz="2400" spc="-1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я	расс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ройст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		р</a:t>
            </a:r>
            <a:r>
              <a:rPr sz="2400" spc="-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чи	у 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ти</a:t>
            </a:r>
            <a:r>
              <a:rPr sz="2400" spc="-45" dirty="0">
                <a:latin typeface="Times New Roman"/>
                <a:cs typeface="Times New Roman"/>
              </a:rPr>
              <a:t>к</a:t>
            </a:r>
            <a:r>
              <a:rPr sz="2400" spc="-229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,	диагн</a:t>
            </a:r>
            <a:r>
              <a:rPr sz="2400" spc="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сти</a:t>
            </a:r>
            <a:r>
              <a:rPr sz="2400" spc="-5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у	и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т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0835" y="2604973"/>
            <a:ext cx="2974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32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логопедии	</a:t>
            </a:r>
            <a:r>
              <a:rPr sz="2400" spc="-10" dirty="0">
                <a:latin typeface="Times New Roman"/>
                <a:cs typeface="Times New Roman"/>
              </a:rPr>
              <a:t>являются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030" y="2604973"/>
            <a:ext cx="2673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2496820" algn="l"/>
              </a:tabLst>
            </a:pP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2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ф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ты	р</a:t>
            </a:r>
            <a:r>
              <a:rPr sz="2400" spc="-6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чи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239136"/>
            <a:ext cx="19297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лечения.</a:t>
            </a:r>
            <a:endParaRPr sz="2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sz="2400" spc="-30" dirty="0">
                <a:latin typeface="Times New Roman"/>
                <a:cs typeface="Times New Roman"/>
              </a:rPr>
              <a:t>Объектом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произношения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172" y="2971038"/>
            <a:ext cx="599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535" algn="l"/>
                <a:tab pos="2271395" algn="l"/>
                <a:tab pos="3775710" algn="l"/>
                <a:tab pos="4989195" algn="l"/>
              </a:tabLst>
            </a:pP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spc="-125" dirty="0">
                <a:latin typeface="Times New Roman"/>
                <a:cs typeface="Times New Roman"/>
              </a:rPr>
              <a:t>г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10" dirty="0">
                <a:latin typeface="Times New Roman"/>
                <a:cs typeface="Times New Roman"/>
              </a:rPr>
              <a:t>у</a:t>
            </a:r>
            <a:r>
              <a:rPr sz="2400" spc="-100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онем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а,	ана</a:t>
            </a:r>
            <a:r>
              <a:rPr sz="2400" spc="-35" dirty="0">
                <a:latin typeface="Times New Roman"/>
                <a:cs typeface="Times New Roman"/>
              </a:rPr>
              <a:t>р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рии,	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25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лии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фазии,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54" y="3336797"/>
            <a:ext cx="8124825" cy="285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дислалии, </a:t>
            </a:r>
            <a:r>
              <a:rPr sz="2400" spc="-5" dirty="0">
                <a:latin typeface="Times New Roman"/>
                <a:cs typeface="Times New Roman"/>
              </a:rPr>
              <a:t>заикание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др. </a:t>
            </a:r>
            <a:r>
              <a:rPr sz="2400" spc="-25" dirty="0">
                <a:latin typeface="Times New Roman"/>
                <a:cs typeface="Times New Roman"/>
              </a:rPr>
              <a:t>Подготовка </a:t>
            </a:r>
            <a:r>
              <a:rPr sz="2400" spc="-10" dirty="0">
                <a:latin typeface="Times New Roman"/>
                <a:cs typeface="Times New Roman"/>
              </a:rPr>
              <a:t>специалистов-логопедов  </a:t>
            </a:r>
            <a:r>
              <a:rPr sz="2400" dirty="0">
                <a:latin typeface="Times New Roman"/>
                <a:cs typeface="Times New Roman"/>
              </a:rPr>
              <a:t>осуществляется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дефектологических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факультетах  </a:t>
            </a:r>
            <a:r>
              <a:rPr sz="2400" spc="-5" dirty="0">
                <a:latin typeface="Times New Roman"/>
                <a:cs typeface="Times New Roman"/>
              </a:rPr>
              <a:t>педагогических </a:t>
            </a:r>
            <a:r>
              <a:rPr sz="2400" spc="-10" dirty="0">
                <a:latin typeface="Times New Roman"/>
                <a:cs typeface="Times New Roman"/>
              </a:rPr>
              <a:t>институтов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включает 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себя изучение  </a:t>
            </a:r>
            <a:r>
              <a:rPr sz="2400" spc="-5" dirty="0">
                <a:latin typeface="Times New Roman"/>
                <a:cs typeface="Times New Roman"/>
              </a:rPr>
              <a:t>пограничных медицинских </a:t>
            </a:r>
            <a:r>
              <a:rPr sz="2400" spc="-30" dirty="0">
                <a:latin typeface="Times New Roman"/>
                <a:cs typeface="Times New Roman"/>
              </a:rPr>
              <a:t>наук,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5" dirty="0">
                <a:latin typeface="Times New Roman"/>
                <a:cs typeface="Times New Roman"/>
              </a:rPr>
              <a:t>том </a:t>
            </a:r>
            <a:r>
              <a:rPr sz="2400" dirty="0">
                <a:latin typeface="Times New Roman"/>
                <a:cs typeface="Times New Roman"/>
              </a:rPr>
              <a:t>числе </a:t>
            </a:r>
            <a:r>
              <a:rPr sz="2400" spc="-10" dirty="0">
                <a:latin typeface="Times New Roman"/>
                <a:cs typeface="Times New Roman"/>
              </a:rPr>
              <a:t>неврологии,  психиатрии, </a:t>
            </a:r>
            <a:r>
              <a:rPr sz="2400" spc="-15" dirty="0">
                <a:latin typeface="Times New Roman"/>
                <a:cs typeface="Times New Roman"/>
              </a:rPr>
              <a:t>медицинской психологии. </a:t>
            </a:r>
            <a:r>
              <a:rPr sz="2400" spc="-20" dirty="0">
                <a:latin typeface="Times New Roman"/>
                <a:cs typeface="Times New Roman"/>
              </a:rPr>
              <a:t>Логопеды </a:t>
            </a:r>
            <a:r>
              <a:rPr sz="2400" spc="-5" dirty="0">
                <a:latin typeface="Times New Roman"/>
                <a:cs typeface="Times New Roman"/>
              </a:rPr>
              <a:t>работают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 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специализированных 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кабинетах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 районных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поликлиниках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диспансерах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sz="1800"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В.М. </a:t>
            </a:r>
            <a:r>
              <a:rPr sz="1800" i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Блейхер,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И.В. Крук. </a:t>
            </a:r>
            <a:r>
              <a:rPr sz="1800" i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Толковый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словарь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психиатрических </a:t>
            </a:r>
            <a:r>
              <a:rPr sz="18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терминов,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1995</a:t>
            </a:r>
            <a:r>
              <a:rPr sz="1800" i="1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i="1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г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523" y="0"/>
            <a:ext cx="2016252" cy="1575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6288" y="0"/>
            <a:ext cx="2088261" cy="1412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3739" y="0"/>
            <a:ext cx="1512189" cy="1556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9990" y="188683"/>
            <a:ext cx="1872234" cy="1224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188" y="356743"/>
            <a:ext cx="1691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ЛО</a:t>
            </a:r>
            <a:r>
              <a:rPr sz="2000" b="1" spc="-55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ОПЕДИЯ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6188" y="661543"/>
            <a:ext cx="3141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7405" algn="l"/>
                <a:tab pos="1621790" algn="l"/>
                <a:tab pos="2010410" algn="l"/>
                <a:tab pos="304355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гр</a:t>
            </a:r>
            <a:r>
              <a:rPr sz="2000" b="1" spc="-50" dirty="0">
                <a:latin typeface="Times New Roman"/>
                <a:cs typeface="Times New Roman"/>
              </a:rPr>
              <a:t>е</a:t>
            </a:r>
            <a:r>
              <a:rPr sz="2000" b="1" spc="-5" dirty="0">
                <a:latin typeface="Times New Roman"/>
                <a:cs typeface="Times New Roman"/>
              </a:rPr>
              <a:t>ч</a:t>
            </a:r>
            <a:r>
              <a:rPr sz="2000" b="1" dirty="0">
                <a:latin typeface="Times New Roman"/>
                <a:cs typeface="Times New Roman"/>
              </a:rPr>
              <a:t>.	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ogos	+	pa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a	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5338" y="661543"/>
            <a:ext cx="14166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воспитание,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0971" y="661543"/>
            <a:ext cx="1142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Times New Roman"/>
                <a:cs typeface="Times New Roman"/>
              </a:rPr>
              <a:t>обучение)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2156" y="661543"/>
            <a:ext cx="1102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1630" algn="l"/>
              </a:tabLst>
            </a:pPr>
            <a:r>
              <a:rPr sz="2000" b="1" dirty="0">
                <a:latin typeface="Times New Roman"/>
                <a:cs typeface="Times New Roman"/>
              </a:rPr>
              <a:t>-	</a:t>
            </a:r>
            <a:r>
              <a:rPr sz="2000" b="1" spc="-15" dirty="0">
                <a:latin typeface="Times New Roman"/>
                <a:cs typeface="Times New Roman"/>
              </a:rPr>
              <a:t>раздел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966343"/>
            <a:ext cx="3307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58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spc="30" dirty="0">
                <a:latin typeface="Times New Roman"/>
                <a:cs typeface="Times New Roman"/>
              </a:rPr>
              <a:t>е</a:t>
            </a:r>
            <a:r>
              <a:rPr sz="2000" b="1" spc="-20" dirty="0">
                <a:latin typeface="Times New Roman"/>
                <a:cs typeface="Times New Roman"/>
              </a:rPr>
              <a:t>ф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5" dirty="0">
                <a:latin typeface="Times New Roman"/>
                <a:cs typeface="Times New Roman"/>
              </a:rPr>
              <a:t>к</a:t>
            </a:r>
            <a:r>
              <a:rPr sz="2000" b="1" spc="-40" dirty="0">
                <a:latin typeface="Times New Roman"/>
                <a:cs typeface="Times New Roman"/>
              </a:rPr>
              <a:t>т</a:t>
            </a:r>
            <a:r>
              <a:rPr sz="2000" b="1" spc="-20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л</a:t>
            </a:r>
            <a:r>
              <a:rPr sz="2000" b="1" spc="5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г</a:t>
            </a:r>
            <a:r>
              <a:rPr sz="2000" b="1" spc="-15" dirty="0">
                <a:latin typeface="Times New Roman"/>
                <a:cs typeface="Times New Roman"/>
              </a:rPr>
              <a:t>и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,	</a:t>
            </a:r>
            <a:r>
              <a:rPr sz="2000" b="1" spc="-15" dirty="0">
                <a:latin typeface="Times New Roman"/>
                <a:cs typeface="Times New Roman"/>
              </a:rPr>
              <a:t>и</a:t>
            </a:r>
            <a:r>
              <a:rPr sz="2000" b="1" spc="-65" dirty="0">
                <a:latin typeface="Times New Roman"/>
                <a:cs typeface="Times New Roman"/>
              </a:rPr>
              <a:t>з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spc="-15" dirty="0">
                <a:latin typeface="Times New Roman"/>
                <a:cs typeface="Times New Roman"/>
              </a:rPr>
              <a:t>ч</a:t>
            </a:r>
            <a:r>
              <a:rPr sz="2000" b="1" dirty="0">
                <a:latin typeface="Times New Roman"/>
                <a:cs typeface="Times New Roman"/>
              </a:rPr>
              <a:t>аю</a:t>
            </a:r>
            <a:r>
              <a:rPr sz="2000" b="1" spc="-15" dirty="0">
                <a:latin typeface="Times New Roman"/>
                <a:cs typeface="Times New Roman"/>
              </a:rPr>
              <a:t>щ</a:t>
            </a:r>
            <a:r>
              <a:rPr sz="2000" b="1" spc="-5" dirty="0">
                <a:latin typeface="Times New Roman"/>
                <a:cs typeface="Times New Roman"/>
              </a:rPr>
              <a:t>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3878" y="966343"/>
            <a:ext cx="435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9685" algn="l"/>
                <a:tab pos="216598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spc="20" dirty="0">
                <a:latin typeface="Times New Roman"/>
                <a:cs typeface="Times New Roman"/>
              </a:rPr>
              <a:t>е</a:t>
            </a:r>
            <a:r>
              <a:rPr sz="2000" b="1" spc="-20" dirty="0">
                <a:latin typeface="Times New Roman"/>
                <a:cs typeface="Times New Roman"/>
              </a:rPr>
              <a:t>ф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5" dirty="0">
                <a:latin typeface="Times New Roman"/>
                <a:cs typeface="Times New Roman"/>
              </a:rPr>
              <a:t>к</a:t>
            </a:r>
            <a:r>
              <a:rPr sz="2000" b="1" spc="-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ы	</a:t>
            </a:r>
            <a:r>
              <a:rPr sz="2000" b="1" spc="-5" dirty="0">
                <a:latin typeface="Times New Roman"/>
                <a:cs typeface="Times New Roman"/>
              </a:rPr>
              <a:t>р</a:t>
            </a:r>
            <a:r>
              <a:rPr sz="2000" b="1" spc="-50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ч</a:t>
            </a:r>
            <a:r>
              <a:rPr sz="2000" b="1" spc="-2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,	</a:t>
            </a:r>
            <a:r>
              <a:rPr sz="2000" b="1" spc="-15" dirty="0">
                <a:latin typeface="Times New Roman"/>
                <a:cs typeface="Times New Roman"/>
              </a:rPr>
              <a:t>р</a:t>
            </a:r>
            <a:r>
              <a:rPr sz="2000" b="1" dirty="0">
                <a:latin typeface="Times New Roman"/>
                <a:cs typeface="Times New Roman"/>
              </a:rPr>
              <a:t>азр</a:t>
            </a:r>
            <a:r>
              <a:rPr sz="2000" b="1" spc="-15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б</a:t>
            </a:r>
            <a:r>
              <a:rPr sz="2000" b="1" spc="-50" dirty="0">
                <a:latin typeface="Times New Roman"/>
                <a:cs typeface="Times New Roman"/>
              </a:rPr>
              <a:t>а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ы</a:t>
            </a:r>
            <a:r>
              <a:rPr sz="2000" b="1" spc="-10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ающий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277" y="1271092"/>
            <a:ext cx="8054340" cy="4401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7320" algn="just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методы </a:t>
            </a:r>
            <a:r>
              <a:rPr sz="2000" b="1" dirty="0">
                <a:latin typeface="Times New Roman"/>
                <a:cs typeface="Times New Roman"/>
              </a:rPr>
              <a:t>их </a:t>
            </a:r>
            <a:r>
              <a:rPr sz="2000" b="1" spc="-5" dirty="0">
                <a:latin typeface="Times New Roman"/>
                <a:cs typeface="Times New Roman"/>
              </a:rPr>
              <a:t>коррекции, </a:t>
            </a:r>
            <a:r>
              <a:rPr sz="2000" b="1" spc="-10" dirty="0">
                <a:latin typeface="Times New Roman"/>
                <a:cs typeface="Times New Roman"/>
              </a:rPr>
              <a:t>устранения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предупреждения. </a:t>
            </a:r>
            <a:r>
              <a:rPr sz="2000" b="1" spc="-20" dirty="0">
                <a:latin typeface="Times New Roman"/>
                <a:cs typeface="Times New Roman"/>
              </a:rPr>
              <a:t>Логопедия  </a:t>
            </a:r>
            <a:r>
              <a:rPr sz="2000" b="1" spc="-5" dirty="0">
                <a:latin typeface="Times New Roman"/>
                <a:cs typeface="Times New Roman"/>
              </a:rPr>
              <a:t>становится </a:t>
            </a:r>
            <a:r>
              <a:rPr sz="2000" b="1" spc="15" dirty="0">
                <a:latin typeface="Times New Roman"/>
                <a:cs typeface="Times New Roman"/>
              </a:rPr>
              <a:t>все </a:t>
            </a:r>
            <a:r>
              <a:rPr sz="2000" b="1" spc="-15" dirty="0">
                <a:latin typeface="Times New Roman"/>
                <a:cs typeface="Times New Roman"/>
              </a:rPr>
              <a:t>более </a:t>
            </a:r>
            <a:r>
              <a:rPr sz="2000" b="1" spc="-5" dirty="0">
                <a:latin typeface="Times New Roman"/>
                <a:cs typeface="Times New Roman"/>
              </a:rPr>
              <a:t>актуальной </a:t>
            </a:r>
            <a:r>
              <a:rPr sz="2000" b="1" spc="-20" dirty="0">
                <a:latin typeface="Times New Roman"/>
                <a:cs typeface="Times New Roman"/>
              </a:rPr>
              <a:t>научной </a:t>
            </a:r>
            <a:r>
              <a:rPr sz="2000" b="1" spc="-5" dirty="0">
                <a:latin typeface="Times New Roman"/>
                <a:cs typeface="Times New Roman"/>
              </a:rPr>
              <a:t>дисциплиной </a:t>
            </a:r>
            <a:r>
              <a:rPr sz="2000" b="1" dirty="0">
                <a:latin typeface="Times New Roman"/>
                <a:cs typeface="Times New Roman"/>
              </a:rPr>
              <a:t>и  </a:t>
            </a:r>
            <a:r>
              <a:rPr sz="2000" b="1" spc="-10" dirty="0">
                <a:latin typeface="Times New Roman"/>
                <a:cs typeface="Times New Roman"/>
              </a:rPr>
              <a:t>практикой, </a:t>
            </a:r>
            <a:r>
              <a:rPr sz="2000" b="1" dirty="0">
                <a:latin typeface="Times New Roman"/>
                <a:cs typeface="Times New Roman"/>
              </a:rPr>
              <a:t>так </a:t>
            </a:r>
            <a:r>
              <a:rPr sz="2000" b="1" spc="-15" dirty="0">
                <a:latin typeface="Times New Roman"/>
                <a:cs typeface="Times New Roman"/>
              </a:rPr>
              <a:t>как </a:t>
            </a:r>
            <a:r>
              <a:rPr sz="2000" b="1" spc="-5" dirty="0">
                <a:latin typeface="Times New Roman"/>
                <a:cs typeface="Times New Roman"/>
              </a:rPr>
              <a:t>число детей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10" dirty="0">
                <a:latin typeface="Times New Roman"/>
                <a:cs typeface="Times New Roman"/>
              </a:rPr>
              <a:t>нарушениями </a:t>
            </a:r>
            <a:r>
              <a:rPr sz="2000" b="1" spc="-5" dirty="0">
                <a:latin typeface="Times New Roman"/>
                <a:cs typeface="Times New Roman"/>
              </a:rPr>
              <a:t>развития </a:t>
            </a:r>
            <a:r>
              <a:rPr sz="2000" b="1" spc="-10" dirty="0">
                <a:latin typeface="Times New Roman"/>
                <a:cs typeface="Times New Roman"/>
              </a:rPr>
              <a:t>речи,  согласно </a:t>
            </a:r>
            <a:r>
              <a:rPr sz="2000" b="1" dirty="0">
                <a:latin typeface="Times New Roman"/>
                <a:cs typeface="Times New Roman"/>
              </a:rPr>
              <a:t>данным </a:t>
            </a:r>
            <a:r>
              <a:rPr sz="2000" b="1" spc="-10" dirty="0">
                <a:latin typeface="Times New Roman"/>
                <a:cs typeface="Times New Roman"/>
              </a:rPr>
              <a:t>статистики, </a:t>
            </a:r>
            <a:r>
              <a:rPr sz="2000" b="1" spc="-5" dirty="0">
                <a:latin typeface="Times New Roman"/>
                <a:cs typeface="Times New Roman"/>
              </a:rPr>
              <a:t>обнаруживает тенденцию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росту.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</a:pPr>
            <a:r>
              <a:rPr sz="1800" u="heavy" spc="-4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Жмуров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В.А. </a:t>
            </a:r>
            <a:r>
              <a:rPr sz="18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Большая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энциклопедия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по психиатрии, 2-е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изд.,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2012</a:t>
            </a:r>
            <a:r>
              <a:rPr sz="1800" i="1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г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606425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ЛОГОПЕДИЯ</a:t>
            </a:r>
            <a:endParaRPr sz="2400">
              <a:latin typeface="Times New Roman"/>
              <a:cs typeface="Times New Roman"/>
            </a:endParaRPr>
          </a:p>
          <a:p>
            <a:pPr marL="156845" marR="5080" indent="449580" algn="just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(лого- </a:t>
            </a:r>
            <a:r>
              <a:rPr sz="2400" dirty="0">
                <a:latin typeface="Times New Roman"/>
                <a:cs typeface="Times New Roman"/>
              </a:rPr>
              <a:t>+ </a:t>
            </a:r>
            <a:r>
              <a:rPr sz="2400" spc="-15" dirty="0">
                <a:latin typeface="Times New Roman"/>
                <a:cs typeface="Times New Roman"/>
              </a:rPr>
              <a:t>греч. </a:t>
            </a:r>
            <a:r>
              <a:rPr sz="2400" spc="-5" dirty="0">
                <a:latin typeface="Times New Roman"/>
                <a:cs typeface="Times New Roman"/>
              </a:rPr>
              <a:t>paideia </a:t>
            </a:r>
            <a:r>
              <a:rPr sz="2400" dirty="0">
                <a:latin typeface="Times New Roman"/>
                <a:cs typeface="Times New Roman"/>
              </a:rPr>
              <a:t>воспитание, </a:t>
            </a:r>
            <a:r>
              <a:rPr sz="2400" spc="-15" dirty="0">
                <a:latin typeface="Times New Roman"/>
                <a:cs typeface="Times New Roman"/>
              </a:rPr>
              <a:t>обучение) </a:t>
            </a:r>
            <a:r>
              <a:rPr sz="2400" spc="-5" dirty="0">
                <a:latin typeface="Times New Roman"/>
                <a:cs typeface="Times New Roman"/>
              </a:rPr>
              <a:t>отрасль  </a:t>
            </a:r>
            <a:r>
              <a:rPr sz="2400" spc="-10" dirty="0">
                <a:latin typeface="Times New Roman"/>
                <a:cs typeface="Times New Roman"/>
              </a:rPr>
              <a:t>педагогики, </a:t>
            </a:r>
            <a:r>
              <a:rPr sz="2400" spc="10" dirty="0">
                <a:latin typeface="Times New Roman"/>
                <a:cs typeface="Times New Roman"/>
              </a:rPr>
              <a:t>тесно  </a:t>
            </a:r>
            <a:r>
              <a:rPr sz="2400" spc="-5" dirty="0">
                <a:latin typeface="Times New Roman"/>
                <a:cs typeface="Times New Roman"/>
              </a:rPr>
              <a:t>связанная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медициной, </a:t>
            </a:r>
            <a:r>
              <a:rPr sz="2400" spc="-10" dirty="0">
                <a:latin typeface="Times New Roman"/>
                <a:cs typeface="Times New Roman"/>
              </a:rPr>
              <a:t>изучающая  речевые </a:t>
            </a:r>
            <a:r>
              <a:rPr sz="2400" spc="-5" dirty="0">
                <a:latin typeface="Times New Roman"/>
                <a:cs typeface="Times New Roman"/>
              </a:rPr>
              <a:t>расстройства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разрабатывающая </a:t>
            </a:r>
            <a:r>
              <a:rPr sz="2400" spc="-20" dirty="0">
                <a:latin typeface="Times New Roman"/>
                <a:cs typeface="Times New Roman"/>
              </a:rPr>
              <a:t>методы </a:t>
            </a:r>
            <a:r>
              <a:rPr sz="2400" spc="-5" dirty="0">
                <a:latin typeface="Times New Roman"/>
                <a:cs typeface="Times New Roman"/>
              </a:rPr>
              <a:t>их  </a:t>
            </a:r>
            <a:r>
              <a:rPr sz="2400" spc="-15" dirty="0">
                <a:latin typeface="Times New Roman"/>
                <a:cs typeface="Times New Roman"/>
              </a:rPr>
              <a:t>коррекции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профилактики.</a:t>
            </a:r>
            <a:endParaRPr sz="2400">
              <a:latin typeface="Times New Roman"/>
              <a:cs typeface="Times New Roman"/>
            </a:endParaRPr>
          </a:p>
          <a:p>
            <a:pPr marL="606425" algn="just">
              <a:lnSpc>
                <a:spcPct val="100000"/>
              </a:lnSpc>
              <a:spcBef>
                <a:spcPts val="5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Медицинские </a:t>
            </a:r>
            <a:r>
              <a:rPr sz="2400" b="1" i="1" spc="-25" dirty="0">
                <a:latin typeface="Times New Roman"/>
                <a:cs typeface="Times New Roman"/>
              </a:rPr>
              <a:t>термины.</a:t>
            </a:r>
            <a:r>
              <a:rPr sz="2400" b="1" i="1" spc="2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2012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017" y="356743"/>
            <a:ext cx="76752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ЛОГОПЕДИЯ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(от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греч.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logos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слово,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речь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paideia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воспитание,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обучение),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наука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966343"/>
            <a:ext cx="8127365" cy="5179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нарушениях </a:t>
            </a:r>
            <a:r>
              <a:rPr sz="2000" spc="-15" dirty="0">
                <a:latin typeface="Times New Roman"/>
                <a:cs typeface="Times New Roman"/>
              </a:rPr>
              <a:t>речи,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spc="-10" dirty="0">
                <a:latin typeface="Times New Roman"/>
                <a:cs typeface="Times New Roman"/>
              </a:rPr>
              <a:t>преодолении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предупреждении средствами  </a:t>
            </a:r>
            <a:r>
              <a:rPr sz="2000" spc="-15" dirty="0">
                <a:latin typeface="Times New Roman"/>
                <a:cs typeface="Times New Roman"/>
              </a:rPr>
              <a:t>коррекционного обучения </a:t>
            </a:r>
            <a:r>
              <a:rPr sz="2000" dirty="0">
                <a:latin typeface="Times New Roman"/>
                <a:cs typeface="Times New Roman"/>
              </a:rPr>
              <a:t>и воспитания; </a:t>
            </a:r>
            <a:r>
              <a:rPr sz="2000" spc="-15" dirty="0">
                <a:latin typeface="Times New Roman"/>
                <a:cs typeface="Times New Roman"/>
              </a:rPr>
              <a:t>один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spc="-10" dirty="0">
                <a:latin typeface="Times New Roman"/>
                <a:cs typeface="Times New Roman"/>
              </a:rPr>
              <a:t>разделов коррекционной  педагогики. </a:t>
            </a:r>
            <a:r>
              <a:rPr sz="2000" spc="-5" dirty="0">
                <a:latin typeface="Times New Roman"/>
                <a:cs typeface="Times New Roman"/>
              </a:rPr>
              <a:t>Подразделяется на </a:t>
            </a:r>
            <a:r>
              <a:rPr sz="2000" spc="-10" dirty="0">
                <a:latin typeface="Times New Roman"/>
                <a:cs typeface="Times New Roman"/>
              </a:rPr>
              <a:t>дошкольную, </a:t>
            </a:r>
            <a:r>
              <a:rPr sz="2000" spc="-15" dirty="0">
                <a:latin typeface="Times New Roman"/>
                <a:cs typeface="Times New Roman"/>
              </a:rPr>
              <a:t>школьную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взрослых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Л. </a:t>
            </a:r>
            <a:r>
              <a:rPr sz="2000" spc="-10" dirty="0">
                <a:latin typeface="Times New Roman"/>
                <a:cs typeface="Times New Roman"/>
              </a:rPr>
              <a:t>исследует структуру нарушений речи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их влияние на психическое  развитие ребёнка; </a:t>
            </a:r>
            <a:r>
              <a:rPr sz="2000" spc="-10" dirty="0">
                <a:latin typeface="Times New Roman"/>
                <a:cs typeface="Times New Roman"/>
              </a:rPr>
              <a:t>разрабатывает </a:t>
            </a:r>
            <a:r>
              <a:rPr sz="2000" spc="-15" dirty="0">
                <a:latin typeface="Times New Roman"/>
                <a:cs typeface="Times New Roman"/>
              </a:rPr>
              <a:t>методы </a:t>
            </a:r>
            <a:r>
              <a:rPr sz="2000" spc="-10" dirty="0">
                <a:latin typeface="Times New Roman"/>
                <a:cs typeface="Times New Roman"/>
              </a:rPr>
              <a:t>педагогической  (логопедической) </a:t>
            </a:r>
            <a:r>
              <a:rPr sz="2000" dirty="0">
                <a:latin typeface="Times New Roman"/>
                <a:cs typeface="Times New Roman"/>
              </a:rPr>
              <a:t>диагностики и устранения </a:t>
            </a:r>
            <a:r>
              <a:rPr sz="2000" spc="-5" dirty="0">
                <a:latin typeface="Times New Roman"/>
                <a:cs typeface="Times New Roman"/>
              </a:rPr>
              <a:t>этих </a:t>
            </a:r>
            <a:r>
              <a:rPr sz="2000" spc="-10" dirty="0">
                <a:latin typeface="Times New Roman"/>
                <a:cs typeface="Times New Roman"/>
              </a:rPr>
              <a:t>нарушений; организует  </a:t>
            </a:r>
            <a:r>
              <a:rPr sz="2000" spc="-5" dirty="0">
                <a:latin typeface="Times New Roman"/>
                <a:cs typeface="Times New Roman"/>
              </a:rPr>
              <a:t>логопедическую </a:t>
            </a:r>
            <a:r>
              <a:rPr sz="2000" spc="-10" dirty="0">
                <a:latin typeface="Times New Roman"/>
                <a:cs typeface="Times New Roman"/>
              </a:rPr>
              <a:t>помощь </a:t>
            </a:r>
            <a:r>
              <a:rPr sz="2000" dirty="0">
                <a:latin typeface="Times New Roman"/>
                <a:cs typeface="Times New Roman"/>
              </a:rPr>
              <a:t>в системе </a:t>
            </a:r>
            <a:r>
              <a:rPr sz="2000" spc="-5" dirty="0">
                <a:latin typeface="Times New Roman"/>
                <a:cs typeface="Times New Roman"/>
              </a:rPr>
              <a:t>образования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здравоохранения</a:t>
            </a:r>
            <a:r>
              <a:rPr sz="2000" spc="-10" dirty="0">
                <a:latin typeface="Times New Roman"/>
                <a:cs typeface="Times New Roman"/>
              </a:rPr>
              <a:t>;  </a:t>
            </a:r>
            <a:r>
              <a:rPr sz="2000" spc="-20" dirty="0">
                <a:latin typeface="Times New Roman"/>
                <a:cs typeface="Times New Roman"/>
              </a:rPr>
              <a:t>предупреждает, </a:t>
            </a:r>
            <a:r>
              <a:rPr sz="2000" spc="-5" dirty="0">
                <a:latin typeface="Times New Roman"/>
                <a:cs typeface="Times New Roman"/>
              </a:rPr>
              <a:t>выявляет </a:t>
            </a:r>
            <a:r>
              <a:rPr sz="2000" dirty="0">
                <a:latin typeface="Times New Roman"/>
                <a:cs typeface="Times New Roman"/>
              </a:rPr>
              <a:t>и устраняет </a:t>
            </a:r>
            <a:r>
              <a:rPr sz="2000" spc="-15" dirty="0">
                <a:latin typeface="Times New Roman"/>
                <a:cs typeface="Times New Roman"/>
              </a:rPr>
              <a:t>(компенсирует) </a:t>
            </a:r>
            <a:r>
              <a:rPr sz="2000" spc="-5" dirty="0">
                <a:latin typeface="Times New Roman"/>
                <a:cs typeface="Times New Roman"/>
              </a:rPr>
              <a:t>нарушения </a:t>
            </a:r>
            <a:r>
              <a:rPr sz="2000" spc="-15" dirty="0">
                <a:latin typeface="Times New Roman"/>
                <a:cs typeface="Times New Roman"/>
              </a:rPr>
              <a:t>речи  </a:t>
            </a:r>
            <a:r>
              <a:rPr sz="2000" spc="-5" dirty="0">
                <a:latin typeface="Times New Roman"/>
                <a:cs typeface="Times New Roman"/>
              </a:rPr>
              <a:t>путём </a:t>
            </a:r>
            <a:r>
              <a:rPr sz="2000" dirty="0">
                <a:latin typeface="Times New Roman"/>
                <a:cs typeface="Times New Roman"/>
              </a:rPr>
              <a:t>специально </a:t>
            </a:r>
            <a:r>
              <a:rPr sz="2000" spc="-10" dirty="0">
                <a:latin typeface="Times New Roman"/>
                <a:cs typeface="Times New Roman"/>
              </a:rPr>
              <a:t>организованного </a:t>
            </a:r>
            <a:r>
              <a:rPr sz="2000" spc="-15" dirty="0">
                <a:latin typeface="Times New Roman"/>
                <a:cs typeface="Times New Roman"/>
              </a:rPr>
              <a:t>логопедического </a:t>
            </a:r>
            <a:r>
              <a:rPr sz="2000" spc="-10" dirty="0">
                <a:latin typeface="Times New Roman"/>
                <a:cs typeface="Times New Roman"/>
              </a:rPr>
              <a:t>воздействия.  </a:t>
            </a:r>
            <a:r>
              <a:rPr sz="2000" b="1" spc="-10" dirty="0">
                <a:latin typeface="Times New Roman"/>
                <a:cs typeface="Times New Roman"/>
              </a:rPr>
              <a:t>Воздействие </a:t>
            </a:r>
            <a:r>
              <a:rPr sz="2000" b="1" spc="-15" dirty="0">
                <a:latin typeface="Times New Roman"/>
                <a:cs typeface="Times New Roman"/>
              </a:rPr>
              <a:t>включает </a:t>
            </a:r>
            <a:r>
              <a:rPr sz="2000" spc="-5" dirty="0">
                <a:latin typeface="Times New Roman"/>
                <a:cs typeface="Times New Roman"/>
              </a:rPr>
              <a:t>развитие </a:t>
            </a:r>
            <a:r>
              <a:rPr sz="2000" dirty="0">
                <a:latin typeface="Times New Roman"/>
                <a:cs typeface="Times New Roman"/>
              </a:rPr>
              <a:t>сенсорных </a:t>
            </a:r>
            <a:r>
              <a:rPr sz="2000" spc="-10" dirty="0">
                <a:latin typeface="Times New Roman"/>
                <a:cs typeface="Times New Roman"/>
              </a:rPr>
              <a:t>функций, речевой моторики,  </a:t>
            </a:r>
            <a:r>
              <a:rPr sz="2000" spc="-5" dirty="0">
                <a:latin typeface="Times New Roman"/>
                <a:cs typeface="Times New Roman"/>
              </a:rPr>
              <a:t>рече-мыслительной </a:t>
            </a:r>
            <a:r>
              <a:rPr sz="2000" dirty="0">
                <a:latin typeface="Times New Roman"/>
                <a:cs typeface="Times New Roman"/>
              </a:rPr>
              <a:t>деятельности, </a:t>
            </a:r>
            <a:r>
              <a:rPr sz="2000" spc="5" dirty="0">
                <a:latin typeface="Times New Roman"/>
                <a:cs typeface="Times New Roman"/>
              </a:rPr>
              <a:t>процессов </a:t>
            </a:r>
            <a:r>
              <a:rPr sz="2000" spc="-5" dirty="0">
                <a:latin typeface="Times New Roman"/>
                <a:cs typeface="Times New Roman"/>
              </a:rPr>
              <a:t>внимания, </a:t>
            </a:r>
            <a:r>
              <a:rPr sz="2000" dirty="0">
                <a:latin typeface="Times New Roman"/>
                <a:cs typeface="Times New Roman"/>
              </a:rPr>
              <a:t>памяти;  </a:t>
            </a:r>
            <a:r>
              <a:rPr sz="2000" spc="-5" dirty="0">
                <a:latin typeface="Times New Roman"/>
                <a:cs typeface="Times New Roman"/>
              </a:rPr>
              <a:t>нормализацию </a:t>
            </a:r>
            <a:r>
              <a:rPr sz="2000" spc="-20" dirty="0">
                <a:latin typeface="Times New Roman"/>
                <a:cs typeface="Times New Roman"/>
              </a:rPr>
              <a:t>речевого </a:t>
            </a:r>
            <a:r>
              <a:rPr sz="2000" dirty="0">
                <a:latin typeface="Times New Roman"/>
                <a:cs typeface="Times New Roman"/>
              </a:rPr>
              <a:t>общения, </a:t>
            </a:r>
            <a:r>
              <a:rPr sz="2000" spc="-15" dirty="0">
                <a:latin typeface="Times New Roman"/>
                <a:cs typeface="Times New Roman"/>
              </a:rPr>
              <a:t>регуляцию </a:t>
            </a:r>
            <a:r>
              <a:rPr sz="2000" dirty="0">
                <a:latin typeface="Times New Roman"/>
                <a:cs typeface="Times New Roman"/>
              </a:rPr>
              <a:t>социальных </a:t>
            </a:r>
            <a:r>
              <a:rPr sz="2000" spc="-5" dirty="0">
                <a:latin typeface="Times New Roman"/>
                <a:cs typeface="Times New Roman"/>
              </a:rPr>
              <a:t>отношений.  </a:t>
            </a:r>
            <a:r>
              <a:rPr sz="2000" spc="-25" dirty="0">
                <a:latin typeface="Times New Roman"/>
                <a:cs typeface="Times New Roman"/>
              </a:rPr>
              <a:t>Методы </a:t>
            </a:r>
            <a:r>
              <a:rPr sz="2000" spc="-15" dirty="0">
                <a:latin typeface="Times New Roman"/>
                <a:cs typeface="Times New Roman"/>
              </a:rPr>
              <a:t>логопедического </a:t>
            </a:r>
            <a:r>
              <a:rPr sz="2000" spc="-10" dirty="0">
                <a:latin typeface="Times New Roman"/>
                <a:cs typeface="Times New Roman"/>
              </a:rPr>
              <a:t>воздействия </a:t>
            </a:r>
            <a:r>
              <a:rPr sz="2000" spc="-5" dirty="0">
                <a:latin typeface="Times New Roman"/>
                <a:cs typeface="Times New Roman"/>
              </a:rPr>
              <a:t>дифференцируются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зависимости  </a:t>
            </a:r>
            <a:r>
              <a:rPr sz="2000" spc="-10" dirty="0">
                <a:latin typeface="Times New Roman"/>
                <a:cs typeface="Times New Roman"/>
              </a:rPr>
              <a:t>от формы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глубины </a:t>
            </a:r>
            <a:r>
              <a:rPr sz="2000" spc="-5" dirty="0">
                <a:latin typeface="Times New Roman"/>
                <a:cs typeface="Times New Roman"/>
              </a:rPr>
              <a:t>нарушений, времени их наступления, </a:t>
            </a:r>
            <a:r>
              <a:rPr sz="2000" dirty="0">
                <a:latin typeface="Times New Roman"/>
                <a:cs typeface="Times New Roman"/>
              </a:rPr>
              <a:t>наличия  </a:t>
            </a:r>
            <a:r>
              <a:rPr sz="2000" spc="-5" dirty="0">
                <a:latin typeface="Times New Roman"/>
                <a:cs typeface="Times New Roman"/>
              </a:rPr>
              <a:t>отклонений  </a:t>
            </a:r>
            <a:r>
              <a:rPr sz="2000" spc="-10" dirty="0">
                <a:latin typeface="Times New Roman"/>
                <a:cs typeface="Times New Roman"/>
              </a:rPr>
              <a:t>психического </a:t>
            </a:r>
            <a:r>
              <a:rPr sz="2000" dirty="0">
                <a:latin typeface="Times New Roman"/>
                <a:cs typeface="Times New Roman"/>
              </a:rPr>
              <a:t>развития; условий </a:t>
            </a:r>
            <a:r>
              <a:rPr sz="2000" spc="-10" dirty="0">
                <a:latin typeface="Times New Roman"/>
                <a:cs typeface="Times New Roman"/>
              </a:rPr>
              <a:t>коррекционно-  образовательного </a:t>
            </a:r>
            <a:r>
              <a:rPr sz="2000" spc="5" dirty="0">
                <a:latin typeface="Times New Roman"/>
                <a:cs typeface="Times New Roman"/>
              </a:rPr>
              <a:t>процесса </a:t>
            </a:r>
            <a:r>
              <a:rPr sz="2000" dirty="0">
                <a:latin typeface="Times New Roman"/>
                <a:cs typeface="Times New Roman"/>
              </a:rPr>
              <a:t>(детский </a:t>
            </a:r>
            <a:r>
              <a:rPr sz="2000" spc="5" dirty="0">
                <a:latin typeface="Times New Roman"/>
                <a:cs typeface="Times New Roman"/>
              </a:rPr>
              <a:t>сад, </a:t>
            </a:r>
            <a:r>
              <a:rPr sz="2000" spc="-20" dirty="0">
                <a:latin typeface="Times New Roman"/>
                <a:cs typeface="Times New Roman"/>
              </a:rPr>
              <a:t>школа, </a:t>
            </a:r>
            <a:r>
              <a:rPr sz="2000" spc="-5" dirty="0">
                <a:latin typeface="Times New Roman"/>
                <a:cs typeface="Times New Roman"/>
              </a:rPr>
              <a:t>санаторий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т.п.).</a:t>
            </a:r>
            <a:endParaRPr sz="2000">
              <a:latin typeface="Times New Roman"/>
              <a:cs typeface="Times New Roman"/>
            </a:endParaRPr>
          </a:p>
          <a:p>
            <a:pPr marL="461645" algn="just">
              <a:lnSpc>
                <a:spcPct val="100000"/>
              </a:lnSpc>
              <a:spcBef>
                <a:spcPts val="15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Педагогический энциклопедический </a:t>
            </a:r>
            <a:r>
              <a:rPr sz="1800" b="1" i="1" spc="-5" dirty="0">
                <a:latin typeface="Times New Roman"/>
                <a:cs typeface="Times New Roman"/>
              </a:rPr>
              <a:t>словарь.</a:t>
            </a:r>
            <a:r>
              <a:rPr sz="1800" b="1" i="1" spc="3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2012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0"/>
            <a:ext cx="913917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7842" y="346075"/>
            <a:ext cx="5038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64615" algn="l"/>
                <a:tab pos="289941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Вопросы	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развития,	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формирования,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tabLst>
                <a:tab pos="1624330" algn="l"/>
                <a:tab pos="244729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коррекции	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речи	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изучали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5123" y="1481327"/>
            <a:ext cx="1409700" cy="202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7067" y="4066032"/>
            <a:ext cx="1645919" cy="20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8" y="1469136"/>
            <a:ext cx="1446276" cy="200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6659" y="1481327"/>
            <a:ext cx="1601724" cy="2007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5388" y="1481327"/>
            <a:ext cx="1542288" cy="2034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4052" y="4066032"/>
            <a:ext cx="1600200" cy="2077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8884" y="1481327"/>
            <a:ext cx="1556004" cy="2022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4370" y="3605529"/>
            <a:ext cx="155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Выготский </a:t>
            </a:r>
            <a:r>
              <a:rPr sz="1800" b="1" dirty="0">
                <a:latin typeface="Calibri"/>
                <a:cs typeface="Calibri"/>
              </a:rPr>
              <a:t>Л.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1950" y="3605529"/>
            <a:ext cx="146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Леонтьев </a:t>
            </a:r>
            <a:r>
              <a:rPr sz="1800" b="1" spc="5" dirty="0">
                <a:latin typeface="Calibri"/>
                <a:cs typeface="Calibri"/>
              </a:rPr>
              <a:t>А.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9220" y="3605529"/>
            <a:ext cx="110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Лурия </a:t>
            </a:r>
            <a:r>
              <a:rPr sz="1800" b="1" spc="5" dirty="0">
                <a:latin typeface="Calibri"/>
                <a:cs typeface="Calibri"/>
              </a:rPr>
              <a:t>А.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80" dirty="0">
                <a:latin typeface="Calibri"/>
                <a:cs typeface="Calibri"/>
              </a:rPr>
              <a:t>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6071" y="3605529"/>
            <a:ext cx="1290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Тихеева </a:t>
            </a:r>
            <a:r>
              <a:rPr sz="1800" b="1" dirty="0">
                <a:latin typeface="Calibri"/>
                <a:cs typeface="Calibri"/>
              </a:rPr>
              <a:t>Е.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3035" y="3605529"/>
            <a:ext cx="148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Ушинский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Д.К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26764" y="4066032"/>
            <a:ext cx="1531619" cy="2077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5123" y="4066032"/>
            <a:ext cx="1531620" cy="2077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8150" y="6400596"/>
            <a:ext cx="1880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Ладыженская </a:t>
            </a:r>
            <a:r>
              <a:rPr sz="1800" b="1" spc="-65" dirty="0">
                <a:latin typeface="Calibri"/>
                <a:cs typeface="Calibri"/>
              </a:rPr>
              <a:t>Т.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1338" y="6400596"/>
            <a:ext cx="1203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Левина </a:t>
            </a:r>
            <a:r>
              <a:rPr sz="1800" b="1" spc="-80" dirty="0">
                <a:latin typeface="Calibri"/>
                <a:cs typeface="Calibri"/>
              </a:rPr>
              <a:t>Р. </a:t>
            </a:r>
            <a:r>
              <a:rPr sz="1800" b="1" dirty="0"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5065" y="6400596"/>
            <a:ext cx="1696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Рубинштейн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С.Л.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5414" y="6400596"/>
            <a:ext cx="1496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Леушина </a:t>
            </a:r>
            <a:r>
              <a:rPr sz="1800" b="1" spc="5" dirty="0">
                <a:latin typeface="Calibri"/>
                <a:cs typeface="Calibri"/>
              </a:rPr>
              <a:t>А.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9502" y="6400596"/>
            <a:ext cx="1310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Гвоздев </a:t>
            </a:r>
            <a:r>
              <a:rPr sz="1800" b="1" spc="5" dirty="0">
                <a:latin typeface="Calibri"/>
                <a:cs typeface="Calibri"/>
              </a:rPr>
              <a:t>А.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9955" y="4066032"/>
            <a:ext cx="1636776" cy="2077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0432" y="191846"/>
            <a:ext cx="52641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3365" marR="5080" indent="-151066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Роза </a:t>
            </a:r>
            <a:r>
              <a:rPr spc="-10" dirty="0"/>
              <a:t>Евгеньевна </a:t>
            </a:r>
            <a:r>
              <a:rPr spc="-5" dirty="0"/>
              <a:t>Левина  1908-1989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7828" y="2123058"/>
            <a:ext cx="3862704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Выдающийся</a:t>
            </a:r>
            <a:endParaRPr sz="28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исследователь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детской  </a:t>
            </a:r>
            <a:r>
              <a:rPr sz="2800" spc="-10" dirty="0">
                <a:latin typeface="Calibri"/>
                <a:cs typeface="Calibri"/>
              </a:rPr>
              <a:t>речи, основоположник  </a:t>
            </a:r>
            <a:r>
              <a:rPr sz="2800" spc="-15" dirty="0">
                <a:latin typeface="Calibri"/>
                <a:cs typeface="Calibri"/>
              </a:rPr>
              <a:t>педагогического</a:t>
            </a:r>
            <a:endParaRPr sz="2800">
              <a:latin typeface="Calibri"/>
              <a:cs typeface="Calibri"/>
            </a:endParaRPr>
          </a:p>
          <a:p>
            <a:pPr marL="355600" marR="152209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ления  </a:t>
            </a:r>
            <a:r>
              <a:rPr sz="2800" spc="-15" dirty="0">
                <a:latin typeface="Calibri"/>
                <a:cs typeface="Calibri"/>
              </a:rPr>
              <a:t>логопедии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Выпускница 2 </a:t>
            </a:r>
            <a:r>
              <a:rPr sz="2800" spc="-10" dirty="0">
                <a:latin typeface="Calibri"/>
                <a:cs typeface="Calibri"/>
              </a:rPr>
              <a:t>го-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МГУ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162" y="1714512"/>
            <a:ext cx="392912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2966"/>
            <a:ext cx="9144000" cy="356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234" y="255473"/>
            <a:ext cx="2352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752E4D"/>
                </a:solidFill>
                <a:latin typeface="Calibri"/>
                <a:cs typeface="Calibri"/>
              </a:rPr>
              <a:t>З</a:t>
            </a:r>
            <a:r>
              <a:rPr sz="4400" b="1" spc="-45" dirty="0">
                <a:solidFill>
                  <a:srgbClr val="752E4D"/>
                </a:solidFill>
                <a:latin typeface="Calibri"/>
                <a:cs typeface="Calibri"/>
              </a:rPr>
              <a:t>д</a:t>
            </a:r>
            <a:r>
              <a:rPr sz="4400" b="1" dirty="0">
                <a:solidFill>
                  <a:srgbClr val="752E4D"/>
                </a:solidFill>
                <a:latin typeface="Calibri"/>
                <a:cs typeface="Calibri"/>
              </a:rPr>
              <a:t>ор</a:t>
            </a:r>
            <a:r>
              <a:rPr sz="4400" b="1" spc="-20" dirty="0">
                <a:solidFill>
                  <a:srgbClr val="752E4D"/>
                </a:solidFill>
                <a:latin typeface="Calibri"/>
                <a:cs typeface="Calibri"/>
              </a:rPr>
              <a:t>о</a:t>
            </a:r>
            <a:r>
              <a:rPr sz="4400" b="1" dirty="0">
                <a:solidFill>
                  <a:srgbClr val="752E4D"/>
                </a:solidFill>
                <a:latin typeface="Calibri"/>
                <a:cs typeface="Calibri"/>
              </a:rPr>
              <a:t>вье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546" y="1220724"/>
            <a:ext cx="7849234" cy="5637530"/>
          </a:xfrm>
          <a:custGeom>
            <a:avLst/>
            <a:gdLst/>
            <a:ahLst/>
            <a:cxnLst/>
            <a:rect l="l" t="t" r="r" b="b"/>
            <a:pathLst>
              <a:path w="7849234" h="5637530">
                <a:moveTo>
                  <a:pt x="0" y="5637276"/>
                </a:moveTo>
                <a:lnTo>
                  <a:pt x="7848854" y="5637276"/>
                </a:lnTo>
                <a:lnTo>
                  <a:pt x="7848854" y="0"/>
                </a:lnTo>
                <a:lnTo>
                  <a:pt x="0" y="0"/>
                </a:lnTo>
                <a:lnTo>
                  <a:pt x="0" y="5637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540" y="1252473"/>
            <a:ext cx="7678420" cy="407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первая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важнейшая потребность человека, определяющая  </a:t>
            </a:r>
            <a:r>
              <a:rPr sz="1800" spc="-10" dirty="0">
                <a:solidFill>
                  <a:srgbClr val="244060"/>
                </a:solidFill>
                <a:latin typeface="Tahoma"/>
                <a:cs typeface="Tahoma"/>
              </a:rPr>
              <a:t>способность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его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к труду 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обеспечивающая гармоническое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развитие 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личности. </a:t>
            </a:r>
            <a:r>
              <a:rPr sz="1800" spc="-10" dirty="0">
                <a:solidFill>
                  <a:srgbClr val="244060"/>
                </a:solidFill>
                <a:latin typeface="Tahoma"/>
                <a:cs typeface="Tahoma"/>
              </a:rPr>
              <a:t>Оно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является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важнейшей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предпосылкой к</a:t>
            </a:r>
            <a:r>
              <a:rPr sz="1800" spc="-1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познанию</a:t>
            </a:r>
            <a:endParaRPr sz="1800">
              <a:latin typeface="Tahoma"/>
              <a:cs typeface="Tahoma"/>
            </a:endParaRPr>
          </a:p>
          <a:p>
            <a:pPr marL="354965" marR="617220">
              <a:lnSpc>
                <a:spcPct val="100000"/>
              </a:lnSpc>
            </a:pP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окружающего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мира, к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самоутверждению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счастью человека.  Активная долгая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жизнь –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это важное слагаемое человеческого 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фактора.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354965" marR="67500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бесценное достояние не только каждого человека, но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всего  общества. При встречах,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расставаниях с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близкими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44060"/>
                </a:solidFill>
                <a:latin typeface="Tahoma"/>
                <a:cs typeface="Tahoma"/>
              </a:rPr>
              <a:t>дорогими</a:t>
            </a:r>
            <a:endParaRPr sz="18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людьми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мы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желаем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им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доброго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крепкого здоровья,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так как это</a:t>
            </a:r>
            <a:r>
              <a:rPr sz="1800" spc="15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–</a:t>
            </a:r>
            <a:endParaRPr sz="18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sz="1800" spc="-10" dirty="0">
                <a:solidFill>
                  <a:srgbClr val="244060"/>
                </a:solidFill>
                <a:latin typeface="Tahoma"/>
                <a:cs typeface="Tahoma"/>
              </a:rPr>
              <a:t>основное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условие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залог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полноценной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счастливой</a:t>
            </a:r>
            <a:r>
              <a:rPr sz="1800" spc="1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жизни.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 marL="354965" marR="188595" indent="-342900">
              <a:lnSpc>
                <a:spcPts val="20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полное физическое, психическое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и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социальное благополучие,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а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не  только отсутствие болезней или </a:t>
            </a:r>
            <a:r>
              <a:rPr sz="1800" dirty="0">
                <a:solidFill>
                  <a:srgbClr val="244060"/>
                </a:solidFill>
                <a:latin typeface="Tahoma"/>
                <a:cs typeface="Tahoma"/>
              </a:rPr>
              <a:t>физических</a:t>
            </a:r>
            <a:r>
              <a:rPr sz="1800" spc="-40" dirty="0">
                <a:solidFill>
                  <a:srgbClr val="24406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244060"/>
                </a:solidFill>
                <a:latin typeface="Tahoma"/>
                <a:cs typeface="Tahoma"/>
              </a:rPr>
              <a:t>дефектов.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3582" y="0"/>
            <a:ext cx="1014869" cy="1316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89" y="458726"/>
            <a:ext cx="5260853" cy="590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81" y="476630"/>
            <a:ext cx="5184604" cy="583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181" y="476630"/>
            <a:ext cx="5184775" cy="5833110"/>
          </a:xfrm>
          <a:custGeom>
            <a:avLst/>
            <a:gdLst/>
            <a:ahLst/>
            <a:cxnLst/>
            <a:rect l="l" t="t" r="r" b="b"/>
            <a:pathLst>
              <a:path w="5184775" h="5833110">
                <a:moveTo>
                  <a:pt x="648075" y="5184622"/>
                </a:moveTo>
                <a:lnTo>
                  <a:pt x="648075" y="324104"/>
                </a:lnTo>
                <a:lnTo>
                  <a:pt x="651589" y="276222"/>
                </a:lnTo>
                <a:lnTo>
                  <a:pt x="661794" y="230518"/>
                </a:lnTo>
                <a:lnTo>
                  <a:pt x="678191" y="187493"/>
                </a:lnTo>
                <a:lnTo>
                  <a:pt x="700278" y="147650"/>
                </a:lnTo>
                <a:lnTo>
                  <a:pt x="727554" y="111490"/>
                </a:lnTo>
                <a:lnTo>
                  <a:pt x="759517" y="79515"/>
                </a:lnTo>
                <a:lnTo>
                  <a:pt x="795667" y="52228"/>
                </a:lnTo>
                <a:lnTo>
                  <a:pt x="835501" y="30131"/>
                </a:lnTo>
                <a:lnTo>
                  <a:pt x="878520" y="13726"/>
                </a:lnTo>
                <a:lnTo>
                  <a:pt x="924221" y="3515"/>
                </a:lnTo>
                <a:lnTo>
                  <a:pt x="972103" y="0"/>
                </a:lnTo>
                <a:lnTo>
                  <a:pt x="4860500" y="0"/>
                </a:lnTo>
                <a:lnTo>
                  <a:pt x="4908382" y="3515"/>
                </a:lnTo>
                <a:lnTo>
                  <a:pt x="4954086" y="13726"/>
                </a:lnTo>
                <a:lnTo>
                  <a:pt x="4997111" y="30131"/>
                </a:lnTo>
                <a:lnTo>
                  <a:pt x="5036954" y="52228"/>
                </a:lnTo>
                <a:lnTo>
                  <a:pt x="5073114" y="79515"/>
                </a:lnTo>
                <a:lnTo>
                  <a:pt x="5105089" y="111490"/>
                </a:lnTo>
                <a:lnTo>
                  <a:pt x="5132375" y="147650"/>
                </a:lnTo>
                <a:lnTo>
                  <a:pt x="5154472" y="187493"/>
                </a:lnTo>
                <a:lnTo>
                  <a:pt x="5170878" y="230518"/>
                </a:lnTo>
                <a:lnTo>
                  <a:pt x="5181089" y="276222"/>
                </a:lnTo>
                <a:lnTo>
                  <a:pt x="5184604" y="324104"/>
                </a:lnTo>
                <a:lnTo>
                  <a:pt x="5181089" y="371982"/>
                </a:lnTo>
                <a:lnTo>
                  <a:pt x="5170878" y="417678"/>
                </a:lnTo>
                <a:lnTo>
                  <a:pt x="5154472" y="460691"/>
                </a:lnTo>
                <a:lnTo>
                  <a:pt x="5132375" y="500519"/>
                </a:lnTo>
                <a:lnTo>
                  <a:pt x="5105089" y="536662"/>
                </a:lnTo>
                <a:lnTo>
                  <a:pt x="5073114" y="568620"/>
                </a:lnTo>
                <a:lnTo>
                  <a:pt x="5036954" y="595890"/>
                </a:lnTo>
                <a:lnTo>
                  <a:pt x="4997111" y="617972"/>
                </a:lnTo>
                <a:lnTo>
                  <a:pt x="4954086" y="634365"/>
                </a:lnTo>
                <a:lnTo>
                  <a:pt x="4908382" y="644568"/>
                </a:lnTo>
                <a:lnTo>
                  <a:pt x="4860500" y="648081"/>
                </a:lnTo>
                <a:lnTo>
                  <a:pt x="4536523" y="648081"/>
                </a:lnTo>
                <a:lnTo>
                  <a:pt x="4536523" y="5508650"/>
                </a:lnTo>
                <a:lnTo>
                  <a:pt x="4533011" y="5556536"/>
                </a:lnTo>
                <a:lnTo>
                  <a:pt x="4522807" y="5602239"/>
                </a:lnTo>
                <a:lnTo>
                  <a:pt x="4506412" y="5645260"/>
                </a:lnTo>
                <a:lnTo>
                  <a:pt x="4484326" y="5685096"/>
                </a:lnTo>
                <a:lnTo>
                  <a:pt x="4457051" y="5721247"/>
                </a:lnTo>
                <a:lnTo>
                  <a:pt x="4425085" y="5753211"/>
                </a:lnTo>
                <a:lnTo>
                  <a:pt x="4388929" y="5780487"/>
                </a:lnTo>
                <a:lnTo>
                  <a:pt x="4349085" y="5802574"/>
                </a:lnTo>
                <a:lnTo>
                  <a:pt x="4306051" y="5818971"/>
                </a:lnTo>
                <a:lnTo>
                  <a:pt x="4260329" y="5829177"/>
                </a:lnTo>
                <a:lnTo>
                  <a:pt x="4212419" y="5832690"/>
                </a:lnTo>
                <a:lnTo>
                  <a:pt x="324035" y="5832690"/>
                </a:lnTo>
                <a:lnTo>
                  <a:pt x="276152" y="5829177"/>
                </a:lnTo>
                <a:lnTo>
                  <a:pt x="230451" y="5818971"/>
                </a:lnTo>
                <a:lnTo>
                  <a:pt x="187432" y="5802574"/>
                </a:lnTo>
                <a:lnTo>
                  <a:pt x="147596" y="5780487"/>
                </a:lnTo>
                <a:lnTo>
                  <a:pt x="111446" y="5753211"/>
                </a:lnTo>
                <a:lnTo>
                  <a:pt x="79481" y="5721247"/>
                </a:lnTo>
                <a:lnTo>
                  <a:pt x="52205" y="5685096"/>
                </a:lnTo>
                <a:lnTo>
                  <a:pt x="30117" y="5645260"/>
                </a:lnTo>
                <a:lnTo>
                  <a:pt x="13719" y="5602239"/>
                </a:lnTo>
                <a:lnTo>
                  <a:pt x="3513" y="5556536"/>
                </a:lnTo>
                <a:lnTo>
                  <a:pt x="0" y="5508650"/>
                </a:lnTo>
                <a:lnTo>
                  <a:pt x="3513" y="5460767"/>
                </a:lnTo>
                <a:lnTo>
                  <a:pt x="13719" y="5415066"/>
                </a:lnTo>
                <a:lnTo>
                  <a:pt x="30117" y="5372048"/>
                </a:lnTo>
                <a:lnTo>
                  <a:pt x="52205" y="5332213"/>
                </a:lnTo>
                <a:lnTo>
                  <a:pt x="79481" y="5296064"/>
                </a:lnTo>
                <a:lnTo>
                  <a:pt x="111446" y="5264101"/>
                </a:lnTo>
                <a:lnTo>
                  <a:pt x="147596" y="5236825"/>
                </a:lnTo>
                <a:lnTo>
                  <a:pt x="187432" y="5214738"/>
                </a:lnTo>
                <a:lnTo>
                  <a:pt x="230451" y="5198341"/>
                </a:lnTo>
                <a:lnTo>
                  <a:pt x="276152" y="5188135"/>
                </a:lnTo>
                <a:lnTo>
                  <a:pt x="324035" y="5184622"/>
                </a:lnTo>
                <a:lnTo>
                  <a:pt x="648075" y="51846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271" y="476630"/>
            <a:ext cx="486409" cy="648335"/>
          </a:xfrm>
          <a:custGeom>
            <a:avLst/>
            <a:gdLst/>
            <a:ahLst/>
            <a:cxnLst/>
            <a:rect l="l" t="t" r="r" b="b"/>
            <a:pathLst>
              <a:path w="486409" h="648335">
                <a:moveTo>
                  <a:pt x="162013" y="0"/>
                </a:moveTo>
                <a:lnTo>
                  <a:pt x="209898" y="3515"/>
                </a:lnTo>
                <a:lnTo>
                  <a:pt x="255600" y="13726"/>
                </a:lnTo>
                <a:lnTo>
                  <a:pt x="298619" y="30131"/>
                </a:lnTo>
                <a:lnTo>
                  <a:pt x="338452" y="52228"/>
                </a:lnTo>
                <a:lnTo>
                  <a:pt x="374599" y="79515"/>
                </a:lnTo>
                <a:lnTo>
                  <a:pt x="406560" y="111490"/>
                </a:lnTo>
                <a:lnTo>
                  <a:pt x="433833" y="147650"/>
                </a:lnTo>
                <a:lnTo>
                  <a:pt x="455917" y="187493"/>
                </a:lnTo>
                <a:lnTo>
                  <a:pt x="472312" y="230518"/>
                </a:lnTo>
                <a:lnTo>
                  <a:pt x="482516" y="276222"/>
                </a:lnTo>
                <a:lnTo>
                  <a:pt x="486028" y="324104"/>
                </a:lnTo>
                <a:lnTo>
                  <a:pt x="482516" y="371982"/>
                </a:lnTo>
                <a:lnTo>
                  <a:pt x="472312" y="417678"/>
                </a:lnTo>
                <a:lnTo>
                  <a:pt x="455917" y="460691"/>
                </a:lnTo>
                <a:lnTo>
                  <a:pt x="433833" y="500519"/>
                </a:lnTo>
                <a:lnTo>
                  <a:pt x="406560" y="536662"/>
                </a:lnTo>
                <a:lnTo>
                  <a:pt x="374599" y="568620"/>
                </a:lnTo>
                <a:lnTo>
                  <a:pt x="338452" y="595890"/>
                </a:lnTo>
                <a:lnTo>
                  <a:pt x="298619" y="617972"/>
                </a:lnTo>
                <a:lnTo>
                  <a:pt x="255600" y="634365"/>
                </a:lnTo>
                <a:lnTo>
                  <a:pt x="209898" y="644568"/>
                </a:lnTo>
                <a:lnTo>
                  <a:pt x="162013" y="648081"/>
                </a:lnTo>
                <a:lnTo>
                  <a:pt x="118946" y="642295"/>
                </a:lnTo>
                <a:lnTo>
                  <a:pt x="80245" y="625968"/>
                </a:lnTo>
                <a:lnTo>
                  <a:pt x="47455" y="600646"/>
                </a:lnTo>
                <a:lnTo>
                  <a:pt x="22121" y="567873"/>
                </a:lnTo>
                <a:lnTo>
                  <a:pt x="5787" y="529194"/>
                </a:lnTo>
                <a:lnTo>
                  <a:pt x="0" y="486156"/>
                </a:lnTo>
                <a:lnTo>
                  <a:pt x="5787" y="443063"/>
                </a:lnTo>
                <a:lnTo>
                  <a:pt x="22121" y="404349"/>
                </a:lnTo>
                <a:lnTo>
                  <a:pt x="47455" y="371554"/>
                </a:lnTo>
                <a:lnTo>
                  <a:pt x="80245" y="346220"/>
                </a:lnTo>
                <a:lnTo>
                  <a:pt x="118946" y="329890"/>
                </a:lnTo>
                <a:lnTo>
                  <a:pt x="162013" y="324104"/>
                </a:lnTo>
                <a:lnTo>
                  <a:pt x="486028" y="32410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284" y="1124711"/>
            <a:ext cx="3564890" cy="0"/>
          </a:xfrm>
          <a:custGeom>
            <a:avLst/>
            <a:gdLst/>
            <a:ahLst/>
            <a:cxnLst/>
            <a:rect l="l" t="t" r="r" b="b"/>
            <a:pathLst>
              <a:path w="3564890">
                <a:moveTo>
                  <a:pt x="356442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216" y="5661253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0" y="0"/>
                </a:moveTo>
                <a:lnTo>
                  <a:pt x="43071" y="5786"/>
                </a:lnTo>
                <a:lnTo>
                  <a:pt x="81774" y="22118"/>
                </a:lnTo>
                <a:lnTo>
                  <a:pt x="114563" y="47450"/>
                </a:lnTo>
                <a:lnTo>
                  <a:pt x="139895" y="80239"/>
                </a:lnTo>
                <a:lnTo>
                  <a:pt x="156227" y="118941"/>
                </a:lnTo>
                <a:lnTo>
                  <a:pt x="162013" y="162013"/>
                </a:lnTo>
                <a:lnTo>
                  <a:pt x="156227" y="205085"/>
                </a:lnTo>
                <a:lnTo>
                  <a:pt x="139895" y="243788"/>
                </a:lnTo>
                <a:lnTo>
                  <a:pt x="114563" y="276577"/>
                </a:lnTo>
                <a:lnTo>
                  <a:pt x="81774" y="301909"/>
                </a:lnTo>
                <a:lnTo>
                  <a:pt x="43071" y="318240"/>
                </a:lnTo>
                <a:lnTo>
                  <a:pt x="0" y="324027"/>
                </a:lnTo>
                <a:lnTo>
                  <a:pt x="324040" y="32402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216" y="5661253"/>
            <a:ext cx="324485" cy="648335"/>
          </a:xfrm>
          <a:custGeom>
            <a:avLst/>
            <a:gdLst/>
            <a:ahLst/>
            <a:cxnLst/>
            <a:rect l="l" t="t" r="r" b="b"/>
            <a:pathLst>
              <a:path w="324484" h="648335">
                <a:moveTo>
                  <a:pt x="0" y="648068"/>
                </a:moveTo>
                <a:lnTo>
                  <a:pt x="47882" y="644554"/>
                </a:lnTo>
                <a:lnTo>
                  <a:pt x="93584" y="634349"/>
                </a:lnTo>
                <a:lnTo>
                  <a:pt x="136604" y="617952"/>
                </a:lnTo>
                <a:lnTo>
                  <a:pt x="176440" y="595864"/>
                </a:lnTo>
                <a:lnTo>
                  <a:pt x="212591" y="568588"/>
                </a:lnTo>
                <a:lnTo>
                  <a:pt x="244556" y="536624"/>
                </a:lnTo>
                <a:lnTo>
                  <a:pt x="271833" y="500473"/>
                </a:lnTo>
                <a:lnTo>
                  <a:pt x="293922" y="460637"/>
                </a:lnTo>
                <a:lnTo>
                  <a:pt x="310320" y="417617"/>
                </a:lnTo>
                <a:lnTo>
                  <a:pt x="320526" y="371913"/>
                </a:lnTo>
                <a:lnTo>
                  <a:pt x="324040" y="324027"/>
                </a:lnTo>
                <a:lnTo>
                  <a:pt x="32404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0000" y="1419809"/>
            <a:ext cx="3688079" cy="40652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1905" algn="ctr">
              <a:lnSpc>
                <a:spcPts val="2400"/>
              </a:lnSpc>
              <a:spcBef>
                <a:spcPts val="675"/>
              </a:spcBef>
            </a:pPr>
            <a:r>
              <a:rPr sz="2500" b="1" i="1" spc="-10" dirty="0">
                <a:latin typeface="Calibri"/>
                <a:cs typeface="Calibri"/>
              </a:rPr>
              <a:t>Роза </a:t>
            </a:r>
            <a:r>
              <a:rPr sz="2500" b="1" i="1" spc="-15" dirty="0">
                <a:latin typeface="Calibri"/>
                <a:cs typeface="Calibri"/>
              </a:rPr>
              <a:t>Евгеньевна </a:t>
            </a:r>
            <a:r>
              <a:rPr sz="2500" b="1" i="1" spc="-5" dirty="0">
                <a:latin typeface="Calibri"/>
                <a:cs typeface="Calibri"/>
              </a:rPr>
              <a:t>Левина  </a:t>
            </a:r>
            <a:r>
              <a:rPr sz="2500" spc="-5" dirty="0">
                <a:latin typeface="Calibri"/>
                <a:cs typeface="Calibri"/>
              </a:rPr>
              <a:t>оставила </a:t>
            </a:r>
            <a:r>
              <a:rPr sz="2500" spc="-10" dirty="0">
                <a:latin typeface="Calibri"/>
                <a:cs typeface="Calibri"/>
              </a:rPr>
              <a:t>большое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научное  </a:t>
            </a:r>
            <a:r>
              <a:rPr sz="2500" spc="-10" dirty="0">
                <a:latin typeface="Calibri"/>
                <a:cs typeface="Calibri"/>
              </a:rPr>
              <a:t>наследие, еще </a:t>
            </a:r>
            <a:r>
              <a:rPr sz="2500" spc="-15" dirty="0">
                <a:latin typeface="Calibri"/>
                <a:cs typeface="Calibri"/>
              </a:rPr>
              <a:t>далеко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</a:t>
            </a:r>
            <a:endParaRPr sz="2500">
              <a:latin typeface="Calibri"/>
              <a:cs typeface="Calibri"/>
            </a:endParaRPr>
          </a:p>
          <a:p>
            <a:pPr marL="40005" marR="34290" algn="ctr">
              <a:lnSpc>
                <a:spcPct val="80000"/>
              </a:lnSpc>
              <a:spcBef>
                <a:spcPts val="20"/>
              </a:spcBef>
            </a:pPr>
            <a:r>
              <a:rPr sz="2500" spc="-10" dirty="0">
                <a:latin typeface="Calibri"/>
                <a:cs typeface="Calibri"/>
              </a:rPr>
              <a:t>полностью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реализованное 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spc="-15" dirty="0">
                <a:latin typeface="Calibri"/>
                <a:cs typeface="Calibri"/>
              </a:rPr>
              <a:t>методических  разработках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endParaRPr sz="2500">
              <a:latin typeface="Calibri"/>
              <a:cs typeface="Calibri"/>
            </a:endParaRPr>
          </a:p>
          <a:p>
            <a:pPr marL="1270" algn="ctr">
              <a:lnSpc>
                <a:spcPts val="2100"/>
              </a:lnSpc>
            </a:pPr>
            <a:r>
              <a:rPr sz="2500" spc="-10" dirty="0">
                <a:latin typeface="Calibri"/>
                <a:cs typeface="Calibri"/>
              </a:rPr>
              <a:t>рекомендациях.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по-</a:t>
            </a:r>
            <a:endParaRPr sz="2500">
              <a:latin typeface="Calibri"/>
              <a:cs typeface="Calibri"/>
            </a:endParaRPr>
          </a:p>
          <a:p>
            <a:pPr marL="83820" marR="74295" algn="ctr">
              <a:lnSpc>
                <a:spcPct val="80000"/>
              </a:lnSpc>
              <a:spcBef>
                <a:spcPts val="300"/>
              </a:spcBef>
            </a:pPr>
            <a:r>
              <a:rPr sz="2500" spc="-10" dirty="0">
                <a:latin typeface="Calibri"/>
                <a:cs typeface="Calibri"/>
              </a:rPr>
              <a:t>прежнему </a:t>
            </a:r>
            <a:r>
              <a:rPr sz="2500" spc="-20" dirty="0">
                <a:latin typeface="Calibri"/>
                <a:cs typeface="Calibri"/>
              </a:rPr>
              <a:t>сегодня </a:t>
            </a:r>
            <a:r>
              <a:rPr sz="2500" spc="-10" dirty="0">
                <a:latin typeface="Calibri"/>
                <a:cs typeface="Calibri"/>
              </a:rPr>
              <a:t>можно  видеть </a:t>
            </a:r>
            <a:r>
              <a:rPr sz="2500" spc="-15" dirty="0">
                <a:latin typeface="Calibri"/>
                <a:cs typeface="Calibri"/>
              </a:rPr>
              <a:t>продуктивность </a:t>
            </a:r>
            <a:r>
              <a:rPr sz="2500" spc="-5" dirty="0">
                <a:latin typeface="Calibri"/>
                <a:cs typeface="Calibri"/>
              </a:rPr>
              <a:t>и  перспективность  </a:t>
            </a:r>
            <a:r>
              <a:rPr sz="2500" spc="-10" dirty="0">
                <a:latin typeface="Calibri"/>
                <a:cs typeface="Calibri"/>
              </a:rPr>
              <a:t>разработанных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ею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100"/>
              </a:lnSpc>
            </a:pPr>
            <a:r>
              <a:rPr sz="2500" spc="-10" dirty="0">
                <a:latin typeface="Calibri"/>
                <a:cs typeface="Calibri"/>
              </a:rPr>
              <a:t>направлений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развития</a:t>
            </a:r>
            <a:endParaRPr sz="2500">
              <a:latin typeface="Calibri"/>
              <a:cs typeface="Calibri"/>
            </a:endParaRPr>
          </a:p>
          <a:p>
            <a:pPr marR="66040" algn="ctr">
              <a:lnSpc>
                <a:spcPts val="2700"/>
              </a:lnSpc>
            </a:pPr>
            <a:r>
              <a:rPr sz="2500" spc="-15" dirty="0">
                <a:latin typeface="Calibri"/>
                <a:cs typeface="Calibri"/>
              </a:rPr>
              <a:t>логопедической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науки.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4098" y="0"/>
            <a:ext cx="2590419" cy="3837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1676" y="3413758"/>
            <a:ext cx="2592323" cy="3444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142" y="435990"/>
            <a:ext cx="38411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Выдающиеся</a:t>
            </a:r>
            <a:r>
              <a:rPr sz="3200" spc="-90" dirty="0"/>
              <a:t> </a:t>
            </a:r>
            <a:r>
              <a:rPr sz="3200" dirty="0"/>
              <a:t>ученики  </a:t>
            </a:r>
            <a:r>
              <a:rPr sz="3200" spc="-30" dirty="0"/>
              <a:t>Р.Е.Левиной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746" y="496950"/>
            <a:ext cx="7508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Выдающиеся ученики</a:t>
            </a:r>
            <a:r>
              <a:rPr spc="-20" dirty="0"/>
              <a:t> </a:t>
            </a:r>
            <a:r>
              <a:rPr spc="-45" dirty="0"/>
              <a:t>Р.Е.Левиной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087879"/>
            <a:ext cx="3427498" cy="273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20" y="1603247"/>
            <a:ext cx="3331463" cy="3579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7130" y="5030851"/>
            <a:ext cx="483679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Среди </a:t>
            </a:r>
            <a:r>
              <a:rPr sz="2000" spc="-5" dirty="0">
                <a:latin typeface="Calibri"/>
                <a:cs typeface="Calibri"/>
              </a:rPr>
              <a:t>учеников </a:t>
            </a:r>
            <a:r>
              <a:rPr sz="2000" spc="-25" dirty="0">
                <a:latin typeface="Calibri"/>
                <a:cs typeface="Calibri"/>
              </a:rPr>
              <a:t>Р.Е.Левиной </a:t>
            </a:r>
            <a:r>
              <a:rPr sz="2000" spc="-20" dirty="0">
                <a:latin typeface="Calibri"/>
                <a:cs typeface="Calibri"/>
              </a:rPr>
              <a:t>необходимо  </a:t>
            </a:r>
            <a:r>
              <a:rPr sz="2000" spc="-10" dirty="0">
                <a:latin typeface="Calibri"/>
                <a:cs typeface="Calibri"/>
              </a:rPr>
              <a:t>выделить </a:t>
            </a:r>
            <a:r>
              <a:rPr sz="2000" spc="-5" dirty="0">
                <a:latin typeface="Calibri"/>
                <a:cs typeface="Calibri"/>
              </a:rPr>
              <a:t>таких выдающихся </a:t>
            </a:r>
            <a:r>
              <a:rPr sz="2000" spc="-10" dirty="0">
                <a:latin typeface="Calibri"/>
                <a:cs typeface="Calibri"/>
              </a:rPr>
              <a:t>педагогов,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как:  </a:t>
            </a:r>
            <a:r>
              <a:rPr sz="2000" spc="-15" dirty="0">
                <a:latin typeface="Calibri"/>
                <a:cs typeface="Calibri"/>
              </a:rPr>
              <a:t>Т.Б.Филичева, Г.В.Чиркина,, </a:t>
            </a:r>
            <a:r>
              <a:rPr sz="2000" spc="-20" dirty="0">
                <a:latin typeface="Calibri"/>
                <a:cs typeface="Calibri"/>
              </a:rPr>
              <a:t>Г.А.Каше,  </a:t>
            </a:r>
            <a:r>
              <a:rPr sz="2000" spc="-5" dirty="0">
                <a:latin typeface="Calibri"/>
                <a:cs typeface="Calibri"/>
              </a:rPr>
              <a:t>Н.А.Никашина, </a:t>
            </a:r>
            <a:r>
              <a:rPr sz="2000" spc="-15" dirty="0">
                <a:latin typeface="Calibri"/>
                <a:cs typeface="Calibri"/>
              </a:rPr>
              <a:t>Л.Ф.Спирова,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А.В.Ястребова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6520" y="1603247"/>
            <a:ext cx="2627376" cy="3579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0425" marR="5080" indent="-12744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Каше </a:t>
            </a:r>
            <a:r>
              <a:rPr spc="-55" dirty="0"/>
              <a:t>Галина </a:t>
            </a:r>
            <a:r>
              <a:rPr dirty="0"/>
              <a:t>Амосовна  1908 </a:t>
            </a:r>
            <a:r>
              <a:rPr spc="-5" dirty="0"/>
              <a:t>-</a:t>
            </a:r>
            <a:r>
              <a:rPr spc="-45" dirty="0"/>
              <a:t> </a:t>
            </a:r>
            <a:r>
              <a:rPr dirty="0"/>
              <a:t>1986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7828" y="1540586"/>
            <a:ext cx="3804920" cy="43072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363855" indent="-3429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российский </a:t>
            </a:r>
            <a:r>
              <a:rPr sz="2600" spc="-10" dirty="0">
                <a:latin typeface="Calibri"/>
                <a:cs typeface="Calibri"/>
              </a:rPr>
              <a:t>педагог-  </a:t>
            </a:r>
            <a:r>
              <a:rPr sz="2600" spc="-25" dirty="0">
                <a:latin typeface="Calibri"/>
                <a:cs typeface="Calibri"/>
              </a:rPr>
              <a:t>дефектолог,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кандидат  </a:t>
            </a:r>
            <a:r>
              <a:rPr sz="2600" spc="-10" dirty="0">
                <a:latin typeface="Calibri"/>
                <a:cs typeface="Calibri"/>
              </a:rPr>
              <a:t>педагогических </a:t>
            </a:r>
            <a:r>
              <a:rPr sz="2600" spc="-5" dirty="0">
                <a:latin typeface="Calibri"/>
                <a:cs typeface="Calibri"/>
              </a:rPr>
              <a:t>наук,  </a:t>
            </a:r>
            <a:r>
              <a:rPr sz="2600" dirty="0">
                <a:latin typeface="Calibri"/>
                <a:cs typeface="Calibri"/>
              </a:rPr>
              <a:t>старший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научный</a:t>
            </a:r>
            <a:endParaRPr sz="2600">
              <a:latin typeface="Calibri"/>
              <a:cs typeface="Calibri"/>
            </a:endParaRPr>
          </a:p>
          <a:p>
            <a:pPr marL="355600" marR="575310" algn="just">
              <a:lnSpc>
                <a:spcPct val="80000"/>
              </a:lnSpc>
              <a:spcBef>
                <a:spcPts val="10"/>
              </a:spcBef>
            </a:pPr>
            <a:r>
              <a:rPr sz="2600" spc="-20" dirty="0">
                <a:latin typeface="Calibri"/>
                <a:cs typeface="Calibri"/>
              </a:rPr>
              <a:t>сотрудник </a:t>
            </a:r>
            <a:r>
              <a:rPr sz="2600" spc="-5" dirty="0">
                <a:latin typeface="Calibri"/>
                <a:cs typeface="Calibri"/>
              </a:rPr>
              <a:t>сектора  </a:t>
            </a:r>
            <a:r>
              <a:rPr sz="2600" spc="-10" dirty="0">
                <a:latin typeface="Calibri"/>
                <a:cs typeface="Calibri"/>
              </a:rPr>
              <a:t>логопедии </a:t>
            </a:r>
            <a:r>
              <a:rPr sz="2600" spc="-5" dirty="0">
                <a:latin typeface="Calibri"/>
                <a:cs typeface="Calibri"/>
              </a:rPr>
              <a:t>Научно-  </a:t>
            </a:r>
            <a:r>
              <a:rPr sz="2600" spc="-15" dirty="0">
                <a:latin typeface="Calibri"/>
                <a:cs typeface="Calibri"/>
              </a:rPr>
              <a:t>исследовательском  </a:t>
            </a:r>
            <a:r>
              <a:rPr sz="2600" spc="-5" dirty="0">
                <a:latin typeface="Calibri"/>
                <a:cs typeface="Calibri"/>
              </a:rPr>
              <a:t>институте </a:t>
            </a:r>
            <a:r>
              <a:rPr sz="2600" dirty="0">
                <a:latin typeface="Calibri"/>
                <a:cs typeface="Calibri"/>
              </a:rPr>
              <a:t>АПН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СССР,</a:t>
            </a:r>
            <a:endParaRPr sz="26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5"/>
              </a:spcBef>
            </a:pPr>
            <a:r>
              <a:rPr sz="2600" dirty="0">
                <a:latin typeface="Calibri"/>
                <a:cs typeface="Calibri"/>
              </a:rPr>
              <a:t>научный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корреспондент  </a:t>
            </a:r>
            <a:r>
              <a:rPr sz="2600" dirty="0">
                <a:latin typeface="Calibri"/>
                <a:cs typeface="Calibri"/>
              </a:rPr>
              <a:t>АПН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СССР.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Выпускница</a:t>
            </a:r>
            <a:endParaRPr sz="2600">
              <a:latin typeface="Calibri"/>
              <a:cs typeface="Calibri"/>
            </a:endParaRPr>
          </a:p>
          <a:p>
            <a:pPr marL="355600" marR="576580">
              <a:lnSpc>
                <a:spcPts val="2500"/>
              </a:lnSpc>
              <a:spcBef>
                <a:spcPts val="285"/>
              </a:spcBef>
            </a:pPr>
            <a:r>
              <a:rPr sz="2600" spc="-15" dirty="0">
                <a:latin typeface="Calibri"/>
                <a:cs typeface="Calibri"/>
              </a:rPr>
              <a:t>дефектологического  </a:t>
            </a:r>
            <a:r>
              <a:rPr sz="2600" spc="-25" dirty="0">
                <a:latin typeface="Calibri"/>
                <a:cs typeface="Calibri"/>
              </a:rPr>
              <a:t>факультета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474" y="1571637"/>
            <a:ext cx="3357626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461594"/>
            <a:ext cx="67157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Чиркина </a:t>
            </a:r>
            <a:r>
              <a:rPr sz="4400" spc="-55" dirty="0"/>
              <a:t>Галина</a:t>
            </a:r>
            <a:r>
              <a:rPr sz="4400" spc="-20" dirty="0"/>
              <a:t> </a:t>
            </a:r>
            <a:r>
              <a:rPr sz="4400" dirty="0"/>
              <a:t>Васильевна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651628" y="1731390"/>
            <a:ext cx="367982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1935-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2013</a:t>
            </a:r>
            <a:endParaRPr sz="2400">
              <a:latin typeface="Calibri"/>
              <a:cs typeface="Calibri"/>
            </a:endParaRPr>
          </a:p>
          <a:p>
            <a:pPr marL="355600" marR="298450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Доктор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педагогических  наук, профессор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МПГУ.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Выдающийся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российский  </a:t>
            </a:r>
            <a:r>
              <a:rPr sz="2400" spc="-25" dirty="0">
                <a:latin typeface="Calibri"/>
                <a:cs typeface="Calibri"/>
              </a:rPr>
              <a:t>дефектолог.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Ученица </a:t>
            </a:r>
            <a:r>
              <a:rPr sz="2400" spc="-25" dirty="0">
                <a:latin typeface="Calibri"/>
                <a:cs typeface="Calibri"/>
              </a:rPr>
              <a:t>Р.Е.Левиной</a:t>
            </a:r>
            <a:endParaRPr sz="2400">
              <a:latin typeface="Calibri"/>
              <a:cs typeface="Calibri"/>
            </a:endParaRPr>
          </a:p>
          <a:p>
            <a:pPr marL="355600" marR="38163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Выпускница </a:t>
            </a:r>
            <a:r>
              <a:rPr sz="2400" dirty="0">
                <a:latin typeface="Calibri"/>
                <a:cs typeface="Calibri"/>
              </a:rPr>
              <a:t>МГПИ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им.  В.И.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Ленина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474" y="1695767"/>
            <a:ext cx="3439667" cy="443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8045"/>
            <a:ext cx="25063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Гриншпун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Борис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Моисеевич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1929-1986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0"/>
            <a:ext cx="4947920" cy="60623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795020" indent="-76200">
              <a:lnSpc>
                <a:spcPct val="80000"/>
              </a:lnSpc>
              <a:spcBef>
                <a:spcPts val="530"/>
              </a:spcBef>
              <a:tabLst>
                <a:tab pos="3086735" algn="l"/>
              </a:tabLst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1968 </a:t>
            </a:r>
            <a:r>
              <a:rPr sz="1800" spc="-25" dirty="0">
                <a:latin typeface="Calibri"/>
                <a:cs typeface="Calibri"/>
              </a:rPr>
              <a:t>году </a:t>
            </a:r>
            <a:r>
              <a:rPr sz="1800" spc="-20" dirty="0">
                <a:latin typeface="Calibri"/>
                <a:cs typeface="Calibri"/>
              </a:rPr>
              <a:t>под </a:t>
            </a:r>
            <a:r>
              <a:rPr sz="1800" spc="-5" dirty="0">
                <a:latin typeface="Calibri"/>
                <a:cs typeface="Calibri"/>
              </a:rPr>
              <a:t>научным </a:t>
            </a:r>
            <a:r>
              <a:rPr sz="1800" spc="-15" dirty="0">
                <a:latin typeface="Calibri"/>
                <a:cs typeface="Calibri"/>
              </a:rPr>
              <a:t>руководством  </a:t>
            </a:r>
            <a:r>
              <a:rPr sz="1800" spc="-5" dirty="0">
                <a:latin typeface="Calibri"/>
                <a:cs typeface="Calibri"/>
              </a:rPr>
              <a:t>профессора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С.Е.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Крючкова	</a:t>
            </a:r>
            <a:r>
              <a:rPr sz="1800" spc="-5" dirty="0">
                <a:latin typeface="Calibri"/>
                <a:cs typeface="Calibri"/>
              </a:rPr>
              <a:t>защитил</a:t>
            </a:r>
            <a:endParaRPr sz="1800">
              <a:latin typeface="Calibri"/>
              <a:cs typeface="Calibri"/>
            </a:endParaRPr>
          </a:p>
          <a:p>
            <a:pPr marL="355600" marR="196850">
              <a:lnSpc>
                <a:spcPct val="80000"/>
              </a:lnSpc>
              <a:spcBef>
                <a:spcPts val="5"/>
              </a:spcBef>
              <a:tabLst>
                <a:tab pos="2085975" algn="l"/>
              </a:tabLst>
            </a:pPr>
            <a:r>
              <a:rPr sz="1800" spc="-5" dirty="0">
                <a:latin typeface="Calibri"/>
                <a:cs typeface="Calibri"/>
              </a:rPr>
              <a:t>диссертацию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	ученую </a:t>
            </a:r>
            <a:r>
              <a:rPr sz="1800" spc="-5" dirty="0">
                <a:latin typeface="Calibri"/>
                <a:cs typeface="Calibri"/>
              </a:rPr>
              <a:t>степень кандидата  филологических наук </a:t>
            </a:r>
            <a:r>
              <a:rPr sz="1800" b="1" spc="-5" dirty="0">
                <a:latin typeface="Calibri"/>
                <a:cs typeface="Calibri"/>
              </a:rPr>
              <a:t>«Притяжательные  прилагательные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-10" dirty="0">
                <a:latin typeface="Calibri"/>
                <a:cs typeface="Calibri"/>
              </a:rPr>
              <a:t>суффикасами </a:t>
            </a:r>
            <a:r>
              <a:rPr sz="1800" b="1" dirty="0">
                <a:latin typeface="Calibri"/>
                <a:cs typeface="Calibri"/>
              </a:rPr>
              <a:t>-ИН, </a:t>
            </a:r>
            <a:r>
              <a:rPr sz="1800" b="1" spc="-5" dirty="0">
                <a:latin typeface="Calibri"/>
                <a:cs typeface="Calibri"/>
              </a:rPr>
              <a:t>-ОВ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5" dirty="0">
                <a:latin typeface="Calibri"/>
                <a:cs typeface="Calibri"/>
              </a:rPr>
              <a:t>современном </a:t>
            </a:r>
            <a:r>
              <a:rPr sz="1800" b="1" spc="-15" dirty="0">
                <a:latin typeface="Calibri"/>
                <a:cs typeface="Calibri"/>
              </a:rPr>
              <a:t>русском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языке»</a:t>
            </a:r>
            <a:endParaRPr sz="1800">
              <a:latin typeface="Calibri"/>
              <a:cs typeface="Calibri"/>
            </a:endParaRPr>
          </a:p>
          <a:p>
            <a:pPr marL="355600" marR="622300" indent="-342900">
              <a:lnSpc>
                <a:spcPct val="801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автор </a:t>
            </a:r>
            <a:r>
              <a:rPr sz="1800" b="1" dirty="0">
                <a:latin typeface="Calibri"/>
                <a:cs typeface="Calibri"/>
              </a:rPr>
              <a:t>27 </a:t>
            </a:r>
            <a:r>
              <a:rPr sz="1800" b="1" spc="-10" dirty="0">
                <a:latin typeface="Calibri"/>
                <a:cs typeface="Calibri"/>
              </a:rPr>
              <a:t>статей </a:t>
            </a:r>
            <a:r>
              <a:rPr sz="1800" dirty="0">
                <a:latin typeface="Calibri"/>
                <a:cs typeface="Calibri"/>
              </a:rPr>
              <a:t>по вопросам </a:t>
            </a:r>
            <a:r>
              <a:rPr sz="1800" spc="-10" dirty="0">
                <a:latin typeface="Calibri"/>
                <a:cs typeface="Calibri"/>
              </a:rPr>
              <a:t>логопедии,  </a:t>
            </a:r>
            <a:r>
              <a:rPr sz="1800" spc="-5" dirty="0">
                <a:latin typeface="Calibri"/>
                <a:cs typeface="Calibri"/>
              </a:rPr>
              <a:t>лингвистики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методики </a:t>
            </a:r>
            <a:r>
              <a:rPr sz="1800" spc="-10" dirty="0">
                <a:latin typeface="Calibri"/>
                <a:cs typeface="Calibri"/>
              </a:rPr>
              <a:t>преподавания  </a:t>
            </a:r>
            <a:r>
              <a:rPr sz="1800" spc="-15" dirty="0">
                <a:latin typeface="Calibri"/>
                <a:cs typeface="Calibri"/>
              </a:rPr>
              <a:t>русского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языка</a:t>
            </a:r>
            <a:endParaRPr sz="1800">
              <a:latin typeface="Calibri"/>
              <a:cs typeface="Calibri"/>
            </a:endParaRPr>
          </a:p>
          <a:p>
            <a:pPr marL="407034" indent="-394970">
              <a:lnSpc>
                <a:spcPts val="1945"/>
              </a:lnSpc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1800" spc="-10" dirty="0">
                <a:latin typeface="Calibri"/>
                <a:cs typeface="Calibri"/>
              </a:rPr>
              <a:t>Соавтор нескольких </a:t>
            </a:r>
            <a:r>
              <a:rPr sz="1800" spc="-20" dirty="0">
                <a:latin typeface="Calibri"/>
                <a:cs typeface="Calibri"/>
              </a:rPr>
              <a:t>глав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учебнике</a:t>
            </a:r>
            <a:endParaRPr sz="1800">
              <a:latin typeface="Calibri"/>
              <a:cs typeface="Calibri"/>
            </a:endParaRPr>
          </a:p>
          <a:p>
            <a:pPr marR="361315" algn="r">
              <a:lnSpc>
                <a:spcPts val="1945"/>
              </a:lnSpc>
            </a:pPr>
            <a:r>
              <a:rPr sz="1800" b="1" spc="-5" dirty="0">
                <a:latin typeface="Calibri"/>
                <a:cs typeface="Calibri"/>
              </a:rPr>
              <a:t>«Логопедия» </a:t>
            </a:r>
            <a:r>
              <a:rPr sz="1800" i="1" dirty="0">
                <a:latin typeface="Calibri"/>
                <a:cs typeface="Calibri"/>
              </a:rPr>
              <a:t>под </a:t>
            </a:r>
            <a:r>
              <a:rPr sz="1800" i="1" spc="-5" dirty="0">
                <a:latin typeface="Calibri"/>
                <a:cs typeface="Calibri"/>
              </a:rPr>
              <a:t>редакцией Л.С.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Волковой</a:t>
            </a:r>
            <a:endParaRPr sz="1800">
              <a:latin typeface="Calibri"/>
              <a:cs typeface="Calibri"/>
            </a:endParaRPr>
          </a:p>
          <a:p>
            <a:pPr marL="342265" marR="342265" indent="-342265" algn="r">
              <a:lnSpc>
                <a:spcPts val="1945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800" dirty="0">
                <a:latin typeface="Calibri"/>
                <a:cs typeface="Calibri"/>
              </a:rPr>
              <a:t>Им </a:t>
            </a:r>
            <a:r>
              <a:rPr sz="1800" spc="-5" dirty="0">
                <a:latin typeface="Calibri"/>
                <a:cs typeface="Calibri"/>
              </a:rPr>
              <a:t>разработаны ряд </a:t>
            </a:r>
            <a:r>
              <a:rPr sz="1800" spc="-10" dirty="0">
                <a:latin typeface="Calibri"/>
                <a:cs typeface="Calibri"/>
              </a:rPr>
              <a:t>разделов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лекционных</a:t>
            </a:r>
            <a:endParaRPr sz="1800">
              <a:latin typeface="Calibri"/>
              <a:cs typeface="Calibri"/>
            </a:endParaRPr>
          </a:p>
          <a:p>
            <a:pPr marL="355600" marR="594995">
              <a:lnSpc>
                <a:spcPts val="1730"/>
              </a:lnSpc>
              <a:spcBef>
                <a:spcPts val="200"/>
              </a:spcBef>
            </a:pPr>
            <a:r>
              <a:rPr sz="1800" dirty="0">
                <a:latin typeface="Calibri"/>
                <a:cs typeface="Calibri"/>
              </a:rPr>
              <a:t>курсов по </a:t>
            </a:r>
            <a:r>
              <a:rPr sz="1800" spc="-10" dirty="0">
                <a:latin typeface="Calibri"/>
                <a:cs typeface="Calibri"/>
              </a:rPr>
              <a:t>логопедии, психологии </a:t>
            </a:r>
            <a:r>
              <a:rPr sz="1800" spc="-5" dirty="0">
                <a:latin typeface="Calibri"/>
                <a:cs typeface="Calibri"/>
              </a:rPr>
              <a:t>речи  (теории речевой </a:t>
            </a:r>
            <a:r>
              <a:rPr sz="1800" spc="-10" dirty="0">
                <a:latin typeface="Calibri"/>
                <a:cs typeface="Calibri"/>
              </a:rPr>
              <a:t>деятельности),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endParaRPr sz="1800">
              <a:latin typeface="Calibri"/>
              <a:cs typeface="Calibri"/>
            </a:endParaRPr>
          </a:p>
          <a:p>
            <a:pPr marL="355600" marR="295910">
              <a:lnSpc>
                <a:spcPct val="800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пользовались популярностью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15" dirty="0">
                <a:latin typeface="Calibri"/>
                <a:cs typeface="Calibri"/>
              </a:rPr>
              <a:t>студентов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коллег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Эрудированный, хорошо </a:t>
            </a:r>
            <a:r>
              <a:rPr sz="1800" spc="-5" dirty="0">
                <a:latin typeface="Calibri"/>
                <a:cs typeface="Calibri"/>
              </a:rPr>
              <a:t>знающий </a:t>
            </a:r>
            <a:r>
              <a:rPr sz="1800" spc="-10" dirty="0">
                <a:latin typeface="Calibri"/>
                <a:cs typeface="Calibri"/>
              </a:rPr>
              <a:t>литературу,  </a:t>
            </a:r>
            <a:r>
              <a:rPr sz="1800" spc="-5" dirty="0">
                <a:latin typeface="Calibri"/>
                <a:cs typeface="Calibri"/>
              </a:rPr>
              <a:t>обладающий научным </a:t>
            </a:r>
            <a:r>
              <a:rPr sz="1800" spc="-10" dirty="0">
                <a:latin typeface="Calibri"/>
                <a:cs typeface="Calibri"/>
              </a:rPr>
              <a:t>предвидением, </a:t>
            </a:r>
            <a:r>
              <a:rPr sz="1800" spc="-5" dirty="0">
                <a:latin typeface="Calibri"/>
                <a:cs typeface="Calibri"/>
              </a:rPr>
              <a:t>знал  французский, чешский, </a:t>
            </a:r>
            <a:r>
              <a:rPr sz="1800" spc="-10" dirty="0">
                <a:latin typeface="Calibri"/>
                <a:cs typeface="Calibri"/>
              </a:rPr>
              <a:t>болгарский, </a:t>
            </a:r>
            <a:r>
              <a:rPr sz="1800" spc="-5" dirty="0">
                <a:latin typeface="Calibri"/>
                <a:cs typeface="Calibri"/>
              </a:rPr>
              <a:t>немецкий 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русский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язык.</a:t>
            </a:r>
            <a:endParaRPr sz="1800">
              <a:latin typeface="Calibri"/>
              <a:cs typeface="Calibri"/>
            </a:endParaRPr>
          </a:p>
          <a:p>
            <a:pPr marL="355600" marR="33782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Награжден значками </a:t>
            </a:r>
            <a:r>
              <a:rPr sz="1800" spc="-10" dirty="0">
                <a:latin typeface="Calibri"/>
                <a:cs typeface="Calibri"/>
              </a:rPr>
              <a:t>«Отличник народного  </a:t>
            </a:r>
            <a:r>
              <a:rPr sz="1800" spc="-5" dirty="0">
                <a:latin typeface="Calibri"/>
                <a:cs typeface="Calibri"/>
              </a:rPr>
              <a:t>образования»,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«Победитель</a:t>
            </a:r>
            <a:endParaRPr sz="1800">
              <a:latin typeface="Calibri"/>
              <a:cs typeface="Calibri"/>
            </a:endParaRPr>
          </a:p>
          <a:p>
            <a:pPr marL="355600" marR="127635">
              <a:lnSpc>
                <a:spcPct val="80000"/>
              </a:lnSpc>
            </a:pPr>
            <a:r>
              <a:rPr sz="1800" spc="-10" dirty="0">
                <a:latin typeface="Calibri"/>
                <a:cs typeface="Calibri"/>
              </a:rPr>
              <a:t>социалистического </a:t>
            </a:r>
            <a:r>
              <a:rPr sz="1800" spc="-5" dirty="0">
                <a:latin typeface="Calibri"/>
                <a:cs typeface="Calibri"/>
              </a:rPr>
              <a:t>соревнования», Почетной  </a:t>
            </a:r>
            <a:r>
              <a:rPr sz="1800" spc="-10" dirty="0">
                <a:latin typeface="Calibri"/>
                <a:cs typeface="Calibri"/>
              </a:rPr>
              <a:t>грамотой </a:t>
            </a:r>
            <a:r>
              <a:rPr sz="1800" spc="-5" dirty="0">
                <a:latin typeface="Calibri"/>
                <a:cs typeface="Calibri"/>
              </a:rPr>
              <a:t>Министерства просвещения </a:t>
            </a:r>
            <a:r>
              <a:rPr sz="1800" spc="-45" dirty="0">
                <a:latin typeface="Calibri"/>
                <a:cs typeface="Calibri"/>
              </a:rPr>
              <a:t>СССР,  </a:t>
            </a:r>
            <a:r>
              <a:rPr sz="1800" spc="-10" dirty="0">
                <a:latin typeface="Calibri"/>
                <a:cs typeface="Calibri"/>
              </a:rPr>
              <a:t>имел </a:t>
            </a:r>
            <a:r>
              <a:rPr sz="1800" spc="-15" dirty="0">
                <a:latin typeface="Calibri"/>
                <a:cs typeface="Calibri"/>
              </a:rPr>
              <a:t>благодарности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грамоты </a:t>
            </a:r>
            <a:r>
              <a:rPr sz="1800" spc="-15" dirty="0">
                <a:latin typeface="Calibri"/>
                <a:cs typeface="Calibri"/>
              </a:rPr>
              <a:t>руководства  </a:t>
            </a:r>
            <a:r>
              <a:rPr sz="1800" spc="-5" dirty="0">
                <a:latin typeface="Calibri"/>
                <a:cs typeface="Calibri"/>
              </a:rPr>
              <a:t>МГПИ им.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В.И.Ленина.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523" y="1196809"/>
            <a:ext cx="3240404" cy="482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569" y="107061"/>
            <a:ext cx="777811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  <a:tabLst>
                <a:tab pos="4062095" algn="l"/>
              </a:tabLst>
            </a:pPr>
            <a:r>
              <a:rPr sz="25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Выпускники,</a:t>
            </a:r>
            <a:r>
              <a:rPr sz="2500" b="1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докторанты	МГГУ</a:t>
            </a:r>
            <a:r>
              <a:rPr sz="2500" b="1" spc="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имени</a:t>
            </a:r>
            <a:endParaRPr sz="2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5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М.А.Шолохова, </a:t>
            </a:r>
            <a:r>
              <a:rPr sz="25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защитившие докторские </a:t>
            </a:r>
            <a:r>
              <a:rPr sz="2500" b="1" dirty="0">
                <a:solidFill>
                  <a:srgbClr val="622422"/>
                </a:solidFill>
                <a:latin typeface="Times New Roman"/>
                <a:cs typeface="Times New Roman"/>
              </a:rPr>
              <a:t>диссертации  </a:t>
            </a:r>
            <a:r>
              <a:rPr sz="25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2000-20015</a:t>
            </a:r>
            <a:r>
              <a:rPr sz="2500" b="1" spc="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гг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9766" y="3180842"/>
            <a:ext cx="1162824" cy="1495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766" y="1282953"/>
            <a:ext cx="1008113" cy="1425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0423" y="1282953"/>
            <a:ext cx="1033500" cy="1425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7385" y="2739008"/>
            <a:ext cx="1136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Times New Roman"/>
                <a:cs typeface="Times New Roman"/>
              </a:rPr>
              <a:t>В.Г.Печерский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2554" y="1273047"/>
            <a:ext cx="1063307" cy="1425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06690" y="2766187"/>
            <a:ext cx="939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В.В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r>
              <a:rPr sz="1400" spc="-4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65466" y="1273047"/>
            <a:ext cx="1204404" cy="1465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523" y="3206495"/>
            <a:ext cx="1109789" cy="1446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0260" y="3240404"/>
            <a:ext cx="1190218" cy="1446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56422" y="3235705"/>
            <a:ext cx="1006017" cy="1440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06667" y="4662932"/>
            <a:ext cx="2455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2" baseline="-5208" dirty="0">
                <a:latin typeface="Times New Roman"/>
                <a:cs typeface="Times New Roman"/>
              </a:rPr>
              <a:t>Л.М.Кобрина</a:t>
            </a:r>
            <a:r>
              <a:rPr sz="2400" spc="-7" baseline="-5208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О.А.Денисова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8071" y="1273302"/>
            <a:ext cx="1074369" cy="14259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24427" y="2736595"/>
            <a:ext cx="2359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1110" algn="l"/>
              </a:tabLst>
            </a:pPr>
            <a:r>
              <a:rPr sz="1400" spc="-10" dirty="0">
                <a:latin typeface="Times New Roman"/>
                <a:cs typeface="Times New Roman"/>
              </a:rPr>
              <a:t>М.В.Жигорева	</a:t>
            </a:r>
            <a:r>
              <a:rPr sz="1400" spc="-5" dirty="0">
                <a:latin typeface="Times New Roman"/>
                <a:cs typeface="Times New Roman"/>
              </a:rPr>
              <a:t>Е.Ф.Архипова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4320" y="3206369"/>
            <a:ext cx="1063688" cy="14401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4098" y="3221989"/>
            <a:ext cx="1108481" cy="14401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5613" y="3159379"/>
            <a:ext cx="948207" cy="15547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001" y="4715002"/>
            <a:ext cx="6433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Times New Roman"/>
                <a:cs typeface="Times New Roman"/>
              </a:rPr>
              <a:t>Т.В.Туманова </a:t>
            </a:r>
            <a:r>
              <a:rPr sz="1600" spc="-25" dirty="0">
                <a:latin typeface="Times New Roman"/>
                <a:cs typeface="Times New Roman"/>
              </a:rPr>
              <a:t>Т.Н.Волковская </a:t>
            </a:r>
            <a:r>
              <a:rPr sz="1600" spc="-50" dirty="0">
                <a:latin typeface="Times New Roman"/>
                <a:cs typeface="Times New Roman"/>
              </a:rPr>
              <a:t>Г.В. </a:t>
            </a:r>
            <a:r>
              <a:rPr sz="1600" spc="-15" dirty="0">
                <a:latin typeface="Times New Roman"/>
                <a:cs typeface="Times New Roman"/>
              </a:rPr>
              <a:t>Васенков </a:t>
            </a:r>
            <a:r>
              <a:rPr sz="2400" spc="-15" baseline="8680" dirty="0">
                <a:latin typeface="Times New Roman"/>
                <a:cs typeface="Times New Roman"/>
              </a:rPr>
              <a:t>В.М.Мозговой</a:t>
            </a:r>
            <a:r>
              <a:rPr sz="2400" spc="30" baseline="8680" dirty="0">
                <a:latin typeface="Times New Roman"/>
                <a:cs typeface="Times New Roman"/>
              </a:rPr>
              <a:t> </a:t>
            </a:r>
            <a:r>
              <a:rPr sz="2400" spc="-15" baseline="10416" dirty="0">
                <a:latin typeface="Times New Roman"/>
                <a:cs typeface="Times New Roman"/>
              </a:rPr>
              <a:t>Л.Б.Баряева</a:t>
            </a:r>
            <a:endParaRPr sz="2400" baseline="1041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074" y="1340738"/>
            <a:ext cx="1047165" cy="13685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5613" y="1314069"/>
            <a:ext cx="1047953" cy="14037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163" y="2690241"/>
            <a:ext cx="3788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6045" algn="l"/>
                <a:tab pos="2611755" algn="l"/>
              </a:tabLst>
            </a:pPr>
            <a:r>
              <a:rPr sz="2400" spc="-67" baseline="1736" dirty="0">
                <a:latin typeface="Times New Roman"/>
                <a:cs typeface="Times New Roman"/>
              </a:rPr>
              <a:t>Т.Б.</a:t>
            </a:r>
            <a:r>
              <a:rPr sz="2400" spc="22" baseline="1736" dirty="0">
                <a:latin typeface="Times New Roman"/>
                <a:cs typeface="Times New Roman"/>
              </a:rPr>
              <a:t> </a:t>
            </a:r>
            <a:r>
              <a:rPr sz="2400" spc="-15" baseline="1736" dirty="0">
                <a:latin typeface="Times New Roman"/>
                <a:cs typeface="Times New Roman"/>
              </a:rPr>
              <a:t>Филичева	</a:t>
            </a:r>
            <a:r>
              <a:rPr sz="1400" spc="-15" dirty="0">
                <a:latin typeface="Times New Roman"/>
                <a:cs typeface="Times New Roman"/>
              </a:rPr>
              <a:t>И.Ю.Левченко	И.В.Евтушенко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0876" y="4429125"/>
            <a:ext cx="1080122" cy="1416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0758" y="5886399"/>
            <a:ext cx="974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Н.Д.Шматко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6919" y="2549651"/>
            <a:ext cx="1080122" cy="1416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9944" y="2458973"/>
            <a:ext cx="1108100" cy="1487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51523" y="4004817"/>
            <a:ext cx="1176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Ю.А.Разенкова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5481" y="5818428"/>
            <a:ext cx="9886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1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.Мишина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8722" y="4493818"/>
            <a:ext cx="1098308" cy="1296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3025" y="2564892"/>
            <a:ext cx="1049083" cy="1375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45867" y="4017721"/>
            <a:ext cx="28105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95120" algn="l"/>
              </a:tabLst>
            </a:pPr>
            <a:r>
              <a:rPr sz="1400" spc="-15" dirty="0">
                <a:latin typeface="Times New Roman"/>
                <a:cs typeface="Times New Roman"/>
              </a:rPr>
              <a:t>И.А.Коробейников	</a:t>
            </a:r>
            <a:r>
              <a:rPr sz="2100" spc="-22" baseline="1984" dirty="0">
                <a:latin typeface="Times New Roman"/>
                <a:cs typeface="Times New Roman"/>
              </a:rPr>
              <a:t>О.И.Кукушкина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5578" y="4493805"/>
            <a:ext cx="1096200" cy="1361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94252" y="5835802"/>
            <a:ext cx="8623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Times New Roman"/>
                <a:cs typeface="Times New Roman"/>
              </a:rPr>
              <a:t>Т.С.Зыкова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26919" y="4446739"/>
            <a:ext cx="980249" cy="1361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96057" y="5813856"/>
            <a:ext cx="9182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imes New Roman"/>
                <a:cs typeface="Times New Roman"/>
              </a:rPr>
              <a:t>Г.Л.Зайцева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0683" y="3994150"/>
            <a:ext cx="9759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Г.В.Чиркина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31053" y="2480436"/>
            <a:ext cx="1157058" cy="1485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233" rIns="0" bIns="0" rtlCol="0">
            <a:spAutoFit/>
          </a:bodyPr>
          <a:lstStyle/>
          <a:p>
            <a:pPr marL="956310" marR="5080" indent="-608330">
              <a:lnSpc>
                <a:spcPts val="3300"/>
              </a:lnSpc>
              <a:spcBef>
                <a:spcPts val="254"/>
              </a:spcBef>
            </a:pP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Выпускники </a:t>
            </a:r>
            <a:r>
              <a:rPr sz="2800" b="1" i="1" spc="-10" dirty="0">
                <a:solidFill>
                  <a:srgbClr val="622422"/>
                </a:solidFill>
                <a:latin typeface="Times New Roman"/>
                <a:cs typeface="Times New Roman"/>
              </a:rPr>
              <a:t>МГПИ им. 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В.И. </a:t>
            </a:r>
            <a:r>
              <a:rPr sz="2800" b="1" i="1" spc="-10" dirty="0">
                <a:solidFill>
                  <a:srgbClr val="622422"/>
                </a:solidFill>
                <a:latin typeface="Times New Roman"/>
                <a:cs typeface="Times New Roman"/>
              </a:rPr>
              <a:t>Ленина 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–  </a:t>
            </a:r>
            <a:r>
              <a:rPr sz="2800" b="1" i="1" spc="-10" dirty="0">
                <a:solidFill>
                  <a:srgbClr val="622422"/>
                </a:solidFill>
                <a:latin typeface="Times New Roman"/>
                <a:cs typeface="Times New Roman"/>
              </a:rPr>
              <a:t>выдающиеся ученые 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ИКП</a:t>
            </a:r>
            <a:r>
              <a:rPr sz="2800" b="1" i="1" spc="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800" b="1" i="1" spc="-125" dirty="0">
                <a:solidFill>
                  <a:srgbClr val="622422"/>
                </a:solidFill>
                <a:latin typeface="Times New Roman"/>
                <a:cs typeface="Times New Roman"/>
              </a:rPr>
              <a:t>РАО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2126" y="4500613"/>
            <a:ext cx="1047711" cy="14405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51882" y="5953150"/>
            <a:ext cx="1209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1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еле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336" y="3904234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Н.Н</a:t>
            </a:r>
            <a:r>
              <a:rPr sz="1600" spc="-15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лофеев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380" y="1452372"/>
            <a:ext cx="1730883" cy="2424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254" y="461594"/>
            <a:ext cx="7006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Филичева </a:t>
            </a:r>
            <a:r>
              <a:rPr sz="4400" spc="-45" dirty="0"/>
              <a:t>Татьяна</a:t>
            </a:r>
            <a:r>
              <a:rPr sz="4400" spc="-40" dirty="0"/>
              <a:t> </a:t>
            </a:r>
            <a:r>
              <a:rPr sz="4400" dirty="0"/>
              <a:t>Борисовна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7828" y="1610690"/>
            <a:ext cx="379222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Доктор</a:t>
            </a:r>
            <a:endParaRPr sz="2800">
              <a:latin typeface="Calibri"/>
              <a:cs typeface="Calibri"/>
            </a:endParaRPr>
          </a:p>
          <a:p>
            <a:pPr marL="355600" marR="227329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педагогических </a:t>
            </a:r>
            <a:r>
              <a:rPr sz="2800" spc="-5" dirty="0">
                <a:latin typeface="Calibri"/>
                <a:cs typeface="Calibri"/>
              </a:rPr>
              <a:t>наук,  </a:t>
            </a:r>
            <a:r>
              <a:rPr sz="2800" spc="-10" dirty="0">
                <a:latin typeface="Calibri"/>
                <a:cs typeface="Calibri"/>
              </a:rPr>
              <a:t>профессор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МПГУ.</a:t>
            </a:r>
            <a:endParaRPr sz="2800">
              <a:latin typeface="Calibri"/>
              <a:cs typeface="Calibri"/>
            </a:endParaRPr>
          </a:p>
          <a:p>
            <a:pPr marL="355600" marR="140335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Выдающийся  </a:t>
            </a:r>
            <a:r>
              <a:rPr sz="2800" spc="-10" dirty="0">
                <a:latin typeface="Calibri"/>
                <a:cs typeface="Calibri"/>
              </a:rPr>
              <a:t>российский  </a:t>
            </a:r>
            <a:r>
              <a:rPr sz="2800" spc="-30" dirty="0">
                <a:latin typeface="Calibri"/>
                <a:cs typeface="Calibri"/>
              </a:rPr>
              <a:t>дефектолог.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Ученица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Р.Е.Левиной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Выпускница МГПИ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им.  В.И.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Ленина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474" y="1785912"/>
            <a:ext cx="3500501" cy="4025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654" y="461594"/>
            <a:ext cx="6701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Визель </a:t>
            </a:r>
            <a:r>
              <a:rPr sz="4400" spc="-45" dirty="0"/>
              <a:t>Татьяна</a:t>
            </a:r>
            <a:r>
              <a:rPr sz="4400" spc="-20" dirty="0"/>
              <a:t> </a:t>
            </a:r>
            <a:r>
              <a:rPr sz="4400" spc="-35" dirty="0"/>
              <a:t>Григорьевна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2791"/>
            <a:ext cx="3726179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b="1" spc="-10" dirty="0">
                <a:latin typeface="Calibri"/>
                <a:cs typeface="Calibri"/>
              </a:rPr>
              <a:t>Доктор психологических наук,  профессор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3039617"/>
            <a:ext cx="3721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Выдающийся </a:t>
            </a:r>
            <a:r>
              <a:rPr sz="2400" b="1" dirty="0">
                <a:latin typeface="Calibri"/>
                <a:cs typeface="Calibri"/>
              </a:rPr>
              <a:t>ученый в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области </a:t>
            </a:r>
            <a:r>
              <a:rPr sz="2400" b="1" spc="-10" dirty="0">
                <a:latin typeface="Calibri"/>
                <a:cs typeface="Calibri"/>
              </a:rPr>
              <a:t>нейропсихологии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10" dirty="0">
                <a:latin typeface="Calibri"/>
                <a:cs typeface="Calibri"/>
              </a:rPr>
              <a:t>логопедии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4" y="2143074"/>
            <a:ext cx="3786251" cy="364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2966"/>
            <a:ext cx="9144000" cy="356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0932" y="186893"/>
            <a:ext cx="3966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752E4D"/>
                </a:solidFill>
                <a:latin typeface="Calibri"/>
                <a:cs typeface="Calibri"/>
              </a:rPr>
              <a:t>УМНЫЕ</a:t>
            </a:r>
            <a:r>
              <a:rPr sz="4400" b="1" spc="-75" dirty="0">
                <a:solidFill>
                  <a:srgbClr val="752E4D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752E4D"/>
                </a:solidFill>
                <a:latin typeface="Calibri"/>
                <a:cs typeface="Calibri"/>
              </a:rPr>
              <a:t>МЫСЛИ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185" y="1607642"/>
            <a:ext cx="5470525" cy="2861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373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Здоровье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то,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люди 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больше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всего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стремятся</a:t>
            </a:r>
            <a:endParaRPr sz="3200">
              <a:latin typeface="Calibri"/>
              <a:cs typeface="Calibri"/>
            </a:endParaRPr>
          </a:p>
          <a:p>
            <a:pPr marL="12700" marR="902969">
              <a:lnSpc>
                <a:spcPct val="100000"/>
              </a:lnSpc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сохранить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меньше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всего 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берегут.</a:t>
            </a:r>
            <a:endParaRPr sz="3200">
              <a:latin typeface="Calibri"/>
              <a:cs typeface="Calibri"/>
            </a:endParaRPr>
          </a:p>
          <a:p>
            <a:pPr marL="1454150" marR="5080" indent="2291080">
              <a:lnSpc>
                <a:spcPct val="120100"/>
              </a:lnSpc>
              <a:spcBef>
                <a:spcPts val="45"/>
              </a:spcBef>
            </a:pP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Ж.Л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брю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ер 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(1645-1696,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франц.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писатель)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964" y="5515354"/>
            <a:ext cx="2887980" cy="1342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04" y="1399158"/>
            <a:ext cx="2857500" cy="4126865"/>
          </a:xfrm>
          <a:custGeom>
            <a:avLst/>
            <a:gdLst/>
            <a:ahLst/>
            <a:cxnLst/>
            <a:rect l="l" t="t" r="r" b="b"/>
            <a:pathLst>
              <a:path w="2857500" h="4126865">
                <a:moveTo>
                  <a:pt x="2611946" y="0"/>
                </a:moveTo>
                <a:lnTo>
                  <a:pt x="245568" y="0"/>
                </a:lnTo>
                <a:lnTo>
                  <a:pt x="196077" y="4990"/>
                </a:lnTo>
                <a:lnTo>
                  <a:pt x="149982" y="19304"/>
                </a:lnTo>
                <a:lnTo>
                  <a:pt x="108268" y="41951"/>
                </a:lnTo>
                <a:lnTo>
                  <a:pt x="71925" y="71945"/>
                </a:lnTo>
                <a:lnTo>
                  <a:pt x="41939" y="108297"/>
                </a:lnTo>
                <a:lnTo>
                  <a:pt x="19298" y="150018"/>
                </a:lnTo>
                <a:lnTo>
                  <a:pt x="4989" y="196121"/>
                </a:lnTo>
                <a:lnTo>
                  <a:pt x="0" y="245617"/>
                </a:lnTo>
                <a:lnTo>
                  <a:pt x="0" y="3880866"/>
                </a:lnTo>
                <a:lnTo>
                  <a:pt x="4989" y="3930362"/>
                </a:lnTo>
                <a:lnTo>
                  <a:pt x="19298" y="3976465"/>
                </a:lnTo>
                <a:lnTo>
                  <a:pt x="41939" y="4018186"/>
                </a:lnTo>
                <a:lnTo>
                  <a:pt x="71925" y="4054538"/>
                </a:lnTo>
                <a:lnTo>
                  <a:pt x="108268" y="4084532"/>
                </a:lnTo>
                <a:lnTo>
                  <a:pt x="149982" y="4107179"/>
                </a:lnTo>
                <a:lnTo>
                  <a:pt x="196077" y="4121493"/>
                </a:lnTo>
                <a:lnTo>
                  <a:pt x="245568" y="4126483"/>
                </a:lnTo>
                <a:lnTo>
                  <a:pt x="2611946" y="4126483"/>
                </a:lnTo>
                <a:lnTo>
                  <a:pt x="2661437" y="4121493"/>
                </a:lnTo>
                <a:lnTo>
                  <a:pt x="2707526" y="4107179"/>
                </a:lnTo>
                <a:lnTo>
                  <a:pt x="2749227" y="4084532"/>
                </a:lnTo>
                <a:lnTo>
                  <a:pt x="2785555" y="4054538"/>
                </a:lnTo>
                <a:lnTo>
                  <a:pt x="2815526" y="4018186"/>
                </a:lnTo>
                <a:lnTo>
                  <a:pt x="2838153" y="3976465"/>
                </a:lnTo>
                <a:lnTo>
                  <a:pt x="2852452" y="3930362"/>
                </a:lnTo>
                <a:lnTo>
                  <a:pt x="2857437" y="3880866"/>
                </a:lnTo>
                <a:lnTo>
                  <a:pt x="2857437" y="245617"/>
                </a:lnTo>
                <a:lnTo>
                  <a:pt x="2852452" y="196121"/>
                </a:lnTo>
                <a:lnTo>
                  <a:pt x="2838153" y="150018"/>
                </a:lnTo>
                <a:lnTo>
                  <a:pt x="2815526" y="108297"/>
                </a:lnTo>
                <a:lnTo>
                  <a:pt x="2785555" y="71945"/>
                </a:lnTo>
                <a:lnTo>
                  <a:pt x="2749227" y="41951"/>
                </a:lnTo>
                <a:lnTo>
                  <a:pt x="2707526" y="19304"/>
                </a:lnTo>
                <a:lnTo>
                  <a:pt x="2661437" y="4990"/>
                </a:lnTo>
                <a:lnTo>
                  <a:pt x="261194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399158"/>
            <a:ext cx="2857437" cy="4126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4825" y="163135"/>
            <a:ext cx="813645" cy="1106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6" y="461594"/>
            <a:ext cx="7052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Шкловский </a:t>
            </a:r>
            <a:r>
              <a:rPr sz="4400" spc="-10" dirty="0"/>
              <a:t>Виктор</a:t>
            </a:r>
            <a:r>
              <a:rPr sz="4400" spc="-55" dirty="0"/>
              <a:t> </a:t>
            </a:r>
            <a:r>
              <a:rPr sz="4400" spc="-10" dirty="0"/>
              <a:t>Маркович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7655"/>
            <a:ext cx="8006715" cy="4067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Академик </a:t>
            </a:r>
            <a:r>
              <a:rPr sz="2000" b="1" spc="-50" dirty="0">
                <a:latin typeface="Calibri"/>
                <a:cs typeface="Calibri"/>
              </a:rPr>
              <a:t>РАО,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доктор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b="1" spc="-5" dirty="0">
                <a:latin typeface="Calibri"/>
                <a:cs typeface="Calibri"/>
              </a:rPr>
              <a:t>психологических </a:t>
            </a:r>
            <a:r>
              <a:rPr sz="2000" b="1" spc="-10" dirty="0">
                <a:latin typeface="Calibri"/>
                <a:cs typeface="Calibri"/>
              </a:rPr>
              <a:t>наук,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профессор</a:t>
            </a:r>
            <a:endParaRPr sz="2000">
              <a:latin typeface="Calibri"/>
              <a:cs typeface="Calibri"/>
            </a:endParaRPr>
          </a:p>
          <a:p>
            <a:pPr marL="4544060" marR="5080" indent="-1905">
              <a:lnSpc>
                <a:spcPct val="100000"/>
              </a:lnSpc>
              <a:spcBef>
                <a:spcPts val="615"/>
              </a:spcBef>
            </a:pPr>
            <a:r>
              <a:rPr sz="2800" spc="-5" dirty="0">
                <a:latin typeface="Calibri"/>
                <a:cs typeface="Calibri"/>
              </a:rPr>
              <a:t>Выдающийся  </a:t>
            </a:r>
            <a:r>
              <a:rPr sz="2800" spc="-15" dirty="0">
                <a:latin typeface="Calibri"/>
                <a:cs typeface="Calibri"/>
              </a:rPr>
              <a:t>Российский </a:t>
            </a:r>
            <a:r>
              <a:rPr sz="2800" spc="-20" dirty="0">
                <a:latin typeface="Calibri"/>
                <a:cs typeface="Calibri"/>
              </a:rPr>
              <a:t>психолог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20" dirty="0">
                <a:latin typeface="Calibri"/>
                <a:cs typeface="Calibri"/>
              </a:rPr>
              <a:t>психотерапевт,</a:t>
            </a:r>
            <a:endParaRPr sz="2800">
              <a:latin typeface="Calibri"/>
              <a:cs typeface="Calibri"/>
            </a:endParaRPr>
          </a:p>
          <a:p>
            <a:pPr marL="4544060" marR="19304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специалист в </a:t>
            </a:r>
            <a:r>
              <a:rPr sz="2800" spc="-15" dirty="0">
                <a:latin typeface="Calibri"/>
                <a:cs typeface="Calibri"/>
              </a:rPr>
              <a:t>области  </a:t>
            </a:r>
            <a:r>
              <a:rPr sz="2800" spc="-10" dirty="0">
                <a:latin typeface="Calibri"/>
                <a:cs typeface="Calibri"/>
              </a:rPr>
              <a:t>клинической</a:t>
            </a:r>
            <a:endParaRPr sz="2800">
              <a:latin typeface="Calibri"/>
              <a:cs typeface="Calibri"/>
            </a:endParaRPr>
          </a:p>
          <a:p>
            <a:pPr marL="4544060" marR="762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психологии, патологии  </a:t>
            </a:r>
            <a:r>
              <a:rPr sz="2800" spc="-10" dirty="0">
                <a:latin typeface="Calibri"/>
                <a:cs typeface="Calibri"/>
              </a:rPr>
              <a:t>речи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454406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нейрореабилитации.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599" y="2286012"/>
            <a:ext cx="371475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401" y="788924"/>
            <a:ext cx="4618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Инновационность</a:t>
            </a:r>
            <a:r>
              <a:rPr sz="4400" spc="-45" dirty="0"/>
              <a:t> </a:t>
            </a:r>
            <a:r>
              <a:rPr sz="4400" dirty="0"/>
              <a:t>-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9144" y="1604594"/>
            <a:ext cx="75831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Calibri"/>
                <a:cs typeface="Calibri"/>
              </a:rPr>
              <a:t>неотъемлемый </a:t>
            </a:r>
            <a:r>
              <a:rPr sz="3600" spc="-10" dirty="0">
                <a:latin typeface="Calibri"/>
                <a:cs typeface="Calibri"/>
              </a:rPr>
              <a:t>фактор </a:t>
            </a:r>
            <a:r>
              <a:rPr sz="3600" spc="-5" dirty="0">
                <a:latin typeface="Calibri"/>
                <a:cs typeface="Calibri"/>
              </a:rPr>
              <a:t>существования 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5" dirty="0">
                <a:latin typeface="Calibri"/>
                <a:cs typeface="Calibri"/>
              </a:rPr>
              <a:t>развития науки, обеспечивающий </a:t>
            </a:r>
            <a:r>
              <a:rPr sz="3600" dirty="0">
                <a:latin typeface="Calibri"/>
                <a:cs typeface="Calibri"/>
              </a:rPr>
              <a:t>ее  </a:t>
            </a:r>
            <a:r>
              <a:rPr sz="3600" spc="-5" dirty="0">
                <a:latin typeface="Calibri"/>
                <a:cs typeface="Calibri"/>
              </a:rPr>
              <a:t>развитие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30" dirty="0">
                <a:latin typeface="Calibri"/>
                <a:cs typeface="Calibri"/>
              </a:rPr>
              <a:t>переход </a:t>
            </a:r>
            <a:r>
              <a:rPr sz="3600" spc="-5" dirty="0">
                <a:latin typeface="Calibri"/>
                <a:cs typeface="Calibri"/>
              </a:rPr>
              <a:t>на </a:t>
            </a:r>
            <a:r>
              <a:rPr sz="3600" spc="-15" dirty="0">
                <a:latin typeface="Calibri"/>
                <a:cs typeface="Calibri"/>
              </a:rPr>
              <a:t>более </a:t>
            </a:r>
            <a:r>
              <a:rPr sz="3600" dirty="0">
                <a:latin typeface="Calibri"/>
                <a:cs typeface="Calibri"/>
              </a:rPr>
              <a:t>высокий  уровень.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883" y="2298319"/>
            <a:ext cx="70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01520" algn="l"/>
              </a:tabLst>
            </a:pPr>
            <a:r>
              <a:rPr b="1" i="1" spc="-5" dirty="0">
                <a:latin typeface="Calibri"/>
                <a:cs typeface="Calibri"/>
              </a:rPr>
              <a:t>Инновационные </a:t>
            </a:r>
            <a:r>
              <a:rPr b="1" i="1" spc="-10" dirty="0">
                <a:latin typeface="Calibri"/>
                <a:cs typeface="Calibri"/>
              </a:rPr>
              <a:t>технологии</a:t>
            </a:r>
            <a:r>
              <a:rPr i="1" spc="-10" dirty="0"/>
              <a:t>-это  </a:t>
            </a:r>
            <a:r>
              <a:rPr spc="-5" dirty="0"/>
              <a:t>внедрённые, </a:t>
            </a:r>
            <a:r>
              <a:rPr dirty="0"/>
              <a:t>новые, </a:t>
            </a:r>
            <a:r>
              <a:rPr spc="-10" dirty="0"/>
              <a:t>обладающие  </a:t>
            </a:r>
            <a:r>
              <a:rPr dirty="0"/>
              <a:t>повышенной </a:t>
            </a:r>
            <a:r>
              <a:rPr spc="-5" dirty="0"/>
              <a:t>эффективностью  методы,	</a:t>
            </a:r>
            <a:r>
              <a:rPr spc="-10" dirty="0"/>
              <a:t>инструменты,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spc="-5" dirty="0"/>
              <a:t>приёмы, </a:t>
            </a:r>
            <a:r>
              <a:rPr i="1" spc="-10" dirty="0"/>
              <a:t>являющиеся </a:t>
            </a:r>
            <a:r>
              <a:rPr i="1" spc="-15" dirty="0"/>
              <a:t>конечным  </a:t>
            </a:r>
            <a:r>
              <a:rPr spc="-15" dirty="0"/>
              <a:t>результатом </a:t>
            </a:r>
            <a:r>
              <a:rPr spc="-10" dirty="0"/>
              <a:t>интеллектуальной  деятельности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206" y="640207"/>
            <a:ext cx="7170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4090" algn="l"/>
              </a:tabLst>
            </a:pPr>
            <a:r>
              <a:rPr sz="3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Инновации	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32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логопедической</a:t>
            </a:r>
            <a:r>
              <a:rPr sz="32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практике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3341" y="1440180"/>
            <a:ext cx="5753100" cy="4941570"/>
          </a:xfrm>
          <a:custGeom>
            <a:avLst/>
            <a:gdLst/>
            <a:ahLst/>
            <a:cxnLst/>
            <a:rect l="l" t="t" r="r" b="b"/>
            <a:pathLst>
              <a:path w="5753100" h="4941570">
                <a:moveTo>
                  <a:pt x="2876423" y="0"/>
                </a:moveTo>
                <a:lnTo>
                  <a:pt x="0" y="4941150"/>
                </a:lnTo>
                <a:lnTo>
                  <a:pt x="5752846" y="4941150"/>
                </a:lnTo>
                <a:lnTo>
                  <a:pt x="287642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3341" y="1440180"/>
            <a:ext cx="5753100" cy="4941570"/>
          </a:xfrm>
          <a:custGeom>
            <a:avLst/>
            <a:gdLst/>
            <a:ahLst/>
            <a:cxnLst/>
            <a:rect l="l" t="t" r="r" b="b"/>
            <a:pathLst>
              <a:path w="5753100" h="4941570">
                <a:moveTo>
                  <a:pt x="0" y="4941150"/>
                </a:moveTo>
                <a:lnTo>
                  <a:pt x="2876423" y="0"/>
                </a:lnTo>
                <a:lnTo>
                  <a:pt x="5752846" y="4941150"/>
                </a:lnTo>
                <a:lnTo>
                  <a:pt x="0" y="49411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7101" y="1916810"/>
            <a:ext cx="4223385" cy="878205"/>
          </a:xfrm>
          <a:custGeom>
            <a:avLst/>
            <a:gdLst/>
            <a:ahLst/>
            <a:cxnLst/>
            <a:rect l="l" t="t" r="r" b="b"/>
            <a:pathLst>
              <a:path w="4223384" h="878205">
                <a:moveTo>
                  <a:pt x="4076954" y="0"/>
                </a:moveTo>
                <a:lnTo>
                  <a:pt x="146303" y="0"/>
                </a:lnTo>
                <a:lnTo>
                  <a:pt x="100071" y="7462"/>
                </a:lnTo>
                <a:lnTo>
                  <a:pt x="59911" y="28244"/>
                </a:lnTo>
                <a:lnTo>
                  <a:pt x="28236" y="59938"/>
                </a:lnTo>
                <a:lnTo>
                  <a:pt x="7461" y="100136"/>
                </a:lnTo>
                <a:lnTo>
                  <a:pt x="0" y="146430"/>
                </a:lnTo>
                <a:lnTo>
                  <a:pt x="0" y="731901"/>
                </a:lnTo>
                <a:lnTo>
                  <a:pt x="7461" y="778133"/>
                </a:lnTo>
                <a:lnTo>
                  <a:pt x="28236" y="818293"/>
                </a:lnTo>
                <a:lnTo>
                  <a:pt x="59911" y="849968"/>
                </a:lnTo>
                <a:lnTo>
                  <a:pt x="100071" y="870743"/>
                </a:lnTo>
                <a:lnTo>
                  <a:pt x="146303" y="878204"/>
                </a:lnTo>
                <a:lnTo>
                  <a:pt x="4076954" y="878204"/>
                </a:lnTo>
                <a:lnTo>
                  <a:pt x="4123248" y="870743"/>
                </a:lnTo>
                <a:lnTo>
                  <a:pt x="4163446" y="849968"/>
                </a:lnTo>
                <a:lnTo>
                  <a:pt x="4195140" y="818293"/>
                </a:lnTo>
                <a:lnTo>
                  <a:pt x="4215922" y="778133"/>
                </a:lnTo>
                <a:lnTo>
                  <a:pt x="4223384" y="731901"/>
                </a:lnTo>
                <a:lnTo>
                  <a:pt x="4223384" y="146430"/>
                </a:lnTo>
                <a:lnTo>
                  <a:pt x="4215922" y="100136"/>
                </a:lnTo>
                <a:lnTo>
                  <a:pt x="4195140" y="59938"/>
                </a:lnTo>
                <a:lnTo>
                  <a:pt x="4163446" y="28244"/>
                </a:lnTo>
                <a:lnTo>
                  <a:pt x="4123248" y="7462"/>
                </a:lnTo>
                <a:lnTo>
                  <a:pt x="4076954" y="0"/>
                </a:lnTo>
                <a:close/>
              </a:path>
            </a:pathLst>
          </a:custGeom>
          <a:solidFill>
            <a:srgbClr val="FCEA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101" y="1916810"/>
            <a:ext cx="4223385" cy="878205"/>
          </a:xfrm>
          <a:custGeom>
            <a:avLst/>
            <a:gdLst/>
            <a:ahLst/>
            <a:cxnLst/>
            <a:rect l="l" t="t" r="r" b="b"/>
            <a:pathLst>
              <a:path w="4223384" h="878205">
                <a:moveTo>
                  <a:pt x="0" y="146430"/>
                </a:moveTo>
                <a:lnTo>
                  <a:pt x="7461" y="100136"/>
                </a:lnTo>
                <a:lnTo>
                  <a:pt x="28236" y="59938"/>
                </a:lnTo>
                <a:lnTo>
                  <a:pt x="59911" y="28244"/>
                </a:lnTo>
                <a:lnTo>
                  <a:pt x="100071" y="7462"/>
                </a:lnTo>
                <a:lnTo>
                  <a:pt x="146303" y="0"/>
                </a:lnTo>
                <a:lnTo>
                  <a:pt x="4076954" y="0"/>
                </a:lnTo>
                <a:lnTo>
                  <a:pt x="4123248" y="7462"/>
                </a:lnTo>
                <a:lnTo>
                  <a:pt x="4163446" y="28244"/>
                </a:lnTo>
                <a:lnTo>
                  <a:pt x="4195140" y="59938"/>
                </a:lnTo>
                <a:lnTo>
                  <a:pt x="4215922" y="100136"/>
                </a:lnTo>
                <a:lnTo>
                  <a:pt x="4223384" y="146430"/>
                </a:lnTo>
                <a:lnTo>
                  <a:pt x="4223384" y="731901"/>
                </a:lnTo>
                <a:lnTo>
                  <a:pt x="4215922" y="778133"/>
                </a:lnTo>
                <a:lnTo>
                  <a:pt x="4195140" y="818293"/>
                </a:lnTo>
                <a:lnTo>
                  <a:pt x="4163446" y="849968"/>
                </a:lnTo>
                <a:lnTo>
                  <a:pt x="4123248" y="870743"/>
                </a:lnTo>
                <a:lnTo>
                  <a:pt x="4076954" y="878204"/>
                </a:lnTo>
                <a:lnTo>
                  <a:pt x="146303" y="878204"/>
                </a:lnTo>
                <a:lnTo>
                  <a:pt x="100071" y="870743"/>
                </a:lnTo>
                <a:lnTo>
                  <a:pt x="59911" y="849968"/>
                </a:lnTo>
                <a:lnTo>
                  <a:pt x="28236" y="818293"/>
                </a:lnTo>
                <a:lnTo>
                  <a:pt x="7461" y="778133"/>
                </a:lnTo>
                <a:lnTo>
                  <a:pt x="0" y="731901"/>
                </a:lnTo>
                <a:lnTo>
                  <a:pt x="0" y="146430"/>
                </a:lnTo>
                <a:close/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072" y="3042666"/>
            <a:ext cx="4193540" cy="878205"/>
          </a:xfrm>
          <a:custGeom>
            <a:avLst/>
            <a:gdLst/>
            <a:ahLst/>
            <a:cxnLst/>
            <a:rect l="l" t="t" r="r" b="b"/>
            <a:pathLst>
              <a:path w="4193540" h="878204">
                <a:moveTo>
                  <a:pt x="4046981" y="0"/>
                </a:moveTo>
                <a:lnTo>
                  <a:pt x="146430" y="0"/>
                </a:lnTo>
                <a:lnTo>
                  <a:pt x="100136" y="7462"/>
                </a:lnTo>
                <a:lnTo>
                  <a:pt x="59938" y="28244"/>
                </a:lnTo>
                <a:lnTo>
                  <a:pt x="28244" y="59938"/>
                </a:lnTo>
                <a:lnTo>
                  <a:pt x="7462" y="100136"/>
                </a:lnTo>
                <a:lnTo>
                  <a:pt x="0" y="146431"/>
                </a:lnTo>
                <a:lnTo>
                  <a:pt x="0" y="731901"/>
                </a:lnTo>
                <a:lnTo>
                  <a:pt x="7462" y="778133"/>
                </a:lnTo>
                <a:lnTo>
                  <a:pt x="28244" y="818293"/>
                </a:lnTo>
                <a:lnTo>
                  <a:pt x="59938" y="849968"/>
                </a:lnTo>
                <a:lnTo>
                  <a:pt x="100136" y="870743"/>
                </a:lnTo>
                <a:lnTo>
                  <a:pt x="146430" y="878205"/>
                </a:lnTo>
                <a:lnTo>
                  <a:pt x="4046981" y="878205"/>
                </a:lnTo>
                <a:lnTo>
                  <a:pt x="4093276" y="870743"/>
                </a:lnTo>
                <a:lnTo>
                  <a:pt x="4133474" y="849968"/>
                </a:lnTo>
                <a:lnTo>
                  <a:pt x="4165168" y="818293"/>
                </a:lnTo>
                <a:lnTo>
                  <a:pt x="4185950" y="778133"/>
                </a:lnTo>
                <a:lnTo>
                  <a:pt x="4193412" y="731901"/>
                </a:lnTo>
                <a:lnTo>
                  <a:pt x="4193412" y="146431"/>
                </a:lnTo>
                <a:lnTo>
                  <a:pt x="4185950" y="100136"/>
                </a:lnTo>
                <a:lnTo>
                  <a:pt x="4165168" y="59938"/>
                </a:lnTo>
                <a:lnTo>
                  <a:pt x="4133474" y="28244"/>
                </a:lnTo>
                <a:lnTo>
                  <a:pt x="4093276" y="7462"/>
                </a:lnTo>
                <a:lnTo>
                  <a:pt x="4046981" y="0"/>
                </a:lnTo>
                <a:close/>
              </a:path>
            </a:pathLst>
          </a:custGeom>
          <a:solidFill>
            <a:srgbClr val="FCEA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072" y="3042666"/>
            <a:ext cx="4193540" cy="878205"/>
          </a:xfrm>
          <a:custGeom>
            <a:avLst/>
            <a:gdLst/>
            <a:ahLst/>
            <a:cxnLst/>
            <a:rect l="l" t="t" r="r" b="b"/>
            <a:pathLst>
              <a:path w="4193540" h="878204">
                <a:moveTo>
                  <a:pt x="0" y="146431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0" y="0"/>
                </a:lnTo>
                <a:lnTo>
                  <a:pt x="4046981" y="0"/>
                </a:lnTo>
                <a:lnTo>
                  <a:pt x="4093276" y="7462"/>
                </a:lnTo>
                <a:lnTo>
                  <a:pt x="4133474" y="28244"/>
                </a:lnTo>
                <a:lnTo>
                  <a:pt x="4165168" y="59938"/>
                </a:lnTo>
                <a:lnTo>
                  <a:pt x="4185950" y="100136"/>
                </a:lnTo>
                <a:lnTo>
                  <a:pt x="4193412" y="146431"/>
                </a:lnTo>
                <a:lnTo>
                  <a:pt x="4193412" y="731901"/>
                </a:lnTo>
                <a:lnTo>
                  <a:pt x="4185950" y="778133"/>
                </a:lnTo>
                <a:lnTo>
                  <a:pt x="4165168" y="818293"/>
                </a:lnTo>
                <a:lnTo>
                  <a:pt x="4133474" y="849968"/>
                </a:lnTo>
                <a:lnTo>
                  <a:pt x="4093276" y="870743"/>
                </a:lnTo>
                <a:lnTo>
                  <a:pt x="4046981" y="878205"/>
                </a:lnTo>
                <a:lnTo>
                  <a:pt x="146430" y="878205"/>
                </a:lnTo>
                <a:lnTo>
                  <a:pt x="100136" y="870743"/>
                </a:lnTo>
                <a:lnTo>
                  <a:pt x="59938" y="849968"/>
                </a:lnTo>
                <a:lnTo>
                  <a:pt x="28244" y="818293"/>
                </a:lnTo>
                <a:lnTo>
                  <a:pt x="7462" y="778133"/>
                </a:lnTo>
                <a:lnTo>
                  <a:pt x="0" y="731901"/>
                </a:lnTo>
                <a:lnTo>
                  <a:pt x="0" y="146431"/>
                </a:lnTo>
                <a:close/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988" y="4177791"/>
            <a:ext cx="4238625" cy="878205"/>
          </a:xfrm>
          <a:custGeom>
            <a:avLst/>
            <a:gdLst/>
            <a:ahLst/>
            <a:cxnLst/>
            <a:rect l="l" t="t" r="r" b="b"/>
            <a:pathLst>
              <a:path w="4238625" h="878204">
                <a:moveTo>
                  <a:pt x="4092066" y="0"/>
                </a:moveTo>
                <a:lnTo>
                  <a:pt x="146431" y="0"/>
                </a:lnTo>
                <a:lnTo>
                  <a:pt x="100136" y="7462"/>
                </a:lnTo>
                <a:lnTo>
                  <a:pt x="59938" y="28244"/>
                </a:lnTo>
                <a:lnTo>
                  <a:pt x="28244" y="59938"/>
                </a:lnTo>
                <a:lnTo>
                  <a:pt x="7462" y="100136"/>
                </a:lnTo>
                <a:lnTo>
                  <a:pt x="0" y="146430"/>
                </a:lnTo>
                <a:lnTo>
                  <a:pt x="0" y="731900"/>
                </a:lnTo>
                <a:lnTo>
                  <a:pt x="7462" y="778133"/>
                </a:lnTo>
                <a:lnTo>
                  <a:pt x="28244" y="818293"/>
                </a:lnTo>
                <a:lnTo>
                  <a:pt x="59938" y="849968"/>
                </a:lnTo>
                <a:lnTo>
                  <a:pt x="100136" y="870743"/>
                </a:lnTo>
                <a:lnTo>
                  <a:pt x="146431" y="878204"/>
                </a:lnTo>
                <a:lnTo>
                  <a:pt x="4092066" y="878204"/>
                </a:lnTo>
                <a:lnTo>
                  <a:pt x="4138361" y="870743"/>
                </a:lnTo>
                <a:lnTo>
                  <a:pt x="4178559" y="849968"/>
                </a:lnTo>
                <a:lnTo>
                  <a:pt x="4210253" y="818293"/>
                </a:lnTo>
                <a:lnTo>
                  <a:pt x="4231035" y="778133"/>
                </a:lnTo>
                <a:lnTo>
                  <a:pt x="4238497" y="731900"/>
                </a:lnTo>
                <a:lnTo>
                  <a:pt x="4238497" y="146430"/>
                </a:lnTo>
                <a:lnTo>
                  <a:pt x="4231035" y="100136"/>
                </a:lnTo>
                <a:lnTo>
                  <a:pt x="4210253" y="59938"/>
                </a:lnTo>
                <a:lnTo>
                  <a:pt x="4178559" y="28244"/>
                </a:lnTo>
                <a:lnTo>
                  <a:pt x="4138361" y="7462"/>
                </a:lnTo>
                <a:lnTo>
                  <a:pt x="4092066" y="0"/>
                </a:lnTo>
                <a:close/>
              </a:path>
            </a:pathLst>
          </a:custGeom>
          <a:solidFill>
            <a:srgbClr val="FCEA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1988" y="4177791"/>
            <a:ext cx="4238625" cy="878205"/>
          </a:xfrm>
          <a:custGeom>
            <a:avLst/>
            <a:gdLst/>
            <a:ahLst/>
            <a:cxnLst/>
            <a:rect l="l" t="t" r="r" b="b"/>
            <a:pathLst>
              <a:path w="4238625" h="878204">
                <a:moveTo>
                  <a:pt x="0" y="146430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1" y="0"/>
                </a:lnTo>
                <a:lnTo>
                  <a:pt x="4092066" y="0"/>
                </a:lnTo>
                <a:lnTo>
                  <a:pt x="4138361" y="7462"/>
                </a:lnTo>
                <a:lnTo>
                  <a:pt x="4178559" y="28244"/>
                </a:lnTo>
                <a:lnTo>
                  <a:pt x="4210253" y="59938"/>
                </a:lnTo>
                <a:lnTo>
                  <a:pt x="4231035" y="100136"/>
                </a:lnTo>
                <a:lnTo>
                  <a:pt x="4238497" y="146430"/>
                </a:lnTo>
                <a:lnTo>
                  <a:pt x="4238497" y="731900"/>
                </a:lnTo>
                <a:lnTo>
                  <a:pt x="4231035" y="778133"/>
                </a:lnTo>
                <a:lnTo>
                  <a:pt x="4210253" y="818293"/>
                </a:lnTo>
                <a:lnTo>
                  <a:pt x="4178559" y="849968"/>
                </a:lnTo>
                <a:lnTo>
                  <a:pt x="4138361" y="870743"/>
                </a:lnTo>
                <a:lnTo>
                  <a:pt x="4092066" y="878204"/>
                </a:lnTo>
                <a:lnTo>
                  <a:pt x="146431" y="878204"/>
                </a:lnTo>
                <a:lnTo>
                  <a:pt x="100136" y="870743"/>
                </a:lnTo>
                <a:lnTo>
                  <a:pt x="59938" y="849968"/>
                </a:lnTo>
                <a:lnTo>
                  <a:pt x="28244" y="818293"/>
                </a:lnTo>
                <a:lnTo>
                  <a:pt x="7462" y="778133"/>
                </a:lnTo>
                <a:lnTo>
                  <a:pt x="0" y="731900"/>
                </a:lnTo>
                <a:lnTo>
                  <a:pt x="0" y="146430"/>
                </a:lnTo>
                <a:close/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4495" y="5229225"/>
            <a:ext cx="4246245" cy="878205"/>
          </a:xfrm>
          <a:custGeom>
            <a:avLst/>
            <a:gdLst/>
            <a:ahLst/>
            <a:cxnLst/>
            <a:rect l="l" t="t" r="r" b="b"/>
            <a:pathLst>
              <a:path w="4246245" h="878204">
                <a:moveTo>
                  <a:pt x="4099559" y="0"/>
                </a:moveTo>
                <a:lnTo>
                  <a:pt x="146303" y="0"/>
                </a:lnTo>
                <a:lnTo>
                  <a:pt x="100071" y="7461"/>
                </a:lnTo>
                <a:lnTo>
                  <a:pt x="59911" y="28236"/>
                </a:lnTo>
                <a:lnTo>
                  <a:pt x="28236" y="59911"/>
                </a:lnTo>
                <a:lnTo>
                  <a:pt x="7461" y="100071"/>
                </a:lnTo>
                <a:lnTo>
                  <a:pt x="0" y="146303"/>
                </a:lnTo>
                <a:lnTo>
                  <a:pt x="0" y="731812"/>
                </a:lnTo>
                <a:lnTo>
                  <a:pt x="7461" y="778081"/>
                </a:lnTo>
                <a:lnTo>
                  <a:pt x="28236" y="818264"/>
                </a:lnTo>
                <a:lnTo>
                  <a:pt x="59911" y="849950"/>
                </a:lnTo>
                <a:lnTo>
                  <a:pt x="100071" y="870730"/>
                </a:lnTo>
                <a:lnTo>
                  <a:pt x="146303" y="878192"/>
                </a:lnTo>
                <a:lnTo>
                  <a:pt x="4099559" y="878192"/>
                </a:lnTo>
                <a:lnTo>
                  <a:pt x="4145854" y="870730"/>
                </a:lnTo>
                <a:lnTo>
                  <a:pt x="4186052" y="849950"/>
                </a:lnTo>
                <a:lnTo>
                  <a:pt x="4217746" y="818264"/>
                </a:lnTo>
                <a:lnTo>
                  <a:pt x="4238528" y="778081"/>
                </a:lnTo>
                <a:lnTo>
                  <a:pt x="4245990" y="731812"/>
                </a:lnTo>
                <a:lnTo>
                  <a:pt x="4245990" y="146303"/>
                </a:lnTo>
                <a:lnTo>
                  <a:pt x="4238528" y="100071"/>
                </a:lnTo>
                <a:lnTo>
                  <a:pt x="4217746" y="59911"/>
                </a:lnTo>
                <a:lnTo>
                  <a:pt x="4186052" y="28236"/>
                </a:lnTo>
                <a:lnTo>
                  <a:pt x="4145854" y="7461"/>
                </a:lnTo>
                <a:lnTo>
                  <a:pt x="4099559" y="0"/>
                </a:lnTo>
                <a:close/>
              </a:path>
            </a:pathLst>
          </a:custGeom>
          <a:solidFill>
            <a:srgbClr val="FCEAD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4495" y="5229225"/>
            <a:ext cx="4246245" cy="878205"/>
          </a:xfrm>
          <a:custGeom>
            <a:avLst/>
            <a:gdLst/>
            <a:ahLst/>
            <a:cxnLst/>
            <a:rect l="l" t="t" r="r" b="b"/>
            <a:pathLst>
              <a:path w="4246245" h="878204">
                <a:moveTo>
                  <a:pt x="0" y="146303"/>
                </a:moveTo>
                <a:lnTo>
                  <a:pt x="7461" y="100071"/>
                </a:lnTo>
                <a:lnTo>
                  <a:pt x="28236" y="59911"/>
                </a:lnTo>
                <a:lnTo>
                  <a:pt x="59911" y="28236"/>
                </a:lnTo>
                <a:lnTo>
                  <a:pt x="100071" y="7461"/>
                </a:lnTo>
                <a:lnTo>
                  <a:pt x="146303" y="0"/>
                </a:lnTo>
                <a:lnTo>
                  <a:pt x="4099559" y="0"/>
                </a:lnTo>
                <a:lnTo>
                  <a:pt x="4145854" y="7461"/>
                </a:lnTo>
                <a:lnTo>
                  <a:pt x="4186052" y="28236"/>
                </a:lnTo>
                <a:lnTo>
                  <a:pt x="4217746" y="59911"/>
                </a:lnTo>
                <a:lnTo>
                  <a:pt x="4238528" y="100071"/>
                </a:lnTo>
                <a:lnTo>
                  <a:pt x="4245990" y="146303"/>
                </a:lnTo>
                <a:lnTo>
                  <a:pt x="4245990" y="731812"/>
                </a:lnTo>
                <a:lnTo>
                  <a:pt x="4238528" y="778081"/>
                </a:lnTo>
                <a:lnTo>
                  <a:pt x="4217746" y="818264"/>
                </a:lnTo>
                <a:lnTo>
                  <a:pt x="4186052" y="849950"/>
                </a:lnTo>
                <a:lnTo>
                  <a:pt x="4145854" y="870730"/>
                </a:lnTo>
                <a:lnTo>
                  <a:pt x="4099559" y="878192"/>
                </a:lnTo>
                <a:lnTo>
                  <a:pt x="146303" y="878192"/>
                </a:lnTo>
                <a:lnTo>
                  <a:pt x="100071" y="870730"/>
                </a:lnTo>
                <a:lnTo>
                  <a:pt x="59911" y="849950"/>
                </a:lnTo>
                <a:lnTo>
                  <a:pt x="28236" y="818264"/>
                </a:lnTo>
                <a:lnTo>
                  <a:pt x="7461" y="778081"/>
                </a:lnTo>
                <a:lnTo>
                  <a:pt x="0" y="731812"/>
                </a:lnTo>
                <a:lnTo>
                  <a:pt x="0" y="146303"/>
                </a:lnTo>
                <a:close/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22723" y="2020570"/>
            <a:ext cx="3637279" cy="37839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4780" marR="121285" algn="ctr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Дополнение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общепринятым  педагогическим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технологиям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4826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Новые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методы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приёмы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305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Новые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способы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взаимодействия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педагога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обучающегося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Новые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стимулы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13"/>
            <a:ext cx="9144000" cy="6803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897" y="1345184"/>
            <a:ext cx="64439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3600" b="1" i="1" spc="-15" dirty="0">
                <a:solidFill>
                  <a:srgbClr val="FF0000"/>
                </a:solidFill>
                <a:latin typeface="Calibri"/>
                <a:cs typeface="Calibri"/>
              </a:rPr>
              <a:t>Классификация </a:t>
            </a:r>
            <a:r>
              <a:rPr sz="3600" b="1" i="1" spc="-10" dirty="0">
                <a:solidFill>
                  <a:srgbClr val="FF0000"/>
                </a:solidFill>
                <a:latin typeface="Calibri"/>
                <a:cs typeface="Calibri"/>
              </a:rPr>
              <a:t>инновационных  </a:t>
            </a:r>
            <a:r>
              <a:rPr sz="3600" b="1" i="1" spc="-5" dirty="0">
                <a:solidFill>
                  <a:srgbClr val="FF0000"/>
                </a:solidFill>
                <a:latin typeface="Calibri"/>
                <a:cs typeface="Calibri"/>
              </a:rPr>
              <a:t>логопедических </a:t>
            </a:r>
            <a:r>
              <a:rPr sz="3600" b="1" i="1" spc="-10" dirty="0">
                <a:solidFill>
                  <a:srgbClr val="FF0000"/>
                </a:solidFill>
                <a:latin typeface="Calibri"/>
                <a:cs typeface="Calibri"/>
              </a:rPr>
              <a:t>технологий</a:t>
            </a:r>
            <a:r>
              <a:rPr sz="36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9586" y="2348864"/>
            <a:ext cx="1675117" cy="1724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3888" y="4062476"/>
            <a:ext cx="3505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800" b="1" i="1" spc="-5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2800" b="1" i="1" spc="-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7375E"/>
                </a:solidFill>
                <a:latin typeface="Calibri"/>
                <a:cs typeface="Calibri"/>
              </a:rPr>
              <a:t>инструментам  </a:t>
            </a:r>
            <a:r>
              <a:rPr sz="2800" b="1" i="1" spc="-5" dirty="0">
                <a:solidFill>
                  <a:srgbClr val="17375E"/>
                </a:solidFill>
                <a:latin typeface="Calibri"/>
                <a:cs typeface="Calibri"/>
              </a:rPr>
              <a:t>воздействия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805" y="3786378"/>
            <a:ext cx="4660900" cy="156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64285"/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800" b="1" i="1" spc="-5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2800" b="1" i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17375E"/>
                </a:solidFill>
                <a:latin typeface="Calibri"/>
                <a:cs typeface="Calibri"/>
              </a:rPr>
              <a:t>цели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b="1" i="1" spc="-10" dirty="0">
                <a:solidFill>
                  <a:srgbClr val="17375E"/>
                </a:solidFill>
                <a:latin typeface="Calibri"/>
                <a:cs typeface="Calibri"/>
              </a:rPr>
              <a:t>воздействия</a:t>
            </a:r>
            <a:endParaRPr sz="2800">
              <a:latin typeface="Calibri"/>
              <a:cs typeface="Calibri"/>
            </a:endParaRPr>
          </a:p>
          <a:p>
            <a:pPr marL="2840990" lvl="1" indent="-515620">
              <a:lnSpc>
                <a:spcPct val="100000"/>
              </a:lnSpc>
              <a:spcBef>
                <a:spcPts val="2050"/>
              </a:spcBef>
              <a:buFont typeface="Arial"/>
              <a:buChar char="•"/>
              <a:tabLst>
                <a:tab pos="2840990" algn="l"/>
                <a:tab pos="2841625" algn="l"/>
              </a:tabLst>
            </a:pPr>
            <a:r>
              <a:rPr sz="2800" b="1" i="1" spc="-5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2800" b="1" i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7375E"/>
                </a:solidFill>
                <a:latin typeface="Calibri"/>
                <a:cs typeface="Calibri"/>
              </a:rPr>
              <a:t>степени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2517" y="5326481"/>
            <a:ext cx="30486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17375E"/>
                </a:solidFill>
                <a:latin typeface="Calibri"/>
                <a:cs typeface="Calibri"/>
              </a:rPr>
              <a:t>инновационности  </a:t>
            </a:r>
            <a:r>
              <a:rPr sz="2800" b="1" i="1" spc="-5" dirty="0">
                <a:solidFill>
                  <a:srgbClr val="17375E"/>
                </a:solidFill>
                <a:latin typeface="Calibri"/>
                <a:cs typeface="Calibri"/>
              </a:rPr>
              <a:t>(традиционности)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9357" y="2566542"/>
            <a:ext cx="701967" cy="1971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4144" y="2420873"/>
            <a:ext cx="1236903" cy="1897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2142" y="1498574"/>
            <a:ext cx="5546725" cy="261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ts val="4315"/>
              </a:lnSpc>
              <a:buSzPct val="125000"/>
              <a:buFont typeface="Wingdings"/>
              <a:buChar char=""/>
              <a:tabLst>
                <a:tab pos="470534" algn="l"/>
              </a:tabLst>
            </a:pPr>
            <a:r>
              <a:rPr sz="3200" b="1" dirty="0">
                <a:latin typeface="Calibri"/>
                <a:cs typeface="Calibri"/>
              </a:rPr>
              <a:t>Инновация – </a:t>
            </a:r>
            <a:r>
              <a:rPr sz="3200" b="1" spc="-5" dirty="0">
                <a:latin typeface="Calibri"/>
                <a:cs typeface="Calibri"/>
              </a:rPr>
              <a:t>не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просто</a:t>
            </a:r>
            <a:endParaRPr sz="32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  <a:spcBef>
                <a:spcPts val="55"/>
              </a:spcBef>
              <a:tabLst>
                <a:tab pos="3870960" algn="l"/>
              </a:tabLst>
            </a:pPr>
            <a:r>
              <a:rPr sz="3200" b="1" spc="-5" dirty="0">
                <a:latin typeface="Calibri"/>
                <a:cs typeface="Calibri"/>
              </a:rPr>
              <a:t>усовершенствование, </a:t>
            </a:r>
            <a:r>
              <a:rPr sz="3200" b="1" dirty="0">
                <a:latin typeface="Calibri"/>
                <a:cs typeface="Calibri"/>
              </a:rPr>
              <a:t>а  принципиально новая </a:t>
            </a:r>
            <a:r>
              <a:rPr sz="3200" b="1" spc="-10" dirty="0">
                <a:latin typeface="Calibri"/>
                <a:cs typeface="Calibri"/>
              </a:rPr>
              <a:t>идея,  </a:t>
            </a:r>
            <a:r>
              <a:rPr sz="3200" b="1" spc="-6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-35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-40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ую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п</a:t>
            </a:r>
            <a:r>
              <a:rPr sz="3200" b="1" dirty="0">
                <a:latin typeface="Calibri"/>
                <a:cs typeface="Calibri"/>
              </a:rPr>
              <a:t>р</a:t>
            </a:r>
            <a:r>
              <a:rPr sz="3200" b="1" spc="-60" dirty="0">
                <a:latin typeface="Calibri"/>
                <a:cs typeface="Calibri"/>
              </a:rPr>
              <a:t>е</a:t>
            </a:r>
            <a:r>
              <a:rPr sz="3200" b="1" spc="-45" dirty="0">
                <a:latin typeface="Calibri"/>
                <a:cs typeface="Calibri"/>
              </a:rPr>
              <a:t>д</a:t>
            </a:r>
            <a:r>
              <a:rPr sz="3200" b="1" spc="-5" dirty="0">
                <a:latin typeface="Calibri"/>
                <a:cs typeface="Calibri"/>
              </a:rPr>
              <a:t>с</a:t>
            </a:r>
            <a:r>
              <a:rPr sz="3200" b="1" spc="-25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оит	</a:t>
            </a:r>
            <a:r>
              <a:rPr sz="3200" b="1" spc="-10" dirty="0">
                <a:latin typeface="Calibri"/>
                <a:cs typeface="Calibri"/>
              </a:rPr>
              <a:t>в</a:t>
            </a:r>
            <a:r>
              <a:rPr sz="3200" b="1" spc="-5" dirty="0">
                <a:latin typeface="Calibri"/>
                <a:cs typeface="Calibri"/>
              </a:rPr>
              <a:t>н</a:t>
            </a:r>
            <a:r>
              <a:rPr sz="3200" b="1" spc="-50" dirty="0">
                <a:latin typeface="Calibri"/>
                <a:cs typeface="Calibri"/>
              </a:rPr>
              <a:t>е</a:t>
            </a:r>
            <a:r>
              <a:rPr sz="3200" b="1" spc="-5" dirty="0">
                <a:latin typeface="Calibri"/>
                <a:cs typeface="Calibri"/>
              </a:rPr>
              <a:t>д</a:t>
            </a:r>
            <a:r>
              <a:rPr sz="3200" b="1" spc="-15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ить</a:t>
            </a:r>
            <a:endParaRPr sz="32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жизнь.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960196"/>
            <a:ext cx="5199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Свойства</a:t>
            </a:r>
            <a:r>
              <a:rPr sz="4400" b="1" spc="-7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инновации</a:t>
            </a:r>
            <a:r>
              <a:rPr sz="4400" dirty="0"/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8104" y="1827314"/>
            <a:ext cx="565848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870"/>
              </a:spcBef>
              <a:tabLst>
                <a:tab pos="446405" algn="l"/>
              </a:tabLst>
            </a:pPr>
            <a:r>
              <a:rPr sz="3200" dirty="0">
                <a:latin typeface="Calibri"/>
                <a:cs typeface="Calibri"/>
              </a:rPr>
              <a:t>-	</a:t>
            </a:r>
            <a:r>
              <a:rPr sz="3200" spc="-5" dirty="0">
                <a:latin typeface="Calibri"/>
                <a:cs typeface="Calibri"/>
              </a:rPr>
              <a:t>научно- </a:t>
            </a:r>
            <a:r>
              <a:rPr sz="3200" spc="-10" dirty="0">
                <a:latin typeface="Calibri"/>
                <a:cs typeface="Calibri"/>
              </a:rPr>
              <a:t>техническая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новизна,</a:t>
            </a:r>
            <a:endParaRPr sz="32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765"/>
              </a:spcBef>
              <a:buChar char="-"/>
              <a:tabLst>
                <a:tab pos="411480" algn="l"/>
                <a:tab pos="412115" algn="l"/>
              </a:tabLst>
            </a:pPr>
            <a:r>
              <a:rPr sz="3200" spc="-5" dirty="0">
                <a:latin typeface="Calibri"/>
                <a:cs typeface="Calibri"/>
              </a:rPr>
              <a:t>практическая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воплощенность,</a:t>
            </a:r>
            <a:endParaRPr sz="3200">
              <a:latin typeface="Calibri"/>
              <a:cs typeface="Calibri"/>
            </a:endParaRPr>
          </a:p>
          <a:p>
            <a:pPr marL="433070" indent="-400050">
              <a:lnSpc>
                <a:spcPct val="100000"/>
              </a:lnSpc>
              <a:spcBef>
                <a:spcPts val="770"/>
              </a:spcBef>
              <a:buChar char="-"/>
              <a:tabLst>
                <a:tab pos="433070" algn="l"/>
                <a:tab pos="433705" algn="l"/>
              </a:tabLst>
            </a:pPr>
            <a:r>
              <a:rPr sz="3200" spc="-10" dirty="0">
                <a:latin typeface="Calibri"/>
                <a:cs typeface="Calibri"/>
              </a:rPr>
              <a:t>коммерческая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реализуемость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900" y="191846"/>
            <a:ext cx="6160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Инновационные</a:t>
            </a:r>
            <a:r>
              <a:rPr spc="-40" dirty="0"/>
              <a:t> </a:t>
            </a:r>
            <a:r>
              <a:rPr spc="-20" dirty="0"/>
              <a:t>технологии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291" y="1747520"/>
            <a:ext cx="686689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marR="59690" indent="-51562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Радикальные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latin typeface="Calibri"/>
                <a:cs typeface="Calibri"/>
              </a:rPr>
              <a:t>перестройка процесса  обучения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Комбинированные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соединение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известных </a:t>
            </a:r>
            <a:r>
              <a:rPr sz="3200" spc="-20" dirty="0">
                <a:latin typeface="Calibri"/>
                <a:cs typeface="Calibri"/>
              </a:rPr>
              <a:t>элементов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технологий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новую </a:t>
            </a:r>
            <a:r>
              <a:rPr sz="3200" spc="-15" dirty="0">
                <a:latin typeface="Calibri"/>
                <a:cs typeface="Calibri"/>
              </a:rPr>
              <a:t>технологию </a:t>
            </a:r>
            <a:r>
              <a:rPr sz="3200" dirty="0">
                <a:latin typeface="Calibri"/>
                <a:cs typeface="Calibri"/>
              </a:rPr>
              <a:t>или </a:t>
            </a:r>
            <a:r>
              <a:rPr sz="3200" spc="-30" dirty="0">
                <a:latin typeface="Calibri"/>
                <a:cs typeface="Calibri"/>
              </a:rPr>
              <a:t>метод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обучения</a:t>
            </a:r>
            <a:endParaRPr sz="3200">
              <a:latin typeface="Calibri"/>
              <a:cs typeface="Calibri"/>
            </a:endParaRPr>
          </a:p>
          <a:p>
            <a:pPr marL="12700" marR="80518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Calibri"/>
                <a:cs typeface="Calibri"/>
              </a:rPr>
              <a:t>Модифицированные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5" dirty="0">
                <a:latin typeface="Calibri"/>
                <a:cs typeface="Calibri"/>
              </a:rPr>
              <a:t>улучшение  технологии </a:t>
            </a:r>
            <a:r>
              <a:rPr sz="3200" dirty="0">
                <a:latin typeface="Calibri"/>
                <a:cs typeface="Calibri"/>
              </a:rPr>
              <a:t>или </a:t>
            </a:r>
            <a:r>
              <a:rPr sz="3200" spc="-25" dirty="0">
                <a:latin typeface="Calibri"/>
                <a:cs typeface="Calibri"/>
              </a:rPr>
              <a:t>метода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обучения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01193"/>
            <a:ext cx="42938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1F487C"/>
                </a:solidFill>
                <a:latin typeface="Calibri"/>
                <a:cs typeface="Calibri"/>
              </a:rPr>
              <a:t>Инновационные  напра</a:t>
            </a:r>
            <a:r>
              <a:rPr sz="4400" b="1" spc="-30" dirty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4400" b="1" dirty="0">
                <a:solidFill>
                  <a:srgbClr val="1F487C"/>
                </a:solidFill>
                <a:latin typeface="Calibri"/>
                <a:cs typeface="Calibri"/>
              </a:rPr>
              <a:t>ления: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33342"/>
            <a:ext cx="7729855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47040" indent="-434975">
              <a:lnSpc>
                <a:spcPct val="100000"/>
              </a:lnSpc>
              <a:spcBef>
                <a:spcPts val="865"/>
              </a:spcBef>
              <a:buClr>
                <a:srgbClr val="0000FF"/>
              </a:buClr>
              <a:buSzPct val="70312"/>
              <a:buFont typeface="Wingdings"/>
              <a:buChar char=""/>
              <a:tabLst>
                <a:tab pos="447040" algn="l"/>
                <a:tab pos="447675" algn="l"/>
              </a:tabLst>
            </a:pPr>
            <a:r>
              <a:rPr sz="3200" spc="-5" dirty="0">
                <a:latin typeface="Calibri"/>
                <a:cs typeface="Calibri"/>
              </a:rPr>
              <a:t>Междисциплинарные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исследования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7031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Эффективные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коммуникации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7031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Инструментальные </a:t>
            </a:r>
            <a:r>
              <a:rPr sz="3200" spc="-25" dirty="0">
                <a:latin typeface="Calibri"/>
                <a:cs typeface="Calibri"/>
              </a:rPr>
              <a:t>методы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диагностики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7031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Ранняя </a:t>
            </a:r>
            <a:r>
              <a:rPr sz="3200" spc="-15" dirty="0">
                <a:latin typeface="Calibri"/>
                <a:cs typeface="Calibri"/>
              </a:rPr>
              <a:t>логопедическая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помощь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Clr>
                <a:srgbClr val="0000FF"/>
              </a:buClr>
              <a:buSzPct val="7031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Современные </a:t>
            </a:r>
            <a:r>
              <a:rPr sz="3200" spc="-15" dirty="0">
                <a:latin typeface="Calibri"/>
                <a:cs typeface="Calibri"/>
              </a:rPr>
              <a:t>технологии </a:t>
            </a:r>
            <a:r>
              <a:rPr sz="3200" spc="-5" dirty="0">
                <a:latin typeface="Calibri"/>
                <a:cs typeface="Calibri"/>
              </a:rPr>
              <a:t>реабилитации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абилитации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7031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Биологическая </a:t>
            </a:r>
            <a:r>
              <a:rPr sz="3200" spc="-5" dirty="0">
                <a:latin typeface="Calibri"/>
                <a:cs typeface="Calibri"/>
              </a:rPr>
              <a:t>обратная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связь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4357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26210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30">
                <a:moveTo>
                  <a:pt x="2663825" y="0"/>
                </a:moveTo>
                <a:lnTo>
                  <a:pt x="2657113" y="33232"/>
                </a:lnTo>
                <a:lnTo>
                  <a:pt x="2638806" y="60404"/>
                </a:lnTo>
                <a:lnTo>
                  <a:pt x="2611639" y="78741"/>
                </a:lnTo>
                <a:lnTo>
                  <a:pt x="2578354" y="85470"/>
                </a:lnTo>
                <a:lnTo>
                  <a:pt x="85426" y="85470"/>
                </a:lnTo>
                <a:lnTo>
                  <a:pt x="52174" y="92180"/>
                </a:lnTo>
                <a:lnTo>
                  <a:pt x="25021" y="110474"/>
                </a:lnTo>
                <a:lnTo>
                  <a:pt x="6713" y="137602"/>
                </a:lnTo>
                <a:lnTo>
                  <a:pt x="0" y="170814"/>
                </a:lnTo>
                <a:lnTo>
                  <a:pt x="0" y="1195959"/>
                </a:lnTo>
                <a:lnTo>
                  <a:pt x="6713" y="1229244"/>
                </a:lnTo>
                <a:lnTo>
                  <a:pt x="25021" y="1256411"/>
                </a:lnTo>
                <a:lnTo>
                  <a:pt x="52174" y="1274718"/>
                </a:lnTo>
                <a:lnTo>
                  <a:pt x="85426" y="1281429"/>
                </a:lnTo>
                <a:lnTo>
                  <a:pt x="118676" y="1274718"/>
                </a:lnTo>
                <a:lnTo>
                  <a:pt x="145830" y="1256411"/>
                </a:lnTo>
                <a:lnTo>
                  <a:pt x="164139" y="1229244"/>
                </a:lnTo>
                <a:lnTo>
                  <a:pt x="170853" y="1195959"/>
                </a:lnTo>
                <a:lnTo>
                  <a:pt x="170853" y="1110488"/>
                </a:lnTo>
                <a:lnTo>
                  <a:pt x="2578354" y="1110488"/>
                </a:lnTo>
                <a:lnTo>
                  <a:pt x="2611639" y="1103778"/>
                </a:lnTo>
                <a:lnTo>
                  <a:pt x="2638806" y="1085484"/>
                </a:lnTo>
                <a:lnTo>
                  <a:pt x="2657113" y="1058356"/>
                </a:lnTo>
                <a:lnTo>
                  <a:pt x="2663825" y="1025143"/>
                </a:lnTo>
                <a:lnTo>
                  <a:pt x="2663825" y="256286"/>
                </a:lnTo>
                <a:lnTo>
                  <a:pt x="85426" y="256286"/>
                </a:lnTo>
                <a:lnTo>
                  <a:pt x="85426" y="170814"/>
                </a:lnTo>
                <a:lnTo>
                  <a:pt x="88783" y="154181"/>
                </a:lnTo>
                <a:lnTo>
                  <a:pt x="97937" y="140620"/>
                </a:lnTo>
                <a:lnTo>
                  <a:pt x="111515" y="131488"/>
                </a:lnTo>
                <a:lnTo>
                  <a:pt x="128143" y="128142"/>
                </a:lnTo>
                <a:lnTo>
                  <a:pt x="2663825" y="128142"/>
                </a:lnTo>
                <a:lnTo>
                  <a:pt x="2663825" y="0"/>
                </a:lnTo>
                <a:close/>
              </a:path>
              <a:path w="2663825" h="1281430">
                <a:moveTo>
                  <a:pt x="2663825" y="128142"/>
                </a:moveTo>
                <a:lnTo>
                  <a:pt x="128143" y="128142"/>
                </a:lnTo>
                <a:lnTo>
                  <a:pt x="144765" y="131488"/>
                </a:lnTo>
                <a:lnTo>
                  <a:pt x="158342" y="140620"/>
                </a:lnTo>
                <a:lnTo>
                  <a:pt x="167496" y="154181"/>
                </a:lnTo>
                <a:lnTo>
                  <a:pt x="170853" y="170814"/>
                </a:lnTo>
                <a:lnTo>
                  <a:pt x="164139" y="204100"/>
                </a:lnTo>
                <a:lnTo>
                  <a:pt x="145830" y="231267"/>
                </a:lnTo>
                <a:lnTo>
                  <a:pt x="118676" y="249574"/>
                </a:lnTo>
                <a:lnTo>
                  <a:pt x="85426" y="256286"/>
                </a:lnTo>
                <a:lnTo>
                  <a:pt x="2663825" y="256286"/>
                </a:lnTo>
                <a:lnTo>
                  <a:pt x="2663825" y="128142"/>
                </a:lnTo>
                <a:close/>
              </a:path>
              <a:path w="2663825" h="1281430">
                <a:moveTo>
                  <a:pt x="2493010" y="0"/>
                </a:moveTo>
                <a:lnTo>
                  <a:pt x="2493010" y="85470"/>
                </a:lnTo>
                <a:lnTo>
                  <a:pt x="2578354" y="85470"/>
                </a:lnTo>
                <a:lnTo>
                  <a:pt x="2578354" y="42672"/>
                </a:lnTo>
                <a:lnTo>
                  <a:pt x="2535682" y="42672"/>
                </a:lnTo>
                <a:lnTo>
                  <a:pt x="2519048" y="39326"/>
                </a:lnTo>
                <a:lnTo>
                  <a:pt x="2505487" y="30194"/>
                </a:lnTo>
                <a:lnTo>
                  <a:pt x="2496355" y="16633"/>
                </a:lnTo>
                <a:lnTo>
                  <a:pt x="2493010" y="0"/>
                </a:lnTo>
                <a:close/>
              </a:path>
              <a:path w="2663825" h="1281430">
                <a:moveTo>
                  <a:pt x="2578354" y="0"/>
                </a:moveTo>
                <a:lnTo>
                  <a:pt x="2575008" y="16633"/>
                </a:lnTo>
                <a:lnTo>
                  <a:pt x="2565876" y="30194"/>
                </a:lnTo>
                <a:lnTo>
                  <a:pt x="2552315" y="39326"/>
                </a:lnTo>
                <a:lnTo>
                  <a:pt x="2535682" y="42672"/>
                </a:lnTo>
                <a:lnTo>
                  <a:pt x="2578354" y="42672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789" y="350596"/>
            <a:ext cx="8733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29955" algn="l"/>
              </a:tabLst>
            </a:pPr>
            <a:r>
              <a:rPr spc="-10" dirty="0">
                <a:solidFill>
                  <a:srgbClr val="009900"/>
                </a:solidFill>
              </a:rPr>
              <a:t>Связь </a:t>
            </a:r>
            <a:r>
              <a:rPr spc="-20" dirty="0">
                <a:solidFill>
                  <a:srgbClr val="009900"/>
                </a:solidFill>
              </a:rPr>
              <a:t>логопедии </a:t>
            </a:r>
            <a:r>
              <a:rPr spc="-5" dirty="0">
                <a:solidFill>
                  <a:srgbClr val="009900"/>
                </a:solidFill>
              </a:rPr>
              <a:t>с </a:t>
            </a:r>
            <a:r>
              <a:rPr spc="-10" dirty="0">
                <a:solidFill>
                  <a:srgbClr val="009900"/>
                </a:solidFill>
              </a:rPr>
              <a:t>другими </a:t>
            </a:r>
            <a:r>
              <a:rPr spc="-15" dirty="0">
                <a:solidFill>
                  <a:srgbClr val="009900"/>
                </a:solidFill>
              </a:rPr>
              <a:t>науками	</a:t>
            </a:r>
            <a:r>
              <a:rPr u="sng" spc="-20" dirty="0">
                <a:solidFill>
                  <a:srgbClr val="0099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505" dirty="0">
                <a:solidFill>
                  <a:srgbClr val="0099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85426" y="1340738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5" h="342264">
                <a:moveTo>
                  <a:pt x="42716" y="213613"/>
                </a:moveTo>
                <a:lnTo>
                  <a:pt x="26088" y="216959"/>
                </a:lnTo>
                <a:lnTo>
                  <a:pt x="12510" y="226091"/>
                </a:lnTo>
                <a:lnTo>
                  <a:pt x="3356" y="239652"/>
                </a:lnTo>
                <a:lnTo>
                  <a:pt x="0" y="256286"/>
                </a:lnTo>
                <a:lnTo>
                  <a:pt x="0" y="341757"/>
                </a:lnTo>
                <a:lnTo>
                  <a:pt x="33249" y="335045"/>
                </a:lnTo>
                <a:lnTo>
                  <a:pt x="60403" y="316738"/>
                </a:lnTo>
                <a:lnTo>
                  <a:pt x="78712" y="289571"/>
                </a:lnTo>
                <a:lnTo>
                  <a:pt x="85426" y="256286"/>
                </a:lnTo>
                <a:lnTo>
                  <a:pt x="82069" y="239652"/>
                </a:lnTo>
                <a:lnTo>
                  <a:pt x="72915" y="226091"/>
                </a:lnTo>
                <a:lnTo>
                  <a:pt x="59339" y="216959"/>
                </a:lnTo>
                <a:lnTo>
                  <a:pt x="42716" y="213613"/>
                </a:lnTo>
                <a:close/>
              </a:path>
              <a:path w="2578735" h="342264">
                <a:moveTo>
                  <a:pt x="2578398" y="85471"/>
                </a:moveTo>
                <a:lnTo>
                  <a:pt x="2492927" y="85471"/>
                </a:lnTo>
                <a:lnTo>
                  <a:pt x="2492927" y="170941"/>
                </a:lnTo>
                <a:lnTo>
                  <a:pt x="2526213" y="164212"/>
                </a:lnTo>
                <a:lnTo>
                  <a:pt x="2553379" y="145875"/>
                </a:lnTo>
                <a:lnTo>
                  <a:pt x="2571687" y="118703"/>
                </a:lnTo>
                <a:lnTo>
                  <a:pt x="2578398" y="85471"/>
                </a:lnTo>
                <a:close/>
              </a:path>
              <a:path w="2578735" h="342264">
                <a:moveTo>
                  <a:pt x="2492927" y="0"/>
                </a:moveTo>
                <a:lnTo>
                  <a:pt x="2459714" y="6711"/>
                </a:lnTo>
                <a:lnTo>
                  <a:pt x="2432586" y="25018"/>
                </a:lnTo>
                <a:lnTo>
                  <a:pt x="2414292" y="52185"/>
                </a:lnTo>
                <a:lnTo>
                  <a:pt x="2407583" y="85471"/>
                </a:lnTo>
                <a:lnTo>
                  <a:pt x="2410929" y="102104"/>
                </a:lnTo>
                <a:lnTo>
                  <a:pt x="2420061" y="115665"/>
                </a:lnTo>
                <a:lnTo>
                  <a:pt x="2433622" y="124797"/>
                </a:lnTo>
                <a:lnTo>
                  <a:pt x="2450255" y="128143"/>
                </a:lnTo>
                <a:lnTo>
                  <a:pt x="2466888" y="124797"/>
                </a:lnTo>
                <a:lnTo>
                  <a:pt x="2480449" y="115665"/>
                </a:lnTo>
                <a:lnTo>
                  <a:pt x="2489581" y="102104"/>
                </a:lnTo>
                <a:lnTo>
                  <a:pt x="2492927" y="85471"/>
                </a:lnTo>
                <a:lnTo>
                  <a:pt x="2578398" y="85471"/>
                </a:lnTo>
                <a:lnTo>
                  <a:pt x="2571687" y="52185"/>
                </a:lnTo>
                <a:lnTo>
                  <a:pt x="2553379" y="25018"/>
                </a:lnTo>
                <a:lnTo>
                  <a:pt x="2526213" y="6711"/>
                </a:lnTo>
                <a:lnTo>
                  <a:pt x="2492927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340738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5">
                <a:moveTo>
                  <a:pt x="0" y="256286"/>
                </a:moveTo>
                <a:lnTo>
                  <a:pt x="6713" y="223073"/>
                </a:lnTo>
                <a:lnTo>
                  <a:pt x="25021" y="195945"/>
                </a:lnTo>
                <a:lnTo>
                  <a:pt x="52174" y="177651"/>
                </a:lnTo>
                <a:lnTo>
                  <a:pt x="85426" y="170941"/>
                </a:lnTo>
                <a:lnTo>
                  <a:pt x="2493010" y="170941"/>
                </a:lnTo>
                <a:lnTo>
                  <a:pt x="2493010" y="85471"/>
                </a:lnTo>
                <a:lnTo>
                  <a:pt x="2499719" y="52185"/>
                </a:lnTo>
                <a:lnTo>
                  <a:pt x="2518013" y="25018"/>
                </a:lnTo>
                <a:lnTo>
                  <a:pt x="2545141" y="6711"/>
                </a:lnTo>
                <a:lnTo>
                  <a:pt x="2578354" y="0"/>
                </a:lnTo>
                <a:lnTo>
                  <a:pt x="2611639" y="6711"/>
                </a:lnTo>
                <a:lnTo>
                  <a:pt x="2638806" y="25018"/>
                </a:lnTo>
                <a:lnTo>
                  <a:pt x="2657113" y="52185"/>
                </a:lnTo>
                <a:lnTo>
                  <a:pt x="2663825" y="85471"/>
                </a:lnTo>
                <a:lnTo>
                  <a:pt x="2663825" y="1110614"/>
                </a:lnTo>
                <a:lnTo>
                  <a:pt x="2657113" y="1143827"/>
                </a:lnTo>
                <a:lnTo>
                  <a:pt x="2638806" y="1170955"/>
                </a:lnTo>
                <a:lnTo>
                  <a:pt x="2611639" y="1189249"/>
                </a:lnTo>
                <a:lnTo>
                  <a:pt x="2578354" y="1195959"/>
                </a:lnTo>
                <a:lnTo>
                  <a:pt x="170853" y="1195959"/>
                </a:lnTo>
                <a:lnTo>
                  <a:pt x="170853" y="1281430"/>
                </a:lnTo>
                <a:lnTo>
                  <a:pt x="164140" y="1314715"/>
                </a:lnTo>
                <a:lnTo>
                  <a:pt x="145835" y="1341881"/>
                </a:lnTo>
                <a:lnTo>
                  <a:pt x="118681" y="1360189"/>
                </a:lnTo>
                <a:lnTo>
                  <a:pt x="85427" y="1366901"/>
                </a:lnTo>
                <a:lnTo>
                  <a:pt x="52176" y="1360189"/>
                </a:lnTo>
                <a:lnTo>
                  <a:pt x="25021" y="1341882"/>
                </a:lnTo>
                <a:lnTo>
                  <a:pt x="6713" y="1314715"/>
                </a:lnTo>
                <a:lnTo>
                  <a:pt x="0" y="1281430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8247" y="1421447"/>
            <a:ext cx="180339" cy="9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4762" y="1549590"/>
            <a:ext cx="180378" cy="137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853" y="1597025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5992" y="1859660"/>
            <a:ext cx="113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офия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7675" y="2577845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113" y="33212"/>
                </a:lnTo>
                <a:lnTo>
                  <a:pt x="2638806" y="60340"/>
                </a:lnTo>
                <a:lnTo>
                  <a:pt x="2611639" y="78634"/>
                </a:lnTo>
                <a:lnTo>
                  <a:pt x="2578354" y="85343"/>
                </a:lnTo>
                <a:lnTo>
                  <a:pt x="85470" y="85343"/>
                </a:lnTo>
                <a:lnTo>
                  <a:pt x="52185" y="92055"/>
                </a:lnTo>
                <a:lnTo>
                  <a:pt x="25018" y="110362"/>
                </a:lnTo>
                <a:lnTo>
                  <a:pt x="6711" y="137529"/>
                </a:lnTo>
                <a:lnTo>
                  <a:pt x="0" y="170814"/>
                </a:lnTo>
                <a:lnTo>
                  <a:pt x="0" y="1195958"/>
                </a:lnTo>
                <a:lnTo>
                  <a:pt x="6711" y="1229171"/>
                </a:lnTo>
                <a:lnTo>
                  <a:pt x="25018" y="1256299"/>
                </a:lnTo>
                <a:lnTo>
                  <a:pt x="52185" y="1274593"/>
                </a:lnTo>
                <a:lnTo>
                  <a:pt x="85470" y="1281302"/>
                </a:lnTo>
                <a:lnTo>
                  <a:pt x="118683" y="1274593"/>
                </a:lnTo>
                <a:lnTo>
                  <a:pt x="145811" y="1256299"/>
                </a:lnTo>
                <a:lnTo>
                  <a:pt x="164105" y="1229171"/>
                </a:lnTo>
                <a:lnTo>
                  <a:pt x="170814" y="1195958"/>
                </a:lnTo>
                <a:lnTo>
                  <a:pt x="170814" y="1110487"/>
                </a:lnTo>
                <a:lnTo>
                  <a:pt x="2578354" y="1110487"/>
                </a:lnTo>
                <a:lnTo>
                  <a:pt x="2611639" y="1103778"/>
                </a:lnTo>
                <a:lnTo>
                  <a:pt x="2638806" y="1085484"/>
                </a:lnTo>
                <a:lnTo>
                  <a:pt x="2657113" y="1058356"/>
                </a:lnTo>
                <a:lnTo>
                  <a:pt x="2663825" y="1025143"/>
                </a:lnTo>
                <a:lnTo>
                  <a:pt x="2663825" y="256286"/>
                </a:lnTo>
                <a:lnTo>
                  <a:pt x="85470" y="256286"/>
                </a:lnTo>
                <a:lnTo>
                  <a:pt x="85470" y="170814"/>
                </a:lnTo>
                <a:lnTo>
                  <a:pt x="88816" y="154181"/>
                </a:lnTo>
                <a:lnTo>
                  <a:pt x="97948" y="140620"/>
                </a:lnTo>
                <a:lnTo>
                  <a:pt x="111509" y="131488"/>
                </a:lnTo>
                <a:lnTo>
                  <a:pt x="128143" y="128142"/>
                </a:lnTo>
                <a:lnTo>
                  <a:pt x="2663825" y="128142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42"/>
                </a:moveTo>
                <a:lnTo>
                  <a:pt x="128143" y="128142"/>
                </a:lnTo>
                <a:lnTo>
                  <a:pt x="144776" y="131488"/>
                </a:lnTo>
                <a:lnTo>
                  <a:pt x="158337" y="140620"/>
                </a:lnTo>
                <a:lnTo>
                  <a:pt x="167469" y="154181"/>
                </a:lnTo>
                <a:lnTo>
                  <a:pt x="170814" y="170814"/>
                </a:lnTo>
                <a:lnTo>
                  <a:pt x="164105" y="204047"/>
                </a:lnTo>
                <a:lnTo>
                  <a:pt x="145811" y="231219"/>
                </a:lnTo>
                <a:lnTo>
                  <a:pt x="118683" y="249556"/>
                </a:lnTo>
                <a:lnTo>
                  <a:pt x="85470" y="256286"/>
                </a:lnTo>
                <a:lnTo>
                  <a:pt x="2663825" y="256286"/>
                </a:lnTo>
                <a:lnTo>
                  <a:pt x="2663825" y="128142"/>
                </a:lnTo>
                <a:close/>
              </a:path>
              <a:path w="2663825" h="1281429">
                <a:moveTo>
                  <a:pt x="2493010" y="0"/>
                </a:moveTo>
                <a:lnTo>
                  <a:pt x="2493010" y="85343"/>
                </a:lnTo>
                <a:lnTo>
                  <a:pt x="2578354" y="85343"/>
                </a:lnTo>
                <a:lnTo>
                  <a:pt x="2578354" y="42671"/>
                </a:lnTo>
                <a:lnTo>
                  <a:pt x="2535682" y="42671"/>
                </a:lnTo>
                <a:lnTo>
                  <a:pt x="2519048" y="39308"/>
                </a:lnTo>
                <a:lnTo>
                  <a:pt x="2505487" y="30146"/>
                </a:lnTo>
                <a:lnTo>
                  <a:pt x="2496355" y="16579"/>
                </a:lnTo>
                <a:lnTo>
                  <a:pt x="2493010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5008" y="16579"/>
                </a:lnTo>
                <a:lnTo>
                  <a:pt x="2565876" y="30146"/>
                </a:lnTo>
                <a:lnTo>
                  <a:pt x="2552315" y="39308"/>
                </a:lnTo>
                <a:lnTo>
                  <a:pt x="2535682" y="42671"/>
                </a:lnTo>
                <a:lnTo>
                  <a:pt x="2578354" y="42671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3145" y="2492375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5" h="342264">
                <a:moveTo>
                  <a:pt x="42672" y="213613"/>
                </a:moveTo>
                <a:lnTo>
                  <a:pt x="26038" y="216959"/>
                </a:lnTo>
                <a:lnTo>
                  <a:pt x="12477" y="226091"/>
                </a:lnTo>
                <a:lnTo>
                  <a:pt x="3345" y="239652"/>
                </a:lnTo>
                <a:lnTo>
                  <a:pt x="0" y="256286"/>
                </a:lnTo>
                <a:lnTo>
                  <a:pt x="0" y="341757"/>
                </a:lnTo>
                <a:lnTo>
                  <a:pt x="33212" y="335027"/>
                </a:lnTo>
                <a:lnTo>
                  <a:pt x="60340" y="316690"/>
                </a:lnTo>
                <a:lnTo>
                  <a:pt x="78634" y="289518"/>
                </a:lnTo>
                <a:lnTo>
                  <a:pt x="85343" y="256286"/>
                </a:lnTo>
                <a:lnTo>
                  <a:pt x="81998" y="239652"/>
                </a:lnTo>
                <a:lnTo>
                  <a:pt x="72866" y="226091"/>
                </a:lnTo>
                <a:lnTo>
                  <a:pt x="59305" y="216959"/>
                </a:lnTo>
                <a:lnTo>
                  <a:pt x="42672" y="213613"/>
                </a:lnTo>
                <a:close/>
              </a:path>
              <a:path w="2578735" h="342264">
                <a:moveTo>
                  <a:pt x="2578354" y="85471"/>
                </a:moveTo>
                <a:lnTo>
                  <a:pt x="2492883" y="85471"/>
                </a:lnTo>
                <a:lnTo>
                  <a:pt x="2492883" y="170814"/>
                </a:lnTo>
                <a:lnTo>
                  <a:pt x="2526168" y="164105"/>
                </a:lnTo>
                <a:lnTo>
                  <a:pt x="2553335" y="145811"/>
                </a:lnTo>
                <a:lnTo>
                  <a:pt x="2571642" y="118683"/>
                </a:lnTo>
                <a:lnTo>
                  <a:pt x="2578354" y="85471"/>
                </a:lnTo>
                <a:close/>
              </a:path>
              <a:path w="2578735" h="342264">
                <a:moveTo>
                  <a:pt x="2492883" y="0"/>
                </a:moveTo>
                <a:lnTo>
                  <a:pt x="2459670" y="6711"/>
                </a:lnTo>
                <a:lnTo>
                  <a:pt x="2432542" y="25018"/>
                </a:lnTo>
                <a:lnTo>
                  <a:pt x="2414248" y="52185"/>
                </a:lnTo>
                <a:lnTo>
                  <a:pt x="2407539" y="85471"/>
                </a:lnTo>
                <a:lnTo>
                  <a:pt x="2410884" y="102050"/>
                </a:lnTo>
                <a:lnTo>
                  <a:pt x="2420016" y="115617"/>
                </a:lnTo>
                <a:lnTo>
                  <a:pt x="2433577" y="124779"/>
                </a:lnTo>
                <a:lnTo>
                  <a:pt x="2450211" y="128142"/>
                </a:lnTo>
                <a:lnTo>
                  <a:pt x="2466844" y="124779"/>
                </a:lnTo>
                <a:lnTo>
                  <a:pt x="2480405" y="115617"/>
                </a:lnTo>
                <a:lnTo>
                  <a:pt x="2489537" y="102050"/>
                </a:lnTo>
                <a:lnTo>
                  <a:pt x="2492883" y="85471"/>
                </a:lnTo>
                <a:lnTo>
                  <a:pt x="2578354" y="85471"/>
                </a:lnTo>
                <a:lnTo>
                  <a:pt x="2571642" y="52185"/>
                </a:lnTo>
                <a:lnTo>
                  <a:pt x="2553335" y="25018"/>
                </a:lnTo>
                <a:lnTo>
                  <a:pt x="2526168" y="6711"/>
                </a:lnTo>
                <a:lnTo>
                  <a:pt x="2492883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7675" y="2492375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286"/>
                </a:moveTo>
                <a:lnTo>
                  <a:pt x="6711" y="223000"/>
                </a:lnTo>
                <a:lnTo>
                  <a:pt x="25018" y="195833"/>
                </a:lnTo>
                <a:lnTo>
                  <a:pt x="52185" y="177526"/>
                </a:lnTo>
                <a:lnTo>
                  <a:pt x="85470" y="170814"/>
                </a:lnTo>
                <a:lnTo>
                  <a:pt x="2493010" y="170814"/>
                </a:lnTo>
                <a:lnTo>
                  <a:pt x="2493010" y="85471"/>
                </a:lnTo>
                <a:lnTo>
                  <a:pt x="2499719" y="52185"/>
                </a:lnTo>
                <a:lnTo>
                  <a:pt x="2518013" y="25018"/>
                </a:lnTo>
                <a:lnTo>
                  <a:pt x="2545141" y="6711"/>
                </a:lnTo>
                <a:lnTo>
                  <a:pt x="2578354" y="0"/>
                </a:lnTo>
                <a:lnTo>
                  <a:pt x="2611639" y="6711"/>
                </a:lnTo>
                <a:lnTo>
                  <a:pt x="2638806" y="25018"/>
                </a:lnTo>
                <a:lnTo>
                  <a:pt x="2657113" y="52185"/>
                </a:lnTo>
                <a:lnTo>
                  <a:pt x="2663825" y="85471"/>
                </a:lnTo>
                <a:lnTo>
                  <a:pt x="2663825" y="1110614"/>
                </a:lnTo>
                <a:lnTo>
                  <a:pt x="2657113" y="1143827"/>
                </a:lnTo>
                <a:lnTo>
                  <a:pt x="2638806" y="1170955"/>
                </a:lnTo>
                <a:lnTo>
                  <a:pt x="2611639" y="1189249"/>
                </a:lnTo>
                <a:lnTo>
                  <a:pt x="2578354" y="1195958"/>
                </a:lnTo>
                <a:lnTo>
                  <a:pt x="170814" y="1195958"/>
                </a:lnTo>
                <a:lnTo>
                  <a:pt x="170814" y="1281430"/>
                </a:lnTo>
                <a:lnTo>
                  <a:pt x="164105" y="1314642"/>
                </a:lnTo>
                <a:lnTo>
                  <a:pt x="145811" y="1341770"/>
                </a:lnTo>
                <a:lnTo>
                  <a:pt x="118683" y="1360064"/>
                </a:lnTo>
                <a:lnTo>
                  <a:pt x="85470" y="1366774"/>
                </a:lnTo>
                <a:lnTo>
                  <a:pt x="52185" y="1360064"/>
                </a:lnTo>
                <a:lnTo>
                  <a:pt x="25018" y="1341770"/>
                </a:lnTo>
                <a:lnTo>
                  <a:pt x="6711" y="1314642"/>
                </a:lnTo>
                <a:lnTo>
                  <a:pt x="0" y="1281430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5922" y="2573083"/>
            <a:ext cx="180339" cy="94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2912" y="2701226"/>
            <a:ext cx="180339" cy="137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8489" y="274866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227070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113" y="33285"/>
                </a:lnTo>
                <a:lnTo>
                  <a:pt x="2638806" y="60451"/>
                </a:lnTo>
                <a:lnTo>
                  <a:pt x="2611639" y="78759"/>
                </a:lnTo>
                <a:lnTo>
                  <a:pt x="2578354" y="85470"/>
                </a:lnTo>
                <a:lnTo>
                  <a:pt x="85426" y="85470"/>
                </a:lnTo>
                <a:lnTo>
                  <a:pt x="52174" y="92180"/>
                </a:lnTo>
                <a:lnTo>
                  <a:pt x="25021" y="110474"/>
                </a:lnTo>
                <a:lnTo>
                  <a:pt x="6713" y="137602"/>
                </a:lnTo>
                <a:lnTo>
                  <a:pt x="0" y="170814"/>
                </a:lnTo>
                <a:lnTo>
                  <a:pt x="0" y="1195958"/>
                </a:lnTo>
                <a:lnTo>
                  <a:pt x="6713" y="1229244"/>
                </a:lnTo>
                <a:lnTo>
                  <a:pt x="25021" y="1256410"/>
                </a:lnTo>
                <a:lnTo>
                  <a:pt x="52174" y="1274718"/>
                </a:lnTo>
                <a:lnTo>
                  <a:pt x="85426" y="1281429"/>
                </a:lnTo>
                <a:lnTo>
                  <a:pt x="118676" y="1274718"/>
                </a:lnTo>
                <a:lnTo>
                  <a:pt x="145830" y="1256410"/>
                </a:lnTo>
                <a:lnTo>
                  <a:pt x="164139" y="1229244"/>
                </a:lnTo>
                <a:lnTo>
                  <a:pt x="170853" y="1195958"/>
                </a:lnTo>
                <a:lnTo>
                  <a:pt x="170853" y="1110614"/>
                </a:lnTo>
                <a:lnTo>
                  <a:pt x="2578354" y="1110614"/>
                </a:lnTo>
                <a:lnTo>
                  <a:pt x="2611639" y="1103903"/>
                </a:lnTo>
                <a:lnTo>
                  <a:pt x="2638806" y="1085595"/>
                </a:lnTo>
                <a:lnTo>
                  <a:pt x="2657113" y="1058429"/>
                </a:lnTo>
                <a:lnTo>
                  <a:pt x="2663825" y="1025143"/>
                </a:lnTo>
                <a:lnTo>
                  <a:pt x="2663825" y="256285"/>
                </a:lnTo>
                <a:lnTo>
                  <a:pt x="85426" y="256285"/>
                </a:lnTo>
                <a:lnTo>
                  <a:pt x="85426" y="170814"/>
                </a:lnTo>
                <a:lnTo>
                  <a:pt x="88783" y="154235"/>
                </a:lnTo>
                <a:lnTo>
                  <a:pt x="97937" y="140668"/>
                </a:lnTo>
                <a:lnTo>
                  <a:pt x="111515" y="131506"/>
                </a:lnTo>
                <a:lnTo>
                  <a:pt x="128143" y="128142"/>
                </a:lnTo>
                <a:lnTo>
                  <a:pt x="2663825" y="128142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42"/>
                </a:moveTo>
                <a:lnTo>
                  <a:pt x="128143" y="128142"/>
                </a:lnTo>
                <a:lnTo>
                  <a:pt x="144765" y="131506"/>
                </a:lnTo>
                <a:lnTo>
                  <a:pt x="158342" y="140668"/>
                </a:lnTo>
                <a:lnTo>
                  <a:pt x="167496" y="154235"/>
                </a:lnTo>
                <a:lnTo>
                  <a:pt x="170853" y="170814"/>
                </a:lnTo>
                <a:lnTo>
                  <a:pt x="164139" y="204100"/>
                </a:lnTo>
                <a:lnTo>
                  <a:pt x="145830" y="231266"/>
                </a:lnTo>
                <a:lnTo>
                  <a:pt x="118676" y="249574"/>
                </a:lnTo>
                <a:lnTo>
                  <a:pt x="85426" y="256285"/>
                </a:lnTo>
                <a:lnTo>
                  <a:pt x="2663825" y="256285"/>
                </a:lnTo>
                <a:lnTo>
                  <a:pt x="2663825" y="128142"/>
                </a:lnTo>
                <a:close/>
              </a:path>
              <a:path w="2663825" h="1281429">
                <a:moveTo>
                  <a:pt x="2493010" y="0"/>
                </a:moveTo>
                <a:lnTo>
                  <a:pt x="2493010" y="85470"/>
                </a:lnTo>
                <a:lnTo>
                  <a:pt x="2578354" y="85470"/>
                </a:lnTo>
                <a:lnTo>
                  <a:pt x="2578354" y="42671"/>
                </a:lnTo>
                <a:lnTo>
                  <a:pt x="2535682" y="42671"/>
                </a:lnTo>
                <a:lnTo>
                  <a:pt x="2519048" y="39326"/>
                </a:lnTo>
                <a:lnTo>
                  <a:pt x="2505487" y="30194"/>
                </a:lnTo>
                <a:lnTo>
                  <a:pt x="2496355" y="16633"/>
                </a:lnTo>
                <a:lnTo>
                  <a:pt x="2493010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5008" y="16633"/>
                </a:lnTo>
                <a:lnTo>
                  <a:pt x="2565876" y="30194"/>
                </a:lnTo>
                <a:lnTo>
                  <a:pt x="2552315" y="39326"/>
                </a:lnTo>
                <a:lnTo>
                  <a:pt x="2535682" y="42671"/>
                </a:lnTo>
                <a:lnTo>
                  <a:pt x="2578354" y="42671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26" y="3141726"/>
            <a:ext cx="2578735" cy="341630"/>
          </a:xfrm>
          <a:custGeom>
            <a:avLst/>
            <a:gdLst/>
            <a:ahLst/>
            <a:cxnLst/>
            <a:rect l="l" t="t" r="r" b="b"/>
            <a:pathLst>
              <a:path w="2578735" h="341629">
                <a:moveTo>
                  <a:pt x="42716" y="213487"/>
                </a:moveTo>
                <a:lnTo>
                  <a:pt x="26088" y="216850"/>
                </a:lnTo>
                <a:lnTo>
                  <a:pt x="12510" y="226012"/>
                </a:lnTo>
                <a:lnTo>
                  <a:pt x="3356" y="239579"/>
                </a:lnTo>
                <a:lnTo>
                  <a:pt x="0" y="256159"/>
                </a:lnTo>
                <a:lnTo>
                  <a:pt x="0" y="341629"/>
                </a:lnTo>
                <a:lnTo>
                  <a:pt x="33249" y="334918"/>
                </a:lnTo>
                <a:lnTo>
                  <a:pt x="60403" y="316611"/>
                </a:lnTo>
                <a:lnTo>
                  <a:pt x="78712" y="289444"/>
                </a:lnTo>
                <a:lnTo>
                  <a:pt x="85426" y="256159"/>
                </a:lnTo>
                <a:lnTo>
                  <a:pt x="82069" y="239579"/>
                </a:lnTo>
                <a:lnTo>
                  <a:pt x="72915" y="226012"/>
                </a:lnTo>
                <a:lnTo>
                  <a:pt x="59339" y="216850"/>
                </a:lnTo>
                <a:lnTo>
                  <a:pt x="42716" y="213487"/>
                </a:lnTo>
                <a:close/>
              </a:path>
              <a:path w="2578735" h="341629">
                <a:moveTo>
                  <a:pt x="2578398" y="85344"/>
                </a:moveTo>
                <a:lnTo>
                  <a:pt x="2492927" y="85344"/>
                </a:lnTo>
                <a:lnTo>
                  <a:pt x="2492927" y="170814"/>
                </a:lnTo>
                <a:lnTo>
                  <a:pt x="2526213" y="164103"/>
                </a:lnTo>
                <a:lnTo>
                  <a:pt x="2553379" y="145796"/>
                </a:lnTo>
                <a:lnTo>
                  <a:pt x="2571687" y="118629"/>
                </a:lnTo>
                <a:lnTo>
                  <a:pt x="2578398" y="85344"/>
                </a:lnTo>
                <a:close/>
              </a:path>
              <a:path w="2578735" h="341629">
                <a:moveTo>
                  <a:pt x="2492927" y="0"/>
                </a:moveTo>
                <a:lnTo>
                  <a:pt x="2459714" y="6709"/>
                </a:lnTo>
                <a:lnTo>
                  <a:pt x="2432586" y="25003"/>
                </a:lnTo>
                <a:lnTo>
                  <a:pt x="2414292" y="52131"/>
                </a:lnTo>
                <a:lnTo>
                  <a:pt x="2407583" y="85344"/>
                </a:lnTo>
                <a:lnTo>
                  <a:pt x="2410929" y="101977"/>
                </a:lnTo>
                <a:lnTo>
                  <a:pt x="2420061" y="115538"/>
                </a:lnTo>
                <a:lnTo>
                  <a:pt x="2433622" y="124670"/>
                </a:lnTo>
                <a:lnTo>
                  <a:pt x="2450255" y="128015"/>
                </a:lnTo>
                <a:lnTo>
                  <a:pt x="2466888" y="124670"/>
                </a:lnTo>
                <a:lnTo>
                  <a:pt x="2480449" y="115538"/>
                </a:lnTo>
                <a:lnTo>
                  <a:pt x="2489581" y="101977"/>
                </a:lnTo>
                <a:lnTo>
                  <a:pt x="2492927" y="85344"/>
                </a:lnTo>
                <a:lnTo>
                  <a:pt x="2578398" y="85344"/>
                </a:lnTo>
                <a:lnTo>
                  <a:pt x="2571687" y="52131"/>
                </a:lnTo>
                <a:lnTo>
                  <a:pt x="2553379" y="25003"/>
                </a:lnTo>
                <a:lnTo>
                  <a:pt x="2526213" y="6709"/>
                </a:lnTo>
                <a:lnTo>
                  <a:pt x="2492927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141726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159"/>
                </a:moveTo>
                <a:lnTo>
                  <a:pt x="6713" y="222946"/>
                </a:lnTo>
                <a:lnTo>
                  <a:pt x="25021" y="195818"/>
                </a:lnTo>
                <a:lnTo>
                  <a:pt x="52174" y="177524"/>
                </a:lnTo>
                <a:lnTo>
                  <a:pt x="85426" y="170814"/>
                </a:lnTo>
                <a:lnTo>
                  <a:pt x="2493010" y="170814"/>
                </a:lnTo>
                <a:lnTo>
                  <a:pt x="2493010" y="85344"/>
                </a:lnTo>
                <a:lnTo>
                  <a:pt x="2499719" y="52131"/>
                </a:lnTo>
                <a:lnTo>
                  <a:pt x="2518013" y="25003"/>
                </a:lnTo>
                <a:lnTo>
                  <a:pt x="2545141" y="6709"/>
                </a:lnTo>
                <a:lnTo>
                  <a:pt x="2578354" y="0"/>
                </a:lnTo>
                <a:lnTo>
                  <a:pt x="2611639" y="6709"/>
                </a:lnTo>
                <a:lnTo>
                  <a:pt x="2638806" y="25003"/>
                </a:lnTo>
                <a:lnTo>
                  <a:pt x="2657113" y="52131"/>
                </a:lnTo>
                <a:lnTo>
                  <a:pt x="2663825" y="85344"/>
                </a:lnTo>
                <a:lnTo>
                  <a:pt x="2663825" y="1110488"/>
                </a:lnTo>
                <a:lnTo>
                  <a:pt x="2657113" y="1143773"/>
                </a:lnTo>
                <a:lnTo>
                  <a:pt x="2638806" y="1170939"/>
                </a:lnTo>
                <a:lnTo>
                  <a:pt x="2611639" y="1189247"/>
                </a:lnTo>
                <a:lnTo>
                  <a:pt x="2578354" y="1195959"/>
                </a:lnTo>
                <a:lnTo>
                  <a:pt x="170853" y="1195959"/>
                </a:lnTo>
                <a:lnTo>
                  <a:pt x="170853" y="1281303"/>
                </a:lnTo>
                <a:lnTo>
                  <a:pt x="164140" y="1314588"/>
                </a:lnTo>
                <a:lnTo>
                  <a:pt x="145835" y="1341755"/>
                </a:lnTo>
                <a:lnTo>
                  <a:pt x="118681" y="1360062"/>
                </a:lnTo>
                <a:lnTo>
                  <a:pt x="85427" y="1366774"/>
                </a:lnTo>
                <a:lnTo>
                  <a:pt x="52176" y="1360062"/>
                </a:lnTo>
                <a:lnTo>
                  <a:pt x="25021" y="1341755"/>
                </a:lnTo>
                <a:lnTo>
                  <a:pt x="6713" y="1314588"/>
                </a:lnTo>
                <a:lnTo>
                  <a:pt x="0" y="1281303"/>
                </a:lnTo>
                <a:lnTo>
                  <a:pt x="0" y="2561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8247" y="3222307"/>
            <a:ext cx="180339" cy="94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4762" y="3350450"/>
            <a:ext cx="180378" cy="1376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853" y="3397884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2152" y="3660724"/>
            <a:ext cx="1624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Этика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эстетика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1050" y="3874770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113" y="33285"/>
                </a:lnTo>
                <a:lnTo>
                  <a:pt x="2638806" y="60451"/>
                </a:lnTo>
                <a:lnTo>
                  <a:pt x="2611639" y="78759"/>
                </a:lnTo>
                <a:lnTo>
                  <a:pt x="2578354" y="85470"/>
                </a:lnTo>
                <a:lnTo>
                  <a:pt x="85470" y="85470"/>
                </a:lnTo>
                <a:lnTo>
                  <a:pt x="52185" y="92180"/>
                </a:lnTo>
                <a:lnTo>
                  <a:pt x="25018" y="110474"/>
                </a:lnTo>
                <a:lnTo>
                  <a:pt x="6711" y="137602"/>
                </a:lnTo>
                <a:lnTo>
                  <a:pt x="0" y="170814"/>
                </a:lnTo>
                <a:lnTo>
                  <a:pt x="0" y="1195958"/>
                </a:lnTo>
                <a:lnTo>
                  <a:pt x="6711" y="1229244"/>
                </a:lnTo>
                <a:lnTo>
                  <a:pt x="25018" y="1256410"/>
                </a:lnTo>
                <a:lnTo>
                  <a:pt x="52185" y="1274718"/>
                </a:lnTo>
                <a:lnTo>
                  <a:pt x="85470" y="1281429"/>
                </a:lnTo>
                <a:lnTo>
                  <a:pt x="118683" y="1274718"/>
                </a:lnTo>
                <a:lnTo>
                  <a:pt x="145811" y="1256410"/>
                </a:lnTo>
                <a:lnTo>
                  <a:pt x="164105" y="1229244"/>
                </a:lnTo>
                <a:lnTo>
                  <a:pt x="170814" y="1195958"/>
                </a:lnTo>
                <a:lnTo>
                  <a:pt x="170814" y="1110614"/>
                </a:lnTo>
                <a:lnTo>
                  <a:pt x="2578354" y="1110614"/>
                </a:lnTo>
                <a:lnTo>
                  <a:pt x="2611639" y="1103903"/>
                </a:lnTo>
                <a:lnTo>
                  <a:pt x="2638806" y="1085595"/>
                </a:lnTo>
                <a:lnTo>
                  <a:pt x="2657113" y="1058429"/>
                </a:lnTo>
                <a:lnTo>
                  <a:pt x="2663825" y="1025143"/>
                </a:lnTo>
                <a:lnTo>
                  <a:pt x="2663825" y="256285"/>
                </a:lnTo>
                <a:lnTo>
                  <a:pt x="85470" y="256285"/>
                </a:lnTo>
                <a:lnTo>
                  <a:pt x="85470" y="170814"/>
                </a:lnTo>
                <a:lnTo>
                  <a:pt x="88816" y="154235"/>
                </a:lnTo>
                <a:lnTo>
                  <a:pt x="97948" y="140668"/>
                </a:lnTo>
                <a:lnTo>
                  <a:pt x="111509" y="131506"/>
                </a:lnTo>
                <a:lnTo>
                  <a:pt x="128143" y="128142"/>
                </a:lnTo>
                <a:lnTo>
                  <a:pt x="2663825" y="128142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42"/>
                </a:moveTo>
                <a:lnTo>
                  <a:pt x="128143" y="128142"/>
                </a:lnTo>
                <a:lnTo>
                  <a:pt x="144776" y="131506"/>
                </a:lnTo>
                <a:lnTo>
                  <a:pt x="158337" y="140668"/>
                </a:lnTo>
                <a:lnTo>
                  <a:pt x="167469" y="154235"/>
                </a:lnTo>
                <a:lnTo>
                  <a:pt x="170814" y="170814"/>
                </a:lnTo>
                <a:lnTo>
                  <a:pt x="164105" y="204100"/>
                </a:lnTo>
                <a:lnTo>
                  <a:pt x="145811" y="231266"/>
                </a:lnTo>
                <a:lnTo>
                  <a:pt x="118683" y="249574"/>
                </a:lnTo>
                <a:lnTo>
                  <a:pt x="85470" y="256285"/>
                </a:lnTo>
                <a:lnTo>
                  <a:pt x="2663825" y="256285"/>
                </a:lnTo>
                <a:lnTo>
                  <a:pt x="2663825" y="128142"/>
                </a:lnTo>
                <a:close/>
              </a:path>
              <a:path w="2663825" h="1281429">
                <a:moveTo>
                  <a:pt x="2493010" y="0"/>
                </a:moveTo>
                <a:lnTo>
                  <a:pt x="2493010" y="85470"/>
                </a:lnTo>
                <a:lnTo>
                  <a:pt x="2578354" y="85470"/>
                </a:lnTo>
                <a:lnTo>
                  <a:pt x="2578354" y="42671"/>
                </a:lnTo>
                <a:lnTo>
                  <a:pt x="2535682" y="42671"/>
                </a:lnTo>
                <a:lnTo>
                  <a:pt x="2519048" y="39326"/>
                </a:lnTo>
                <a:lnTo>
                  <a:pt x="2505487" y="30194"/>
                </a:lnTo>
                <a:lnTo>
                  <a:pt x="2496355" y="16633"/>
                </a:lnTo>
                <a:lnTo>
                  <a:pt x="2493010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5008" y="16633"/>
                </a:lnTo>
                <a:lnTo>
                  <a:pt x="2565876" y="30194"/>
                </a:lnTo>
                <a:lnTo>
                  <a:pt x="2552315" y="39326"/>
                </a:lnTo>
                <a:lnTo>
                  <a:pt x="2535682" y="42671"/>
                </a:lnTo>
                <a:lnTo>
                  <a:pt x="2578354" y="42671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6520" y="3789426"/>
            <a:ext cx="2578735" cy="341630"/>
          </a:xfrm>
          <a:custGeom>
            <a:avLst/>
            <a:gdLst/>
            <a:ahLst/>
            <a:cxnLst/>
            <a:rect l="l" t="t" r="r" b="b"/>
            <a:pathLst>
              <a:path w="2578735" h="341629">
                <a:moveTo>
                  <a:pt x="42672" y="213487"/>
                </a:moveTo>
                <a:lnTo>
                  <a:pt x="26038" y="216850"/>
                </a:lnTo>
                <a:lnTo>
                  <a:pt x="12477" y="226012"/>
                </a:lnTo>
                <a:lnTo>
                  <a:pt x="3345" y="239579"/>
                </a:lnTo>
                <a:lnTo>
                  <a:pt x="0" y="256159"/>
                </a:lnTo>
                <a:lnTo>
                  <a:pt x="0" y="341630"/>
                </a:lnTo>
                <a:lnTo>
                  <a:pt x="33212" y="334918"/>
                </a:lnTo>
                <a:lnTo>
                  <a:pt x="60340" y="316611"/>
                </a:lnTo>
                <a:lnTo>
                  <a:pt x="78634" y="289444"/>
                </a:lnTo>
                <a:lnTo>
                  <a:pt x="85343" y="256159"/>
                </a:lnTo>
                <a:lnTo>
                  <a:pt x="81998" y="239579"/>
                </a:lnTo>
                <a:lnTo>
                  <a:pt x="72866" y="226012"/>
                </a:lnTo>
                <a:lnTo>
                  <a:pt x="59305" y="216850"/>
                </a:lnTo>
                <a:lnTo>
                  <a:pt x="42672" y="213487"/>
                </a:lnTo>
                <a:close/>
              </a:path>
              <a:path w="2578735" h="341629">
                <a:moveTo>
                  <a:pt x="2578354" y="85343"/>
                </a:moveTo>
                <a:lnTo>
                  <a:pt x="2492883" y="85343"/>
                </a:lnTo>
                <a:lnTo>
                  <a:pt x="2492883" y="170815"/>
                </a:lnTo>
                <a:lnTo>
                  <a:pt x="2526168" y="164103"/>
                </a:lnTo>
                <a:lnTo>
                  <a:pt x="2553335" y="145796"/>
                </a:lnTo>
                <a:lnTo>
                  <a:pt x="2571642" y="118629"/>
                </a:lnTo>
                <a:lnTo>
                  <a:pt x="2578354" y="85343"/>
                </a:lnTo>
                <a:close/>
              </a:path>
              <a:path w="2578735" h="341629">
                <a:moveTo>
                  <a:pt x="2492883" y="0"/>
                </a:moveTo>
                <a:lnTo>
                  <a:pt x="2459670" y="6709"/>
                </a:lnTo>
                <a:lnTo>
                  <a:pt x="2432542" y="25003"/>
                </a:lnTo>
                <a:lnTo>
                  <a:pt x="2414248" y="52131"/>
                </a:lnTo>
                <a:lnTo>
                  <a:pt x="2407539" y="85343"/>
                </a:lnTo>
                <a:lnTo>
                  <a:pt x="2410884" y="101977"/>
                </a:lnTo>
                <a:lnTo>
                  <a:pt x="2420016" y="115538"/>
                </a:lnTo>
                <a:lnTo>
                  <a:pt x="2433577" y="124670"/>
                </a:lnTo>
                <a:lnTo>
                  <a:pt x="2450211" y="128016"/>
                </a:lnTo>
                <a:lnTo>
                  <a:pt x="2466844" y="124670"/>
                </a:lnTo>
                <a:lnTo>
                  <a:pt x="2480405" y="115538"/>
                </a:lnTo>
                <a:lnTo>
                  <a:pt x="2489537" y="101977"/>
                </a:lnTo>
                <a:lnTo>
                  <a:pt x="2492883" y="85343"/>
                </a:lnTo>
                <a:lnTo>
                  <a:pt x="2578354" y="85343"/>
                </a:lnTo>
                <a:lnTo>
                  <a:pt x="2571642" y="52131"/>
                </a:lnTo>
                <a:lnTo>
                  <a:pt x="2553335" y="25003"/>
                </a:lnTo>
                <a:lnTo>
                  <a:pt x="2526168" y="6709"/>
                </a:lnTo>
                <a:lnTo>
                  <a:pt x="2492883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1050" y="3789426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159"/>
                </a:moveTo>
                <a:lnTo>
                  <a:pt x="6711" y="222946"/>
                </a:lnTo>
                <a:lnTo>
                  <a:pt x="25018" y="195818"/>
                </a:lnTo>
                <a:lnTo>
                  <a:pt x="52185" y="177524"/>
                </a:lnTo>
                <a:lnTo>
                  <a:pt x="85470" y="170815"/>
                </a:lnTo>
                <a:lnTo>
                  <a:pt x="2493010" y="170815"/>
                </a:lnTo>
                <a:lnTo>
                  <a:pt x="2493010" y="85343"/>
                </a:lnTo>
                <a:lnTo>
                  <a:pt x="2499719" y="52131"/>
                </a:lnTo>
                <a:lnTo>
                  <a:pt x="2518013" y="25003"/>
                </a:lnTo>
                <a:lnTo>
                  <a:pt x="2545141" y="6709"/>
                </a:lnTo>
                <a:lnTo>
                  <a:pt x="2578354" y="0"/>
                </a:lnTo>
                <a:lnTo>
                  <a:pt x="2611639" y="6709"/>
                </a:lnTo>
                <a:lnTo>
                  <a:pt x="2638806" y="25003"/>
                </a:lnTo>
                <a:lnTo>
                  <a:pt x="2657113" y="52131"/>
                </a:lnTo>
                <a:lnTo>
                  <a:pt x="2663825" y="85343"/>
                </a:lnTo>
                <a:lnTo>
                  <a:pt x="2663825" y="1110488"/>
                </a:lnTo>
                <a:lnTo>
                  <a:pt x="2657113" y="1143773"/>
                </a:lnTo>
                <a:lnTo>
                  <a:pt x="2638806" y="1170939"/>
                </a:lnTo>
                <a:lnTo>
                  <a:pt x="2611639" y="1189247"/>
                </a:lnTo>
                <a:lnTo>
                  <a:pt x="2578354" y="1195959"/>
                </a:lnTo>
                <a:lnTo>
                  <a:pt x="170814" y="1195959"/>
                </a:lnTo>
                <a:lnTo>
                  <a:pt x="170814" y="1281303"/>
                </a:lnTo>
                <a:lnTo>
                  <a:pt x="164105" y="1314588"/>
                </a:lnTo>
                <a:lnTo>
                  <a:pt x="145811" y="1341755"/>
                </a:lnTo>
                <a:lnTo>
                  <a:pt x="118683" y="1360062"/>
                </a:lnTo>
                <a:lnTo>
                  <a:pt x="85470" y="1366774"/>
                </a:lnTo>
                <a:lnTo>
                  <a:pt x="52185" y="1360062"/>
                </a:lnTo>
                <a:lnTo>
                  <a:pt x="25018" y="1341755"/>
                </a:lnTo>
                <a:lnTo>
                  <a:pt x="6711" y="1314588"/>
                </a:lnTo>
                <a:lnTo>
                  <a:pt x="0" y="1281303"/>
                </a:lnTo>
                <a:lnTo>
                  <a:pt x="0" y="2561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9297" y="3870007"/>
            <a:ext cx="180339" cy="94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6287" y="3998150"/>
            <a:ext cx="180339" cy="1376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1864" y="4045584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830195" y="4308729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Физиология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1474" y="5086096"/>
            <a:ext cx="2664460" cy="1281430"/>
          </a:xfrm>
          <a:custGeom>
            <a:avLst/>
            <a:gdLst/>
            <a:ahLst/>
            <a:cxnLst/>
            <a:rect l="l" t="t" r="r" b="b"/>
            <a:pathLst>
              <a:path w="2664460" h="1281429">
                <a:moveTo>
                  <a:pt x="2663850" y="0"/>
                </a:moveTo>
                <a:lnTo>
                  <a:pt x="2657139" y="33212"/>
                </a:lnTo>
                <a:lnTo>
                  <a:pt x="2638831" y="60340"/>
                </a:lnTo>
                <a:lnTo>
                  <a:pt x="2611665" y="78634"/>
                </a:lnTo>
                <a:lnTo>
                  <a:pt x="2578379" y="85343"/>
                </a:lnTo>
                <a:lnTo>
                  <a:pt x="85420" y="85343"/>
                </a:lnTo>
                <a:lnTo>
                  <a:pt x="52169" y="92073"/>
                </a:lnTo>
                <a:lnTo>
                  <a:pt x="25017" y="110410"/>
                </a:lnTo>
                <a:lnTo>
                  <a:pt x="6712" y="137582"/>
                </a:lnTo>
                <a:lnTo>
                  <a:pt x="0" y="170814"/>
                </a:lnTo>
                <a:lnTo>
                  <a:pt x="0" y="1195946"/>
                </a:lnTo>
                <a:lnTo>
                  <a:pt x="6712" y="1229199"/>
                </a:lnTo>
                <a:lnTo>
                  <a:pt x="25017" y="1256355"/>
                </a:lnTo>
                <a:lnTo>
                  <a:pt x="52169" y="1274665"/>
                </a:lnTo>
                <a:lnTo>
                  <a:pt x="85420" y="1281379"/>
                </a:lnTo>
                <a:lnTo>
                  <a:pt x="118673" y="1274665"/>
                </a:lnTo>
                <a:lnTo>
                  <a:pt x="145829" y="1256355"/>
                </a:lnTo>
                <a:lnTo>
                  <a:pt x="164138" y="1229199"/>
                </a:lnTo>
                <a:lnTo>
                  <a:pt x="170853" y="1195946"/>
                </a:lnTo>
                <a:lnTo>
                  <a:pt x="170853" y="1110526"/>
                </a:lnTo>
                <a:lnTo>
                  <a:pt x="2578379" y="1110526"/>
                </a:lnTo>
                <a:lnTo>
                  <a:pt x="2611665" y="1103811"/>
                </a:lnTo>
                <a:lnTo>
                  <a:pt x="2638831" y="1085502"/>
                </a:lnTo>
                <a:lnTo>
                  <a:pt x="2657139" y="1058346"/>
                </a:lnTo>
                <a:lnTo>
                  <a:pt x="2663850" y="1025093"/>
                </a:lnTo>
                <a:lnTo>
                  <a:pt x="2663850" y="256285"/>
                </a:lnTo>
                <a:lnTo>
                  <a:pt x="85420" y="256285"/>
                </a:lnTo>
                <a:lnTo>
                  <a:pt x="85420" y="170814"/>
                </a:lnTo>
                <a:lnTo>
                  <a:pt x="88777" y="154181"/>
                </a:lnTo>
                <a:lnTo>
                  <a:pt x="97932" y="140620"/>
                </a:lnTo>
                <a:lnTo>
                  <a:pt x="111512" y="131488"/>
                </a:lnTo>
                <a:lnTo>
                  <a:pt x="128143" y="128142"/>
                </a:lnTo>
                <a:lnTo>
                  <a:pt x="2663850" y="128142"/>
                </a:lnTo>
                <a:lnTo>
                  <a:pt x="2663850" y="0"/>
                </a:lnTo>
                <a:close/>
              </a:path>
              <a:path w="2664460" h="1281429">
                <a:moveTo>
                  <a:pt x="2663850" y="128142"/>
                </a:moveTo>
                <a:lnTo>
                  <a:pt x="128143" y="128142"/>
                </a:lnTo>
                <a:lnTo>
                  <a:pt x="144765" y="131488"/>
                </a:lnTo>
                <a:lnTo>
                  <a:pt x="158342" y="140620"/>
                </a:lnTo>
                <a:lnTo>
                  <a:pt x="167496" y="154181"/>
                </a:lnTo>
                <a:lnTo>
                  <a:pt x="170853" y="170814"/>
                </a:lnTo>
                <a:lnTo>
                  <a:pt x="164138" y="204100"/>
                </a:lnTo>
                <a:lnTo>
                  <a:pt x="145829" y="231266"/>
                </a:lnTo>
                <a:lnTo>
                  <a:pt x="118673" y="249574"/>
                </a:lnTo>
                <a:lnTo>
                  <a:pt x="85420" y="256285"/>
                </a:lnTo>
                <a:lnTo>
                  <a:pt x="2663850" y="256285"/>
                </a:lnTo>
                <a:lnTo>
                  <a:pt x="2663850" y="128142"/>
                </a:lnTo>
                <a:close/>
              </a:path>
              <a:path w="2664460" h="1281429">
                <a:moveTo>
                  <a:pt x="2492908" y="0"/>
                </a:moveTo>
                <a:lnTo>
                  <a:pt x="2492908" y="85343"/>
                </a:lnTo>
                <a:lnTo>
                  <a:pt x="2578379" y="85343"/>
                </a:lnTo>
                <a:lnTo>
                  <a:pt x="2578379" y="42671"/>
                </a:lnTo>
                <a:lnTo>
                  <a:pt x="2535707" y="42671"/>
                </a:lnTo>
                <a:lnTo>
                  <a:pt x="2519054" y="39308"/>
                </a:lnTo>
                <a:lnTo>
                  <a:pt x="2505449" y="30146"/>
                </a:lnTo>
                <a:lnTo>
                  <a:pt x="2496273" y="16579"/>
                </a:lnTo>
                <a:lnTo>
                  <a:pt x="2492908" y="0"/>
                </a:lnTo>
                <a:close/>
              </a:path>
              <a:path w="2664460" h="1281429">
                <a:moveTo>
                  <a:pt x="2578379" y="0"/>
                </a:moveTo>
                <a:lnTo>
                  <a:pt x="2575033" y="16579"/>
                </a:lnTo>
                <a:lnTo>
                  <a:pt x="2565901" y="30146"/>
                </a:lnTo>
                <a:lnTo>
                  <a:pt x="2552340" y="39308"/>
                </a:lnTo>
                <a:lnTo>
                  <a:pt x="2535707" y="42671"/>
                </a:lnTo>
                <a:lnTo>
                  <a:pt x="2578379" y="42671"/>
                </a:lnTo>
                <a:lnTo>
                  <a:pt x="2578379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894" y="5000625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5" h="342264">
                <a:moveTo>
                  <a:pt x="42722" y="213613"/>
                </a:moveTo>
                <a:lnTo>
                  <a:pt x="26092" y="216959"/>
                </a:lnTo>
                <a:lnTo>
                  <a:pt x="12512" y="226091"/>
                </a:lnTo>
                <a:lnTo>
                  <a:pt x="3357" y="239652"/>
                </a:lnTo>
                <a:lnTo>
                  <a:pt x="0" y="256286"/>
                </a:lnTo>
                <a:lnTo>
                  <a:pt x="0" y="341756"/>
                </a:lnTo>
                <a:lnTo>
                  <a:pt x="33253" y="335045"/>
                </a:lnTo>
                <a:lnTo>
                  <a:pt x="60409" y="316738"/>
                </a:lnTo>
                <a:lnTo>
                  <a:pt x="78718" y="289571"/>
                </a:lnTo>
                <a:lnTo>
                  <a:pt x="85432" y="256286"/>
                </a:lnTo>
                <a:lnTo>
                  <a:pt x="82075" y="239652"/>
                </a:lnTo>
                <a:lnTo>
                  <a:pt x="72921" y="226091"/>
                </a:lnTo>
                <a:lnTo>
                  <a:pt x="59345" y="216959"/>
                </a:lnTo>
                <a:lnTo>
                  <a:pt x="42722" y="213613"/>
                </a:lnTo>
                <a:close/>
              </a:path>
              <a:path w="2578735" h="342264">
                <a:moveTo>
                  <a:pt x="2578430" y="85470"/>
                </a:moveTo>
                <a:lnTo>
                  <a:pt x="2492959" y="85470"/>
                </a:lnTo>
                <a:lnTo>
                  <a:pt x="2492959" y="170814"/>
                </a:lnTo>
                <a:lnTo>
                  <a:pt x="2526245" y="164105"/>
                </a:lnTo>
                <a:lnTo>
                  <a:pt x="2553411" y="145811"/>
                </a:lnTo>
                <a:lnTo>
                  <a:pt x="2571719" y="118683"/>
                </a:lnTo>
                <a:lnTo>
                  <a:pt x="2578430" y="85470"/>
                </a:lnTo>
                <a:close/>
              </a:path>
              <a:path w="2578735" h="342264">
                <a:moveTo>
                  <a:pt x="2492959" y="0"/>
                </a:moveTo>
                <a:lnTo>
                  <a:pt x="2459726" y="6711"/>
                </a:lnTo>
                <a:lnTo>
                  <a:pt x="2432554" y="25018"/>
                </a:lnTo>
                <a:lnTo>
                  <a:pt x="2414217" y="52185"/>
                </a:lnTo>
                <a:lnTo>
                  <a:pt x="2407488" y="85470"/>
                </a:lnTo>
                <a:lnTo>
                  <a:pt x="2410853" y="102050"/>
                </a:lnTo>
                <a:lnTo>
                  <a:pt x="2420029" y="115617"/>
                </a:lnTo>
                <a:lnTo>
                  <a:pt x="2433634" y="124779"/>
                </a:lnTo>
                <a:lnTo>
                  <a:pt x="2450287" y="128143"/>
                </a:lnTo>
                <a:lnTo>
                  <a:pt x="2466920" y="124779"/>
                </a:lnTo>
                <a:lnTo>
                  <a:pt x="2480481" y="115617"/>
                </a:lnTo>
                <a:lnTo>
                  <a:pt x="2489613" y="102050"/>
                </a:lnTo>
                <a:lnTo>
                  <a:pt x="2492959" y="85470"/>
                </a:lnTo>
                <a:lnTo>
                  <a:pt x="2578430" y="85470"/>
                </a:lnTo>
                <a:lnTo>
                  <a:pt x="2571719" y="52185"/>
                </a:lnTo>
                <a:lnTo>
                  <a:pt x="2553411" y="25018"/>
                </a:lnTo>
                <a:lnTo>
                  <a:pt x="2526245" y="6711"/>
                </a:lnTo>
                <a:lnTo>
                  <a:pt x="2492959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474" y="5000625"/>
            <a:ext cx="2664460" cy="1367155"/>
          </a:xfrm>
          <a:custGeom>
            <a:avLst/>
            <a:gdLst/>
            <a:ahLst/>
            <a:cxnLst/>
            <a:rect l="l" t="t" r="r" b="b"/>
            <a:pathLst>
              <a:path w="2664460" h="1367154">
                <a:moveTo>
                  <a:pt x="0" y="256286"/>
                </a:moveTo>
                <a:lnTo>
                  <a:pt x="6712" y="223053"/>
                </a:lnTo>
                <a:lnTo>
                  <a:pt x="25017" y="195881"/>
                </a:lnTo>
                <a:lnTo>
                  <a:pt x="52169" y="177544"/>
                </a:lnTo>
                <a:lnTo>
                  <a:pt x="85420" y="170814"/>
                </a:lnTo>
                <a:lnTo>
                  <a:pt x="2492908" y="170814"/>
                </a:lnTo>
                <a:lnTo>
                  <a:pt x="2492908" y="85470"/>
                </a:lnTo>
                <a:lnTo>
                  <a:pt x="2499637" y="52185"/>
                </a:lnTo>
                <a:lnTo>
                  <a:pt x="2517975" y="25018"/>
                </a:lnTo>
                <a:lnTo>
                  <a:pt x="2545147" y="6711"/>
                </a:lnTo>
                <a:lnTo>
                  <a:pt x="2578379" y="0"/>
                </a:lnTo>
                <a:lnTo>
                  <a:pt x="2611665" y="6711"/>
                </a:lnTo>
                <a:lnTo>
                  <a:pt x="2638831" y="25018"/>
                </a:lnTo>
                <a:lnTo>
                  <a:pt x="2657139" y="52185"/>
                </a:lnTo>
                <a:lnTo>
                  <a:pt x="2663850" y="85470"/>
                </a:lnTo>
                <a:lnTo>
                  <a:pt x="2663850" y="1110564"/>
                </a:lnTo>
                <a:lnTo>
                  <a:pt x="2657139" y="1143817"/>
                </a:lnTo>
                <a:lnTo>
                  <a:pt x="2638831" y="1170973"/>
                </a:lnTo>
                <a:lnTo>
                  <a:pt x="2611665" y="1189282"/>
                </a:lnTo>
                <a:lnTo>
                  <a:pt x="2578379" y="1195997"/>
                </a:lnTo>
                <a:lnTo>
                  <a:pt x="170853" y="1195997"/>
                </a:lnTo>
                <a:lnTo>
                  <a:pt x="170853" y="1281417"/>
                </a:lnTo>
                <a:lnTo>
                  <a:pt x="164138" y="1314670"/>
                </a:lnTo>
                <a:lnTo>
                  <a:pt x="145829" y="1341826"/>
                </a:lnTo>
                <a:lnTo>
                  <a:pt x="118673" y="1360136"/>
                </a:lnTo>
                <a:lnTo>
                  <a:pt x="85420" y="1366850"/>
                </a:lnTo>
                <a:lnTo>
                  <a:pt x="52169" y="1360136"/>
                </a:lnTo>
                <a:lnTo>
                  <a:pt x="25017" y="1341826"/>
                </a:lnTo>
                <a:lnTo>
                  <a:pt x="6712" y="1314670"/>
                </a:lnTo>
                <a:lnTo>
                  <a:pt x="0" y="1281417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9620" y="5081333"/>
            <a:ext cx="180467" cy="94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712" y="5209476"/>
            <a:ext cx="180378" cy="1376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327" y="525691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7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63522" y="5520334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Информатика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43250" y="5576570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113" y="33260"/>
                </a:lnTo>
                <a:lnTo>
                  <a:pt x="2638806" y="60420"/>
                </a:lnTo>
                <a:lnTo>
                  <a:pt x="2611639" y="78731"/>
                </a:lnTo>
                <a:lnTo>
                  <a:pt x="2578354" y="85445"/>
                </a:lnTo>
                <a:lnTo>
                  <a:pt x="85470" y="85445"/>
                </a:lnTo>
                <a:lnTo>
                  <a:pt x="52185" y="92159"/>
                </a:lnTo>
                <a:lnTo>
                  <a:pt x="25018" y="110469"/>
                </a:lnTo>
                <a:lnTo>
                  <a:pt x="6711" y="137625"/>
                </a:lnTo>
                <a:lnTo>
                  <a:pt x="0" y="170878"/>
                </a:lnTo>
                <a:lnTo>
                  <a:pt x="0" y="1196002"/>
                </a:lnTo>
                <a:lnTo>
                  <a:pt x="6711" y="1229254"/>
                </a:lnTo>
                <a:lnTo>
                  <a:pt x="25018" y="1256408"/>
                </a:lnTo>
                <a:lnTo>
                  <a:pt x="52185" y="1274716"/>
                </a:lnTo>
                <a:lnTo>
                  <a:pt x="85470" y="1281429"/>
                </a:lnTo>
                <a:lnTo>
                  <a:pt x="118683" y="1274716"/>
                </a:lnTo>
                <a:lnTo>
                  <a:pt x="145811" y="1256408"/>
                </a:lnTo>
                <a:lnTo>
                  <a:pt x="164105" y="1229254"/>
                </a:lnTo>
                <a:lnTo>
                  <a:pt x="170814" y="1196002"/>
                </a:lnTo>
                <a:lnTo>
                  <a:pt x="170814" y="1110576"/>
                </a:lnTo>
                <a:lnTo>
                  <a:pt x="2578354" y="1110576"/>
                </a:lnTo>
                <a:lnTo>
                  <a:pt x="2611639" y="1103862"/>
                </a:lnTo>
                <a:lnTo>
                  <a:pt x="2638806" y="1085553"/>
                </a:lnTo>
                <a:lnTo>
                  <a:pt x="2657113" y="1058397"/>
                </a:lnTo>
                <a:lnTo>
                  <a:pt x="2663825" y="1025143"/>
                </a:lnTo>
                <a:lnTo>
                  <a:pt x="2663825" y="256298"/>
                </a:lnTo>
                <a:lnTo>
                  <a:pt x="85470" y="256298"/>
                </a:lnTo>
                <a:lnTo>
                  <a:pt x="85470" y="170878"/>
                </a:lnTo>
                <a:lnTo>
                  <a:pt x="88816" y="154248"/>
                </a:lnTo>
                <a:lnTo>
                  <a:pt x="97948" y="140668"/>
                </a:lnTo>
                <a:lnTo>
                  <a:pt x="111509" y="131512"/>
                </a:lnTo>
                <a:lnTo>
                  <a:pt x="128142" y="128155"/>
                </a:lnTo>
                <a:lnTo>
                  <a:pt x="2663825" y="128155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55"/>
                </a:moveTo>
                <a:lnTo>
                  <a:pt x="128142" y="128155"/>
                </a:lnTo>
                <a:lnTo>
                  <a:pt x="144776" y="131512"/>
                </a:lnTo>
                <a:lnTo>
                  <a:pt x="158337" y="140668"/>
                </a:lnTo>
                <a:lnTo>
                  <a:pt x="167469" y="154248"/>
                </a:lnTo>
                <a:lnTo>
                  <a:pt x="170814" y="170878"/>
                </a:lnTo>
                <a:lnTo>
                  <a:pt x="164105" y="204129"/>
                </a:lnTo>
                <a:lnTo>
                  <a:pt x="145811" y="231281"/>
                </a:lnTo>
                <a:lnTo>
                  <a:pt x="118683" y="249586"/>
                </a:lnTo>
                <a:lnTo>
                  <a:pt x="85470" y="256298"/>
                </a:lnTo>
                <a:lnTo>
                  <a:pt x="2663825" y="256298"/>
                </a:lnTo>
                <a:lnTo>
                  <a:pt x="2663825" y="128155"/>
                </a:lnTo>
                <a:close/>
              </a:path>
              <a:path w="2663825" h="1281429">
                <a:moveTo>
                  <a:pt x="2493010" y="0"/>
                </a:moveTo>
                <a:lnTo>
                  <a:pt x="2493010" y="85445"/>
                </a:lnTo>
                <a:lnTo>
                  <a:pt x="2578354" y="85445"/>
                </a:lnTo>
                <a:lnTo>
                  <a:pt x="2578354" y="42735"/>
                </a:lnTo>
                <a:lnTo>
                  <a:pt x="2535682" y="42735"/>
                </a:lnTo>
                <a:lnTo>
                  <a:pt x="2519048" y="39378"/>
                </a:lnTo>
                <a:lnTo>
                  <a:pt x="2505487" y="30221"/>
                </a:lnTo>
                <a:lnTo>
                  <a:pt x="2496355" y="16637"/>
                </a:lnTo>
                <a:lnTo>
                  <a:pt x="2493010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5008" y="16637"/>
                </a:lnTo>
                <a:lnTo>
                  <a:pt x="2565876" y="30221"/>
                </a:lnTo>
                <a:lnTo>
                  <a:pt x="2552315" y="39378"/>
                </a:lnTo>
                <a:lnTo>
                  <a:pt x="2535682" y="42735"/>
                </a:lnTo>
                <a:lnTo>
                  <a:pt x="2578354" y="42735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8720" y="5491226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5" h="342264">
                <a:moveTo>
                  <a:pt x="42671" y="213499"/>
                </a:moveTo>
                <a:lnTo>
                  <a:pt x="26038" y="216856"/>
                </a:lnTo>
                <a:lnTo>
                  <a:pt x="12477" y="226012"/>
                </a:lnTo>
                <a:lnTo>
                  <a:pt x="3345" y="239592"/>
                </a:lnTo>
                <a:lnTo>
                  <a:pt x="0" y="256222"/>
                </a:lnTo>
                <a:lnTo>
                  <a:pt x="0" y="341642"/>
                </a:lnTo>
                <a:lnTo>
                  <a:pt x="33212" y="334930"/>
                </a:lnTo>
                <a:lnTo>
                  <a:pt x="60340" y="316625"/>
                </a:lnTo>
                <a:lnTo>
                  <a:pt x="78634" y="289473"/>
                </a:lnTo>
                <a:lnTo>
                  <a:pt x="85343" y="256222"/>
                </a:lnTo>
                <a:lnTo>
                  <a:pt x="81998" y="239592"/>
                </a:lnTo>
                <a:lnTo>
                  <a:pt x="72866" y="226012"/>
                </a:lnTo>
                <a:lnTo>
                  <a:pt x="59305" y="216856"/>
                </a:lnTo>
                <a:lnTo>
                  <a:pt x="42671" y="213499"/>
                </a:lnTo>
                <a:close/>
              </a:path>
              <a:path w="2578735" h="342264">
                <a:moveTo>
                  <a:pt x="2578354" y="85343"/>
                </a:moveTo>
                <a:lnTo>
                  <a:pt x="2492883" y="85343"/>
                </a:lnTo>
                <a:lnTo>
                  <a:pt x="2492883" y="170789"/>
                </a:lnTo>
                <a:lnTo>
                  <a:pt x="2526168" y="164077"/>
                </a:lnTo>
                <a:lnTo>
                  <a:pt x="2553335" y="145769"/>
                </a:lnTo>
                <a:lnTo>
                  <a:pt x="2571642" y="118609"/>
                </a:lnTo>
                <a:lnTo>
                  <a:pt x="2578354" y="85343"/>
                </a:lnTo>
                <a:close/>
              </a:path>
              <a:path w="2578735" h="342264">
                <a:moveTo>
                  <a:pt x="2492883" y="0"/>
                </a:moveTo>
                <a:lnTo>
                  <a:pt x="2459670" y="6709"/>
                </a:lnTo>
                <a:lnTo>
                  <a:pt x="2432542" y="25003"/>
                </a:lnTo>
                <a:lnTo>
                  <a:pt x="2414248" y="52131"/>
                </a:lnTo>
                <a:lnTo>
                  <a:pt x="2407539" y="85343"/>
                </a:lnTo>
                <a:lnTo>
                  <a:pt x="2410884" y="101981"/>
                </a:lnTo>
                <a:lnTo>
                  <a:pt x="2420016" y="115565"/>
                </a:lnTo>
                <a:lnTo>
                  <a:pt x="2433577" y="124722"/>
                </a:lnTo>
                <a:lnTo>
                  <a:pt x="2450211" y="128079"/>
                </a:lnTo>
                <a:lnTo>
                  <a:pt x="2466844" y="124722"/>
                </a:lnTo>
                <a:lnTo>
                  <a:pt x="2480405" y="115565"/>
                </a:lnTo>
                <a:lnTo>
                  <a:pt x="2489537" y="101981"/>
                </a:lnTo>
                <a:lnTo>
                  <a:pt x="2492883" y="85343"/>
                </a:lnTo>
                <a:lnTo>
                  <a:pt x="2578354" y="85343"/>
                </a:lnTo>
                <a:lnTo>
                  <a:pt x="2571642" y="52131"/>
                </a:lnTo>
                <a:lnTo>
                  <a:pt x="2553335" y="25003"/>
                </a:lnTo>
                <a:lnTo>
                  <a:pt x="2526168" y="6709"/>
                </a:lnTo>
                <a:lnTo>
                  <a:pt x="2492883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3250" y="5491226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222"/>
                </a:moveTo>
                <a:lnTo>
                  <a:pt x="6711" y="222969"/>
                </a:lnTo>
                <a:lnTo>
                  <a:pt x="25018" y="195813"/>
                </a:lnTo>
                <a:lnTo>
                  <a:pt x="52185" y="177503"/>
                </a:lnTo>
                <a:lnTo>
                  <a:pt x="85470" y="170789"/>
                </a:lnTo>
                <a:lnTo>
                  <a:pt x="2493010" y="170789"/>
                </a:lnTo>
                <a:lnTo>
                  <a:pt x="2493010" y="85343"/>
                </a:lnTo>
                <a:lnTo>
                  <a:pt x="2499719" y="52131"/>
                </a:lnTo>
                <a:lnTo>
                  <a:pt x="2518013" y="25003"/>
                </a:lnTo>
                <a:lnTo>
                  <a:pt x="2545141" y="6709"/>
                </a:lnTo>
                <a:lnTo>
                  <a:pt x="2578354" y="0"/>
                </a:lnTo>
                <a:lnTo>
                  <a:pt x="2611639" y="6709"/>
                </a:lnTo>
                <a:lnTo>
                  <a:pt x="2638806" y="25003"/>
                </a:lnTo>
                <a:lnTo>
                  <a:pt x="2657113" y="52131"/>
                </a:lnTo>
                <a:lnTo>
                  <a:pt x="2663825" y="85343"/>
                </a:lnTo>
                <a:lnTo>
                  <a:pt x="2663825" y="1110488"/>
                </a:lnTo>
                <a:lnTo>
                  <a:pt x="2657113" y="1143741"/>
                </a:lnTo>
                <a:lnTo>
                  <a:pt x="2638806" y="1170897"/>
                </a:lnTo>
                <a:lnTo>
                  <a:pt x="2611639" y="1189206"/>
                </a:lnTo>
                <a:lnTo>
                  <a:pt x="2578354" y="1195920"/>
                </a:lnTo>
                <a:lnTo>
                  <a:pt x="170814" y="1195920"/>
                </a:lnTo>
                <a:lnTo>
                  <a:pt x="170814" y="1281346"/>
                </a:lnTo>
                <a:lnTo>
                  <a:pt x="164105" y="1314598"/>
                </a:lnTo>
                <a:lnTo>
                  <a:pt x="145811" y="1341752"/>
                </a:lnTo>
                <a:lnTo>
                  <a:pt x="118683" y="1360060"/>
                </a:lnTo>
                <a:lnTo>
                  <a:pt x="85470" y="1366773"/>
                </a:lnTo>
                <a:lnTo>
                  <a:pt x="52185" y="1360060"/>
                </a:lnTo>
                <a:lnTo>
                  <a:pt x="25018" y="1341752"/>
                </a:lnTo>
                <a:lnTo>
                  <a:pt x="6711" y="1314598"/>
                </a:lnTo>
                <a:lnTo>
                  <a:pt x="0" y="1281346"/>
                </a:lnTo>
                <a:lnTo>
                  <a:pt x="0" y="2562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1497" y="5571807"/>
            <a:ext cx="180339" cy="949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38487" y="5699963"/>
            <a:ext cx="180339" cy="1376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14065" y="5747448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9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50538" y="6011062"/>
            <a:ext cx="93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86501" y="5371846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095" y="33212"/>
                </a:lnTo>
                <a:lnTo>
                  <a:pt x="2638758" y="60340"/>
                </a:lnTo>
                <a:lnTo>
                  <a:pt x="2611586" y="78634"/>
                </a:lnTo>
                <a:lnTo>
                  <a:pt x="2578354" y="85343"/>
                </a:lnTo>
                <a:lnTo>
                  <a:pt x="85344" y="85343"/>
                </a:lnTo>
                <a:lnTo>
                  <a:pt x="52131" y="92073"/>
                </a:lnTo>
                <a:lnTo>
                  <a:pt x="25003" y="110410"/>
                </a:lnTo>
                <a:lnTo>
                  <a:pt x="6709" y="137582"/>
                </a:lnTo>
                <a:lnTo>
                  <a:pt x="0" y="170814"/>
                </a:lnTo>
                <a:lnTo>
                  <a:pt x="0" y="1195946"/>
                </a:lnTo>
                <a:lnTo>
                  <a:pt x="6709" y="1229199"/>
                </a:lnTo>
                <a:lnTo>
                  <a:pt x="25003" y="1256355"/>
                </a:lnTo>
                <a:lnTo>
                  <a:pt x="52131" y="1274665"/>
                </a:lnTo>
                <a:lnTo>
                  <a:pt x="85344" y="1281379"/>
                </a:lnTo>
                <a:lnTo>
                  <a:pt x="118629" y="1274665"/>
                </a:lnTo>
                <a:lnTo>
                  <a:pt x="145795" y="1256355"/>
                </a:lnTo>
                <a:lnTo>
                  <a:pt x="164103" y="1229199"/>
                </a:lnTo>
                <a:lnTo>
                  <a:pt x="170814" y="1195946"/>
                </a:lnTo>
                <a:lnTo>
                  <a:pt x="170814" y="1110526"/>
                </a:lnTo>
                <a:lnTo>
                  <a:pt x="2578354" y="1110526"/>
                </a:lnTo>
                <a:lnTo>
                  <a:pt x="2611586" y="1103811"/>
                </a:lnTo>
                <a:lnTo>
                  <a:pt x="2638758" y="1085502"/>
                </a:lnTo>
                <a:lnTo>
                  <a:pt x="2657095" y="1058346"/>
                </a:lnTo>
                <a:lnTo>
                  <a:pt x="2663825" y="1025093"/>
                </a:lnTo>
                <a:lnTo>
                  <a:pt x="2663825" y="256247"/>
                </a:lnTo>
                <a:lnTo>
                  <a:pt x="85344" y="256247"/>
                </a:lnTo>
                <a:lnTo>
                  <a:pt x="85344" y="170814"/>
                </a:lnTo>
                <a:lnTo>
                  <a:pt x="88709" y="154181"/>
                </a:lnTo>
                <a:lnTo>
                  <a:pt x="97885" y="140620"/>
                </a:lnTo>
                <a:lnTo>
                  <a:pt x="111490" y="131488"/>
                </a:lnTo>
                <a:lnTo>
                  <a:pt x="128143" y="128142"/>
                </a:lnTo>
                <a:lnTo>
                  <a:pt x="2663825" y="128142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42"/>
                </a:moveTo>
                <a:lnTo>
                  <a:pt x="128143" y="128142"/>
                </a:lnTo>
                <a:lnTo>
                  <a:pt x="144722" y="131488"/>
                </a:lnTo>
                <a:lnTo>
                  <a:pt x="158289" y="140620"/>
                </a:lnTo>
                <a:lnTo>
                  <a:pt x="167451" y="154181"/>
                </a:lnTo>
                <a:lnTo>
                  <a:pt x="170814" y="170814"/>
                </a:lnTo>
                <a:lnTo>
                  <a:pt x="164103" y="204073"/>
                </a:lnTo>
                <a:lnTo>
                  <a:pt x="145795" y="231228"/>
                </a:lnTo>
                <a:lnTo>
                  <a:pt x="118629" y="249535"/>
                </a:lnTo>
                <a:lnTo>
                  <a:pt x="85344" y="256247"/>
                </a:lnTo>
                <a:lnTo>
                  <a:pt x="2663825" y="256247"/>
                </a:lnTo>
                <a:lnTo>
                  <a:pt x="2663825" y="128142"/>
                </a:lnTo>
                <a:close/>
              </a:path>
              <a:path w="2663825" h="1281429">
                <a:moveTo>
                  <a:pt x="2492882" y="0"/>
                </a:moveTo>
                <a:lnTo>
                  <a:pt x="2492882" y="85343"/>
                </a:lnTo>
                <a:lnTo>
                  <a:pt x="2578354" y="85343"/>
                </a:lnTo>
                <a:lnTo>
                  <a:pt x="2578354" y="42671"/>
                </a:lnTo>
                <a:lnTo>
                  <a:pt x="2535681" y="42671"/>
                </a:lnTo>
                <a:lnTo>
                  <a:pt x="2519029" y="39326"/>
                </a:lnTo>
                <a:lnTo>
                  <a:pt x="2505424" y="30194"/>
                </a:lnTo>
                <a:lnTo>
                  <a:pt x="2496248" y="16633"/>
                </a:lnTo>
                <a:lnTo>
                  <a:pt x="2492882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4990" y="16633"/>
                </a:lnTo>
                <a:lnTo>
                  <a:pt x="2565828" y="30194"/>
                </a:lnTo>
                <a:lnTo>
                  <a:pt x="2552261" y="39326"/>
                </a:lnTo>
                <a:lnTo>
                  <a:pt x="2535681" y="42671"/>
                </a:lnTo>
                <a:lnTo>
                  <a:pt x="2578354" y="42671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71845" y="5286375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4" h="342264">
                <a:moveTo>
                  <a:pt x="42799" y="213613"/>
                </a:moveTo>
                <a:lnTo>
                  <a:pt x="26146" y="216959"/>
                </a:lnTo>
                <a:lnTo>
                  <a:pt x="12541" y="226091"/>
                </a:lnTo>
                <a:lnTo>
                  <a:pt x="3365" y="239652"/>
                </a:lnTo>
                <a:lnTo>
                  <a:pt x="0" y="256286"/>
                </a:lnTo>
                <a:lnTo>
                  <a:pt x="0" y="341718"/>
                </a:lnTo>
                <a:lnTo>
                  <a:pt x="33285" y="335006"/>
                </a:lnTo>
                <a:lnTo>
                  <a:pt x="60451" y="316699"/>
                </a:lnTo>
                <a:lnTo>
                  <a:pt x="78759" y="289544"/>
                </a:lnTo>
                <a:lnTo>
                  <a:pt x="85470" y="256286"/>
                </a:lnTo>
                <a:lnTo>
                  <a:pt x="82107" y="239652"/>
                </a:lnTo>
                <a:lnTo>
                  <a:pt x="72945" y="226091"/>
                </a:lnTo>
                <a:lnTo>
                  <a:pt x="59378" y="216959"/>
                </a:lnTo>
                <a:lnTo>
                  <a:pt x="42799" y="213613"/>
                </a:lnTo>
                <a:close/>
              </a:path>
              <a:path w="2578734" h="342264">
                <a:moveTo>
                  <a:pt x="2578480" y="85471"/>
                </a:moveTo>
                <a:lnTo>
                  <a:pt x="2493009" y="85471"/>
                </a:lnTo>
                <a:lnTo>
                  <a:pt x="2493009" y="170815"/>
                </a:lnTo>
                <a:lnTo>
                  <a:pt x="2526242" y="164105"/>
                </a:lnTo>
                <a:lnTo>
                  <a:pt x="2553414" y="145811"/>
                </a:lnTo>
                <a:lnTo>
                  <a:pt x="2571751" y="118683"/>
                </a:lnTo>
                <a:lnTo>
                  <a:pt x="2578480" y="85471"/>
                </a:lnTo>
                <a:close/>
              </a:path>
              <a:path w="2578734" h="342264">
                <a:moveTo>
                  <a:pt x="2493009" y="0"/>
                </a:moveTo>
                <a:lnTo>
                  <a:pt x="2459724" y="6711"/>
                </a:lnTo>
                <a:lnTo>
                  <a:pt x="2432557" y="25018"/>
                </a:lnTo>
                <a:lnTo>
                  <a:pt x="2414250" y="52185"/>
                </a:lnTo>
                <a:lnTo>
                  <a:pt x="2407538" y="85471"/>
                </a:lnTo>
                <a:lnTo>
                  <a:pt x="2410904" y="102104"/>
                </a:lnTo>
                <a:lnTo>
                  <a:pt x="2420080" y="115665"/>
                </a:lnTo>
                <a:lnTo>
                  <a:pt x="2433685" y="124797"/>
                </a:lnTo>
                <a:lnTo>
                  <a:pt x="2450337" y="128143"/>
                </a:lnTo>
                <a:lnTo>
                  <a:pt x="2466917" y="124797"/>
                </a:lnTo>
                <a:lnTo>
                  <a:pt x="2480484" y="115665"/>
                </a:lnTo>
                <a:lnTo>
                  <a:pt x="2489646" y="102104"/>
                </a:lnTo>
                <a:lnTo>
                  <a:pt x="2493009" y="85471"/>
                </a:lnTo>
                <a:lnTo>
                  <a:pt x="2578480" y="85471"/>
                </a:lnTo>
                <a:lnTo>
                  <a:pt x="2571751" y="52185"/>
                </a:lnTo>
                <a:lnTo>
                  <a:pt x="2553414" y="25018"/>
                </a:lnTo>
                <a:lnTo>
                  <a:pt x="2526242" y="6711"/>
                </a:lnTo>
                <a:lnTo>
                  <a:pt x="2493009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86501" y="5286375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286"/>
                </a:moveTo>
                <a:lnTo>
                  <a:pt x="6709" y="223053"/>
                </a:lnTo>
                <a:lnTo>
                  <a:pt x="25003" y="195881"/>
                </a:lnTo>
                <a:lnTo>
                  <a:pt x="52131" y="177544"/>
                </a:lnTo>
                <a:lnTo>
                  <a:pt x="85344" y="170815"/>
                </a:lnTo>
                <a:lnTo>
                  <a:pt x="2492882" y="170815"/>
                </a:lnTo>
                <a:lnTo>
                  <a:pt x="2492882" y="85471"/>
                </a:lnTo>
                <a:lnTo>
                  <a:pt x="2499594" y="52185"/>
                </a:lnTo>
                <a:lnTo>
                  <a:pt x="2517902" y="25018"/>
                </a:lnTo>
                <a:lnTo>
                  <a:pt x="2545068" y="6711"/>
                </a:lnTo>
                <a:lnTo>
                  <a:pt x="2578354" y="0"/>
                </a:lnTo>
                <a:lnTo>
                  <a:pt x="2611586" y="6711"/>
                </a:lnTo>
                <a:lnTo>
                  <a:pt x="2638758" y="25018"/>
                </a:lnTo>
                <a:lnTo>
                  <a:pt x="2657095" y="52185"/>
                </a:lnTo>
                <a:lnTo>
                  <a:pt x="2663825" y="85471"/>
                </a:lnTo>
                <a:lnTo>
                  <a:pt x="2663825" y="1110564"/>
                </a:lnTo>
                <a:lnTo>
                  <a:pt x="2657095" y="1143817"/>
                </a:lnTo>
                <a:lnTo>
                  <a:pt x="2638758" y="1170973"/>
                </a:lnTo>
                <a:lnTo>
                  <a:pt x="2611586" y="1189282"/>
                </a:lnTo>
                <a:lnTo>
                  <a:pt x="2578354" y="1195997"/>
                </a:lnTo>
                <a:lnTo>
                  <a:pt x="170814" y="1195997"/>
                </a:lnTo>
                <a:lnTo>
                  <a:pt x="170814" y="1281417"/>
                </a:lnTo>
                <a:lnTo>
                  <a:pt x="164103" y="1314670"/>
                </a:lnTo>
                <a:lnTo>
                  <a:pt x="145796" y="1341826"/>
                </a:lnTo>
                <a:lnTo>
                  <a:pt x="118629" y="1360136"/>
                </a:lnTo>
                <a:lnTo>
                  <a:pt x="85344" y="1366850"/>
                </a:lnTo>
                <a:lnTo>
                  <a:pt x="52131" y="1360136"/>
                </a:lnTo>
                <a:lnTo>
                  <a:pt x="25003" y="1341826"/>
                </a:lnTo>
                <a:lnTo>
                  <a:pt x="6709" y="1314670"/>
                </a:lnTo>
                <a:lnTo>
                  <a:pt x="0" y="1281417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74621" y="5367083"/>
            <a:ext cx="180467" cy="948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81738" y="5495226"/>
            <a:ext cx="180339" cy="1376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57315" y="554266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7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61938" y="5806236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Реабилитология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59401" y="4235196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095" y="33212"/>
                </a:lnTo>
                <a:lnTo>
                  <a:pt x="2638758" y="60340"/>
                </a:lnTo>
                <a:lnTo>
                  <a:pt x="2611586" y="78634"/>
                </a:lnTo>
                <a:lnTo>
                  <a:pt x="2578354" y="85343"/>
                </a:lnTo>
                <a:lnTo>
                  <a:pt x="85344" y="85343"/>
                </a:lnTo>
                <a:lnTo>
                  <a:pt x="52131" y="92055"/>
                </a:lnTo>
                <a:lnTo>
                  <a:pt x="25003" y="110362"/>
                </a:lnTo>
                <a:lnTo>
                  <a:pt x="6709" y="137529"/>
                </a:lnTo>
                <a:lnTo>
                  <a:pt x="0" y="170814"/>
                </a:lnTo>
                <a:lnTo>
                  <a:pt x="0" y="1195958"/>
                </a:lnTo>
                <a:lnTo>
                  <a:pt x="6709" y="1229191"/>
                </a:lnTo>
                <a:lnTo>
                  <a:pt x="25003" y="1256363"/>
                </a:lnTo>
                <a:lnTo>
                  <a:pt x="52131" y="1274700"/>
                </a:lnTo>
                <a:lnTo>
                  <a:pt x="85344" y="1281429"/>
                </a:lnTo>
                <a:lnTo>
                  <a:pt x="118629" y="1274700"/>
                </a:lnTo>
                <a:lnTo>
                  <a:pt x="145795" y="1256363"/>
                </a:lnTo>
                <a:lnTo>
                  <a:pt x="164103" y="1229191"/>
                </a:lnTo>
                <a:lnTo>
                  <a:pt x="170814" y="1195958"/>
                </a:lnTo>
                <a:lnTo>
                  <a:pt x="170814" y="1110487"/>
                </a:lnTo>
                <a:lnTo>
                  <a:pt x="2578354" y="1110487"/>
                </a:lnTo>
                <a:lnTo>
                  <a:pt x="2611586" y="1103778"/>
                </a:lnTo>
                <a:lnTo>
                  <a:pt x="2638758" y="1085484"/>
                </a:lnTo>
                <a:lnTo>
                  <a:pt x="2657095" y="1058356"/>
                </a:lnTo>
                <a:lnTo>
                  <a:pt x="2663825" y="1025143"/>
                </a:lnTo>
                <a:lnTo>
                  <a:pt x="2663825" y="256285"/>
                </a:lnTo>
                <a:lnTo>
                  <a:pt x="85344" y="256285"/>
                </a:lnTo>
                <a:lnTo>
                  <a:pt x="85344" y="170814"/>
                </a:lnTo>
                <a:lnTo>
                  <a:pt x="88707" y="154181"/>
                </a:lnTo>
                <a:lnTo>
                  <a:pt x="97869" y="140620"/>
                </a:lnTo>
                <a:lnTo>
                  <a:pt x="111436" y="131488"/>
                </a:lnTo>
                <a:lnTo>
                  <a:pt x="128015" y="128142"/>
                </a:lnTo>
                <a:lnTo>
                  <a:pt x="2663825" y="128142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42"/>
                </a:moveTo>
                <a:lnTo>
                  <a:pt x="128015" y="128142"/>
                </a:lnTo>
                <a:lnTo>
                  <a:pt x="144668" y="131488"/>
                </a:lnTo>
                <a:lnTo>
                  <a:pt x="158273" y="140620"/>
                </a:lnTo>
                <a:lnTo>
                  <a:pt x="167449" y="154181"/>
                </a:lnTo>
                <a:lnTo>
                  <a:pt x="170814" y="170814"/>
                </a:lnTo>
                <a:lnTo>
                  <a:pt x="164103" y="204047"/>
                </a:lnTo>
                <a:lnTo>
                  <a:pt x="145795" y="231219"/>
                </a:lnTo>
                <a:lnTo>
                  <a:pt x="118629" y="249556"/>
                </a:lnTo>
                <a:lnTo>
                  <a:pt x="85344" y="256285"/>
                </a:lnTo>
                <a:lnTo>
                  <a:pt x="2663825" y="256285"/>
                </a:lnTo>
                <a:lnTo>
                  <a:pt x="2663825" y="128142"/>
                </a:lnTo>
                <a:close/>
              </a:path>
              <a:path w="2663825" h="1281429">
                <a:moveTo>
                  <a:pt x="2492882" y="0"/>
                </a:moveTo>
                <a:lnTo>
                  <a:pt x="2492882" y="85343"/>
                </a:lnTo>
                <a:lnTo>
                  <a:pt x="2578354" y="85343"/>
                </a:lnTo>
                <a:lnTo>
                  <a:pt x="2578354" y="42671"/>
                </a:lnTo>
                <a:lnTo>
                  <a:pt x="2535681" y="42671"/>
                </a:lnTo>
                <a:lnTo>
                  <a:pt x="2519029" y="39308"/>
                </a:lnTo>
                <a:lnTo>
                  <a:pt x="2505424" y="30146"/>
                </a:lnTo>
                <a:lnTo>
                  <a:pt x="2496248" y="16579"/>
                </a:lnTo>
                <a:lnTo>
                  <a:pt x="2492882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4990" y="16579"/>
                </a:lnTo>
                <a:lnTo>
                  <a:pt x="2565828" y="30146"/>
                </a:lnTo>
                <a:lnTo>
                  <a:pt x="2552261" y="39308"/>
                </a:lnTo>
                <a:lnTo>
                  <a:pt x="2535681" y="42671"/>
                </a:lnTo>
                <a:lnTo>
                  <a:pt x="2578354" y="42671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44745" y="4149725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4" h="342264">
                <a:moveTo>
                  <a:pt x="42671" y="213613"/>
                </a:moveTo>
                <a:lnTo>
                  <a:pt x="26092" y="216959"/>
                </a:lnTo>
                <a:lnTo>
                  <a:pt x="12525" y="226091"/>
                </a:lnTo>
                <a:lnTo>
                  <a:pt x="3363" y="239652"/>
                </a:lnTo>
                <a:lnTo>
                  <a:pt x="0" y="256286"/>
                </a:lnTo>
                <a:lnTo>
                  <a:pt x="0" y="341756"/>
                </a:lnTo>
                <a:lnTo>
                  <a:pt x="33285" y="335027"/>
                </a:lnTo>
                <a:lnTo>
                  <a:pt x="60451" y="316690"/>
                </a:lnTo>
                <a:lnTo>
                  <a:pt x="78759" y="289518"/>
                </a:lnTo>
                <a:lnTo>
                  <a:pt x="85470" y="256286"/>
                </a:lnTo>
                <a:lnTo>
                  <a:pt x="82105" y="239652"/>
                </a:lnTo>
                <a:lnTo>
                  <a:pt x="72929" y="226091"/>
                </a:lnTo>
                <a:lnTo>
                  <a:pt x="59324" y="216959"/>
                </a:lnTo>
                <a:lnTo>
                  <a:pt x="42671" y="213613"/>
                </a:lnTo>
                <a:close/>
              </a:path>
              <a:path w="2578734" h="342264">
                <a:moveTo>
                  <a:pt x="2578480" y="85470"/>
                </a:moveTo>
                <a:lnTo>
                  <a:pt x="2493009" y="85470"/>
                </a:lnTo>
                <a:lnTo>
                  <a:pt x="2493009" y="170814"/>
                </a:lnTo>
                <a:lnTo>
                  <a:pt x="2526242" y="164105"/>
                </a:lnTo>
                <a:lnTo>
                  <a:pt x="2553414" y="145811"/>
                </a:lnTo>
                <a:lnTo>
                  <a:pt x="2571751" y="118683"/>
                </a:lnTo>
                <a:lnTo>
                  <a:pt x="2578480" y="85470"/>
                </a:lnTo>
                <a:close/>
              </a:path>
              <a:path w="2578734" h="342264">
                <a:moveTo>
                  <a:pt x="2493009" y="0"/>
                </a:moveTo>
                <a:lnTo>
                  <a:pt x="2459724" y="6711"/>
                </a:lnTo>
                <a:lnTo>
                  <a:pt x="2432557" y="25018"/>
                </a:lnTo>
                <a:lnTo>
                  <a:pt x="2414250" y="52185"/>
                </a:lnTo>
                <a:lnTo>
                  <a:pt x="2407538" y="85470"/>
                </a:lnTo>
                <a:lnTo>
                  <a:pt x="2410904" y="102050"/>
                </a:lnTo>
                <a:lnTo>
                  <a:pt x="2420080" y="115617"/>
                </a:lnTo>
                <a:lnTo>
                  <a:pt x="2433685" y="124779"/>
                </a:lnTo>
                <a:lnTo>
                  <a:pt x="2450337" y="128143"/>
                </a:lnTo>
                <a:lnTo>
                  <a:pt x="2466917" y="124779"/>
                </a:lnTo>
                <a:lnTo>
                  <a:pt x="2480484" y="115617"/>
                </a:lnTo>
                <a:lnTo>
                  <a:pt x="2489646" y="102050"/>
                </a:lnTo>
                <a:lnTo>
                  <a:pt x="2493009" y="85470"/>
                </a:lnTo>
                <a:lnTo>
                  <a:pt x="2578480" y="85470"/>
                </a:lnTo>
                <a:lnTo>
                  <a:pt x="2571751" y="52185"/>
                </a:lnTo>
                <a:lnTo>
                  <a:pt x="2553414" y="25018"/>
                </a:lnTo>
                <a:lnTo>
                  <a:pt x="2526242" y="6711"/>
                </a:lnTo>
                <a:lnTo>
                  <a:pt x="2493009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59401" y="4149725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286"/>
                </a:moveTo>
                <a:lnTo>
                  <a:pt x="6709" y="223000"/>
                </a:lnTo>
                <a:lnTo>
                  <a:pt x="25003" y="195834"/>
                </a:lnTo>
                <a:lnTo>
                  <a:pt x="52131" y="177526"/>
                </a:lnTo>
                <a:lnTo>
                  <a:pt x="85344" y="170814"/>
                </a:lnTo>
                <a:lnTo>
                  <a:pt x="2492882" y="170814"/>
                </a:lnTo>
                <a:lnTo>
                  <a:pt x="2492882" y="85470"/>
                </a:lnTo>
                <a:lnTo>
                  <a:pt x="2499594" y="52185"/>
                </a:lnTo>
                <a:lnTo>
                  <a:pt x="2517902" y="25018"/>
                </a:lnTo>
                <a:lnTo>
                  <a:pt x="2545068" y="6711"/>
                </a:lnTo>
                <a:lnTo>
                  <a:pt x="2578354" y="0"/>
                </a:lnTo>
                <a:lnTo>
                  <a:pt x="2611566" y="6711"/>
                </a:lnTo>
                <a:lnTo>
                  <a:pt x="2638694" y="25018"/>
                </a:lnTo>
                <a:lnTo>
                  <a:pt x="2656988" y="52185"/>
                </a:lnTo>
                <a:lnTo>
                  <a:pt x="2663698" y="85470"/>
                </a:lnTo>
                <a:lnTo>
                  <a:pt x="2663825" y="1110615"/>
                </a:lnTo>
                <a:lnTo>
                  <a:pt x="2657095" y="1143827"/>
                </a:lnTo>
                <a:lnTo>
                  <a:pt x="2638758" y="1170955"/>
                </a:lnTo>
                <a:lnTo>
                  <a:pt x="2611586" y="1189249"/>
                </a:lnTo>
                <a:lnTo>
                  <a:pt x="2578354" y="1195959"/>
                </a:lnTo>
                <a:lnTo>
                  <a:pt x="170814" y="1195959"/>
                </a:lnTo>
                <a:lnTo>
                  <a:pt x="170814" y="1281430"/>
                </a:lnTo>
                <a:lnTo>
                  <a:pt x="164103" y="1314662"/>
                </a:lnTo>
                <a:lnTo>
                  <a:pt x="145796" y="1341834"/>
                </a:lnTo>
                <a:lnTo>
                  <a:pt x="118629" y="1360171"/>
                </a:lnTo>
                <a:lnTo>
                  <a:pt x="85344" y="1366901"/>
                </a:lnTo>
                <a:lnTo>
                  <a:pt x="52131" y="1360171"/>
                </a:lnTo>
                <a:lnTo>
                  <a:pt x="25003" y="1341834"/>
                </a:lnTo>
                <a:lnTo>
                  <a:pt x="6709" y="1314662"/>
                </a:lnTo>
                <a:lnTo>
                  <a:pt x="0" y="1281430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47521" y="4230433"/>
            <a:ext cx="180467" cy="948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54638" y="4358576"/>
            <a:ext cx="180339" cy="137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30215" y="440601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681598" y="4669282"/>
            <a:ext cx="1107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940425" y="3227704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29">
                <a:moveTo>
                  <a:pt x="2663825" y="0"/>
                </a:moveTo>
                <a:lnTo>
                  <a:pt x="2657113" y="33285"/>
                </a:lnTo>
                <a:lnTo>
                  <a:pt x="2638805" y="60452"/>
                </a:lnTo>
                <a:lnTo>
                  <a:pt x="2611639" y="78759"/>
                </a:lnTo>
                <a:lnTo>
                  <a:pt x="2578354" y="85471"/>
                </a:lnTo>
                <a:lnTo>
                  <a:pt x="85471" y="85471"/>
                </a:lnTo>
                <a:lnTo>
                  <a:pt x="52185" y="92180"/>
                </a:lnTo>
                <a:lnTo>
                  <a:pt x="25018" y="110474"/>
                </a:lnTo>
                <a:lnTo>
                  <a:pt x="6711" y="137602"/>
                </a:lnTo>
                <a:lnTo>
                  <a:pt x="0" y="170815"/>
                </a:lnTo>
                <a:lnTo>
                  <a:pt x="0" y="1195959"/>
                </a:lnTo>
                <a:lnTo>
                  <a:pt x="6711" y="1229244"/>
                </a:lnTo>
                <a:lnTo>
                  <a:pt x="25019" y="1256411"/>
                </a:lnTo>
                <a:lnTo>
                  <a:pt x="52185" y="1274718"/>
                </a:lnTo>
                <a:lnTo>
                  <a:pt x="85471" y="1281430"/>
                </a:lnTo>
                <a:lnTo>
                  <a:pt x="118683" y="1274718"/>
                </a:lnTo>
                <a:lnTo>
                  <a:pt x="145811" y="1256411"/>
                </a:lnTo>
                <a:lnTo>
                  <a:pt x="164105" y="1229244"/>
                </a:lnTo>
                <a:lnTo>
                  <a:pt x="170814" y="1195959"/>
                </a:lnTo>
                <a:lnTo>
                  <a:pt x="170814" y="1110615"/>
                </a:lnTo>
                <a:lnTo>
                  <a:pt x="2578354" y="1110615"/>
                </a:lnTo>
                <a:lnTo>
                  <a:pt x="2611639" y="1103885"/>
                </a:lnTo>
                <a:lnTo>
                  <a:pt x="2638805" y="1085548"/>
                </a:lnTo>
                <a:lnTo>
                  <a:pt x="2657113" y="1058376"/>
                </a:lnTo>
                <a:lnTo>
                  <a:pt x="2663825" y="1025144"/>
                </a:lnTo>
                <a:lnTo>
                  <a:pt x="2663825" y="256286"/>
                </a:lnTo>
                <a:lnTo>
                  <a:pt x="85471" y="256286"/>
                </a:lnTo>
                <a:lnTo>
                  <a:pt x="85471" y="170815"/>
                </a:lnTo>
                <a:lnTo>
                  <a:pt x="88816" y="154235"/>
                </a:lnTo>
                <a:lnTo>
                  <a:pt x="97948" y="140668"/>
                </a:lnTo>
                <a:lnTo>
                  <a:pt x="111509" y="131506"/>
                </a:lnTo>
                <a:lnTo>
                  <a:pt x="128142" y="128143"/>
                </a:lnTo>
                <a:lnTo>
                  <a:pt x="2663825" y="128143"/>
                </a:lnTo>
                <a:lnTo>
                  <a:pt x="2663825" y="0"/>
                </a:lnTo>
                <a:close/>
              </a:path>
              <a:path w="2663825" h="1281429">
                <a:moveTo>
                  <a:pt x="2663825" y="128143"/>
                </a:moveTo>
                <a:lnTo>
                  <a:pt x="128142" y="128143"/>
                </a:lnTo>
                <a:lnTo>
                  <a:pt x="144776" y="131506"/>
                </a:lnTo>
                <a:lnTo>
                  <a:pt x="158337" y="140668"/>
                </a:lnTo>
                <a:lnTo>
                  <a:pt x="167469" y="154235"/>
                </a:lnTo>
                <a:lnTo>
                  <a:pt x="170814" y="170815"/>
                </a:lnTo>
                <a:lnTo>
                  <a:pt x="164105" y="204100"/>
                </a:lnTo>
                <a:lnTo>
                  <a:pt x="145811" y="231267"/>
                </a:lnTo>
                <a:lnTo>
                  <a:pt x="118683" y="249574"/>
                </a:lnTo>
                <a:lnTo>
                  <a:pt x="85471" y="256286"/>
                </a:lnTo>
                <a:lnTo>
                  <a:pt x="2663825" y="256286"/>
                </a:lnTo>
                <a:lnTo>
                  <a:pt x="2663825" y="128143"/>
                </a:lnTo>
                <a:close/>
              </a:path>
              <a:path w="2663825" h="1281429">
                <a:moveTo>
                  <a:pt x="2493009" y="0"/>
                </a:moveTo>
                <a:lnTo>
                  <a:pt x="2493009" y="85471"/>
                </a:lnTo>
                <a:lnTo>
                  <a:pt x="2578354" y="85471"/>
                </a:lnTo>
                <a:lnTo>
                  <a:pt x="2578354" y="42672"/>
                </a:lnTo>
                <a:lnTo>
                  <a:pt x="2535681" y="42672"/>
                </a:lnTo>
                <a:lnTo>
                  <a:pt x="2519048" y="39326"/>
                </a:lnTo>
                <a:lnTo>
                  <a:pt x="2505487" y="30194"/>
                </a:lnTo>
                <a:lnTo>
                  <a:pt x="2496355" y="16633"/>
                </a:lnTo>
                <a:lnTo>
                  <a:pt x="2493009" y="0"/>
                </a:lnTo>
                <a:close/>
              </a:path>
              <a:path w="2663825" h="1281429">
                <a:moveTo>
                  <a:pt x="2578354" y="0"/>
                </a:moveTo>
                <a:lnTo>
                  <a:pt x="2575008" y="16633"/>
                </a:lnTo>
                <a:lnTo>
                  <a:pt x="2565876" y="30194"/>
                </a:lnTo>
                <a:lnTo>
                  <a:pt x="2552315" y="39326"/>
                </a:lnTo>
                <a:lnTo>
                  <a:pt x="2535681" y="42672"/>
                </a:lnTo>
                <a:lnTo>
                  <a:pt x="2578354" y="42672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25896" y="3142233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4" h="342264">
                <a:moveTo>
                  <a:pt x="42671" y="213613"/>
                </a:moveTo>
                <a:lnTo>
                  <a:pt x="26038" y="216977"/>
                </a:lnTo>
                <a:lnTo>
                  <a:pt x="12477" y="226139"/>
                </a:lnTo>
                <a:lnTo>
                  <a:pt x="3345" y="239706"/>
                </a:lnTo>
                <a:lnTo>
                  <a:pt x="0" y="256286"/>
                </a:lnTo>
                <a:lnTo>
                  <a:pt x="0" y="341756"/>
                </a:lnTo>
                <a:lnTo>
                  <a:pt x="33212" y="335045"/>
                </a:lnTo>
                <a:lnTo>
                  <a:pt x="60340" y="316738"/>
                </a:lnTo>
                <a:lnTo>
                  <a:pt x="78634" y="289571"/>
                </a:lnTo>
                <a:lnTo>
                  <a:pt x="85343" y="256286"/>
                </a:lnTo>
                <a:lnTo>
                  <a:pt x="81998" y="239706"/>
                </a:lnTo>
                <a:lnTo>
                  <a:pt x="72866" y="226139"/>
                </a:lnTo>
                <a:lnTo>
                  <a:pt x="59305" y="216977"/>
                </a:lnTo>
                <a:lnTo>
                  <a:pt x="42671" y="213613"/>
                </a:lnTo>
                <a:close/>
              </a:path>
              <a:path w="2578734" h="342264">
                <a:moveTo>
                  <a:pt x="2578354" y="85470"/>
                </a:moveTo>
                <a:lnTo>
                  <a:pt x="2492882" y="85470"/>
                </a:lnTo>
                <a:lnTo>
                  <a:pt x="2492882" y="170941"/>
                </a:lnTo>
                <a:lnTo>
                  <a:pt x="2526168" y="164230"/>
                </a:lnTo>
                <a:lnTo>
                  <a:pt x="2553334" y="145923"/>
                </a:lnTo>
                <a:lnTo>
                  <a:pt x="2571642" y="118756"/>
                </a:lnTo>
                <a:lnTo>
                  <a:pt x="2578354" y="85470"/>
                </a:lnTo>
                <a:close/>
              </a:path>
              <a:path w="2578734" h="342264">
                <a:moveTo>
                  <a:pt x="2492882" y="0"/>
                </a:moveTo>
                <a:lnTo>
                  <a:pt x="2459670" y="6729"/>
                </a:lnTo>
                <a:lnTo>
                  <a:pt x="2432542" y="25066"/>
                </a:lnTo>
                <a:lnTo>
                  <a:pt x="2414248" y="52238"/>
                </a:lnTo>
                <a:lnTo>
                  <a:pt x="2407538" y="85470"/>
                </a:lnTo>
                <a:lnTo>
                  <a:pt x="2410884" y="102104"/>
                </a:lnTo>
                <a:lnTo>
                  <a:pt x="2420016" y="115665"/>
                </a:lnTo>
                <a:lnTo>
                  <a:pt x="2433577" y="124797"/>
                </a:lnTo>
                <a:lnTo>
                  <a:pt x="2450210" y="128142"/>
                </a:lnTo>
                <a:lnTo>
                  <a:pt x="2466844" y="124797"/>
                </a:lnTo>
                <a:lnTo>
                  <a:pt x="2480405" y="115665"/>
                </a:lnTo>
                <a:lnTo>
                  <a:pt x="2489537" y="102104"/>
                </a:lnTo>
                <a:lnTo>
                  <a:pt x="2492882" y="85470"/>
                </a:lnTo>
                <a:lnTo>
                  <a:pt x="2578354" y="85470"/>
                </a:lnTo>
                <a:lnTo>
                  <a:pt x="2571642" y="52238"/>
                </a:lnTo>
                <a:lnTo>
                  <a:pt x="2553334" y="25066"/>
                </a:lnTo>
                <a:lnTo>
                  <a:pt x="2526168" y="6729"/>
                </a:lnTo>
                <a:lnTo>
                  <a:pt x="2492882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40425" y="3142233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4">
                <a:moveTo>
                  <a:pt x="0" y="256286"/>
                </a:moveTo>
                <a:lnTo>
                  <a:pt x="6711" y="223073"/>
                </a:lnTo>
                <a:lnTo>
                  <a:pt x="25018" y="195945"/>
                </a:lnTo>
                <a:lnTo>
                  <a:pt x="52185" y="177651"/>
                </a:lnTo>
                <a:lnTo>
                  <a:pt x="85471" y="170941"/>
                </a:lnTo>
                <a:lnTo>
                  <a:pt x="2493009" y="170941"/>
                </a:lnTo>
                <a:lnTo>
                  <a:pt x="2493009" y="85470"/>
                </a:lnTo>
                <a:lnTo>
                  <a:pt x="2499719" y="52238"/>
                </a:lnTo>
                <a:lnTo>
                  <a:pt x="2518013" y="25066"/>
                </a:lnTo>
                <a:lnTo>
                  <a:pt x="2545141" y="6729"/>
                </a:lnTo>
                <a:lnTo>
                  <a:pt x="2578354" y="0"/>
                </a:lnTo>
                <a:lnTo>
                  <a:pt x="2611639" y="6729"/>
                </a:lnTo>
                <a:lnTo>
                  <a:pt x="2638805" y="25066"/>
                </a:lnTo>
                <a:lnTo>
                  <a:pt x="2657113" y="52238"/>
                </a:lnTo>
                <a:lnTo>
                  <a:pt x="2663825" y="85470"/>
                </a:lnTo>
                <a:lnTo>
                  <a:pt x="2663825" y="1110614"/>
                </a:lnTo>
                <a:lnTo>
                  <a:pt x="2657113" y="1143847"/>
                </a:lnTo>
                <a:lnTo>
                  <a:pt x="2638805" y="1171019"/>
                </a:lnTo>
                <a:lnTo>
                  <a:pt x="2611639" y="1189356"/>
                </a:lnTo>
                <a:lnTo>
                  <a:pt x="2578354" y="1196085"/>
                </a:lnTo>
                <a:lnTo>
                  <a:pt x="170814" y="1196085"/>
                </a:lnTo>
                <a:lnTo>
                  <a:pt x="170814" y="1281429"/>
                </a:lnTo>
                <a:lnTo>
                  <a:pt x="164105" y="1314715"/>
                </a:lnTo>
                <a:lnTo>
                  <a:pt x="145811" y="1341881"/>
                </a:lnTo>
                <a:lnTo>
                  <a:pt x="118683" y="1360189"/>
                </a:lnTo>
                <a:lnTo>
                  <a:pt x="85471" y="1366901"/>
                </a:lnTo>
                <a:lnTo>
                  <a:pt x="52185" y="1360189"/>
                </a:lnTo>
                <a:lnTo>
                  <a:pt x="25018" y="1341882"/>
                </a:lnTo>
                <a:lnTo>
                  <a:pt x="6711" y="1314715"/>
                </a:lnTo>
                <a:lnTo>
                  <a:pt x="0" y="1281429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28672" y="3222942"/>
            <a:ext cx="180340" cy="94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35662" y="3351085"/>
            <a:ext cx="180339" cy="1376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11240" y="339852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7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785609" y="3661664"/>
            <a:ext cx="106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Медицина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88027" y="1786254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30">
                <a:moveTo>
                  <a:pt x="2493009" y="0"/>
                </a:moveTo>
                <a:lnTo>
                  <a:pt x="2493009" y="85471"/>
                </a:lnTo>
                <a:lnTo>
                  <a:pt x="85471" y="85471"/>
                </a:lnTo>
                <a:lnTo>
                  <a:pt x="52185" y="92180"/>
                </a:lnTo>
                <a:lnTo>
                  <a:pt x="25018" y="110474"/>
                </a:lnTo>
                <a:lnTo>
                  <a:pt x="6711" y="137602"/>
                </a:lnTo>
                <a:lnTo>
                  <a:pt x="0" y="170815"/>
                </a:lnTo>
                <a:lnTo>
                  <a:pt x="0" y="1195959"/>
                </a:lnTo>
                <a:lnTo>
                  <a:pt x="6711" y="1229244"/>
                </a:lnTo>
                <a:lnTo>
                  <a:pt x="25018" y="1256411"/>
                </a:lnTo>
                <a:lnTo>
                  <a:pt x="52185" y="1274718"/>
                </a:lnTo>
                <a:lnTo>
                  <a:pt x="85471" y="1281430"/>
                </a:lnTo>
                <a:lnTo>
                  <a:pt x="118683" y="1274718"/>
                </a:lnTo>
                <a:lnTo>
                  <a:pt x="145811" y="1256411"/>
                </a:lnTo>
                <a:lnTo>
                  <a:pt x="164105" y="1229244"/>
                </a:lnTo>
                <a:lnTo>
                  <a:pt x="170814" y="1195959"/>
                </a:lnTo>
                <a:lnTo>
                  <a:pt x="170814" y="1110488"/>
                </a:lnTo>
                <a:lnTo>
                  <a:pt x="2578354" y="1110488"/>
                </a:lnTo>
                <a:lnTo>
                  <a:pt x="2611639" y="1103778"/>
                </a:lnTo>
                <a:lnTo>
                  <a:pt x="2638805" y="1085484"/>
                </a:lnTo>
                <a:lnTo>
                  <a:pt x="2657113" y="1058356"/>
                </a:lnTo>
                <a:lnTo>
                  <a:pt x="2663825" y="1025144"/>
                </a:lnTo>
                <a:lnTo>
                  <a:pt x="2663825" y="256286"/>
                </a:lnTo>
                <a:lnTo>
                  <a:pt x="85471" y="256286"/>
                </a:lnTo>
                <a:lnTo>
                  <a:pt x="85471" y="170815"/>
                </a:lnTo>
                <a:lnTo>
                  <a:pt x="88816" y="154181"/>
                </a:lnTo>
                <a:lnTo>
                  <a:pt x="97948" y="140620"/>
                </a:lnTo>
                <a:lnTo>
                  <a:pt x="111509" y="131488"/>
                </a:lnTo>
                <a:lnTo>
                  <a:pt x="128143" y="128143"/>
                </a:lnTo>
                <a:lnTo>
                  <a:pt x="2663825" y="128143"/>
                </a:lnTo>
                <a:lnTo>
                  <a:pt x="2663825" y="85344"/>
                </a:lnTo>
                <a:lnTo>
                  <a:pt x="2578354" y="85344"/>
                </a:lnTo>
                <a:lnTo>
                  <a:pt x="2578354" y="42672"/>
                </a:lnTo>
                <a:lnTo>
                  <a:pt x="2535681" y="42672"/>
                </a:lnTo>
                <a:lnTo>
                  <a:pt x="2519048" y="39326"/>
                </a:lnTo>
                <a:lnTo>
                  <a:pt x="2505487" y="30194"/>
                </a:lnTo>
                <a:lnTo>
                  <a:pt x="2496355" y="16633"/>
                </a:lnTo>
                <a:lnTo>
                  <a:pt x="2493009" y="0"/>
                </a:lnTo>
                <a:close/>
              </a:path>
              <a:path w="2663825" h="1281430">
                <a:moveTo>
                  <a:pt x="2663825" y="128143"/>
                </a:moveTo>
                <a:lnTo>
                  <a:pt x="128143" y="128143"/>
                </a:lnTo>
                <a:lnTo>
                  <a:pt x="144776" y="131488"/>
                </a:lnTo>
                <a:lnTo>
                  <a:pt x="158337" y="140620"/>
                </a:lnTo>
                <a:lnTo>
                  <a:pt x="167469" y="154181"/>
                </a:lnTo>
                <a:lnTo>
                  <a:pt x="170814" y="170815"/>
                </a:lnTo>
                <a:lnTo>
                  <a:pt x="164105" y="204100"/>
                </a:lnTo>
                <a:lnTo>
                  <a:pt x="145811" y="231267"/>
                </a:lnTo>
                <a:lnTo>
                  <a:pt x="118683" y="249574"/>
                </a:lnTo>
                <a:lnTo>
                  <a:pt x="85471" y="256286"/>
                </a:lnTo>
                <a:lnTo>
                  <a:pt x="2663825" y="256286"/>
                </a:lnTo>
                <a:lnTo>
                  <a:pt x="2663825" y="128143"/>
                </a:lnTo>
                <a:close/>
              </a:path>
              <a:path w="2663825" h="1281430">
                <a:moveTo>
                  <a:pt x="2663825" y="0"/>
                </a:moveTo>
                <a:lnTo>
                  <a:pt x="2657113" y="33212"/>
                </a:lnTo>
                <a:lnTo>
                  <a:pt x="2638805" y="60340"/>
                </a:lnTo>
                <a:lnTo>
                  <a:pt x="2611639" y="78634"/>
                </a:lnTo>
                <a:lnTo>
                  <a:pt x="2578354" y="85344"/>
                </a:lnTo>
                <a:lnTo>
                  <a:pt x="2663825" y="85344"/>
                </a:lnTo>
                <a:lnTo>
                  <a:pt x="2663825" y="0"/>
                </a:lnTo>
                <a:close/>
              </a:path>
              <a:path w="2663825" h="1281430">
                <a:moveTo>
                  <a:pt x="2578354" y="0"/>
                </a:moveTo>
                <a:lnTo>
                  <a:pt x="2575008" y="16633"/>
                </a:lnTo>
                <a:lnTo>
                  <a:pt x="2565876" y="30194"/>
                </a:lnTo>
                <a:lnTo>
                  <a:pt x="2552315" y="39326"/>
                </a:lnTo>
                <a:lnTo>
                  <a:pt x="2535681" y="42672"/>
                </a:lnTo>
                <a:lnTo>
                  <a:pt x="2578354" y="42672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73497" y="1700783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4" h="342264">
                <a:moveTo>
                  <a:pt x="42672" y="213613"/>
                </a:moveTo>
                <a:lnTo>
                  <a:pt x="26038" y="216959"/>
                </a:lnTo>
                <a:lnTo>
                  <a:pt x="12477" y="226091"/>
                </a:lnTo>
                <a:lnTo>
                  <a:pt x="3345" y="239652"/>
                </a:lnTo>
                <a:lnTo>
                  <a:pt x="0" y="256286"/>
                </a:lnTo>
                <a:lnTo>
                  <a:pt x="0" y="341756"/>
                </a:lnTo>
                <a:lnTo>
                  <a:pt x="33212" y="335045"/>
                </a:lnTo>
                <a:lnTo>
                  <a:pt x="60340" y="316738"/>
                </a:lnTo>
                <a:lnTo>
                  <a:pt x="78634" y="289571"/>
                </a:lnTo>
                <a:lnTo>
                  <a:pt x="85343" y="256286"/>
                </a:lnTo>
                <a:lnTo>
                  <a:pt x="81998" y="239652"/>
                </a:lnTo>
                <a:lnTo>
                  <a:pt x="72866" y="226091"/>
                </a:lnTo>
                <a:lnTo>
                  <a:pt x="59305" y="216959"/>
                </a:lnTo>
                <a:lnTo>
                  <a:pt x="42672" y="213613"/>
                </a:lnTo>
                <a:close/>
              </a:path>
              <a:path w="2578734" h="342264">
                <a:moveTo>
                  <a:pt x="2578354" y="85470"/>
                </a:moveTo>
                <a:lnTo>
                  <a:pt x="2492882" y="85470"/>
                </a:lnTo>
                <a:lnTo>
                  <a:pt x="2492882" y="170941"/>
                </a:lnTo>
                <a:lnTo>
                  <a:pt x="2526168" y="164212"/>
                </a:lnTo>
                <a:lnTo>
                  <a:pt x="2553334" y="145875"/>
                </a:lnTo>
                <a:lnTo>
                  <a:pt x="2571642" y="118703"/>
                </a:lnTo>
                <a:lnTo>
                  <a:pt x="2578354" y="85470"/>
                </a:lnTo>
                <a:close/>
              </a:path>
              <a:path w="2578734" h="342264">
                <a:moveTo>
                  <a:pt x="2492882" y="0"/>
                </a:moveTo>
                <a:lnTo>
                  <a:pt x="2459670" y="6711"/>
                </a:lnTo>
                <a:lnTo>
                  <a:pt x="2432542" y="25019"/>
                </a:lnTo>
                <a:lnTo>
                  <a:pt x="2414248" y="52185"/>
                </a:lnTo>
                <a:lnTo>
                  <a:pt x="2407538" y="85470"/>
                </a:lnTo>
                <a:lnTo>
                  <a:pt x="2410884" y="102104"/>
                </a:lnTo>
                <a:lnTo>
                  <a:pt x="2420016" y="115665"/>
                </a:lnTo>
                <a:lnTo>
                  <a:pt x="2433577" y="124797"/>
                </a:lnTo>
                <a:lnTo>
                  <a:pt x="2450210" y="128142"/>
                </a:lnTo>
                <a:lnTo>
                  <a:pt x="2466844" y="124797"/>
                </a:lnTo>
                <a:lnTo>
                  <a:pt x="2480405" y="115665"/>
                </a:lnTo>
                <a:lnTo>
                  <a:pt x="2489537" y="102104"/>
                </a:lnTo>
                <a:lnTo>
                  <a:pt x="2492882" y="85470"/>
                </a:lnTo>
                <a:lnTo>
                  <a:pt x="2578354" y="85470"/>
                </a:lnTo>
                <a:lnTo>
                  <a:pt x="2571642" y="52185"/>
                </a:lnTo>
                <a:lnTo>
                  <a:pt x="2553334" y="25019"/>
                </a:lnTo>
                <a:lnTo>
                  <a:pt x="2526168" y="6711"/>
                </a:lnTo>
                <a:lnTo>
                  <a:pt x="2492882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88027" y="1700783"/>
            <a:ext cx="2663825" cy="1367155"/>
          </a:xfrm>
          <a:custGeom>
            <a:avLst/>
            <a:gdLst/>
            <a:ahLst/>
            <a:cxnLst/>
            <a:rect l="l" t="t" r="r" b="b"/>
            <a:pathLst>
              <a:path w="2663825" h="1367155">
                <a:moveTo>
                  <a:pt x="0" y="256286"/>
                </a:moveTo>
                <a:lnTo>
                  <a:pt x="6711" y="223073"/>
                </a:lnTo>
                <a:lnTo>
                  <a:pt x="25018" y="195945"/>
                </a:lnTo>
                <a:lnTo>
                  <a:pt x="52185" y="177651"/>
                </a:lnTo>
                <a:lnTo>
                  <a:pt x="85471" y="170941"/>
                </a:lnTo>
                <a:lnTo>
                  <a:pt x="2493009" y="170941"/>
                </a:lnTo>
                <a:lnTo>
                  <a:pt x="2493009" y="85470"/>
                </a:lnTo>
                <a:lnTo>
                  <a:pt x="2499719" y="52185"/>
                </a:lnTo>
                <a:lnTo>
                  <a:pt x="2518013" y="25019"/>
                </a:lnTo>
                <a:lnTo>
                  <a:pt x="2545141" y="6711"/>
                </a:lnTo>
                <a:lnTo>
                  <a:pt x="2578354" y="0"/>
                </a:lnTo>
                <a:lnTo>
                  <a:pt x="2611639" y="6711"/>
                </a:lnTo>
                <a:lnTo>
                  <a:pt x="2638805" y="25018"/>
                </a:lnTo>
                <a:lnTo>
                  <a:pt x="2657113" y="52185"/>
                </a:lnTo>
                <a:lnTo>
                  <a:pt x="2663825" y="85470"/>
                </a:lnTo>
                <a:lnTo>
                  <a:pt x="2663825" y="1110614"/>
                </a:lnTo>
                <a:lnTo>
                  <a:pt x="2657113" y="1143827"/>
                </a:lnTo>
                <a:lnTo>
                  <a:pt x="2638805" y="1170955"/>
                </a:lnTo>
                <a:lnTo>
                  <a:pt x="2611639" y="1189249"/>
                </a:lnTo>
                <a:lnTo>
                  <a:pt x="2578354" y="1195958"/>
                </a:lnTo>
                <a:lnTo>
                  <a:pt x="170814" y="1195958"/>
                </a:lnTo>
                <a:lnTo>
                  <a:pt x="170814" y="1281429"/>
                </a:lnTo>
                <a:lnTo>
                  <a:pt x="164105" y="1314715"/>
                </a:lnTo>
                <a:lnTo>
                  <a:pt x="145811" y="1341882"/>
                </a:lnTo>
                <a:lnTo>
                  <a:pt x="118683" y="1360189"/>
                </a:lnTo>
                <a:lnTo>
                  <a:pt x="85471" y="1366901"/>
                </a:lnTo>
                <a:lnTo>
                  <a:pt x="52185" y="1360189"/>
                </a:lnTo>
                <a:lnTo>
                  <a:pt x="25018" y="1341882"/>
                </a:lnTo>
                <a:lnTo>
                  <a:pt x="6711" y="1314715"/>
                </a:lnTo>
                <a:lnTo>
                  <a:pt x="0" y="1281429"/>
                </a:lnTo>
                <a:lnTo>
                  <a:pt x="0" y="256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6274" y="1781492"/>
            <a:ext cx="180340" cy="94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83264" y="1909635"/>
            <a:ext cx="180339" cy="1376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58841" y="195707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718052" y="2219705"/>
            <a:ext cx="3019425" cy="109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46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огия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Кибернетика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156197" y="1066164"/>
            <a:ext cx="2663825" cy="1281430"/>
          </a:xfrm>
          <a:custGeom>
            <a:avLst/>
            <a:gdLst/>
            <a:ahLst/>
            <a:cxnLst/>
            <a:rect l="l" t="t" r="r" b="b"/>
            <a:pathLst>
              <a:path w="2663825" h="1281430">
                <a:moveTo>
                  <a:pt x="2663825" y="0"/>
                </a:moveTo>
                <a:lnTo>
                  <a:pt x="2657113" y="33232"/>
                </a:lnTo>
                <a:lnTo>
                  <a:pt x="2638805" y="60404"/>
                </a:lnTo>
                <a:lnTo>
                  <a:pt x="2611639" y="78741"/>
                </a:lnTo>
                <a:lnTo>
                  <a:pt x="2578354" y="85471"/>
                </a:lnTo>
                <a:lnTo>
                  <a:pt x="85343" y="85471"/>
                </a:lnTo>
                <a:lnTo>
                  <a:pt x="52131" y="92180"/>
                </a:lnTo>
                <a:lnTo>
                  <a:pt x="25003" y="110474"/>
                </a:lnTo>
                <a:lnTo>
                  <a:pt x="6709" y="137602"/>
                </a:lnTo>
                <a:lnTo>
                  <a:pt x="0" y="170814"/>
                </a:lnTo>
                <a:lnTo>
                  <a:pt x="0" y="1195959"/>
                </a:lnTo>
                <a:lnTo>
                  <a:pt x="6709" y="1229244"/>
                </a:lnTo>
                <a:lnTo>
                  <a:pt x="25003" y="1256411"/>
                </a:lnTo>
                <a:lnTo>
                  <a:pt x="52131" y="1274718"/>
                </a:lnTo>
                <a:lnTo>
                  <a:pt x="85343" y="1281430"/>
                </a:lnTo>
                <a:lnTo>
                  <a:pt x="118629" y="1274718"/>
                </a:lnTo>
                <a:lnTo>
                  <a:pt x="145796" y="1256411"/>
                </a:lnTo>
                <a:lnTo>
                  <a:pt x="164103" y="1229244"/>
                </a:lnTo>
                <a:lnTo>
                  <a:pt x="170814" y="1195959"/>
                </a:lnTo>
                <a:lnTo>
                  <a:pt x="170814" y="1110488"/>
                </a:lnTo>
                <a:lnTo>
                  <a:pt x="2578354" y="1110488"/>
                </a:lnTo>
                <a:lnTo>
                  <a:pt x="2611639" y="1103778"/>
                </a:lnTo>
                <a:lnTo>
                  <a:pt x="2638805" y="1085484"/>
                </a:lnTo>
                <a:lnTo>
                  <a:pt x="2657113" y="1058356"/>
                </a:lnTo>
                <a:lnTo>
                  <a:pt x="2663825" y="1025144"/>
                </a:lnTo>
                <a:lnTo>
                  <a:pt x="2663825" y="256286"/>
                </a:lnTo>
                <a:lnTo>
                  <a:pt x="85343" y="256286"/>
                </a:lnTo>
                <a:lnTo>
                  <a:pt x="85343" y="170814"/>
                </a:lnTo>
                <a:lnTo>
                  <a:pt x="88709" y="154181"/>
                </a:lnTo>
                <a:lnTo>
                  <a:pt x="97885" y="140620"/>
                </a:lnTo>
                <a:lnTo>
                  <a:pt x="111490" y="131488"/>
                </a:lnTo>
                <a:lnTo>
                  <a:pt x="128142" y="128143"/>
                </a:lnTo>
                <a:lnTo>
                  <a:pt x="2663825" y="128143"/>
                </a:lnTo>
                <a:lnTo>
                  <a:pt x="2663825" y="0"/>
                </a:lnTo>
                <a:close/>
              </a:path>
              <a:path w="2663825" h="1281430">
                <a:moveTo>
                  <a:pt x="2663825" y="128143"/>
                </a:moveTo>
                <a:lnTo>
                  <a:pt x="128142" y="128143"/>
                </a:lnTo>
                <a:lnTo>
                  <a:pt x="144776" y="131488"/>
                </a:lnTo>
                <a:lnTo>
                  <a:pt x="158337" y="140620"/>
                </a:lnTo>
                <a:lnTo>
                  <a:pt x="167469" y="154181"/>
                </a:lnTo>
                <a:lnTo>
                  <a:pt x="170814" y="170814"/>
                </a:lnTo>
                <a:lnTo>
                  <a:pt x="164103" y="204100"/>
                </a:lnTo>
                <a:lnTo>
                  <a:pt x="145796" y="231267"/>
                </a:lnTo>
                <a:lnTo>
                  <a:pt x="118629" y="249574"/>
                </a:lnTo>
                <a:lnTo>
                  <a:pt x="85343" y="256286"/>
                </a:lnTo>
                <a:lnTo>
                  <a:pt x="2663825" y="256286"/>
                </a:lnTo>
                <a:lnTo>
                  <a:pt x="2663825" y="128143"/>
                </a:lnTo>
                <a:close/>
              </a:path>
              <a:path w="2663825" h="1281430">
                <a:moveTo>
                  <a:pt x="2493009" y="0"/>
                </a:moveTo>
                <a:lnTo>
                  <a:pt x="2493009" y="85471"/>
                </a:lnTo>
                <a:lnTo>
                  <a:pt x="2578354" y="85471"/>
                </a:lnTo>
                <a:lnTo>
                  <a:pt x="2578354" y="42672"/>
                </a:lnTo>
                <a:lnTo>
                  <a:pt x="2535681" y="42672"/>
                </a:lnTo>
                <a:lnTo>
                  <a:pt x="2519048" y="39326"/>
                </a:lnTo>
                <a:lnTo>
                  <a:pt x="2505487" y="30194"/>
                </a:lnTo>
                <a:lnTo>
                  <a:pt x="2496355" y="16633"/>
                </a:lnTo>
                <a:lnTo>
                  <a:pt x="2493009" y="0"/>
                </a:lnTo>
                <a:close/>
              </a:path>
              <a:path w="2663825" h="1281430">
                <a:moveTo>
                  <a:pt x="2578354" y="0"/>
                </a:moveTo>
                <a:lnTo>
                  <a:pt x="2575008" y="16633"/>
                </a:lnTo>
                <a:lnTo>
                  <a:pt x="2565876" y="30194"/>
                </a:lnTo>
                <a:lnTo>
                  <a:pt x="2552315" y="39326"/>
                </a:lnTo>
                <a:lnTo>
                  <a:pt x="2535681" y="42672"/>
                </a:lnTo>
                <a:lnTo>
                  <a:pt x="2578354" y="42672"/>
                </a:lnTo>
                <a:lnTo>
                  <a:pt x="2578354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41541" y="980694"/>
            <a:ext cx="2578735" cy="342265"/>
          </a:xfrm>
          <a:custGeom>
            <a:avLst/>
            <a:gdLst/>
            <a:ahLst/>
            <a:cxnLst/>
            <a:rect l="l" t="t" r="r" b="b"/>
            <a:pathLst>
              <a:path w="2578734" h="342265">
                <a:moveTo>
                  <a:pt x="42799" y="213613"/>
                </a:moveTo>
                <a:lnTo>
                  <a:pt x="26146" y="216959"/>
                </a:lnTo>
                <a:lnTo>
                  <a:pt x="12541" y="226091"/>
                </a:lnTo>
                <a:lnTo>
                  <a:pt x="3365" y="239652"/>
                </a:lnTo>
                <a:lnTo>
                  <a:pt x="0" y="256285"/>
                </a:lnTo>
                <a:lnTo>
                  <a:pt x="0" y="341756"/>
                </a:lnTo>
                <a:lnTo>
                  <a:pt x="33285" y="335045"/>
                </a:lnTo>
                <a:lnTo>
                  <a:pt x="60452" y="316738"/>
                </a:lnTo>
                <a:lnTo>
                  <a:pt x="78759" y="289571"/>
                </a:lnTo>
                <a:lnTo>
                  <a:pt x="85471" y="256285"/>
                </a:lnTo>
                <a:lnTo>
                  <a:pt x="82125" y="239652"/>
                </a:lnTo>
                <a:lnTo>
                  <a:pt x="72993" y="226091"/>
                </a:lnTo>
                <a:lnTo>
                  <a:pt x="59432" y="216959"/>
                </a:lnTo>
                <a:lnTo>
                  <a:pt x="42799" y="213613"/>
                </a:lnTo>
                <a:close/>
              </a:path>
              <a:path w="2578734" h="342265">
                <a:moveTo>
                  <a:pt x="2578481" y="85470"/>
                </a:moveTo>
                <a:lnTo>
                  <a:pt x="2493010" y="85470"/>
                </a:lnTo>
                <a:lnTo>
                  <a:pt x="2493010" y="170941"/>
                </a:lnTo>
                <a:lnTo>
                  <a:pt x="2526295" y="164212"/>
                </a:lnTo>
                <a:lnTo>
                  <a:pt x="2553462" y="145875"/>
                </a:lnTo>
                <a:lnTo>
                  <a:pt x="2571769" y="118703"/>
                </a:lnTo>
                <a:lnTo>
                  <a:pt x="2578481" y="85470"/>
                </a:lnTo>
                <a:close/>
              </a:path>
              <a:path w="2578734" h="342265">
                <a:moveTo>
                  <a:pt x="2493010" y="0"/>
                </a:moveTo>
                <a:lnTo>
                  <a:pt x="2459797" y="6711"/>
                </a:lnTo>
                <a:lnTo>
                  <a:pt x="2432669" y="25019"/>
                </a:lnTo>
                <a:lnTo>
                  <a:pt x="2414375" y="52185"/>
                </a:lnTo>
                <a:lnTo>
                  <a:pt x="2407666" y="85470"/>
                </a:lnTo>
                <a:lnTo>
                  <a:pt x="2411011" y="102104"/>
                </a:lnTo>
                <a:lnTo>
                  <a:pt x="2420143" y="115665"/>
                </a:lnTo>
                <a:lnTo>
                  <a:pt x="2433704" y="124797"/>
                </a:lnTo>
                <a:lnTo>
                  <a:pt x="2450338" y="128142"/>
                </a:lnTo>
                <a:lnTo>
                  <a:pt x="2466971" y="124797"/>
                </a:lnTo>
                <a:lnTo>
                  <a:pt x="2480532" y="115665"/>
                </a:lnTo>
                <a:lnTo>
                  <a:pt x="2489664" y="102104"/>
                </a:lnTo>
                <a:lnTo>
                  <a:pt x="2493010" y="85470"/>
                </a:lnTo>
                <a:lnTo>
                  <a:pt x="2578481" y="85470"/>
                </a:lnTo>
                <a:lnTo>
                  <a:pt x="2571769" y="52185"/>
                </a:lnTo>
                <a:lnTo>
                  <a:pt x="2553462" y="25019"/>
                </a:lnTo>
                <a:lnTo>
                  <a:pt x="2526295" y="6711"/>
                </a:lnTo>
                <a:lnTo>
                  <a:pt x="2493010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44445" y="1061402"/>
            <a:ext cx="180340" cy="94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51435" y="1189545"/>
            <a:ext cx="180339" cy="1376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27013" y="1236980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41946" y="1499361"/>
            <a:ext cx="117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Социология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483739" y="922147"/>
            <a:ext cx="3600450" cy="1281430"/>
          </a:xfrm>
          <a:custGeom>
            <a:avLst/>
            <a:gdLst/>
            <a:ahLst/>
            <a:cxnLst/>
            <a:rect l="l" t="t" r="r" b="b"/>
            <a:pathLst>
              <a:path w="3600450" h="1281430">
                <a:moveTo>
                  <a:pt x="3600450" y="0"/>
                </a:moveTo>
                <a:lnTo>
                  <a:pt x="3593738" y="33232"/>
                </a:lnTo>
                <a:lnTo>
                  <a:pt x="3575431" y="60404"/>
                </a:lnTo>
                <a:lnTo>
                  <a:pt x="3548264" y="78741"/>
                </a:lnTo>
                <a:lnTo>
                  <a:pt x="3514979" y="85470"/>
                </a:lnTo>
                <a:lnTo>
                  <a:pt x="85471" y="85470"/>
                </a:lnTo>
                <a:lnTo>
                  <a:pt x="52185" y="92180"/>
                </a:lnTo>
                <a:lnTo>
                  <a:pt x="25019" y="110474"/>
                </a:lnTo>
                <a:lnTo>
                  <a:pt x="6711" y="137602"/>
                </a:lnTo>
                <a:lnTo>
                  <a:pt x="0" y="170814"/>
                </a:lnTo>
                <a:lnTo>
                  <a:pt x="0" y="1195958"/>
                </a:lnTo>
                <a:lnTo>
                  <a:pt x="6711" y="1229244"/>
                </a:lnTo>
                <a:lnTo>
                  <a:pt x="25018" y="1256411"/>
                </a:lnTo>
                <a:lnTo>
                  <a:pt x="52185" y="1274718"/>
                </a:lnTo>
                <a:lnTo>
                  <a:pt x="85471" y="1281429"/>
                </a:lnTo>
                <a:lnTo>
                  <a:pt x="118703" y="1274718"/>
                </a:lnTo>
                <a:lnTo>
                  <a:pt x="145875" y="1256411"/>
                </a:lnTo>
                <a:lnTo>
                  <a:pt x="164212" y="1229244"/>
                </a:lnTo>
                <a:lnTo>
                  <a:pt x="170942" y="1195958"/>
                </a:lnTo>
                <a:lnTo>
                  <a:pt x="170942" y="1110488"/>
                </a:lnTo>
                <a:lnTo>
                  <a:pt x="3514979" y="1110488"/>
                </a:lnTo>
                <a:lnTo>
                  <a:pt x="3548264" y="1103778"/>
                </a:lnTo>
                <a:lnTo>
                  <a:pt x="3575431" y="1085484"/>
                </a:lnTo>
                <a:lnTo>
                  <a:pt x="3593738" y="1058356"/>
                </a:lnTo>
                <a:lnTo>
                  <a:pt x="3600450" y="1025143"/>
                </a:lnTo>
                <a:lnTo>
                  <a:pt x="3600450" y="256286"/>
                </a:lnTo>
                <a:lnTo>
                  <a:pt x="85471" y="256286"/>
                </a:lnTo>
                <a:lnTo>
                  <a:pt x="85471" y="170814"/>
                </a:lnTo>
                <a:lnTo>
                  <a:pt x="88816" y="154235"/>
                </a:lnTo>
                <a:lnTo>
                  <a:pt x="97948" y="140668"/>
                </a:lnTo>
                <a:lnTo>
                  <a:pt x="111509" y="131506"/>
                </a:lnTo>
                <a:lnTo>
                  <a:pt x="128143" y="128142"/>
                </a:lnTo>
                <a:lnTo>
                  <a:pt x="3600450" y="128142"/>
                </a:lnTo>
                <a:lnTo>
                  <a:pt x="3600450" y="0"/>
                </a:lnTo>
                <a:close/>
              </a:path>
              <a:path w="3600450" h="1281430">
                <a:moveTo>
                  <a:pt x="3600450" y="128142"/>
                </a:moveTo>
                <a:lnTo>
                  <a:pt x="128143" y="128142"/>
                </a:lnTo>
                <a:lnTo>
                  <a:pt x="144795" y="131506"/>
                </a:lnTo>
                <a:lnTo>
                  <a:pt x="158400" y="140668"/>
                </a:lnTo>
                <a:lnTo>
                  <a:pt x="167576" y="154235"/>
                </a:lnTo>
                <a:lnTo>
                  <a:pt x="170942" y="170814"/>
                </a:lnTo>
                <a:lnTo>
                  <a:pt x="164212" y="204100"/>
                </a:lnTo>
                <a:lnTo>
                  <a:pt x="145875" y="231266"/>
                </a:lnTo>
                <a:lnTo>
                  <a:pt x="118703" y="249574"/>
                </a:lnTo>
                <a:lnTo>
                  <a:pt x="85471" y="256286"/>
                </a:lnTo>
                <a:lnTo>
                  <a:pt x="3600450" y="256286"/>
                </a:lnTo>
                <a:lnTo>
                  <a:pt x="3600450" y="128142"/>
                </a:lnTo>
                <a:close/>
              </a:path>
              <a:path w="3600450" h="1281430">
                <a:moveTo>
                  <a:pt x="3429635" y="0"/>
                </a:moveTo>
                <a:lnTo>
                  <a:pt x="3429635" y="85470"/>
                </a:lnTo>
                <a:lnTo>
                  <a:pt x="3514979" y="85470"/>
                </a:lnTo>
                <a:lnTo>
                  <a:pt x="3514979" y="42672"/>
                </a:lnTo>
                <a:lnTo>
                  <a:pt x="3472307" y="42672"/>
                </a:lnTo>
                <a:lnTo>
                  <a:pt x="3455673" y="39326"/>
                </a:lnTo>
                <a:lnTo>
                  <a:pt x="3442112" y="30194"/>
                </a:lnTo>
                <a:lnTo>
                  <a:pt x="3432980" y="16633"/>
                </a:lnTo>
                <a:lnTo>
                  <a:pt x="3429635" y="0"/>
                </a:lnTo>
                <a:close/>
              </a:path>
              <a:path w="3600450" h="1281430">
                <a:moveTo>
                  <a:pt x="3514979" y="0"/>
                </a:moveTo>
                <a:lnTo>
                  <a:pt x="3511633" y="16633"/>
                </a:lnTo>
                <a:lnTo>
                  <a:pt x="3502501" y="30194"/>
                </a:lnTo>
                <a:lnTo>
                  <a:pt x="3488940" y="39326"/>
                </a:lnTo>
                <a:lnTo>
                  <a:pt x="3472307" y="42672"/>
                </a:lnTo>
                <a:lnTo>
                  <a:pt x="3514979" y="42672"/>
                </a:lnTo>
                <a:lnTo>
                  <a:pt x="3514979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69210" y="836675"/>
            <a:ext cx="3515360" cy="342265"/>
          </a:xfrm>
          <a:custGeom>
            <a:avLst/>
            <a:gdLst/>
            <a:ahLst/>
            <a:cxnLst/>
            <a:rect l="l" t="t" r="r" b="b"/>
            <a:pathLst>
              <a:path w="3515360" h="342265">
                <a:moveTo>
                  <a:pt x="42671" y="213613"/>
                </a:moveTo>
                <a:lnTo>
                  <a:pt x="26038" y="216977"/>
                </a:lnTo>
                <a:lnTo>
                  <a:pt x="12477" y="226139"/>
                </a:lnTo>
                <a:lnTo>
                  <a:pt x="3345" y="239706"/>
                </a:lnTo>
                <a:lnTo>
                  <a:pt x="0" y="256286"/>
                </a:lnTo>
                <a:lnTo>
                  <a:pt x="0" y="341757"/>
                </a:lnTo>
                <a:lnTo>
                  <a:pt x="33232" y="335045"/>
                </a:lnTo>
                <a:lnTo>
                  <a:pt x="60404" y="316738"/>
                </a:lnTo>
                <a:lnTo>
                  <a:pt x="78741" y="289571"/>
                </a:lnTo>
                <a:lnTo>
                  <a:pt x="85470" y="256286"/>
                </a:lnTo>
                <a:lnTo>
                  <a:pt x="82105" y="239706"/>
                </a:lnTo>
                <a:lnTo>
                  <a:pt x="72929" y="226139"/>
                </a:lnTo>
                <a:lnTo>
                  <a:pt x="59324" y="216977"/>
                </a:lnTo>
                <a:lnTo>
                  <a:pt x="42671" y="213613"/>
                </a:lnTo>
                <a:close/>
              </a:path>
              <a:path w="3515360" h="342265">
                <a:moveTo>
                  <a:pt x="3514979" y="85471"/>
                </a:moveTo>
                <a:lnTo>
                  <a:pt x="3429507" y="85471"/>
                </a:lnTo>
                <a:lnTo>
                  <a:pt x="3429507" y="170941"/>
                </a:lnTo>
                <a:lnTo>
                  <a:pt x="3462793" y="164212"/>
                </a:lnTo>
                <a:lnTo>
                  <a:pt x="3489960" y="145875"/>
                </a:lnTo>
                <a:lnTo>
                  <a:pt x="3508267" y="118703"/>
                </a:lnTo>
                <a:lnTo>
                  <a:pt x="3514979" y="85471"/>
                </a:lnTo>
                <a:close/>
              </a:path>
              <a:path w="3515360" h="342265">
                <a:moveTo>
                  <a:pt x="3429507" y="0"/>
                </a:moveTo>
                <a:lnTo>
                  <a:pt x="3396295" y="6711"/>
                </a:lnTo>
                <a:lnTo>
                  <a:pt x="3369167" y="25018"/>
                </a:lnTo>
                <a:lnTo>
                  <a:pt x="3350873" y="52185"/>
                </a:lnTo>
                <a:lnTo>
                  <a:pt x="3344164" y="85471"/>
                </a:lnTo>
                <a:lnTo>
                  <a:pt x="3347509" y="102104"/>
                </a:lnTo>
                <a:lnTo>
                  <a:pt x="3356641" y="115665"/>
                </a:lnTo>
                <a:lnTo>
                  <a:pt x="3370202" y="124797"/>
                </a:lnTo>
                <a:lnTo>
                  <a:pt x="3386836" y="128143"/>
                </a:lnTo>
                <a:lnTo>
                  <a:pt x="3403469" y="124797"/>
                </a:lnTo>
                <a:lnTo>
                  <a:pt x="3417030" y="115665"/>
                </a:lnTo>
                <a:lnTo>
                  <a:pt x="3426162" y="102104"/>
                </a:lnTo>
                <a:lnTo>
                  <a:pt x="3429507" y="85471"/>
                </a:lnTo>
                <a:lnTo>
                  <a:pt x="3514979" y="85471"/>
                </a:lnTo>
                <a:lnTo>
                  <a:pt x="3508267" y="52185"/>
                </a:lnTo>
                <a:lnTo>
                  <a:pt x="3489960" y="25018"/>
                </a:lnTo>
                <a:lnTo>
                  <a:pt x="3462793" y="6711"/>
                </a:lnTo>
                <a:lnTo>
                  <a:pt x="3429507" y="0"/>
                </a:lnTo>
                <a:close/>
              </a:path>
            </a:pathLst>
          </a:custGeom>
          <a:solidFill>
            <a:srgbClr val="67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08611" y="917384"/>
            <a:ext cx="180339" cy="9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78976" y="1045527"/>
            <a:ext cx="180467" cy="137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54680" y="1092961"/>
            <a:ext cx="0" cy="939800"/>
          </a:xfrm>
          <a:custGeom>
            <a:avLst/>
            <a:gdLst/>
            <a:ahLst/>
            <a:cxnLst/>
            <a:rect l="l" t="t" r="r" b="b"/>
            <a:pathLst>
              <a:path h="939800">
                <a:moveTo>
                  <a:pt x="0" y="0"/>
                </a:moveTo>
                <a:lnTo>
                  <a:pt x="0" y="9396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762883" y="1355293"/>
            <a:ext cx="1128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оги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2966"/>
            <a:ext cx="9143999" cy="356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3701" y="1054480"/>
            <a:ext cx="5550535" cy="460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45"/>
              </a:lnSpc>
            </a:pPr>
            <a:r>
              <a:rPr sz="3200" b="1" dirty="0">
                <a:solidFill>
                  <a:srgbClr val="752E4D"/>
                </a:solidFill>
                <a:latin typeface="Calibri"/>
                <a:cs typeface="Calibri"/>
              </a:rPr>
              <a:t>Поистине, </a:t>
            </a:r>
            <a:r>
              <a:rPr sz="3200" b="1" spc="-25" dirty="0">
                <a:solidFill>
                  <a:srgbClr val="752E4D"/>
                </a:solidFill>
                <a:latin typeface="Calibri"/>
                <a:cs typeface="Calibri"/>
              </a:rPr>
              <a:t>род</a:t>
            </a:r>
            <a:r>
              <a:rPr sz="3200" b="1" spc="-30" dirty="0">
                <a:solidFill>
                  <a:srgbClr val="752E4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752E4D"/>
                </a:solidFill>
                <a:latin typeface="Calibri"/>
                <a:cs typeface="Calibri"/>
              </a:rPr>
              <a:t>человеческий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752E4D"/>
                </a:solidFill>
                <a:latin typeface="Calibri"/>
                <a:cs typeface="Calibri"/>
              </a:rPr>
              <a:t>готов </a:t>
            </a:r>
            <a:r>
              <a:rPr sz="3200" b="1" dirty="0">
                <a:solidFill>
                  <a:srgbClr val="752E4D"/>
                </a:solidFill>
                <a:latin typeface="Calibri"/>
                <a:cs typeface="Calibri"/>
              </a:rPr>
              <a:t>лишиться </a:t>
            </a:r>
            <a:r>
              <a:rPr sz="3200" b="1" spc="-10" dirty="0">
                <a:solidFill>
                  <a:srgbClr val="752E4D"/>
                </a:solidFill>
                <a:latin typeface="Calibri"/>
                <a:cs typeface="Calibri"/>
              </a:rPr>
              <a:t>чего </a:t>
            </a:r>
            <a:r>
              <a:rPr sz="3200" b="1" spc="-15" dirty="0">
                <a:solidFill>
                  <a:srgbClr val="752E4D"/>
                </a:solidFill>
                <a:latin typeface="Calibri"/>
                <a:cs typeface="Calibri"/>
              </a:rPr>
              <a:t>угодно, </a:t>
            </a:r>
            <a:r>
              <a:rPr sz="3200" b="1" spc="-5" dirty="0">
                <a:solidFill>
                  <a:srgbClr val="752E4D"/>
                </a:solidFill>
                <a:latin typeface="Calibri"/>
                <a:cs typeface="Calibri"/>
              </a:rPr>
              <a:t>но  не </a:t>
            </a:r>
            <a:r>
              <a:rPr sz="3200" b="1" spc="-10" dirty="0">
                <a:solidFill>
                  <a:srgbClr val="752E4D"/>
                </a:solidFill>
                <a:latin typeface="Calibri"/>
                <a:cs typeface="Calibri"/>
              </a:rPr>
              <a:t>голоса </a:t>
            </a:r>
            <a:r>
              <a:rPr sz="3200" b="1" dirty="0">
                <a:solidFill>
                  <a:srgbClr val="752E4D"/>
                </a:solidFill>
                <a:latin typeface="Calibri"/>
                <a:cs typeface="Calibri"/>
              </a:rPr>
              <a:t>и речи;</a:t>
            </a:r>
            <a:endParaRPr sz="3200">
              <a:latin typeface="Calibri"/>
              <a:cs typeface="Calibri"/>
            </a:endParaRPr>
          </a:p>
          <a:p>
            <a:pPr marL="100330" marR="90170" algn="ctr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752E4D"/>
                </a:solidFill>
                <a:latin typeface="Calibri"/>
                <a:cs typeface="Calibri"/>
              </a:rPr>
              <a:t>в </a:t>
            </a:r>
            <a:r>
              <a:rPr sz="3200" b="1" spc="-10" dirty="0">
                <a:solidFill>
                  <a:srgbClr val="752E4D"/>
                </a:solidFill>
                <a:latin typeface="Calibri"/>
                <a:cs typeface="Calibri"/>
              </a:rPr>
              <a:t>этом </a:t>
            </a:r>
            <a:r>
              <a:rPr sz="3200" b="1" spc="-20" dirty="0">
                <a:solidFill>
                  <a:srgbClr val="752E4D"/>
                </a:solidFill>
                <a:latin typeface="Calibri"/>
                <a:cs typeface="Calibri"/>
              </a:rPr>
              <a:t>одно </a:t>
            </a:r>
            <a:r>
              <a:rPr sz="3200" b="1" dirty="0">
                <a:solidFill>
                  <a:srgbClr val="752E4D"/>
                </a:solidFill>
                <a:latin typeface="Calibri"/>
                <a:cs typeface="Calibri"/>
              </a:rPr>
              <a:t>неизмеримое </a:t>
            </a:r>
            <a:r>
              <a:rPr sz="3200" b="1" spc="-10" dirty="0">
                <a:solidFill>
                  <a:srgbClr val="752E4D"/>
                </a:solidFill>
                <a:latin typeface="Calibri"/>
                <a:cs typeface="Calibri"/>
              </a:rPr>
              <a:t>его  богатство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021330">
              <a:lnSpc>
                <a:spcPct val="100000"/>
              </a:lnSpc>
            </a:pPr>
            <a:r>
              <a:rPr sz="2400" b="1" dirty="0">
                <a:solidFill>
                  <a:srgbClr val="30859C"/>
                </a:solidFill>
                <a:latin typeface="Calibri"/>
                <a:cs typeface="Calibri"/>
              </a:rPr>
              <a:t>Дион</a:t>
            </a:r>
            <a:r>
              <a:rPr sz="2400" b="1" spc="-3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0859C"/>
                </a:solidFill>
                <a:latin typeface="Calibri"/>
                <a:cs typeface="Calibri"/>
              </a:rPr>
              <a:t>Хризостом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9946" y="626872"/>
            <a:ext cx="4572000" cy="2677795"/>
          </a:xfrm>
          <a:custGeom>
            <a:avLst/>
            <a:gdLst/>
            <a:ahLst/>
            <a:cxnLst/>
            <a:rect l="l" t="t" r="r" b="b"/>
            <a:pathLst>
              <a:path w="4572000" h="2677795">
                <a:moveTo>
                  <a:pt x="0" y="2677667"/>
                </a:moveTo>
                <a:lnTo>
                  <a:pt x="4572000" y="2677667"/>
                </a:lnTo>
                <a:lnTo>
                  <a:pt x="4572000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9434" y="637108"/>
            <a:ext cx="411226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2130" marR="520065" indent="41275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Поистине,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род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человеческий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готов</a:t>
            </a:r>
            <a:endParaRPr sz="2800">
              <a:latin typeface="Calibri"/>
              <a:cs typeface="Calibri"/>
            </a:endParaRPr>
          </a:p>
          <a:p>
            <a:pPr marL="83820" marR="75565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лишиться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чего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угодно,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но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голоса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речи;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этом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одно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неизмеримое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богатство.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5868746"/>
            <a:ext cx="4406900" cy="854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96950"/>
            <a:ext cx="5284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Междисциплинарность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1375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форма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9026" y="1610690"/>
            <a:ext cx="4086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256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организации	</a:t>
            </a:r>
            <a:r>
              <a:rPr sz="2800" spc="-10" dirty="0">
                <a:latin typeface="Calibri"/>
                <a:cs typeface="Calibri"/>
              </a:rPr>
              <a:t>научного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1785" y="1610690"/>
            <a:ext cx="1177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зн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ния,  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4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ж</a:t>
            </a:r>
            <a:r>
              <a:rPr sz="2800" spc="-25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у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658" y="2037714"/>
            <a:ext cx="41783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  <a:tabLst>
                <a:tab pos="676910" algn="l"/>
                <a:tab pos="3205480" algn="l"/>
              </a:tabLst>
            </a:pP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п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2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нных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-20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язях  дисциплинами,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1057" y="2464435"/>
            <a:ext cx="1553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да</a:t>
            </a:r>
            <a:r>
              <a:rPr sz="280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0635" y="2464435"/>
            <a:ext cx="2178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037714"/>
            <a:ext cx="22313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130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ос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ов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5" dirty="0">
                <a:latin typeface="Calibri"/>
                <a:cs typeface="Calibri"/>
              </a:rPr>
              <a:t>о  научными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технологиями,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5495" y="2891104"/>
            <a:ext cx="5281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7015" algn="l"/>
                <a:tab pos="3911600" algn="l"/>
              </a:tabLst>
            </a:pP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оры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обеспе</a:t>
            </a:r>
            <a:r>
              <a:rPr sz="2800" spc="-20" dirty="0">
                <a:latin typeface="Calibri"/>
                <a:cs typeface="Calibri"/>
              </a:rPr>
              <a:t>ч</a:t>
            </a:r>
            <a:r>
              <a:rPr sz="2800" spc="-5" dirty="0">
                <a:latin typeface="Calibri"/>
                <a:cs typeface="Calibri"/>
              </a:rPr>
              <a:t>ива</a:t>
            </a:r>
            <a:r>
              <a:rPr sz="2800" spc="-30" dirty="0">
                <a:latin typeface="Calibri"/>
                <a:cs typeface="Calibri"/>
              </a:rPr>
              <a:t>ю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реш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3318128"/>
            <a:ext cx="657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комплексных научно-технических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проблем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830192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9916" y="3830192"/>
            <a:ext cx="4699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3540" algn="l"/>
              </a:tabLst>
            </a:pPr>
            <a:r>
              <a:rPr sz="2800" spc="-5" dirty="0">
                <a:latin typeface="Calibri"/>
                <a:cs typeface="Calibri"/>
              </a:rPr>
              <a:t>ин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егратив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ост</a:t>
            </a:r>
            <a:r>
              <a:rPr sz="2800" spc="-5" dirty="0">
                <a:latin typeface="Calibri"/>
                <a:cs typeface="Calibri"/>
              </a:rPr>
              <a:t>ь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дисцип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ин,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9992" y="3830192"/>
            <a:ext cx="256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3925" algn="l"/>
              </a:tabLst>
            </a:pPr>
            <a:r>
              <a:rPr sz="2800" spc="-10" dirty="0">
                <a:latin typeface="Calibri"/>
                <a:cs typeface="Calibri"/>
              </a:rPr>
              <a:t>ос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ов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нная</a:t>
            </a:r>
            <a:r>
              <a:rPr sz="2800" dirty="0">
                <a:latin typeface="Calibri"/>
                <a:cs typeface="Calibri"/>
              </a:rPr>
              <a:t>	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7526" y="4256988"/>
            <a:ext cx="971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дной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4256988"/>
            <a:ext cx="363283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95"/>
              </a:spcBef>
              <a:tabLst>
                <a:tab pos="2171065" algn="l"/>
              </a:tabLst>
            </a:pPr>
            <a:r>
              <a:rPr sz="2800" spc="-5" dirty="0">
                <a:latin typeface="Calibri"/>
                <a:cs typeface="Calibri"/>
              </a:rPr>
              <a:t>переносе	</a:t>
            </a:r>
            <a:r>
              <a:rPr sz="2800" spc="-30" dirty="0">
                <a:latin typeface="Calibri"/>
                <a:cs typeface="Calibri"/>
              </a:rPr>
              <a:t>методов  </a:t>
            </a:r>
            <a:r>
              <a:rPr sz="2800" spc="-10" dirty="0">
                <a:latin typeface="Calibri"/>
                <a:cs typeface="Calibri"/>
              </a:rPr>
              <a:t>дисциплине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другую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1811020" algn="l"/>
              </a:tabLst>
            </a:pPr>
            <a:r>
              <a:rPr sz="2800" spc="-10" dirty="0">
                <a:latin typeface="Calibri"/>
                <a:cs typeface="Calibri"/>
              </a:rPr>
              <a:t>синтез	</a:t>
            </a:r>
            <a:r>
              <a:rPr sz="2800" spc="-30" dirty="0">
                <a:latin typeface="Calibri"/>
                <a:cs typeface="Calibri"/>
              </a:rPr>
              <a:t>результатов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7242" y="4256988"/>
            <a:ext cx="292163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2524125" algn="l"/>
              </a:tabLst>
            </a:pP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сл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ова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9685" algn="ctr">
              <a:lnSpc>
                <a:spcPct val="100000"/>
              </a:lnSpc>
              <a:tabLst>
                <a:tab pos="2301240" algn="l"/>
              </a:tabLst>
            </a:pPr>
            <a:r>
              <a:rPr sz="2800" spc="-15" dirty="0">
                <a:latin typeface="Calibri"/>
                <a:cs typeface="Calibri"/>
              </a:rPr>
              <a:t>полученных	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890" y="5196077"/>
            <a:ext cx="1106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рамках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144" y="5623052"/>
            <a:ext cx="4749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различных </a:t>
            </a:r>
            <a:r>
              <a:rPr sz="2800" spc="-5" dirty="0">
                <a:latin typeface="Calibri"/>
                <a:cs typeface="Calibri"/>
              </a:rPr>
              <a:t>научных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дисциплин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461594"/>
            <a:ext cx="6901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Цель</a:t>
            </a:r>
            <a:r>
              <a:rPr sz="4400" spc="-35" dirty="0"/>
              <a:t> </a:t>
            </a:r>
            <a:r>
              <a:rPr sz="4400" spc="-5" dirty="0"/>
              <a:t>междисциплинарности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23998"/>
            <a:ext cx="7499984" cy="35648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368425" indent="-343535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  <a:tab pos="3321685" algn="l"/>
              </a:tabLst>
            </a:pPr>
            <a:r>
              <a:rPr sz="2700" dirty="0">
                <a:latin typeface="Calibri"/>
                <a:cs typeface="Calibri"/>
              </a:rPr>
              <a:t>повышение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уровня	</a:t>
            </a:r>
            <a:r>
              <a:rPr sz="2700" spc="-5" dirty="0">
                <a:latin typeface="Calibri"/>
                <a:cs typeface="Calibri"/>
              </a:rPr>
              <a:t>м</a:t>
            </a:r>
            <a:r>
              <a:rPr sz="2700" spc="-40" dirty="0">
                <a:latin typeface="Calibri"/>
                <a:cs typeface="Calibri"/>
              </a:rPr>
              <a:t>е</a:t>
            </a:r>
            <a:r>
              <a:rPr sz="2700" spc="-5" dirty="0">
                <a:latin typeface="Calibri"/>
                <a:cs typeface="Calibri"/>
              </a:rPr>
              <a:t>д</a:t>
            </a:r>
            <a:r>
              <a:rPr sz="2700" spc="5" dirty="0">
                <a:latin typeface="Calibri"/>
                <a:cs typeface="Calibri"/>
              </a:rPr>
              <a:t>и</a:t>
            </a:r>
            <a:r>
              <a:rPr sz="2700" spc="-45" dirty="0">
                <a:latin typeface="Calibri"/>
                <a:cs typeface="Calibri"/>
              </a:rPr>
              <a:t>к</a:t>
            </a:r>
            <a:r>
              <a:rPr sz="2700" spc="10" dirty="0">
                <a:latin typeface="Calibri"/>
                <a:cs typeface="Calibri"/>
              </a:rPr>
              <a:t>о</a:t>
            </a:r>
            <a:r>
              <a:rPr sz="2700" dirty="0">
                <a:latin typeface="Calibri"/>
                <a:cs typeface="Calibri"/>
              </a:rPr>
              <a:t>-пси</a:t>
            </a:r>
            <a:r>
              <a:rPr sz="2700" spc="-45" dirty="0">
                <a:latin typeface="Calibri"/>
                <a:cs typeface="Calibri"/>
              </a:rPr>
              <a:t>хо</a:t>
            </a:r>
            <a:r>
              <a:rPr sz="2700" spc="-5" dirty="0">
                <a:latin typeface="Calibri"/>
                <a:cs typeface="Calibri"/>
              </a:rPr>
              <a:t>л</a:t>
            </a:r>
            <a:r>
              <a:rPr sz="2700" dirty="0">
                <a:latin typeface="Calibri"/>
                <a:cs typeface="Calibri"/>
              </a:rPr>
              <a:t>о</a:t>
            </a:r>
            <a:r>
              <a:rPr sz="2700" spc="-35" dirty="0">
                <a:latin typeface="Calibri"/>
                <a:cs typeface="Calibri"/>
              </a:rPr>
              <a:t>г</a:t>
            </a:r>
            <a:r>
              <a:rPr sz="2700" spc="5" dirty="0">
                <a:latin typeface="Calibri"/>
                <a:cs typeface="Calibri"/>
              </a:rPr>
              <a:t>о</a:t>
            </a:r>
            <a:r>
              <a:rPr sz="2700" dirty="0">
                <a:latin typeface="Calibri"/>
                <a:cs typeface="Calibri"/>
              </a:rPr>
              <a:t>-  </a:t>
            </a:r>
            <a:r>
              <a:rPr sz="2700" spc="-10" dirty="0">
                <a:latin typeface="Calibri"/>
                <a:cs typeface="Calibri"/>
              </a:rPr>
              <a:t>педагогической </a:t>
            </a:r>
            <a:r>
              <a:rPr sz="2700" dirty="0">
                <a:latin typeface="Calibri"/>
                <a:cs typeface="Calibri"/>
              </a:rPr>
              <a:t>помощи,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080"/>
              </a:lnSpc>
              <a:spcBef>
                <a:spcPts val="2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междисциплинарная интеграция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различных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ts val="2920"/>
              </a:lnSpc>
              <a:spcBef>
                <a:spcPts val="204"/>
              </a:spcBef>
            </a:pPr>
            <a:r>
              <a:rPr sz="2700" spc="-5" dirty="0">
                <a:latin typeface="Calibri"/>
                <a:cs typeface="Calibri"/>
              </a:rPr>
              <a:t>специалистов </a:t>
            </a:r>
            <a:r>
              <a:rPr sz="2700" dirty="0">
                <a:latin typeface="Calibri"/>
                <a:cs typeface="Calibri"/>
              </a:rPr>
              <a:t>для </a:t>
            </a:r>
            <a:r>
              <a:rPr sz="2700" spc="-5" dirty="0">
                <a:latin typeface="Calibri"/>
                <a:cs typeface="Calibri"/>
              </a:rPr>
              <a:t>обеспечения </a:t>
            </a:r>
            <a:r>
              <a:rPr sz="2700" spc="-10" dirty="0">
                <a:latin typeface="Calibri"/>
                <a:cs typeface="Calibri"/>
              </a:rPr>
              <a:t>комплексности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  </a:t>
            </a:r>
            <a:r>
              <a:rPr sz="2700" spc="-10" dirty="0">
                <a:latin typeface="Calibri"/>
                <a:cs typeface="Calibri"/>
              </a:rPr>
              <a:t>преемственности реабилитационного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процесса.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600710" indent="-343535">
              <a:lnSpc>
                <a:spcPts val="292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latin typeface="Calibri"/>
                <a:cs typeface="Calibri"/>
              </a:rPr>
              <a:t>полноценное </a:t>
            </a:r>
            <a:r>
              <a:rPr sz="2700" dirty="0">
                <a:latin typeface="Calibri"/>
                <a:cs typeface="Calibri"/>
              </a:rPr>
              <a:t>и оптимальное </a:t>
            </a:r>
            <a:r>
              <a:rPr sz="2700" spc="-10" dirty="0">
                <a:latin typeface="Calibri"/>
                <a:cs typeface="Calibri"/>
              </a:rPr>
              <a:t>использование  реабилитационного </a:t>
            </a:r>
            <a:r>
              <a:rPr sz="2700" spc="-5" dirty="0">
                <a:latin typeface="Calibri"/>
                <a:cs typeface="Calibri"/>
              </a:rPr>
              <a:t>потенциала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личности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336042"/>
            <a:ext cx="7823834" cy="51542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1649730" indent="55880">
              <a:lnSpc>
                <a:spcPts val="2880"/>
              </a:lnSpc>
              <a:spcBef>
                <a:spcPts val="290"/>
              </a:spcBef>
            </a:pPr>
            <a:r>
              <a:rPr sz="2500" spc="-35" dirty="0">
                <a:solidFill>
                  <a:srgbClr val="0000FF"/>
                </a:solidFill>
                <a:latin typeface="Arial"/>
                <a:cs typeface="Arial"/>
              </a:rPr>
              <a:t>МКФ </a:t>
            </a:r>
            <a:r>
              <a:rPr sz="2500" spc="-25" dirty="0">
                <a:solidFill>
                  <a:srgbClr val="0000FF"/>
                </a:solidFill>
                <a:latin typeface="Arial"/>
                <a:cs typeface="Arial"/>
              </a:rPr>
              <a:t>является </a:t>
            </a:r>
            <a:r>
              <a:rPr sz="2500" spc="-10" dirty="0">
                <a:solidFill>
                  <a:srgbClr val="0000FF"/>
                </a:solidFill>
                <a:latin typeface="Arial"/>
                <a:cs typeface="Arial"/>
              </a:rPr>
              <a:t>инструментом управления  реабилитационной</a:t>
            </a:r>
            <a:endParaRPr sz="2500">
              <a:latin typeface="Arial"/>
              <a:cs typeface="Arial"/>
            </a:endParaRPr>
          </a:p>
          <a:p>
            <a:pPr marL="12700" marR="2861310">
              <a:lnSpc>
                <a:spcPts val="2870"/>
              </a:lnSpc>
              <a:spcBef>
                <a:spcPts val="10"/>
              </a:spcBef>
            </a:pPr>
            <a:r>
              <a:rPr sz="2500" spc="-20" dirty="0">
                <a:solidFill>
                  <a:srgbClr val="0000FF"/>
                </a:solidFill>
                <a:latin typeface="Arial"/>
                <a:cs typeface="Arial"/>
              </a:rPr>
              <a:t>мультидисциплинарной </a:t>
            </a:r>
            <a:r>
              <a:rPr sz="2500" spc="-15" dirty="0">
                <a:solidFill>
                  <a:srgbClr val="0000FF"/>
                </a:solidFill>
                <a:latin typeface="Arial"/>
                <a:cs typeface="Arial"/>
              </a:rPr>
              <a:t>бригадой  </a:t>
            </a:r>
            <a:r>
              <a:rPr sz="2500" spc="-35" dirty="0">
                <a:latin typeface="Arial"/>
                <a:cs typeface="Arial"/>
              </a:rPr>
              <a:t>МКФ </a:t>
            </a:r>
            <a:r>
              <a:rPr sz="2500" spc="-25" dirty="0">
                <a:latin typeface="Arial"/>
                <a:cs typeface="Arial"/>
              </a:rPr>
              <a:t>позволяет </a:t>
            </a:r>
            <a:r>
              <a:rPr sz="2500" spc="-5" dirty="0">
                <a:latin typeface="Arial"/>
                <a:cs typeface="Arial"/>
              </a:rPr>
              <a:t>поставить в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один</a:t>
            </a:r>
            <a:endParaRPr sz="2500">
              <a:latin typeface="Arial"/>
              <a:cs typeface="Arial"/>
            </a:endParaRPr>
          </a:p>
          <a:p>
            <a:pPr marL="12700" marR="96520">
              <a:lnSpc>
                <a:spcPts val="2870"/>
              </a:lnSpc>
              <a:spcBef>
                <a:spcPts val="10"/>
              </a:spcBef>
            </a:pPr>
            <a:r>
              <a:rPr sz="2500" spc="-15" dirty="0">
                <a:latin typeface="Arial"/>
                <a:cs typeface="Arial"/>
              </a:rPr>
              <a:t>ряд </a:t>
            </a:r>
            <a:r>
              <a:rPr sz="2500" spc="-5" dirty="0">
                <a:latin typeface="Arial"/>
                <a:cs typeface="Arial"/>
              </a:rPr>
              <a:t>с </a:t>
            </a:r>
            <a:r>
              <a:rPr sz="2500" spc="-10" dirty="0">
                <a:latin typeface="Arial"/>
                <a:cs typeface="Arial"/>
              </a:rPr>
              <a:t>медицинскими </a:t>
            </a:r>
            <a:r>
              <a:rPr sz="2500" spc="-15" dirty="0">
                <a:latin typeface="Arial"/>
                <a:cs typeface="Arial"/>
              </a:rPr>
              <a:t>проблемами </a:t>
            </a:r>
            <a:r>
              <a:rPr sz="2500" spc="-10" dirty="0">
                <a:latin typeface="Arial"/>
                <a:cs typeface="Arial"/>
              </a:rPr>
              <a:t>другие </a:t>
            </a:r>
            <a:r>
              <a:rPr sz="2500" spc="-20" dirty="0">
                <a:latin typeface="Arial"/>
                <a:cs typeface="Arial"/>
              </a:rPr>
              <a:t>проблемы,  </a:t>
            </a:r>
            <a:r>
              <a:rPr sz="2500" spc="-10" dirty="0">
                <a:latin typeface="Arial"/>
                <a:cs typeface="Arial"/>
              </a:rPr>
              <a:t>Выявленные </a:t>
            </a:r>
            <a:r>
              <a:rPr sz="2500" spc="-15" dirty="0">
                <a:latin typeface="Arial"/>
                <a:cs typeface="Arial"/>
              </a:rPr>
              <a:t>немедицинскими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специалистами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745"/>
              </a:lnSpc>
            </a:pPr>
            <a:r>
              <a:rPr sz="2500" spc="-20" dirty="0">
                <a:latin typeface="Arial"/>
                <a:cs typeface="Arial"/>
              </a:rPr>
              <a:t>(психологом,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эрготерапевтом,</a:t>
            </a:r>
            <a:endParaRPr sz="2500">
              <a:latin typeface="Arial"/>
              <a:cs typeface="Arial"/>
            </a:endParaRPr>
          </a:p>
          <a:p>
            <a:pPr marL="12700" marR="678180">
              <a:lnSpc>
                <a:spcPts val="2870"/>
              </a:lnSpc>
              <a:spcBef>
                <a:spcPts val="140"/>
              </a:spcBef>
            </a:pPr>
            <a:r>
              <a:rPr sz="2500" spc="-10" dirty="0">
                <a:latin typeface="Arial"/>
                <a:cs typeface="Arial"/>
              </a:rPr>
              <a:t>физическим </a:t>
            </a:r>
            <a:r>
              <a:rPr sz="2500" spc="-15" dirty="0">
                <a:latin typeface="Arial"/>
                <a:cs typeface="Arial"/>
              </a:rPr>
              <a:t>терапевтом), </a:t>
            </a:r>
            <a:r>
              <a:rPr sz="2500" spc="-25" dirty="0">
                <a:latin typeface="Arial"/>
                <a:cs typeface="Arial"/>
              </a:rPr>
              <a:t>сделать </a:t>
            </a:r>
            <a:r>
              <a:rPr sz="2500" spc="-15" dirty="0">
                <a:latin typeface="Arial"/>
                <a:cs typeface="Arial"/>
              </a:rPr>
              <a:t>прозрачной </a:t>
            </a:r>
            <a:r>
              <a:rPr sz="2500" spc="-5" dirty="0">
                <a:latin typeface="Arial"/>
                <a:cs typeface="Arial"/>
              </a:rPr>
              <a:t>и  эффективной их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деятельность.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5900"/>
              </a:lnSpc>
            </a:pPr>
            <a:r>
              <a:rPr sz="2500" spc="-25" dirty="0">
                <a:latin typeface="Arial"/>
                <a:cs typeface="Arial"/>
              </a:rPr>
              <a:t>Главный </a:t>
            </a:r>
            <a:r>
              <a:rPr sz="2500" spc="-10" dirty="0">
                <a:latin typeface="Arial"/>
                <a:cs typeface="Arial"/>
              </a:rPr>
              <a:t>инструмент </a:t>
            </a:r>
            <a:r>
              <a:rPr sz="2500" spc="-15" dirty="0">
                <a:latin typeface="Arial"/>
                <a:cs typeface="Arial"/>
              </a:rPr>
              <a:t>работы </a:t>
            </a:r>
            <a:r>
              <a:rPr sz="2500" spc="-20" dirty="0">
                <a:solidFill>
                  <a:srgbClr val="0000FF"/>
                </a:solidFill>
                <a:latin typeface="Arial"/>
                <a:cs typeface="Arial"/>
              </a:rPr>
              <a:t>мультидисциплинарной  </a:t>
            </a:r>
            <a:r>
              <a:rPr sz="2500" spc="-15" dirty="0">
                <a:solidFill>
                  <a:srgbClr val="0000FF"/>
                </a:solidFill>
                <a:latin typeface="Arial"/>
                <a:cs typeface="Arial"/>
              </a:rPr>
              <a:t>бригады </a:t>
            </a:r>
            <a:r>
              <a:rPr sz="2500" spc="-15" dirty="0">
                <a:latin typeface="Arial"/>
                <a:cs typeface="Arial"/>
              </a:rPr>
              <a:t>–заседание (встреча) </a:t>
            </a:r>
            <a:r>
              <a:rPr sz="2500" spc="-5" dirty="0">
                <a:latin typeface="Arial"/>
                <a:cs typeface="Arial"/>
              </a:rPr>
              <a:t>МДБ, </a:t>
            </a:r>
            <a:r>
              <a:rPr sz="2500" spc="-50" dirty="0">
                <a:latin typeface="Arial"/>
                <a:cs typeface="Arial"/>
              </a:rPr>
              <a:t>результатом  </a:t>
            </a:r>
            <a:r>
              <a:rPr sz="2500" spc="-15" dirty="0">
                <a:latin typeface="Arial"/>
                <a:cs typeface="Arial"/>
              </a:rPr>
              <a:t>работы которой </a:t>
            </a:r>
            <a:r>
              <a:rPr sz="2500" spc="-25" dirty="0">
                <a:latin typeface="Arial"/>
                <a:cs typeface="Arial"/>
              </a:rPr>
              <a:t>является </a:t>
            </a:r>
            <a:r>
              <a:rPr sz="2500" spc="-15" dirty="0">
                <a:latin typeface="Arial"/>
                <a:cs typeface="Arial"/>
              </a:rPr>
              <a:t>составление  реабилитационного </a:t>
            </a:r>
            <a:r>
              <a:rPr sz="2500" spc="-10" dirty="0">
                <a:latin typeface="Arial"/>
                <a:cs typeface="Arial"/>
              </a:rPr>
              <a:t>диагноза </a:t>
            </a:r>
            <a:r>
              <a:rPr sz="2500" spc="-5" dirty="0">
                <a:latin typeface="Arial"/>
                <a:cs typeface="Arial"/>
              </a:rPr>
              <a:t>и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плана.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782" y="1225423"/>
            <a:ext cx="2573655" cy="353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Times New Roman"/>
                <a:cs typeface="Times New Roman"/>
              </a:rPr>
              <a:t>Международная</a:t>
            </a:r>
            <a:endParaRPr sz="16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классификация болезней  (МКБ-10 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11)</a:t>
            </a:r>
            <a:endParaRPr sz="1600">
              <a:latin typeface="Times New Roman"/>
              <a:cs typeface="Times New Roman"/>
            </a:endParaRPr>
          </a:p>
          <a:p>
            <a:pPr marL="355600" marR="3937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International  Classification of Diseases  (ICD-10, 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ICD-11)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355600" marR="8070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35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еждунар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дная  классификация</a:t>
            </a:r>
            <a:endParaRPr sz="1600">
              <a:latin typeface="Times New Roman"/>
              <a:cs typeface="Times New Roman"/>
            </a:endParaRPr>
          </a:p>
          <a:p>
            <a:pPr marL="355600" marR="488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функционирования  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International  Classification of  Functioning, Disability  and Health - ICF</a:t>
            </a:r>
            <a:r>
              <a:rPr sz="1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(МКФ)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854" y="22352"/>
            <a:ext cx="7307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7010" marR="5080" indent="-1464945">
              <a:lnSpc>
                <a:spcPct val="100000"/>
              </a:lnSpc>
              <a:spcBef>
                <a:spcPts val="100"/>
              </a:spcBef>
              <a:tabLst>
                <a:tab pos="3086735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Роль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классификаций	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0" dirty="0">
                <a:latin typeface="Times New Roman"/>
                <a:cs typeface="Times New Roman"/>
              </a:rPr>
              <a:t>создании стратегий лечения,  профилактики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реабилитации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7565" y="1840483"/>
            <a:ext cx="405130" cy="270510"/>
          </a:xfrm>
          <a:custGeom>
            <a:avLst/>
            <a:gdLst/>
            <a:ahLst/>
            <a:cxnLst/>
            <a:rect l="l" t="t" r="r" b="b"/>
            <a:pathLst>
              <a:path w="405129" h="270510">
                <a:moveTo>
                  <a:pt x="270001" y="0"/>
                </a:moveTo>
                <a:lnTo>
                  <a:pt x="270001" y="67437"/>
                </a:lnTo>
                <a:lnTo>
                  <a:pt x="0" y="67437"/>
                </a:lnTo>
                <a:lnTo>
                  <a:pt x="67437" y="135000"/>
                </a:lnTo>
                <a:lnTo>
                  <a:pt x="0" y="202437"/>
                </a:lnTo>
                <a:lnTo>
                  <a:pt x="270001" y="202437"/>
                </a:lnTo>
                <a:lnTo>
                  <a:pt x="270001" y="270001"/>
                </a:lnTo>
                <a:lnTo>
                  <a:pt x="405003" y="135000"/>
                </a:lnTo>
                <a:lnTo>
                  <a:pt x="27000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1398" y="3715765"/>
            <a:ext cx="405130" cy="270510"/>
          </a:xfrm>
          <a:custGeom>
            <a:avLst/>
            <a:gdLst/>
            <a:ahLst/>
            <a:cxnLst/>
            <a:rect l="l" t="t" r="r" b="b"/>
            <a:pathLst>
              <a:path w="405129" h="270510">
                <a:moveTo>
                  <a:pt x="270001" y="0"/>
                </a:moveTo>
                <a:lnTo>
                  <a:pt x="270001" y="67436"/>
                </a:lnTo>
                <a:lnTo>
                  <a:pt x="0" y="67436"/>
                </a:lnTo>
                <a:lnTo>
                  <a:pt x="67563" y="135000"/>
                </a:lnTo>
                <a:lnTo>
                  <a:pt x="0" y="202437"/>
                </a:lnTo>
                <a:lnTo>
                  <a:pt x="270001" y="202437"/>
                </a:lnTo>
                <a:lnTo>
                  <a:pt x="270001" y="270001"/>
                </a:lnTo>
                <a:lnTo>
                  <a:pt x="405129" y="135000"/>
                </a:lnTo>
                <a:lnTo>
                  <a:pt x="27000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0185" y="1379296"/>
            <a:ext cx="25241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Выявление </a:t>
            </a:r>
            <a:r>
              <a:rPr sz="1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причин  </a:t>
            </a:r>
            <a:r>
              <a:rPr sz="1800" spc="-5" dirty="0">
                <a:latin typeface="Times New Roman"/>
                <a:cs typeface="Times New Roman"/>
              </a:rPr>
              <a:t>заболевания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основных  </a:t>
            </a:r>
            <a:r>
              <a:rPr sz="1800" spc="-10" dirty="0">
                <a:latin typeface="Times New Roman"/>
                <a:cs typeface="Times New Roman"/>
              </a:rPr>
              <a:t>механизмов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0185" y="3245358"/>
            <a:ext cx="2426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Учитывает </a:t>
            </a:r>
            <a:r>
              <a:rPr sz="1800" spc="-10" dirty="0">
                <a:latin typeface="Times New Roman"/>
                <a:cs typeface="Times New Roman"/>
              </a:rPr>
              <a:t>изменения </a:t>
            </a:r>
            <a:r>
              <a:rPr sz="1800" dirty="0">
                <a:latin typeface="Times New Roman"/>
                <a:cs typeface="Times New Roman"/>
              </a:rPr>
              <a:t>в 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состоянии </a:t>
            </a:r>
            <a:r>
              <a:rPr sz="1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здоровья </a:t>
            </a:r>
            <a:r>
              <a:rPr sz="1800" spc="-5" dirty="0">
                <a:latin typeface="Times New Roman"/>
                <a:cs typeface="Times New Roman"/>
              </a:rPr>
              <a:t>без  </a:t>
            </a:r>
            <a:r>
              <a:rPr sz="1800" dirty="0">
                <a:latin typeface="Times New Roman"/>
                <a:cs typeface="Times New Roman"/>
              </a:rPr>
              <a:t>учеты </a:t>
            </a:r>
            <a:r>
              <a:rPr sz="1800" spc="-10" dirty="0">
                <a:latin typeface="Times New Roman"/>
                <a:cs typeface="Times New Roman"/>
              </a:rPr>
              <a:t>причин,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10" dirty="0">
                <a:latin typeface="Times New Roman"/>
                <a:cs typeface="Times New Roman"/>
              </a:rPr>
              <a:t>факту 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момент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осмотра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1534" y="3026536"/>
            <a:ext cx="796747" cy="1657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426" y="830961"/>
            <a:ext cx="856520" cy="142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5651" y="1343470"/>
            <a:ext cx="937626" cy="1293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157" y="39623"/>
            <a:ext cx="8317230" cy="63931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02870" algn="ctr">
              <a:lnSpc>
                <a:spcPct val="100000"/>
              </a:lnSpc>
              <a:spcBef>
                <a:spcPts val="785"/>
              </a:spcBef>
            </a:pPr>
            <a:r>
              <a:rPr sz="3000" spc="-10" dirty="0">
                <a:solidFill>
                  <a:srgbClr val="0000FF"/>
                </a:solidFill>
                <a:latin typeface="Arial"/>
                <a:cs typeface="Arial"/>
              </a:rPr>
              <a:t>Международная</a:t>
            </a:r>
            <a:endParaRPr sz="3000">
              <a:latin typeface="Arial"/>
              <a:cs typeface="Arial"/>
            </a:endParaRPr>
          </a:p>
          <a:p>
            <a:pPr marL="100330" algn="ctr">
              <a:lnSpc>
                <a:spcPts val="3240"/>
              </a:lnSpc>
              <a:spcBef>
                <a:spcPts val="685"/>
              </a:spcBef>
            </a:pP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классификация </a:t>
            </a:r>
            <a:r>
              <a:rPr sz="3000" spc="-20" dirty="0">
                <a:solidFill>
                  <a:srgbClr val="0000FF"/>
                </a:solidFill>
                <a:latin typeface="Arial"/>
                <a:cs typeface="Arial"/>
              </a:rPr>
              <a:t>болезней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(МКБ10 и</a:t>
            </a:r>
            <a:r>
              <a:rPr sz="30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rgbClr val="0000FF"/>
                </a:solidFill>
                <a:latin typeface="Arial"/>
                <a:cs typeface="Arial"/>
              </a:rPr>
              <a:t>11)</a:t>
            </a:r>
            <a:endParaRPr sz="3000">
              <a:latin typeface="Arial"/>
              <a:cs typeface="Arial"/>
            </a:endParaRPr>
          </a:p>
          <a:p>
            <a:pPr marL="424815" algn="ctr">
              <a:lnSpc>
                <a:spcPts val="3240"/>
              </a:lnSpc>
            </a:pP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International</a:t>
            </a:r>
            <a:endParaRPr sz="3000">
              <a:latin typeface="Arial"/>
              <a:cs typeface="Arial"/>
            </a:endParaRPr>
          </a:p>
          <a:p>
            <a:pPr marL="104139" algn="ctr">
              <a:lnSpc>
                <a:spcPct val="100000"/>
              </a:lnSpc>
              <a:spcBef>
                <a:spcPts val="675"/>
              </a:spcBef>
            </a:pP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Classification of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Diseases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(ICD10,</a:t>
            </a:r>
            <a:r>
              <a:rPr sz="30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000FF"/>
                </a:solidFill>
                <a:latin typeface="Arial"/>
                <a:cs typeface="Arial"/>
              </a:rPr>
              <a:t>ICD-11):</a:t>
            </a:r>
            <a:endParaRPr sz="3000">
              <a:latin typeface="Arial"/>
              <a:cs typeface="Arial"/>
            </a:endParaRPr>
          </a:p>
          <a:p>
            <a:pPr marL="436245" marR="5080" indent="-436245">
              <a:lnSpc>
                <a:spcPts val="2880"/>
              </a:lnSpc>
              <a:spcBef>
                <a:spcPts val="1380"/>
              </a:spcBef>
              <a:buSzPct val="45000"/>
              <a:buChar char="●"/>
              <a:tabLst>
                <a:tab pos="436245" algn="l"/>
                <a:tab pos="436880" algn="l"/>
              </a:tabLst>
            </a:pPr>
            <a:r>
              <a:rPr sz="3000" spc="-10" dirty="0">
                <a:latin typeface="Arial"/>
                <a:cs typeface="Arial"/>
              </a:rPr>
              <a:t>Выявление </a:t>
            </a:r>
            <a:r>
              <a:rPr sz="3000" dirty="0">
                <a:latin typeface="Arial"/>
                <a:cs typeface="Arial"/>
              </a:rPr>
              <a:t>причин </a:t>
            </a:r>
            <a:r>
              <a:rPr sz="3000" spc="-15" dirty="0">
                <a:latin typeface="Arial"/>
                <a:cs typeface="Arial"/>
              </a:rPr>
              <a:t>заболевания </a:t>
            </a:r>
            <a:r>
              <a:rPr sz="3000" dirty="0">
                <a:latin typeface="Arial"/>
                <a:cs typeface="Arial"/>
              </a:rPr>
              <a:t>и </a:t>
            </a:r>
            <a:r>
              <a:rPr sz="3000" spc="-5" dirty="0">
                <a:latin typeface="Arial"/>
                <a:cs typeface="Arial"/>
              </a:rPr>
              <a:t>основных  </a:t>
            </a:r>
            <a:r>
              <a:rPr sz="3000" spc="-15" dirty="0">
                <a:latin typeface="Arial"/>
                <a:cs typeface="Arial"/>
              </a:rPr>
              <a:t>механизмов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повреждения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●"/>
            </a:pPr>
            <a:endParaRPr sz="4900">
              <a:latin typeface="Times New Roman"/>
              <a:cs typeface="Times New Roman"/>
            </a:endParaRPr>
          </a:p>
          <a:p>
            <a:pPr marL="1504950" marR="1070610" lvl="1" indent="-326390">
              <a:lnSpc>
                <a:spcPts val="2880"/>
              </a:lnSpc>
              <a:buSzPct val="45000"/>
              <a:buChar char="●"/>
              <a:tabLst>
                <a:tab pos="1501775" algn="l"/>
                <a:tab pos="1502410" algn="l"/>
              </a:tabLst>
            </a:pPr>
            <a:r>
              <a:rPr sz="3000" spc="-10" dirty="0">
                <a:solidFill>
                  <a:srgbClr val="0000FF"/>
                </a:solidFill>
                <a:latin typeface="Arial"/>
                <a:cs typeface="Arial"/>
              </a:rPr>
              <a:t>Международная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классификация  </a:t>
            </a:r>
            <a:r>
              <a:rPr sz="3000" spc="-10" dirty="0">
                <a:solidFill>
                  <a:srgbClr val="0000FF"/>
                </a:solidFill>
                <a:latin typeface="Arial"/>
                <a:cs typeface="Arial"/>
              </a:rPr>
              <a:t>функционирования</a:t>
            </a:r>
            <a:r>
              <a:rPr sz="30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(International</a:t>
            </a:r>
            <a:endParaRPr sz="3000">
              <a:latin typeface="Arial"/>
              <a:cs typeface="Arial"/>
            </a:endParaRPr>
          </a:p>
          <a:p>
            <a:pPr marL="2757805" marR="278130" indent="-2045970">
              <a:lnSpc>
                <a:spcPts val="2880"/>
              </a:lnSpc>
              <a:spcBef>
                <a:spcPts val="5"/>
              </a:spcBef>
              <a:tabLst>
                <a:tab pos="3589654" algn="l"/>
              </a:tabLst>
            </a:pP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Classification of	Functioning,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Disability</a:t>
            </a:r>
            <a:r>
              <a:rPr sz="30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and 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Health - ICF</a:t>
            </a:r>
            <a:r>
              <a:rPr sz="3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000FF"/>
                </a:solidFill>
                <a:latin typeface="Arial"/>
                <a:cs typeface="Arial"/>
              </a:rPr>
              <a:t>(МКФ)</a:t>
            </a:r>
            <a:endParaRPr sz="3000">
              <a:latin typeface="Arial"/>
              <a:cs typeface="Arial"/>
            </a:endParaRPr>
          </a:p>
          <a:p>
            <a:pPr marL="335915" marR="91440" indent="-323850">
              <a:lnSpc>
                <a:spcPct val="80000"/>
              </a:lnSpc>
              <a:spcBef>
                <a:spcPts val="1425"/>
              </a:spcBef>
              <a:buSzPct val="45000"/>
              <a:buChar char="●"/>
              <a:tabLst>
                <a:tab pos="335915" algn="l"/>
                <a:tab pos="336550" algn="l"/>
              </a:tabLst>
            </a:pPr>
            <a:r>
              <a:rPr sz="3000" spc="-20" dirty="0">
                <a:latin typeface="Arial"/>
                <a:cs typeface="Arial"/>
              </a:rPr>
              <a:t>Учитывает </a:t>
            </a:r>
            <a:r>
              <a:rPr sz="3000" dirty="0">
                <a:latin typeface="Arial"/>
                <a:cs typeface="Arial"/>
              </a:rPr>
              <a:t>изменения в </a:t>
            </a:r>
            <a:r>
              <a:rPr sz="3000" spc="-5" dirty="0">
                <a:latin typeface="Arial"/>
                <a:cs typeface="Arial"/>
              </a:rPr>
              <a:t>состоянии </a:t>
            </a:r>
            <a:r>
              <a:rPr sz="3000" spc="-15" dirty="0">
                <a:latin typeface="Arial"/>
                <a:cs typeface="Arial"/>
              </a:rPr>
              <a:t>здоровья  </a:t>
            </a:r>
            <a:r>
              <a:rPr sz="3000" spc="-35" dirty="0">
                <a:latin typeface="Arial"/>
                <a:cs typeface="Arial"/>
              </a:rPr>
              <a:t>без </a:t>
            </a:r>
            <a:r>
              <a:rPr sz="3000" spc="-20" dirty="0">
                <a:latin typeface="Arial"/>
                <a:cs typeface="Arial"/>
              </a:rPr>
              <a:t>учеты </a:t>
            </a:r>
            <a:r>
              <a:rPr sz="3000" spc="-10" dirty="0">
                <a:latin typeface="Arial"/>
                <a:cs typeface="Arial"/>
              </a:rPr>
              <a:t>причин, </a:t>
            </a:r>
            <a:r>
              <a:rPr sz="3000" dirty="0">
                <a:latin typeface="Arial"/>
                <a:cs typeface="Arial"/>
              </a:rPr>
              <a:t>по </a:t>
            </a:r>
            <a:r>
              <a:rPr sz="3000" spc="10" dirty="0">
                <a:latin typeface="Arial"/>
                <a:cs typeface="Arial"/>
              </a:rPr>
              <a:t>факту </a:t>
            </a:r>
            <a:r>
              <a:rPr sz="3000" spc="-5" dirty="0">
                <a:latin typeface="Arial"/>
                <a:cs typeface="Arial"/>
              </a:rPr>
              <a:t>на </a:t>
            </a:r>
            <a:r>
              <a:rPr sz="3000" dirty="0">
                <a:latin typeface="Arial"/>
                <a:cs typeface="Arial"/>
              </a:rPr>
              <a:t>момент  </a:t>
            </a:r>
            <a:r>
              <a:rPr sz="3000" spc="-15" dirty="0">
                <a:latin typeface="Arial"/>
                <a:cs typeface="Arial"/>
              </a:rPr>
              <a:t>осмотра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002" y="429209"/>
            <a:ext cx="69627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8275" marR="5080" indent="-156210">
              <a:lnSpc>
                <a:spcPts val="3460"/>
              </a:lnSpc>
              <a:spcBef>
                <a:spcPts val="535"/>
              </a:spcBef>
            </a:pP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«Международная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классификация 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функционирования,</a:t>
            </a:r>
            <a:r>
              <a:rPr sz="32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ограничений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953" y="1485722"/>
            <a:ext cx="7940675" cy="4642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040130" marR="504825" indent="-526415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жизнедеятельности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и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здоровья»</a:t>
            </a:r>
            <a:r>
              <a:rPr sz="3200" b="1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- 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сокращенно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МКФ</a:t>
            </a:r>
            <a:r>
              <a:rPr sz="32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(International</a:t>
            </a:r>
            <a:endParaRPr sz="3200">
              <a:latin typeface="Arial"/>
              <a:cs typeface="Arial"/>
            </a:endParaRPr>
          </a:p>
          <a:p>
            <a:pPr marL="1291590">
              <a:lnSpc>
                <a:spcPts val="3400"/>
              </a:lnSpc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Classification of</a:t>
            </a:r>
            <a:r>
              <a:rPr sz="32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Functioning,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Disability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Health, сокращенно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32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ICF)</a:t>
            </a:r>
            <a:endParaRPr sz="3200">
              <a:latin typeface="Arial"/>
              <a:cs typeface="Arial"/>
            </a:endParaRPr>
          </a:p>
          <a:p>
            <a:pPr marL="996950" marR="671195" indent="-108585">
              <a:lnSpc>
                <a:spcPts val="2700"/>
              </a:lnSpc>
              <a:spcBef>
                <a:spcPts val="1460"/>
              </a:spcBef>
            </a:pPr>
            <a:r>
              <a:rPr sz="2500" spc="-5" dirty="0">
                <a:latin typeface="Arial"/>
                <a:cs typeface="Arial"/>
              </a:rPr>
              <a:t>признанная </a:t>
            </a:r>
            <a:r>
              <a:rPr sz="2500" spc="-10" dirty="0">
                <a:latin typeface="Arial"/>
                <a:cs typeface="Arial"/>
              </a:rPr>
              <a:t>специалистами </a:t>
            </a:r>
            <a:r>
              <a:rPr sz="2500" spc="-15" dirty="0">
                <a:latin typeface="Arial"/>
                <a:cs typeface="Arial"/>
              </a:rPr>
              <a:t>во </a:t>
            </a:r>
            <a:r>
              <a:rPr sz="2500" spc="-10" dirty="0">
                <a:latin typeface="Arial"/>
                <a:cs typeface="Arial"/>
              </a:rPr>
              <a:t>всем </a:t>
            </a:r>
            <a:r>
              <a:rPr sz="2500" spc="-5" dirty="0">
                <a:latin typeface="Arial"/>
                <a:cs typeface="Arial"/>
              </a:rPr>
              <a:t>мире  </a:t>
            </a:r>
            <a:r>
              <a:rPr sz="2500" dirty="0">
                <a:latin typeface="Arial"/>
                <a:cs typeface="Arial"/>
              </a:rPr>
              <a:t>классификация </a:t>
            </a:r>
            <a:r>
              <a:rPr sz="2500" spc="-10" dirty="0">
                <a:latin typeface="Arial"/>
                <a:cs typeface="Arial"/>
              </a:rPr>
              <a:t>составляющих </a:t>
            </a:r>
            <a:r>
              <a:rPr sz="2500" spc="-15" dirty="0">
                <a:latin typeface="Arial"/>
                <a:cs typeface="Arial"/>
              </a:rPr>
              <a:t>здоровья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и</a:t>
            </a:r>
            <a:endParaRPr sz="2500">
              <a:latin typeface="Arial"/>
              <a:cs typeface="Arial"/>
            </a:endParaRPr>
          </a:p>
          <a:p>
            <a:pPr marL="1390650" marR="908685" indent="-475615">
              <a:lnSpc>
                <a:spcPts val="2700"/>
              </a:lnSpc>
              <a:spcBef>
                <a:spcPts val="1395"/>
              </a:spcBef>
            </a:pPr>
            <a:r>
              <a:rPr sz="2500" spc="-5" dirty="0">
                <a:latin typeface="Arial"/>
                <a:cs typeface="Arial"/>
              </a:rPr>
              <a:t>связанных </a:t>
            </a:r>
            <a:r>
              <a:rPr sz="2500" spc="5" dirty="0">
                <a:latin typeface="Arial"/>
                <a:cs typeface="Arial"/>
              </a:rPr>
              <a:t>со </a:t>
            </a:r>
            <a:r>
              <a:rPr sz="2500" spc="-15" dirty="0">
                <a:latin typeface="Arial"/>
                <a:cs typeface="Arial"/>
              </a:rPr>
              <a:t>здоровьем </a:t>
            </a:r>
            <a:r>
              <a:rPr sz="2500" spc="-5" dirty="0">
                <a:latin typeface="Arial"/>
                <a:cs typeface="Arial"/>
              </a:rPr>
              <a:t>факторов, была  рекомендована </a:t>
            </a:r>
            <a:r>
              <a:rPr sz="2500" spc="-1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международного</a:t>
            </a:r>
            <a:endParaRPr sz="2500">
              <a:latin typeface="Arial"/>
              <a:cs typeface="Arial"/>
            </a:endParaRPr>
          </a:p>
          <a:p>
            <a:pPr marL="1659889" marR="698500" indent="-955675">
              <a:lnSpc>
                <a:spcPts val="2950"/>
              </a:lnSpc>
              <a:spcBef>
                <a:spcPts val="1205"/>
              </a:spcBef>
              <a:tabLst>
                <a:tab pos="4414520" algn="l"/>
              </a:tabLst>
            </a:pPr>
            <a:r>
              <a:rPr sz="2500" spc="-15" dirty="0">
                <a:latin typeface="Arial"/>
                <a:cs typeface="Arial"/>
              </a:rPr>
              <a:t>использования </a:t>
            </a:r>
            <a:r>
              <a:rPr sz="2500" spc="-5" dirty="0">
                <a:latin typeface="Arial"/>
                <a:cs typeface="Arial"/>
              </a:rPr>
              <a:t>54-й Всемирной </a:t>
            </a:r>
            <a:r>
              <a:rPr sz="2500" spc="-20" dirty="0">
                <a:latin typeface="Arial"/>
                <a:cs typeface="Arial"/>
              </a:rPr>
              <a:t>ассамблеей  </a:t>
            </a:r>
            <a:r>
              <a:rPr sz="2500" spc="-15" dirty="0">
                <a:latin typeface="Arial"/>
                <a:cs typeface="Arial"/>
              </a:rPr>
              <a:t>здравоохранения	</a:t>
            </a:r>
            <a:r>
              <a:rPr sz="2800" spc="-5" dirty="0">
                <a:latin typeface="Arial"/>
                <a:cs typeface="Arial"/>
              </a:rPr>
              <a:t>22 мая </a:t>
            </a:r>
            <a:r>
              <a:rPr sz="2500" spc="-5" dirty="0">
                <a:latin typeface="Arial"/>
                <a:cs typeface="Arial"/>
              </a:rPr>
              <a:t>2001 </a:t>
            </a:r>
            <a:r>
              <a:rPr sz="2500" spc="-305" dirty="0">
                <a:latin typeface="Arial"/>
                <a:cs typeface="Arial"/>
              </a:rPr>
              <a:t>г.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414" y="461594"/>
            <a:ext cx="6729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Реабилитационный</a:t>
            </a:r>
            <a:r>
              <a:rPr sz="4400" spc="-65" dirty="0"/>
              <a:t> </a:t>
            </a:r>
            <a:r>
              <a:rPr sz="4400" spc="-5" dirty="0"/>
              <a:t>диагноз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3446"/>
            <a:ext cx="7454900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>
              <a:lnSpc>
                <a:spcPts val="342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список </a:t>
            </a:r>
            <a:r>
              <a:rPr sz="3000" spc="-15" dirty="0">
                <a:latin typeface="Calibri"/>
                <a:cs typeface="Calibri"/>
              </a:rPr>
              <a:t>проблем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пациента,</a:t>
            </a:r>
            <a:endParaRPr sz="3000">
              <a:latin typeface="Calibri"/>
              <a:cs typeface="Calibri"/>
            </a:endParaRPr>
          </a:p>
          <a:p>
            <a:pPr marL="355600" marR="561975">
              <a:lnSpc>
                <a:spcPct val="90000"/>
              </a:lnSpc>
              <a:spcBef>
                <a:spcPts val="180"/>
              </a:spcBef>
            </a:pPr>
            <a:r>
              <a:rPr sz="3000" spc="-10" dirty="0">
                <a:latin typeface="Calibri"/>
                <a:cs typeface="Calibri"/>
              </a:rPr>
              <a:t>сформулированный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20" dirty="0">
                <a:latin typeface="Calibri"/>
                <a:cs typeface="Calibri"/>
              </a:rPr>
              <a:t>категориях </a:t>
            </a:r>
            <a:r>
              <a:rPr sz="3000" spc="-35" dirty="0">
                <a:latin typeface="Calibri"/>
                <a:cs typeface="Calibri"/>
              </a:rPr>
              <a:t>МКФ </a:t>
            </a:r>
            <a:r>
              <a:rPr sz="3000" dirty="0">
                <a:latin typeface="Calibri"/>
                <a:cs typeface="Calibri"/>
              </a:rPr>
              <a:t>и  </a:t>
            </a:r>
            <a:r>
              <a:rPr sz="3000" spc="-15" dirty="0">
                <a:latin typeface="Calibri"/>
                <a:cs typeface="Calibri"/>
              </a:rPr>
              <a:t>отражающий </a:t>
            </a:r>
            <a:r>
              <a:rPr sz="3000" dirty="0">
                <a:latin typeface="Calibri"/>
                <a:cs typeface="Calibri"/>
              </a:rPr>
              <a:t>все актуальные аспекты  </a:t>
            </a:r>
            <a:r>
              <a:rPr sz="3000" spc="-5" dirty="0">
                <a:latin typeface="Calibri"/>
                <a:cs typeface="Calibri"/>
              </a:rPr>
              <a:t>функционирования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пациента</a:t>
            </a:r>
            <a:endParaRPr sz="3000">
              <a:latin typeface="Calibri"/>
              <a:cs typeface="Calibri"/>
            </a:endParaRPr>
          </a:p>
          <a:p>
            <a:pPr marL="355600" marR="354330" indent="85090">
              <a:lnSpc>
                <a:spcPts val="3240"/>
              </a:lnSpc>
              <a:spcBef>
                <a:spcPts val="770"/>
              </a:spcBef>
              <a:tabLst>
                <a:tab pos="1946275" algn="l"/>
              </a:tabLst>
            </a:pPr>
            <a:r>
              <a:rPr sz="3000" spc="-5" dirty="0">
                <a:latin typeface="Calibri"/>
                <a:cs typeface="Calibri"/>
              </a:rPr>
              <a:t>призван	</a:t>
            </a:r>
            <a:r>
              <a:rPr sz="3000" spc="-15" dirty="0">
                <a:latin typeface="Calibri"/>
                <a:cs typeface="Calibri"/>
              </a:rPr>
              <a:t>сформулировать </a:t>
            </a:r>
            <a:r>
              <a:rPr sz="3000" spc="-20" dirty="0">
                <a:latin typeface="Calibri"/>
                <a:cs typeface="Calibri"/>
              </a:rPr>
              <a:t>цель, </a:t>
            </a:r>
            <a:r>
              <a:rPr sz="3000" dirty="0">
                <a:latin typeface="Calibri"/>
                <a:cs typeface="Calibri"/>
              </a:rPr>
              <a:t>задачи и  </a:t>
            </a:r>
            <a:r>
              <a:rPr sz="3000" spc="-10" dirty="0">
                <a:latin typeface="Calibri"/>
                <a:cs typeface="Calibri"/>
              </a:rPr>
              <a:t>выработать стратегию </a:t>
            </a:r>
            <a:r>
              <a:rPr sz="3000" spc="-5" dirty="0">
                <a:latin typeface="Calibri"/>
                <a:cs typeface="Calibri"/>
              </a:rPr>
              <a:t>реабилитации</a:t>
            </a:r>
            <a:endParaRPr sz="3000">
              <a:latin typeface="Calibri"/>
              <a:cs typeface="Calibri"/>
            </a:endParaRPr>
          </a:p>
          <a:p>
            <a:pPr marL="355600" marR="5080" indent="-343535" algn="just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441325" algn="l"/>
              </a:tabLst>
            </a:pPr>
            <a:r>
              <a:rPr dirty="0"/>
              <a:t>	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реабилитационный диагноз </a:t>
            </a:r>
            <a:r>
              <a:rPr sz="3000" spc="-10" dirty="0">
                <a:latin typeface="Calibri"/>
                <a:cs typeface="Calibri"/>
              </a:rPr>
              <a:t>включаются  </a:t>
            </a:r>
            <a:r>
              <a:rPr sz="3000" spc="-30" dirty="0">
                <a:latin typeface="Calibri"/>
                <a:cs typeface="Calibri"/>
              </a:rPr>
              <a:t>только </a:t>
            </a:r>
            <a:r>
              <a:rPr sz="3000" spc="-10" dirty="0">
                <a:latin typeface="Calibri"/>
                <a:cs typeface="Calibri"/>
              </a:rPr>
              <a:t>те </a:t>
            </a:r>
            <a:r>
              <a:rPr sz="3000" spc="-5" dirty="0">
                <a:latin typeface="Calibri"/>
                <a:cs typeface="Calibri"/>
              </a:rPr>
              <a:t>выявленные </a:t>
            </a:r>
            <a:r>
              <a:rPr sz="3000" spc="-15" dirty="0">
                <a:latin typeface="Calibri"/>
                <a:cs typeface="Calibri"/>
              </a:rPr>
              <a:t>проблемы </a:t>
            </a:r>
            <a:r>
              <a:rPr sz="3000" spc="-5" dirty="0">
                <a:latin typeface="Calibri"/>
                <a:cs typeface="Calibri"/>
              </a:rPr>
              <a:t>пациента,  </a:t>
            </a:r>
            <a:r>
              <a:rPr sz="3000" spc="-20" dirty="0">
                <a:latin typeface="Calibri"/>
                <a:cs typeface="Calibri"/>
              </a:rPr>
              <a:t>которые </a:t>
            </a:r>
            <a:r>
              <a:rPr sz="3000" spc="-10" dirty="0">
                <a:latin typeface="Calibri"/>
                <a:cs typeface="Calibri"/>
              </a:rPr>
              <a:t>влияют </a:t>
            </a:r>
            <a:r>
              <a:rPr sz="3000" dirty="0">
                <a:latin typeface="Calibri"/>
                <a:cs typeface="Calibri"/>
              </a:rPr>
              <a:t>или </a:t>
            </a:r>
            <a:r>
              <a:rPr sz="3000" spc="-20" dirty="0">
                <a:latin typeface="Calibri"/>
                <a:cs typeface="Calibri"/>
              </a:rPr>
              <a:t>отражают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его</a:t>
            </a:r>
            <a:endParaRPr sz="3000">
              <a:latin typeface="Calibri"/>
              <a:cs typeface="Calibri"/>
            </a:endParaRPr>
          </a:p>
          <a:p>
            <a:pPr marL="355600" algn="just">
              <a:lnSpc>
                <a:spcPts val="3195"/>
              </a:lnSpc>
            </a:pPr>
            <a:r>
              <a:rPr sz="3000" spc="-5" dirty="0">
                <a:latin typeface="Calibri"/>
                <a:cs typeface="Calibri"/>
              </a:rPr>
              <a:t>функционирование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потенциал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4535" marR="5080" indent="-19697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Реабилитационный </a:t>
            </a:r>
            <a:r>
              <a:rPr spc="-10" dirty="0"/>
              <a:t>потенциал  индивидума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85368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5885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Медико-биологические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возможности  </a:t>
            </a:r>
            <a:r>
              <a:rPr sz="3200" spc="-5" dirty="0">
                <a:latin typeface="Calibri"/>
                <a:cs typeface="Calibri"/>
              </a:rPr>
              <a:t>организма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Реабилитационные </a:t>
            </a:r>
            <a:r>
              <a:rPr sz="3200" dirty="0">
                <a:latin typeface="Calibri"/>
                <a:cs typeface="Calibri"/>
              </a:rPr>
              <a:t>возможности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личности</a:t>
            </a:r>
            <a:endParaRPr sz="3200">
              <a:latin typeface="Calibri"/>
              <a:cs typeface="Calibri"/>
            </a:endParaRPr>
          </a:p>
          <a:p>
            <a:pPr marL="355600" marR="1257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Реабилитационные </a:t>
            </a:r>
            <a:r>
              <a:rPr sz="3200" dirty="0">
                <a:latin typeface="Calibri"/>
                <a:cs typeface="Calibri"/>
              </a:rPr>
              <a:t>возможности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социума  </a:t>
            </a:r>
            <a:r>
              <a:rPr sz="3200" spc="-10" dirty="0">
                <a:latin typeface="Calibri"/>
                <a:cs typeface="Calibri"/>
              </a:rPr>
              <a:t>(среды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5" dirty="0">
                <a:latin typeface="Calibri"/>
                <a:cs typeface="Calibri"/>
              </a:rPr>
              <a:t>его</a:t>
            </a:r>
            <a:r>
              <a:rPr sz="3200" spc="-5" dirty="0">
                <a:latin typeface="Calibri"/>
                <a:cs typeface="Calibri"/>
              </a:rPr>
              <a:t> окружения)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461594"/>
            <a:ext cx="7361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Реабилитационный</a:t>
            </a:r>
            <a:r>
              <a:rPr sz="4400" spc="-120" dirty="0"/>
              <a:t> </a:t>
            </a:r>
            <a:r>
              <a:rPr sz="4400" spc="-5" dirty="0"/>
              <a:t>потенциал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63460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Биологические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социально-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психологические </a:t>
            </a:r>
            <a:r>
              <a:rPr sz="3200" spc="-5" dirty="0">
                <a:latin typeface="Calibri"/>
                <a:cs typeface="Calibri"/>
              </a:rPr>
              <a:t>возможности индивида,  компенсирующие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возможности</a:t>
            </a:r>
            <a:endParaRPr sz="3200">
              <a:latin typeface="Calibri"/>
              <a:cs typeface="Calibri"/>
            </a:endParaRPr>
          </a:p>
          <a:p>
            <a:pPr marL="355600" marR="189865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жизнедеятельности, </a:t>
            </a:r>
            <a:r>
              <a:rPr sz="3200" spc="-20" dirty="0">
                <a:latin typeface="Calibri"/>
                <a:cs typeface="Calibri"/>
              </a:rPr>
              <a:t>которые </a:t>
            </a:r>
            <a:r>
              <a:rPr sz="3200" dirty="0">
                <a:latin typeface="Calibri"/>
                <a:cs typeface="Calibri"/>
              </a:rPr>
              <a:t>возникли в  </a:t>
            </a:r>
            <a:r>
              <a:rPr sz="3200" spc="-35" dirty="0">
                <a:latin typeface="Calibri"/>
                <a:cs typeface="Calibri"/>
              </a:rPr>
              <a:t>результате </a:t>
            </a:r>
            <a:r>
              <a:rPr sz="3200" spc="-15" dirty="0">
                <a:latin typeface="Calibri"/>
                <a:cs typeface="Calibri"/>
              </a:rPr>
              <a:t>болезни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дефекта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Позволяет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обеспечить</a:t>
            </a:r>
            <a:endParaRPr sz="3200">
              <a:latin typeface="Calibri"/>
              <a:cs typeface="Calibri"/>
            </a:endParaRPr>
          </a:p>
          <a:p>
            <a:pPr marL="355600" marR="17576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персонифицированый </a:t>
            </a:r>
            <a:r>
              <a:rPr sz="3200" spc="-35" dirty="0">
                <a:latin typeface="Calibri"/>
                <a:cs typeface="Calibri"/>
              </a:rPr>
              <a:t>подход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10" dirty="0">
                <a:latin typeface="Calibri"/>
                <a:cs typeface="Calibri"/>
              </a:rPr>
              <a:t>комплексной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реабилитации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978" y="1495297"/>
            <a:ext cx="1703324" cy="238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8628" y="1488947"/>
            <a:ext cx="1716405" cy="2397125"/>
          </a:xfrm>
          <a:custGeom>
            <a:avLst/>
            <a:gdLst/>
            <a:ahLst/>
            <a:cxnLst/>
            <a:rect l="l" t="t" r="r" b="b"/>
            <a:pathLst>
              <a:path w="1716405" h="2397125">
                <a:moveTo>
                  <a:pt x="0" y="2397125"/>
                </a:moveTo>
                <a:lnTo>
                  <a:pt x="1716024" y="2397125"/>
                </a:lnTo>
                <a:lnTo>
                  <a:pt x="1716024" y="0"/>
                </a:lnTo>
                <a:lnTo>
                  <a:pt x="0" y="0"/>
                </a:lnTo>
                <a:lnTo>
                  <a:pt x="0" y="2397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0794" y="469391"/>
            <a:ext cx="5016819" cy="5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607" y="158495"/>
            <a:ext cx="848868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0376" y="290906"/>
            <a:ext cx="50253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10" dirty="0">
                <a:solidFill>
                  <a:srgbClr val="11478A"/>
                </a:solidFill>
                <a:latin typeface="Calibri"/>
                <a:cs typeface="Calibri"/>
              </a:rPr>
              <a:t>Исторический</a:t>
            </a:r>
            <a:r>
              <a:rPr sz="4300" b="1" spc="-55" dirty="0">
                <a:solidFill>
                  <a:srgbClr val="11478A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11478A"/>
                </a:solidFill>
                <a:latin typeface="Calibri"/>
                <a:cs typeface="Calibri"/>
              </a:rPr>
              <a:t>аспект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0428" y="1580641"/>
            <a:ext cx="1790700" cy="2329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4078" y="1441196"/>
            <a:ext cx="1803400" cy="2475230"/>
          </a:xfrm>
          <a:custGeom>
            <a:avLst/>
            <a:gdLst/>
            <a:ahLst/>
            <a:cxnLst/>
            <a:rect l="l" t="t" r="r" b="b"/>
            <a:pathLst>
              <a:path w="1803400" h="2475229">
                <a:moveTo>
                  <a:pt x="0" y="2474976"/>
                </a:moveTo>
                <a:lnTo>
                  <a:pt x="1803400" y="2474976"/>
                </a:lnTo>
                <a:lnTo>
                  <a:pt x="1803400" y="0"/>
                </a:lnTo>
                <a:lnTo>
                  <a:pt x="0" y="0"/>
                </a:lnTo>
                <a:lnTo>
                  <a:pt x="0" y="247497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1704" y="1458722"/>
            <a:ext cx="1871726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15354" y="1452372"/>
            <a:ext cx="1884680" cy="2374900"/>
          </a:xfrm>
          <a:custGeom>
            <a:avLst/>
            <a:gdLst/>
            <a:ahLst/>
            <a:cxnLst/>
            <a:rect l="l" t="t" r="r" b="b"/>
            <a:pathLst>
              <a:path w="1884679" h="2374900">
                <a:moveTo>
                  <a:pt x="0" y="2374900"/>
                </a:moveTo>
                <a:lnTo>
                  <a:pt x="1884426" y="2374900"/>
                </a:lnTo>
                <a:lnTo>
                  <a:pt x="1884426" y="0"/>
                </a:lnTo>
                <a:lnTo>
                  <a:pt x="0" y="0"/>
                </a:lnTo>
                <a:lnTo>
                  <a:pt x="0" y="2374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85305" y="3738981"/>
            <a:ext cx="2258695" cy="122428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930"/>
              </a:spcBef>
            </a:pPr>
            <a:r>
              <a:rPr sz="1800" spc="-5" dirty="0">
                <a:solidFill>
                  <a:srgbClr val="535353"/>
                </a:solidFill>
                <a:latin typeface="Calibri"/>
                <a:cs typeface="Calibri"/>
              </a:rPr>
              <a:t>Жан</a:t>
            </a:r>
            <a:r>
              <a:rPr sz="1800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5353"/>
                </a:solidFill>
                <a:latin typeface="Calibri"/>
                <a:cs typeface="Calibri"/>
              </a:rPr>
              <a:t>Доссе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98800"/>
              </a:lnSpc>
              <a:spcBef>
                <a:spcPts val="755"/>
              </a:spcBef>
            </a:pPr>
            <a:r>
              <a:rPr sz="1600" i="1" spc="-10" dirty="0">
                <a:latin typeface="Arial"/>
                <a:cs typeface="Arial"/>
              </a:rPr>
              <a:t>«Чтобы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предупредить  болезнь, </a:t>
            </a:r>
            <a:r>
              <a:rPr sz="1600" i="1" spc="-5" dirty="0">
                <a:latin typeface="Arial"/>
                <a:cs typeface="Arial"/>
              </a:rPr>
              <a:t>ее надо  </a:t>
            </a:r>
            <a:r>
              <a:rPr sz="1600" i="1" spc="-10" dirty="0">
                <a:latin typeface="Arial"/>
                <a:cs typeface="Arial"/>
              </a:rPr>
              <a:t>предвидеть»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6547" y="3928617"/>
            <a:ext cx="1877060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Н.И.Пирогов</a:t>
            </a:r>
            <a:endParaRPr sz="1800">
              <a:latin typeface="Calibri"/>
              <a:cs typeface="Calibri"/>
            </a:endParaRPr>
          </a:p>
          <a:p>
            <a:pPr marL="12065" marR="5080" indent="-1270" algn="ctr">
              <a:lnSpc>
                <a:spcPct val="98800"/>
              </a:lnSpc>
              <a:spcBef>
                <a:spcPts val="95"/>
              </a:spcBef>
            </a:pPr>
            <a:r>
              <a:rPr sz="1600" i="1" spc="-10" dirty="0">
                <a:latin typeface="Arial"/>
                <a:cs typeface="Arial"/>
              </a:rPr>
              <a:t>«Болезнь </a:t>
            </a:r>
            <a:r>
              <a:rPr sz="1600" i="1" spc="-5" dirty="0">
                <a:latin typeface="Arial"/>
                <a:cs typeface="Arial"/>
              </a:rPr>
              <a:t>легче  </a:t>
            </a:r>
            <a:r>
              <a:rPr sz="1600" i="1" spc="-10" dirty="0">
                <a:latin typeface="Arial"/>
                <a:cs typeface="Arial"/>
              </a:rPr>
              <a:t>предупредить,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чем  </a:t>
            </a:r>
            <a:r>
              <a:rPr sz="1600" i="1" spc="-20" dirty="0">
                <a:latin typeface="Arial"/>
                <a:cs typeface="Arial"/>
              </a:rPr>
              <a:t>лечить»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6538" y="3756407"/>
            <a:ext cx="2061845" cy="100711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040"/>
              </a:spcBef>
            </a:pPr>
            <a:r>
              <a:rPr sz="1800" spc="-20" dirty="0">
                <a:latin typeface="Calibri"/>
                <a:cs typeface="Calibri"/>
              </a:rPr>
              <a:t>Гиппократ</a:t>
            </a:r>
            <a:endParaRPr sz="1800">
              <a:latin typeface="Calibri"/>
              <a:cs typeface="Calibri"/>
            </a:endParaRPr>
          </a:p>
          <a:p>
            <a:pPr marL="12700" marR="5080" indent="135255">
              <a:lnSpc>
                <a:spcPts val="1870"/>
              </a:lnSpc>
              <a:spcBef>
                <a:spcPts val="940"/>
              </a:spcBef>
            </a:pPr>
            <a:r>
              <a:rPr sz="1600" i="1" spc="-20" dirty="0">
                <a:latin typeface="Arial"/>
                <a:cs typeface="Arial"/>
              </a:rPr>
              <a:t>«Лечить </a:t>
            </a:r>
            <a:r>
              <a:rPr sz="1600" i="1" spc="-5" dirty="0">
                <a:latin typeface="Arial"/>
                <a:cs typeface="Arial"/>
              </a:rPr>
              <a:t>нужно </a:t>
            </a:r>
            <a:r>
              <a:rPr sz="1600" i="1" spc="-10" dirty="0">
                <a:latin typeface="Arial"/>
                <a:cs typeface="Arial"/>
              </a:rPr>
              <a:t>не  болезнь, 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больного»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128" y="711199"/>
            <a:ext cx="8301990" cy="4196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2285" marR="250190" indent="-30302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Принцип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историзма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– важнейший принцип развития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любой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науки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Times New Roman"/>
              <a:cs typeface="Times New Roman"/>
            </a:endParaRPr>
          </a:p>
          <a:p>
            <a:pPr marL="459105" marR="5080" indent="-342900">
              <a:lnSpc>
                <a:spcPct val="100000"/>
              </a:lnSpc>
              <a:buFont typeface="Arial"/>
              <a:buChar char="•"/>
              <a:tabLst>
                <a:tab pos="459740" algn="l"/>
              </a:tabLst>
            </a:pP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ИСТОРИЧЕСКИЙ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ПОДХОД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ИЗУЧЕНИЮ  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ОПЫТА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ПРОШЛОГО ПОЗВОЛЯЕТ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ВИДЕТЬ  ИЗУЧАЕМЫЕ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ВОПРОСЫ В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ПРОЦЕССЕ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ИХ 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СТАНОВЛЕНИЯ,РАЗВИТИЯ</a:t>
            </a:r>
            <a:r>
              <a:rPr sz="3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  <a:p>
            <a:pPr marL="459105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ИЗМЕНЕНИЯ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612" y="1039494"/>
            <a:ext cx="764476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В 1990-х </a:t>
            </a:r>
            <a:r>
              <a:rPr sz="2800" spc="-25" dirty="0">
                <a:latin typeface="Calibri"/>
                <a:cs typeface="Calibri"/>
              </a:rPr>
              <a:t>годах </a:t>
            </a:r>
            <a:r>
              <a:rPr sz="2800" spc="-5" dirty="0">
                <a:latin typeface="Calibri"/>
                <a:cs typeface="Calibri"/>
              </a:rPr>
              <a:t>специалист в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области</a:t>
            </a:r>
            <a:endParaRPr sz="2800">
              <a:latin typeface="Calibri"/>
              <a:cs typeface="Calibri"/>
            </a:endParaRPr>
          </a:p>
          <a:p>
            <a:pPr marL="12700" marR="248920">
              <a:lnSpc>
                <a:spcPct val="100000"/>
              </a:lnSpc>
              <a:tabLst>
                <a:tab pos="2743835" algn="l"/>
              </a:tabLst>
            </a:pPr>
            <a:r>
              <a:rPr sz="2800" spc="-5" dirty="0">
                <a:latin typeface="Calibri"/>
                <a:cs typeface="Calibri"/>
              </a:rPr>
              <a:t>функциональной </a:t>
            </a:r>
            <a:r>
              <a:rPr sz="2800" spc="-10" dirty="0">
                <a:latin typeface="Calibri"/>
                <a:cs typeface="Calibri"/>
              </a:rPr>
              <a:t>медицины </a:t>
            </a:r>
            <a:r>
              <a:rPr sz="2800" spc="-5" dirty="0">
                <a:latin typeface="Calibri"/>
                <a:cs typeface="Calibri"/>
              </a:rPr>
              <a:t>Лео </a:t>
            </a:r>
            <a:r>
              <a:rPr sz="2800" spc="-55" dirty="0">
                <a:latin typeface="Calibri"/>
                <a:cs typeface="Calibri"/>
              </a:rPr>
              <a:t>Голланд </a:t>
            </a:r>
            <a:r>
              <a:rPr sz="2800" spc="-10" dirty="0">
                <a:latin typeface="Calibri"/>
                <a:cs typeface="Calibri"/>
              </a:rPr>
              <a:t>(США)  </a:t>
            </a:r>
            <a:r>
              <a:rPr sz="2800" spc="-15" dirty="0">
                <a:latin typeface="Calibri"/>
                <a:cs typeface="Calibri"/>
              </a:rPr>
              <a:t>предложил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иной	</a:t>
            </a:r>
            <a:r>
              <a:rPr sz="2800" spc="-15" dirty="0">
                <a:latin typeface="Calibri"/>
                <a:cs typeface="Calibri"/>
              </a:rPr>
              <a:t>подход, </a:t>
            </a:r>
            <a:r>
              <a:rPr sz="2800" spc="-10" dirty="0">
                <a:latin typeface="Calibri"/>
                <a:cs typeface="Calibri"/>
              </a:rPr>
              <a:t>получивший </a:t>
            </a:r>
            <a:r>
              <a:rPr sz="2800" spc="-5" dirty="0">
                <a:latin typeface="Calibri"/>
                <a:cs typeface="Calibri"/>
              </a:rPr>
              <a:t>название</a:t>
            </a:r>
            <a:endParaRPr sz="2800">
              <a:latin typeface="Calibri"/>
              <a:cs typeface="Calibri"/>
            </a:endParaRPr>
          </a:p>
          <a:p>
            <a:pPr marL="12700" marR="885190">
              <a:lnSpc>
                <a:spcPct val="100000"/>
              </a:lnSpc>
              <a:tabLst>
                <a:tab pos="4549775" algn="l"/>
              </a:tabLst>
            </a:pPr>
            <a:r>
              <a:rPr sz="2800" b="1" spc="-5" dirty="0">
                <a:latin typeface="Calibri"/>
                <a:cs typeface="Calibri"/>
              </a:rPr>
              <a:t>«Пациент-ориентированная	</a:t>
            </a:r>
            <a:r>
              <a:rPr sz="2800" b="1" spc="-10" dirty="0">
                <a:latin typeface="Calibri"/>
                <a:cs typeface="Calibri"/>
              </a:rPr>
              <a:t>диагностика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  лечение».</a:t>
            </a:r>
            <a:endParaRPr sz="2800">
              <a:latin typeface="Calibri"/>
              <a:cs typeface="Calibri"/>
            </a:endParaRPr>
          </a:p>
          <a:p>
            <a:pPr marL="12700" marR="908050">
              <a:lnSpc>
                <a:spcPct val="100000"/>
              </a:lnSpc>
              <a:spcBef>
                <a:spcPts val="5"/>
              </a:spcBef>
            </a:pPr>
            <a:r>
              <a:rPr sz="2800" spc="-90" dirty="0">
                <a:latin typeface="Calibri"/>
                <a:cs typeface="Calibri"/>
              </a:rPr>
              <a:t>Годом </a:t>
            </a:r>
            <a:r>
              <a:rPr sz="2800" spc="-10" dirty="0">
                <a:latin typeface="Calibri"/>
                <a:cs typeface="Calibri"/>
              </a:rPr>
              <a:t>рождения </a:t>
            </a:r>
            <a:r>
              <a:rPr sz="2800" spc="-5" dirty="0">
                <a:latin typeface="Calibri"/>
                <a:cs typeface="Calibri"/>
              </a:rPr>
              <a:t>персонифицированной  </a:t>
            </a:r>
            <a:r>
              <a:rPr sz="2800" spc="-15" dirty="0">
                <a:latin typeface="Calibri"/>
                <a:cs typeface="Calibri"/>
              </a:rPr>
              <a:t>медицины </a:t>
            </a:r>
            <a:r>
              <a:rPr sz="2800" spc="-10" dirty="0">
                <a:latin typeface="Calibri"/>
                <a:cs typeface="Calibri"/>
              </a:rPr>
              <a:t>можно </a:t>
            </a:r>
            <a:r>
              <a:rPr sz="2800" spc="-5" dirty="0">
                <a:latin typeface="Calibri"/>
                <a:cs typeface="Calibri"/>
              </a:rPr>
              <a:t>назвать </a:t>
            </a:r>
            <a:r>
              <a:rPr sz="2800" dirty="0">
                <a:latin typeface="Calibri"/>
                <a:cs typeface="Calibri"/>
              </a:rPr>
              <a:t>1998-й, </a:t>
            </a:r>
            <a:r>
              <a:rPr sz="2800" spc="-40" dirty="0">
                <a:latin typeface="Calibri"/>
                <a:cs typeface="Calibri"/>
              </a:rPr>
              <a:t>когда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сам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термин «</a:t>
            </a:r>
            <a:r>
              <a:rPr sz="2800" i="1" spc="-10" dirty="0">
                <a:latin typeface="Calibri"/>
                <a:cs typeface="Calibri"/>
              </a:rPr>
              <a:t>personalized medicine</a:t>
            </a:r>
            <a:r>
              <a:rPr sz="2800" spc="-10" dirty="0">
                <a:latin typeface="Calibri"/>
                <a:cs typeface="Calibri"/>
              </a:rPr>
              <a:t>» </a:t>
            </a:r>
            <a:r>
              <a:rPr sz="2800" spc="-5" dirty="0">
                <a:latin typeface="Calibri"/>
                <a:cs typeface="Calibri"/>
              </a:rPr>
              <a:t>впервые появился  в </a:t>
            </a:r>
            <a:r>
              <a:rPr sz="2800" dirty="0">
                <a:latin typeface="Calibri"/>
                <a:cs typeface="Calibri"/>
              </a:rPr>
              <a:t>названии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монографии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американского исследователя </a:t>
            </a:r>
            <a:r>
              <a:rPr sz="2800" spc="-10" dirty="0">
                <a:latin typeface="Calibri"/>
                <a:cs typeface="Calibri"/>
              </a:rPr>
              <a:t>Кевала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Джейна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314" y="461594"/>
            <a:ext cx="7568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Персонифицированный</a:t>
            </a:r>
            <a:r>
              <a:rPr sz="4400" spc="-45" dirty="0"/>
              <a:t> подход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538"/>
            <a:ext cx="7958455" cy="42240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126364" indent="-343535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  <a:tab pos="5521960" algn="l"/>
                <a:tab pos="7482205" algn="l"/>
              </a:tabLst>
            </a:pPr>
            <a:r>
              <a:rPr sz="2700" spc="-5" dirty="0">
                <a:latin typeface="Calibri"/>
                <a:cs typeface="Calibri"/>
              </a:rPr>
              <a:t>Совокупность </a:t>
            </a:r>
            <a:r>
              <a:rPr sz="2700" dirty="0">
                <a:latin typeface="Calibri"/>
                <a:cs typeface="Calibri"/>
              </a:rPr>
              <a:t>принципов - </a:t>
            </a:r>
            <a:r>
              <a:rPr sz="2700" spc="-5" dirty="0">
                <a:latin typeface="Calibri"/>
                <a:cs typeface="Calibri"/>
              </a:rPr>
              <a:t>междисциплинарности,  </a:t>
            </a:r>
            <a:r>
              <a:rPr sz="2700" spc="-10" dirty="0">
                <a:latin typeface="Calibri"/>
                <a:cs typeface="Calibri"/>
              </a:rPr>
              <a:t>комплексности,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преемственности,	доступности	</a:t>
            </a:r>
            <a:r>
              <a:rPr sz="2700" dirty="0">
                <a:latin typeface="Calibri"/>
                <a:cs typeface="Calibri"/>
              </a:rPr>
              <a:t>и  </a:t>
            </a:r>
            <a:r>
              <a:rPr sz="2700" spc="-5" dirty="0">
                <a:latin typeface="Calibri"/>
                <a:cs typeface="Calibri"/>
              </a:rPr>
              <a:t>других.</a:t>
            </a:r>
            <a:endParaRPr sz="2700">
              <a:latin typeface="Calibri"/>
              <a:cs typeface="Calibri"/>
            </a:endParaRPr>
          </a:p>
          <a:p>
            <a:pPr marL="355600" marR="112395" indent="-343535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433070" algn="l"/>
                <a:tab pos="433705" algn="l"/>
                <a:tab pos="2834005" algn="l"/>
              </a:tabLst>
            </a:pPr>
            <a:r>
              <a:rPr dirty="0"/>
              <a:t>	</a:t>
            </a:r>
            <a:r>
              <a:rPr sz="2700" spc="-10" dirty="0">
                <a:latin typeface="Calibri"/>
                <a:cs typeface="Calibri"/>
              </a:rPr>
              <a:t>Предоставляет	</a:t>
            </a:r>
            <a:r>
              <a:rPr sz="2700" dirty="0">
                <a:latin typeface="Calibri"/>
                <a:cs typeface="Calibri"/>
              </a:rPr>
              <a:t>право выбора </a:t>
            </a:r>
            <a:r>
              <a:rPr sz="2700" spc="-5" dirty="0">
                <a:latin typeface="Calibri"/>
                <a:cs typeface="Calibri"/>
              </a:rPr>
              <a:t>вариантов</a:t>
            </a:r>
            <a:r>
              <a:rPr sz="2700" spc="-1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лечения,  </a:t>
            </a:r>
            <a:r>
              <a:rPr sz="2700" spc="-10" dirty="0">
                <a:latin typeface="Calibri"/>
                <a:cs typeface="Calibri"/>
              </a:rPr>
              <a:t>образовательных </a:t>
            </a:r>
            <a:r>
              <a:rPr sz="2700" dirty="0">
                <a:latin typeface="Calibri"/>
                <a:cs typeface="Calibri"/>
              </a:rPr>
              <a:t>программ, </a:t>
            </a:r>
            <a:r>
              <a:rPr sz="2700" spc="-10" dirty="0">
                <a:latin typeface="Calibri"/>
                <a:cs typeface="Calibri"/>
              </a:rPr>
              <a:t>маршрутов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по</a:t>
            </a:r>
            <a:endParaRPr sz="2700">
              <a:latin typeface="Calibri"/>
              <a:cs typeface="Calibri"/>
            </a:endParaRPr>
          </a:p>
          <a:p>
            <a:pPr marL="355600" marR="111125">
              <a:lnSpc>
                <a:spcPct val="80000"/>
              </a:lnSpc>
              <a:spcBef>
                <a:spcPts val="30"/>
              </a:spcBef>
            </a:pPr>
            <a:r>
              <a:rPr sz="2700" spc="-5" dirty="0">
                <a:latin typeface="Calibri"/>
                <a:cs typeface="Calibri"/>
              </a:rPr>
              <a:t>индивидуальным </a:t>
            </a:r>
            <a:r>
              <a:rPr sz="2700" spc="-10" dirty="0">
                <a:latin typeface="Calibri"/>
                <a:cs typeface="Calibri"/>
              </a:rPr>
              <a:t>образовательным траекториям </a:t>
            </a:r>
            <a:r>
              <a:rPr sz="2700" dirty="0">
                <a:latin typeface="Calibri"/>
                <a:cs typeface="Calibri"/>
              </a:rPr>
              <a:t>в  </a:t>
            </a:r>
            <a:r>
              <a:rPr sz="2700" spc="-10" dirty="0">
                <a:latin typeface="Calibri"/>
                <a:cs typeface="Calibri"/>
              </a:rPr>
              <a:t>соответствии </a:t>
            </a:r>
            <a:r>
              <a:rPr sz="2700" dirty="0">
                <a:latin typeface="Calibri"/>
                <a:cs typeface="Calibri"/>
              </a:rPr>
              <a:t>с </a:t>
            </a:r>
            <a:r>
              <a:rPr sz="2700" spc="-5" dirty="0">
                <a:latin typeface="Calibri"/>
                <a:cs typeface="Calibri"/>
              </a:rPr>
              <a:t>возможностями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личности,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sz="2700" spc="-5" dirty="0">
                <a:latin typeface="Calibri"/>
                <a:cs typeface="Calibri"/>
              </a:rPr>
              <a:t>изменяющимися </a:t>
            </a:r>
            <a:r>
              <a:rPr sz="2700" spc="-10" dirty="0">
                <a:latin typeface="Calibri"/>
                <a:cs typeface="Calibri"/>
              </a:rPr>
              <a:t>потребностями, </a:t>
            </a:r>
            <a:r>
              <a:rPr sz="2700" spc="-5" dirty="0">
                <a:latin typeface="Calibri"/>
                <a:cs typeface="Calibri"/>
              </a:rPr>
              <a:t>возможностями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spc="-5" dirty="0">
                <a:latin typeface="Calibri"/>
                <a:cs typeface="Calibri"/>
              </a:rPr>
              <a:t>перспективами.</a:t>
            </a:r>
            <a:endParaRPr sz="2700">
              <a:latin typeface="Calibri"/>
              <a:cs typeface="Calibri"/>
            </a:endParaRPr>
          </a:p>
          <a:p>
            <a:pPr marL="355600" marR="827405" indent="-343535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  <a:tab pos="2204720" algn="l"/>
                <a:tab pos="4785360" algn="l"/>
                <a:tab pos="4921885" algn="l"/>
              </a:tabLst>
            </a:pPr>
            <a:r>
              <a:rPr sz="2700" spc="-5" dirty="0">
                <a:latin typeface="Calibri"/>
                <a:cs typeface="Calibri"/>
              </a:rPr>
              <a:t>Реализация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данного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подхода	</a:t>
            </a:r>
            <a:r>
              <a:rPr sz="2700" spc="-10" dirty="0">
                <a:latin typeface="Calibri"/>
                <a:cs typeface="Calibri"/>
              </a:rPr>
              <a:t>опирается </a:t>
            </a:r>
            <a:r>
              <a:rPr sz="2700" dirty="0">
                <a:latin typeface="Calibri"/>
                <a:cs typeface="Calibri"/>
              </a:rPr>
              <a:t>на  внутре</a:t>
            </a:r>
            <a:r>
              <a:rPr sz="2700" spc="-10" dirty="0">
                <a:latin typeface="Calibri"/>
                <a:cs typeface="Calibri"/>
              </a:rPr>
              <a:t>н</a:t>
            </a:r>
            <a:r>
              <a:rPr sz="2700" dirty="0">
                <a:latin typeface="Calibri"/>
                <a:cs typeface="Calibri"/>
              </a:rPr>
              <a:t>ние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ресурс</a:t>
            </a:r>
            <a:r>
              <a:rPr sz="2700" dirty="0">
                <a:latin typeface="Calibri"/>
                <a:cs typeface="Calibri"/>
              </a:rPr>
              <a:t>ы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личност</a:t>
            </a:r>
            <a:r>
              <a:rPr sz="2700" dirty="0">
                <a:latin typeface="Calibri"/>
                <a:cs typeface="Calibri"/>
              </a:rPr>
              <a:t>и		</a:t>
            </a:r>
            <a:r>
              <a:rPr sz="2700" spc="-5" dirty="0">
                <a:latin typeface="Calibri"/>
                <a:cs typeface="Calibri"/>
              </a:rPr>
              <a:t>о</a:t>
            </a:r>
            <a:r>
              <a:rPr sz="2700" spc="-20" dirty="0">
                <a:latin typeface="Calibri"/>
                <a:cs typeface="Calibri"/>
              </a:rPr>
              <a:t>б</a:t>
            </a:r>
            <a:r>
              <a:rPr sz="2700" dirty="0">
                <a:latin typeface="Calibri"/>
                <a:cs typeface="Calibri"/>
              </a:rPr>
              <a:t>уча</a:t>
            </a:r>
            <a:r>
              <a:rPr sz="2700" spc="-10" dirty="0">
                <a:latin typeface="Calibri"/>
                <a:cs typeface="Calibri"/>
              </a:rPr>
              <a:t>ю</a:t>
            </a:r>
            <a:r>
              <a:rPr sz="2700" spc="-20" dirty="0">
                <a:latin typeface="Calibri"/>
                <a:cs typeface="Calibri"/>
              </a:rPr>
              <a:t>щ</a:t>
            </a:r>
            <a:r>
              <a:rPr sz="2700" dirty="0">
                <a:latin typeface="Calibri"/>
                <a:cs typeface="Calibri"/>
              </a:rPr>
              <a:t>е</a:t>
            </a:r>
            <a:r>
              <a:rPr sz="2700" spc="-35" dirty="0">
                <a:latin typeface="Calibri"/>
                <a:cs typeface="Calibri"/>
              </a:rPr>
              <a:t>г</a:t>
            </a:r>
            <a:r>
              <a:rPr sz="2700" spc="-5" dirty="0">
                <a:latin typeface="Calibri"/>
                <a:cs typeface="Calibri"/>
              </a:rPr>
              <a:t>ося,  </a:t>
            </a:r>
            <a:r>
              <a:rPr sz="2700" spc="-15" dirty="0">
                <a:latin typeface="Calibri"/>
                <a:cs typeface="Calibri"/>
              </a:rPr>
              <a:t>определяет	</a:t>
            </a:r>
            <a:r>
              <a:rPr sz="2700" spc="-5" dirty="0">
                <a:latin typeface="Calibri"/>
                <a:cs typeface="Calibri"/>
              </a:rPr>
              <a:t>перспективы </a:t>
            </a:r>
            <a:r>
              <a:rPr sz="2700" spc="-15" dirty="0">
                <a:latin typeface="Calibri"/>
                <a:cs typeface="Calibri"/>
              </a:rPr>
              <a:t>его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социализации.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1015695"/>
            <a:ext cx="7459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6FC0"/>
                </a:solidFill>
                <a:latin typeface="Arial"/>
                <a:cs typeface="Arial"/>
              </a:rPr>
              <a:t>Персонифицированный</a:t>
            </a:r>
            <a:r>
              <a:rPr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006FC0"/>
                </a:solidFill>
                <a:latin typeface="Arial"/>
                <a:cs typeface="Arial"/>
              </a:rPr>
              <a:t>подход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0424" y="2890773"/>
            <a:ext cx="2675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Диагностика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740" y="2890773"/>
            <a:ext cx="2277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Корр</a:t>
            </a:r>
            <a:r>
              <a:rPr sz="3600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кция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5242" y="4614748"/>
            <a:ext cx="3150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001F5F"/>
                </a:solidFill>
                <a:latin typeface="Arial"/>
                <a:cs typeface="Arial"/>
              </a:rPr>
              <a:t>Профилактика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9566" y="1690242"/>
            <a:ext cx="284480" cy="586740"/>
          </a:xfrm>
          <a:custGeom>
            <a:avLst/>
            <a:gdLst/>
            <a:ahLst/>
            <a:cxnLst/>
            <a:rect l="l" t="t" r="r" b="b"/>
            <a:pathLst>
              <a:path w="284480" h="586739">
                <a:moveTo>
                  <a:pt x="23367" y="309499"/>
                </a:moveTo>
                <a:lnTo>
                  <a:pt x="12805" y="313584"/>
                </a:lnTo>
                <a:lnTo>
                  <a:pt x="4873" y="321135"/>
                </a:lnTo>
                <a:lnTo>
                  <a:pt x="347" y="331090"/>
                </a:lnTo>
                <a:lnTo>
                  <a:pt x="0" y="342392"/>
                </a:lnTo>
                <a:lnTo>
                  <a:pt x="41782" y="586359"/>
                </a:lnTo>
                <a:lnTo>
                  <a:pt x="94550" y="543306"/>
                </a:lnTo>
                <a:lnTo>
                  <a:pt x="88391" y="543306"/>
                </a:lnTo>
                <a:lnTo>
                  <a:pt x="34925" y="523240"/>
                </a:lnTo>
                <a:lnTo>
                  <a:pt x="72051" y="424171"/>
                </a:lnTo>
                <a:lnTo>
                  <a:pt x="56387" y="332740"/>
                </a:lnTo>
                <a:lnTo>
                  <a:pt x="52282" y="322197"/>
                </a:lnTo>
                <a:lnTo>
                  <a:pt x="44688" y="314309"/>
                </a:lnTo>
                <a:lnTo>
                  <a:pt x="34688" y="309826"/>
                </a:lnTo>
                <a:lnTo>
                  <a:pt x="23367" y="309499"/>
                </a:lnTo>
                <a:close/>
              </a:path>
              <a:path w="284480" h="586739">
                <a:moveTo>
                  <a:pt x="72051" y="424171"/>
                </a:moveTo>
                <a:lnTo>
                  <a:pt x="34925" y="523240"/>
                </a:lnTo>
                <a:lnTo>
                  <a:pt x="88391" y="543306"/>
                </a:lnTo>
                <a:lnTo>
                  <a:pt x="93959" y="528447"/>
                </a:lnTo>
                <a:lnTo>
                  <a:pt x="89915" y="528447"/>
                </a:lnTo>
                <a:lnTo>
                  <a:pt x="43687" y="511048"/>
                </a:lnTo>
                <a:lnTo>
                  <a:pt x="81636" y="480118"/>
                </a:lnTo>
                <a:lnTo>
                  <a:pt x="72051" y="424171"/>
                </a:lnTo>
                <a:close/>
              </a:path>
              <a:path w="284480" h="586739">
                <a:moveTo>
                  <a:pt x="218408" y="379349"/>
                </a:moveTo>
                <a:lnTo>
                  <a:pt x="207506" y="380368"/>
                </a:lnTo>
                <a:lnTo>
                  <a:pt x="197484" y="385699"/>
                </a:lnTo>
                <a:lnTo>
                  <a:pt x="125443" y="444415"/>
                </a:lnTo>
                <a:lnTo>
                  <a:pt x="88391" y="543306"/>
                </a:lnTo>
                <a:lnTo>
                  <a:pt x="94550" y="543306"/>
                </a:lnTo>
                <a:lnTo>
                  <a:pt x="233552" y="429895"/>
                </a:lnTo>
                <a:lnTo>
                  <a:pt x="240742" y="421159"/>
                </a:lnTo>
                <a:lnTo>
                  <a:pt x="243919" y="410686"/>
                </a:lnTo>
                <a:lnTo>
                  <a:pt x="242929" y="399784"/>
                </a:lnTo>
                <a:lnTo>
                  <a:pt x="237616" y="389763"/>
                </a:lnTo>
                <a:lnTo>
                  <a:pt x="228881" y="382520"/>
                </a:lnTo>
                <a:lnTo>
                  <a:pt x="218408" y="379349"/>
                </a:lnTo>
                <a:close/>
              </a:path>
              <a:path w="284480" h="586739">
                <a:moveTo>
                  <a:pt x="81636" y="480118"/>
                </a:moveTo>
                <a:lnTo>
                  <a:pt x="43687" y="511048"/>
                </a:lnTo>
                <a:lnTo>
                  <a:pt x="89915" y="528447"/>
                </a:lnTo>
                <a:lnTo>
                  <a:pt x="81636" y="480118"/>
                </a:lnTo>
                <a:close/>
              </a:path>
              <a:path w="284480" h="586739">
                <a:moveTo>
                  <a:pt x="125443" y="444415"/>
                </a:moveTo>
                <a:lnTo>
                  <a:pt x="81636" y="480118"/>
                </a:lnTo>
                <a:lnTo>
                  <a:pt x="89915" y="528447"/>
                </a:lnTo>
                <a:lnTo>
                  <a:pt x="93959" y="528447"/>
                </a:lnTo>
                <a:lnTo>
                  <a:pt x="125443" y="444415"/>
                </a:lnTo>
                <a:close/>
              </a:path>
              <a:path w="284480" h="586739">
                <a:moveTo>
                  <a:pt x="231012" y="0"/>
                </a:moveTo>
                <a:lnTo>
                  <a:pt x="72051" y="424171"/>
                </a:lnTo>
                <a:lnTo>
                  <a:pt x="81636" y="480118"/>
                </a:lnTo>
                <a:lnTo>
                  <a:pt x="125443" y="444415"/>
                </a:lnTo>
                <a:lnTo>
                  <a:pt x="284479" y="19939"/>
                </a:lnTo>
                <a:lnTo>
                  <a:pt x="23101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3660" y="2420873"/>
            <a:ext cx="257175" cy="711835"/>
          </a:xfrm>
          <a:custGeom>
            <a:avLst/>
            <a:gdLst/>
            <a:ahLst/>
            <a:cxnLst/>
            <a:rect l="l" t="t" r="r" b="b"/>
            <a:pathLst>
              <a:path w="257175" h="711835">
                <a:moveTo>
                  <a:pt x="24632" y="454900"/>
                </a:moveTo>
                <a:lnTo>
                  <a:pt x="13912" y="458597"/>
                </a:lnTo>
                <a:lnTo>
                  <a:pt x="5464" y="466099"/>
                </a:lnTo>
                <a:lnTo>
                  <a:pt x="720" y="475948"/>
                </a:lnTo>
                <a:lnTo>
                  <a:pt x="0" y="486868"/>
                </a:lnTo>
                <a:lnTo>
                  <a:pt x="3625" y="497586"/>
                </a:lnTo>
                <a:lnTo>
                  <a:pt x="128339" y="711453"/>
                </a:lnTo>
                <a:lnTo>
                  <a:pt x="161443" y="654685"/>
                </a:lnTo>
                <a:lnTo>
                  <a:pt x="99764" y="654685"/>
                </a:lnTo>
                <a:lnTo>
                  <a:pt x="99764" y="549053"/>
                </a:lnTo>
                <a:lnTo>
                  <a:pt x="53028" y="468884"/>
                </a:lnTo>
                <a:lnTo>
                  <a:pt x="45452" y="460365"/>
                </a:lnTo>
                <a:lnTo>
                  <a:pt x="35565" y="455596"/>
                </a:lnTo>
                <a:lnTo>
                  <a:pt x="24632" y="454900"/>
                </a:lnTo>
                <a:close/>
              </a:path>
              <a:path w="257175" h="711835">
                <a:moveTo>
                  <a:pt x="99764" y="549053"/>
                </a:moveTo>
                <a:lnTo>
                  <a:pt x="99764" y="654685"/>
                </a:lnTo>
                <a:lnTo>
                  <a:pt x="156914" y="654685"/>
                </a:lnTo>
                <a:lnTo>
                  <a:pt x="156914" y="640334"/>
                </a:lnTo>
                <a:lnTo>
                  <a:pt x="103701" y="640334"/>
                </a:lnTo>
                <a:lnTo>
                  <a:pt x="128339" y="598070"/>
                </a:lnTo>
                <a:lnTo>
                  <a:pt x="99764" y="549053"/>
                </a:lnTo>
                <a:close/>
              </a:path>
              <a:path w="257175" h="711835">
                <a:moveTo>
                  <a:pt x="232046" y="454900"/>
                </a:moveTo>
                <a:lnTo>
                  <a:pt x="221112" y="455596"/>
                </a:lnTo>
                <a:lnTo>
                  <a:pt x="211226" y="460365"/>
                </a:lnTo>
                <a:lnTo>
                  <a:pt x="203650" y="468884"/>
                </a:lnTo>
                <a:lnTo>
                  <a:pt x="156914" y="549053"/>
                </a:lnTo>
                <a:lnTo>
                  <a:pt x="156914" y="654685"/>
                </a:lnTo>
                <a:lnTo>
                  <a:pt x="161443" y="654685"/>
                </a:lnTo>
                <a:lnTo>
                  <a:pt x="253053" y="497586"/>
                </a:lnTo>
                <a:lnTo>
                  <a:pt x="256678" y="486868"/>
                </a:lnTo>
                <a:lnTo>
                  <a:pt x="255958" y="475948"/>
                </a:lnTo>
                <a:lnTo>
                  <a:pt x="251213" y="466099"/>
                </a:lnTo>
                <a:lnTo>
                  <a:pt x="242766" y="458597"/>
                </a:lnTo>
                <a:lnTo>
                  <a:pt x="232046" y="454900"/>
                </a:lnTo>
                <a:close/>
              </a:path>
              <a:path w="257175" h="711835">
                <a:moveTo>
                  <a:pt x="128339" y="598070"/>
                </a:moveTo>
                <a:lnTo>
                  <a:pt x="103701" y="640334"/>
                </a:lnTo>
                <a:lnTo>
                  <a:pt x="152977" y="640334"/>
                </a:lnTo>
                <a:lnTo>
                  <a:pt x="128339" y="598070"/>
                </a:lnTo>
                <a:close/>
              </a:path>
              <a:path w="257175" h="711835">
                <a:moveTo>
                  <a:pt x="156914" y="549053"/>
                </a:moveTo>
                <a:lnTo>
                  <a:pt x="128339" y="598070"/>
                </a:lnTo>
                <a:lnTo>
                  <a:pt x="152977" y="640334"/>
                </a:lnTo>
                <a:lnTo>
                  <a:pt x="156914" y="640334"/>
                </a:lnTo>
                <a:lnTo>
                  <a:pt x="156914" y="549053"/>
                </a:lnTo>
                <a:close/>
              </a:path>
              <a:path w="257175" h="711835">
                <a:moveTo>
                  <a:pt x="156914" y="0"/>
                </a:moveTo>
                <a:lnTo>
                  <a:pt x="99764" y="0"/>
                </a:lnTo>
                <a:lnTo>
                  <a:pt x="99764" y="549053"/>
                </a:lnTo>
                <a:lnTo>
                  <a:pt x="128339" y="598070"/>
                </a:lnTo>
                <a:lnTo>
                  <a:pt x="156914" y="549053"/>
                </a:lnTo>
                <a:lnTo>
                  <a:pt x="1569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6167" y="1694560"/>
            <a:ext cx="384810" cy="591820"/>
          </a:xfrm>
          <a:custGeom>
            <a:avLst/>
            <a:gdLst/>
            <a:ahLst/>
            <a:cxnLst/>
            <a:rect l="l" t="t" r="r" b="b"/>
            <a:pathLst>
              <a:path w="384810" h="591819">
                <a:moveTo>
                  <a:pt x="181262" y="422644"/>
                </a:moveTo>
                <a:lnTo>
                  <a:pt x="170386" y="423862"/>
                </a:lnTo>
                <a:lnTo>
                  <a:pt x="160772" y="429081"/>
                </a:lnTo>
                <a:lnTo>
                  <a:pt x="153670" y="437896"/>
                </a:lnTo>
                <a:lnTo>
                  <a:pt x="150463" y="448784"/>
                </a:lnTo>
                <a:lnTo>
                  <a:pt x="151638" y="459660"/>
                </a:lnTo>
                <a:lnTo>
                  <a:pt x="156813" y="469274"/>
                </a:lnTo>
                <a:lnTo>
                  <a:pt x="165608" y="476376"/>
                </a:lnTo>
                <a:lnTo>
                  <a:pt x="384683" y="591565"/>
                </a:lnTo>
                <a:lnTo>
                  <a:pt x="383669" y="558673"/>
                </a:lnTo>
                <a:lnTo>
                  <a:pt x="330454" y="558673"/>
                </a:lnTo>
                <a:lnTo>
                  <a:pt x="274381" y="469025"/>
                </a:lnTo>
                <a:lnTo>
                  <a:pt x="192151" y="425830"/>
                </a:lnTo>
                <a:lnTo>
                  <a:pt x="181262" y="422644"/>
                </a:lnTo>
                <a:close/>
              </a:path>
              <a:path w="384810" h="591819">
                <a:moveTo>
                  <a:pt x="274381" y="469025"/>
                </a:moveTo>
                <a:lnTo>
                  <a:pt x="330454" y="558673"/>
                </a:lnTo>
                <a:lnTo>
                  <a:pt x="353331" y="544322"/>
                </a:lnTo>
                <a:lnTo>
                  <a:pt x="326009" y="544322"/>
                </a:lnTo>
                <a:lnTo>
                  <a:pt x="324504" y="495354"/>
                </a:lnTo>
                <a:lnTo>
                  <a:pt x="274381" y="469025"/>
                </a:lnTo>
                <a:close/>
              </a:path>
              <a:path w="384810" h="591819">
                <a:moveTo>
                  <a:pt x="347599" y="316484"/>
                </a:moveTo>
                <a:lnTo>
                  <a:pt x="336557" y="319087"/>
                </a:lnTo>
                <a:lnTo>
                  <a:pt x="327660" y="325500"/>
                </a:lnTo>
                <a:lnTo>
                  <a:pt x="321810" y="334772"/>
                </a:lnTo>
                <a:lnTo>
                  <a:pt x="319913" y="345948"/>
                </a:lnTo>
                <a:lnTo>
                  <a:pt x="322760" y="438626"/>
                </a:lnTo>
                <a:lnTo>
                  <a:pt x="378841" y="528319"/>
                </a:lnTo>
                <a:lnTo>
                  <a:pt x="330454" y="558673"/>
                </a:lnTo>
                <a:lnTo>
                  <a:pt x="383669" y="558673"/>
                </a:lnTo>
                <a:lnTo>
                  <a:pt x="377063" y="344169"/>
                </a:lnTo>
                <a:lnTo>
                  <a:pt x="374459" y="333128"/>
                </a:lnTo>
                <a:lnTo>
                  <a:pt x="368046" y="324230"/>
                </a:lnTo>
                <a:lnTo>
                  <a:pt x="358775" y="318381"/>
                </a:lnTo>
                <a:lnTo>
                  <a:pt x="347599" y="316484"/>
                </a:lnTo>
                <a:close/>
              </a:path>
              <a:path w="384810" h="591819">
                <a:moveTo>
                  <a:pt x="324504" y="495354"/>
                </a:moveTo>
                <a:lnTo>
                  <a:pt x="326009" y="544322"/>
                </a:lnTo>
                <a:lnTo>
                  <a:pt x="367919" y="518160"/>
                </a:lnTo>
                <a:lnTo>
                  <a:pt x="324504" y="495354"/>
                </a:lnTo>
                <a:close/>
              </a:path>
              <a:path w="384810" h="591819">
                <a:moveTo>
                  <a:pt x="322760" y="438626"/>
                </a:moveTo>
                <a:lnTo>
                  <a:pt x="324504" y="495354"/>
                </a:lnTo>
                <a:lnTo>
                  <a:pt x="367919" y="518160"/>
                </a:lnTo>
                <a:lnTo>
                  <a:pt x="326009" y="544322"/>
                </a:lnTo>
                <a:lnTo>
                  <a:pt x="353331" y="544322"/>
                </a:lnTo>
                <a:lnTo>
                  <a:pt x="378841" y="528319"/>
                </a:lnTo>
                <a:lnTo>
                  <a:pt x="322760" y="438626"/>
                </a:lnTo>
                <a:close/>
              </a:path>
              <a:path w="384810" h="591819">
                <a:moveTo>
                  <a:pt x="48514" y="0"/>
                </a:moveTo>
                <a:lnTo>
                  <a:pt x="0" y="30352"/>
                </a:lnTo>
                <a:lnTo>
                  <a:pt x="274381" y="469025"/>
                </a:lnTo>
                <a:lnTo>
                  <a:pt x="324504" y="495354"/>
                </a:lnTo>
                <a:lnTo>
                  <a:pt x="322760" y="438626"/>
                </a:lnTo>
                <a:lnTo>
                  <a:pt x="485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814" y="461594"/>
            <a:ext cx="2978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ЛОГОПЕДИЯ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9144" y="1607642"/>
            <a:ext cx="695198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междисциплинарная </a:t>
            </a:r>
            <a:r>
              <a:rPr sz="3200" spc="-15" dirty="0">
                <a:latin typeface="Calibri"/>
                <a:cs typeface="Calibri"/>
              </a:rPr>
              <a:t>наука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расстройствах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коммуникации </a:t>
            </a:r>
            <a:r>
              <a:rPr sz="3200" dirty="0">
                <a:latin typeface="Calibri"/>
                <a:cs typeface="Calibri"/>
              </a:rPr>
              <a:t>у </a:t>
            </a:r>
            <a:r>
              <a:rPr sz="3200" spc="-5" dirty="0">
                <a:latin typeface="Calibri"/>
                <a:cs typeface="Calibri"/>
              </a:rPr>
              <a:t>лиц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нарушениями </a:t>
            </a:r>
            <a:r>
              <a:rPr sz="3200" spc="-5" dirty="0">
                <a:latin typeface="Calibri"/>
                <a:cs typeface="Calibri"/>
              </a:rPr>
              <a:t>речи, </a:t>
            </a:r>
            <a:r>
              <a:rPr sz="3200" dirty="0">
                <a:latin typeface="Calibri"/>
                <a:cs typeface="Calibri"/>
              </a:rPr>
              <a:t>слуха 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интеллекта,  </a:t>
            </a:r>
            <a:r>
              <a:rPr sz="3200" spc="-25" dirty="0">
                <a:latin typeface="Calibri"/>
                <a:cs typeface="Calibri"/>
              </a:rPr>
              <a:t>методах </a:t>
            </a:r>
            <a:r>
              <a:rPr sz="3200" dirty="0">
                <a:latin typeface="Calibri"/>
                <a:cs typeface="Calibri"/>
              </a:rPr>
              <a:t>их </a:t>
            </a:r>
            <a:r>
              <a:rPr sz="3200" spc="-5" dirty="0">
                <a:latin typeface="Calibri"/>
                <a:cs typeface="Calibri"/>
              </a:rPr>
              <a:t>диагностики, </a:t>
            </a:r>
            <a:r>
              <a:rPr sz="3200" spc="-10" dirty="0">
                <a:latin typeface="Calibri"/>
                <a:cs typeface="Calibri"/>
              </a:rPr>
              <a:t>коррекции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профилактики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7266" y="267665"/>
            <a:ext cx="442341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84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/>
              <a:t>	</a:t>
            </a:r>
            <a:r>
              <a:rPr sz="3200" b="1" dirty="0">
                <a:solidFill>
                  <a:srgbClr val="C0504D"/>
                </a:solidFill>
                <a:latin typeface="Calibri"/>
                <a:cs typeface="Calibri"/>
              </a:rPr>
              <a:t>30 </a:t>
            </a:r>
            <a:r>
              <a:rPr sz="3200" b="1" spc="-5" dirty="0">
                <a:solidFill>
                  <a:srgbClr val="C0504D"/>
                </a:solidFill>
                <a:latin typeface="Calibri"/>
                <a:cs typeface="Calibri"/>
              </a:rPr>
              <a:t>января 1905 </a:t>
            </a:r>
            <a:r>
              <a:rPr sz="3200" b="1" spc="-30" dirty="0">
                <a:solidFill>
                  <a:srgbClr val="C0504D"/>
                </a:solidFill>
                <a:latin typeface="Calibri"/>
                <a:cs typeface="Calibri"/>
              </a:rPr>
              <a:t>года  </a:t>
            </a:r>
            <a:r>
              <a:rPr sz="3200" b="1" spc="-45" dirty="0">
                <a:solidFill>
                  <a:srgbClr val="C0504D"/>
                </a:solidFill>
                <a:latin typeface="Calibri"/>
                <a:cs typeface="Calibri"/>
              </a:rPr>
              <a:t>Г.Гутцман </a:t>
            </a:r>
            <a:r>
              <a:rPr sz="3200" b="1" dirty="0">
                <a:solidFill>
                  <a:srgbClr val="C0504D"/>
                </a:solidFill>
                <a:latin typeface="Calibri"/>
                <a:cs typeface="Calibri"/>
              </a:rPr>
              <a:t>защитил  </a:t>
            </a:r>
            <a:r>
              <a:rPr sz="3200" b="1" spc="-5" dirty="0">
                <a:solidFill>
                  <a:srgbClr val="C0504D"/>
                </a:solidFill>
                <a:latin typeface="Calibri"/>
                <a:cs typeface="Calibri"/>
              </a:rPr>
              <a:t>диссертацию</a:t>
            </a:r>
            <a:endParaRPr sz="32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C0504D"/>
                </a:solidFill>
                <a:latin typeface="Calibri"/>
                <a:cs typeface="Calibri"/>
              </a:rPr>
              <a:t>«Нарушения речи </a:t>
            </a:r>
            <a:r>
              <a:rPr sz="3200" b="1" spc="-10" dirty="0">
                <a:solidFill>
                  <a:srgbClr val="C0504D"/>
                </a:solidFill>
                <a:latin typeface="Calibri"/>
                <a:cs typeface="Calibri"/>
              </a:rPr>
              <a:t>как  </a:t>
            </a:r>
            <a:r>
              <a:rPr sz="3200" b="1" spc="-15" dirty="0">
                <a:solidFill>
                  <a:srgbClr val="C0504D"/>
                </a:solidFill>
                <a:latin typeface="Calibri"/>
                <a:cs typeface="Calibri"/>
              </a:rPr>
              <a:t>предмет </a:t>
            </a:r>
            <a:r>
              <a:rPr sz="3200" b="1" spc="-5" dirty="0">
                <a:solidFill>
                  <a:srgbClr val="C0504D"/>
                </a:solidFill>
                <a:latin typeface="Calibri"/>
                <a:cs typeface="Calibri"/>
              </a:rPr>
              <a:t>клинического  </a:t>
            </a:r>
            <a:r>
              <a:rPr sz="3200" b="1" spc="-10" dirty="0">
                <a:solidFill>
                  <a:srgbClr val="C0504D"/>
                </a:solidFill>
                <a:latin typeface="Calibri"/>
                <a:cs typeface="Calibri"/>
              </a:rPr>
              <a:t>преподавания»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523" y="188595"/>
            <a:ext cx="3456432" cy="410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590" y="237185"/>
            <a:ext cx="3092450" cy="7797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047750" marR="5080" indent="-1035050">
              <a:lnSpc>
                <a:spcPts val="2940"/>
              </a:lnSpc>
              <a:spcBef>
                <a:spcPts val="245"/>
              </a:spcBef>
            </a:pPr>
            <a:r>
              <a:rPr sz="2500" b="1" i="1" spc="25" dirty="0">
                <a:solidFill>
                  <a:srgbClr val="622422"/>
                </a:solidFill>
                <a:latin typeface="Times New Roman"/>
                <a:cs typeface="Times New Roman"/>
              </a:rPr>
              <a:t>Как </a:t>
            </a:r>
            <a:r>
              <a:rPr sz="2500" b="1" i="1" spc="10" dirty="0">
                <a:solidFill>
                  <a:srgbClr val="622422"/>
                </a:solidFill>
                <a:latin typeface="Times New Roman"/>
                <a:cs typeface="Times New Roman"/>
              </a:rPr>
              <a:t>всё </a:t>
            </a:r>
            <a:r>
              <a:rPr sz="25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начиналось </a:t>
            </a:r>
            <a:r>
              <a:rPr sz="25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в  </a:t>
            </a:r>
            <a:r>
              <a:rPr sz="2500" b="1" i="1" spc="15" dirty="0">
                <a:solidFill>
                  <a:srgbClr val="622422"/>
                </a:solidFill>
                <a:latin typeface="Times New Roman"/>
                <a:cs typeface="Times New Roman"/>
              </a:rPr>
              <a:t>России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7021" y="1904187"/>
            <a:ext cx="26422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1" spc="-5" dirty="0">
                <a:latin typeface="Calibri"/>
                <a:cs typeface="Calibri"/>
              </a:rPr>
              <a:t>Санкт-Петербург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33" y="2304948"/>
            <a:ext cx="422465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1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В 1908 </a:t>
            </a:r>
            <a:r>
              <a:rPr sz="2200" spc="-10" dirty="0">
                <a:latin typeface="Calibri"/>
                <a:cs typeface="Calibri"/>
              </a:rPr>
              <a:t>открыта </a:t>
            </a:r>
            <a:r>
              <a:rPr sz="2200" spc="-15" dirty="0">
                <a:latin typeface="Calibri"/>
                <a:cs typeface="Calibri"/>
              </a:rPr>
              <a:t>кафедра логопедии  </a:t>
            </a:r>
            <a:r>
              <a:rPr sz="2200" spc="-5" dirty="0">
                <a:latin typeface="Calibri"/>
                <a:cs typeface="Calibri"/>
              </a:rPr>
              <a:t>В.М.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Бехтеревым.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633" y="3042525"/>
            <a:ext cx="7974330" cy="31451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200" spc="-5" dirty="0">
                <a:latin typeface="Calibri"/>
                <a:cs typeface="Calibri"/>
              </a:rPr>
              <a:t>В 1918 </a:t>
            </a:r>
            <a:r>
              <a:rPr sz="2200" spc="-35" dirty="0">
                <a:latin typeface="Calibri"/>
                <a:cs typeface="Calibri"/>
              </a:rPr>
              <a:t>году </a:t>
            </a:r>
            <a:r>
              <a:rPr sz="2200" spc="-5" dirty="0">
                <a:latin typeface="Calibri"/>
                <a:cs typeface="Calibri"/>
              </a:rPr>
              <a:t>был организован </a:t>
            </a:r>
            <a:r>
              <a:rPr sz="2200" spc="-30" dirty="0">
                <a:latin typeface="Calibri"/>
                <a:cs typeface="Calibri"/>
              </a:rPr>
              <a:t>факультет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дефектологии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Calibri"/>
                <a:cs typeface="Calibri"/>
              </a:rPr>
              <a:t>в структуре Института </a:t>
            </a:r>
            <a:r>
              <a:rPr sz="2200" spc="-20" dirty="0">
                <a:latin typeface="Calibri"/>
                <a:cs typeface="Calibri"/>
              </a:rPr>
              <a:t>дошкольного </a:t>
            </a:r>
            <a:r>
              <a:rPr sz="2200" spc="-5" dirty="0">
                <a:latin typeface="Calibri"/>
                <a:cs typeface="Calibri"/>
              </a:rPr>
              <a:t>образования,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который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25" dirty="0">
                <a:latin typeface="Calibri"/>
                <a:cs typeface="Calibri"/>
              </a:rPr>
              <a:t>входил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систему </a:t>
            </a:r>
            <a:r>
              <a:rPr sz="2200" spc="-10" dirty="0">
                <a:latin typeface="Calibri"/>
                <a:cs typeface="Calibri"/>
              </a:rPr>
              <a:t>Психоневрологической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Академии,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530"/>
              </a:spcBef>
              <a:tabLst>
                <a:tab pos="1748155" algn="l"/>
                <a:tab pos="2984500" algn="l"/>
                <a:tab pos="5246370" algn="l"/>
                <a:tab pos="5634990" algn="l"/>
                <a:tab pos="7063740" algn="l"/>
              </a:tabLst>
            </a:pPr>
            <a:r>
              <a:rPr sz="2200" spc="-15" dirty="0">
                <a:latin typeface="Calibri"/>
                <a:cs typeface="Calibri"/>
              </a:rPr>
              <a:t>возглавляемой</a:t>
            </a:r>
            <a:r>
              <a:rPr sz="2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В.</a:t>
            </a:r>
            <a:r>
              <a:rPr sz="2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М.</a:t>
            </a:r>
            <a:r>
              <a:rPr sz="2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Бехтеревым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spc="-10" dirty="0">
                <a:latin typeface="Calibri"/>
                <a:cs typeface="Calibri"/>
              </a:rPr>
              <a:t>Деканом </a:t>
            </a:r>
            <a:r>
              <a:rPr sz="2200" spc="-25" dirty="0">
                <a:latin typeface="Calibri"/>
                <a:cs typeface="Calibri"/>
              </a:rPr>
              <a:t>факультета </a:t>
            </a:r>
            <a:r>
              <a:rPr sz="2200" spc="-5" dirty="0">
                <a:latin typeface="Calibri"/>
                <a:cs typeface="Calibri"/>
              </a:rPr>
              <a:t>избран  </a:t>
            </a:r>
            <a:r>
              <a:rPr sz="2200" spc="-10" dirty="0">
                <a:latin typeface="Calibri"/>
                <a:cs typeface="Calibri"/>
              </a:rPr>
              <a:t>утвержден </a:t>
            </a:r>
            <a:r>
              <a:rPr sz="2200" spc="-5" dirty="0">
                <a:latin typeface="Calibri"/>
                <a:cs typeface="Calibri"/>
              </a:rPr>
              <a:t>проф.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Д.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В.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Фельдберг</a:t>
            </a:r>
            <a:r>
              <a:rPr sz="2200" spc="-20" dirty="0">
                <a:latin typeface="Calibri"/>
                <a:cs typeface="Calibri"/>
              </a:rPr>
              <a:t>.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25" dirty="0">
                <a:latin typeface="Calibri"/>
                <a:cs typeface="Calibri"/>
              </a:rPr>
              <a:t>факультете </a:t>
            </a:r>
            <a:r>
              <a:rPr sz="2200" spc="-5" dirty="0">
                <a:latin typeface="Calibri"/>
                <a:cs typeface="Calibri"/>
              </a:rPr>
              <a:t>Д. В. </a:t>
            </a:r>
            <a:r>
              <a:rPr sz="2200" spc="-10" dirty="0">
                <a:latin typeface="Calibri"/>
                <a:cs typeface="Calibri"/>
              </a:rPr>
              <a:t>Фельдбер  </a:t>
            </a:r>
            <a:r>
              <a:rPr sz="2200" spc="-5" dirty="0">
                <a:latin typeface="Calibri"/>
                <a:cs typeface="Calibri"/>
              </a:rPr>
              <a:t>организовал	</a:t>
            </a:r>
            <a:r>
              <a:rPr sz="2200" spc="-15" dirty="0">
                <a:latin typeface="Calibri"/>
                <a:cs typeface="Calibri"/>
              </a:rPr>
              <a:t>кафедру	сурдопедагогики	</a:t>
            </a:r>
            <a:r>
              <a:rPr sz="2200" spc="-5" dirty="0">
                <a:latin typeface="Calibri"/>
                <a:cs typeface="Calibri"/>
              </a:rPr>
              <a:t>и	</a:t>
            </a:r>
            <a:r>
              <a:rPr sz="2200" spc="-15" dirty="0">
                <a:latin typeface="Calibri"/>
                <a:cs typeface="Calibri"/>
              </a:rPr>
              <a:t>возглавил	кафедр  </a:t>
            </a:r>
            <a:r>
              <a:rPr sz="2200" spc="-10" dirty="0">
                <a:latin typeface="Calibri"/>
                <a:cs typeface="Calibri"/>
              </a:rPr>
              <a:t>логопедии.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1918 - </a:t>
            </a:r>
            <a:r>
              <a:rPr sz="2200" spc="-10" dirty="0">
                <a:latin typeface="Calibri"/>
                <a:cs typeface="Calibri"/>
              </a:rPr>
              <a:t>Ото-фонетический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институт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177" y="67182"/>
            <a:ext cx="1300480" cy="207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6058" y="102996"/>
            <a:ext cx="2050923" cy="2407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82433" y="2528696"/>
            <a:ext cx="157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Д. В.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Фельдберг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860" y="2159253"/>
            <a:ext cx="134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В.М.Бехтерев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123266"/>
            <a:ext cx="342646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Выдающиеся</a:t>
            </a:r>
            <a:r>
              <a:rPr sz="2900" b="1" i="1" spc="-7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900" b="1" i="1" dirty="0">
                <a:solidFill>
                  <a:srgbClr val="622422"/>
                </a:solidFill>
                <a:latin typeface="Times New Roman"/>
                <a:cs typeface="Times New Roman"/>
              </a:rPr>
              <a:t>ученые  </a:t>
            </a:r>
            <a:r>
              <a:rPr sz="2900" b="1" i="1" spc="-15" dirty="0">
                <a:solidFill>
                  <a:srgbClr val="622422"/>
                </a:solidFill>
                <a:latin typeface="Times New Roman"/>
                <a:cs typeface="Times New Roman"/>
              </a:rPr>
              <a:t>питерской</a:t>
            </a:r>
            <a:r>
              <a:rPr sz="2900" b="1" i="1" spc="-4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900" b="1" i="1" spc="-35" dirty="0">
                <a:solidFill>
                  <a:srgbClr val="622422"/>
                </a:solidFill>
                <a:latin typeface="Times New Roman"/>
                <a:cs typeface="Times New Roman"/>
              </a:rPr>
              <a:t>школы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123314"/>
            <a:ext cx="750633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И.А. </a:t>
            </a:r>
            <a:r>
              <a:rPr sz="2000" b="1" spc="-5" dirty="0">
                <a:latin typeface="Times New Roman"/>
                <a:cs typeface="Times New Roman"/>
              </a:rPr>
              <a:t>Сикорский, </a:t>
            </a:r>
            <a:r>
              <a:rPr sz="2000" b="1" dirty="0">
                <a:latin typeface="Times New Roman"/>
                <a:cs typeface="Times New Roman"/>
              </a:rPr>
              <a:t>С.М. Доброгаев, </a:t>
            </a:r>
            <a:r>
              <a:rPr sz="2000" b="1" spc="-5" dirty="0">
                <a:latin typeface="Times New Roman"/>
                <a:cs typeface="Times New Roman"/>
              </a:rPr>
              <a:t>М.Е.Хватцев, </a:t>
            </a:r>
            <a:r>
              <a:rPr sz="2000" b="1" dirty="0">
                <a:latin typeface="Times New Roman"/>
                <a:cs typeface="Times New Roman"/>
              </a:rPr>
              <a:t>В.К. </a:t>
            </a:r>
            <a:r>
              <a:rPr sz="2000" b="1" spc="-10" dirty="0">
                <a:latin typeface="Times New Roman"/>
                <a:cs typeface="Times New Roman"/>
              </a:rPr>
              <a:t>Орфинская,  </a:t>
            </a:r>
            <a:r>
              <a:rPr sz="2000" b="1" spc="-5" dirty="0">
                <a:latin typeface="Times New Roman"/>
                <a:cs typeface="Times New Roman"/>
              </a:rPr>
              <a:t>В.В. </a:t>
            </a:r>
            <a:r>
              <a:rPr sz="2000" b="1" dirty="0">
                <a:latin typeface="Times New Roman"/>
                <a:cs typeface="Times New Roman"/>
              </a:rPr>
              <a:t>Оппель, Н.Н. </a:t>
            </a:r>
            <a:r>
              <a:rPr sz="2000" b="1" spc="-50" dirty="0">
                <a:latin typeface="Times New Roman"/>
                <a:cs typeface="Times New Roman"/>
              </a:rPr>
              <a:t>Трауготт, </a:t>
            </a:r>
            <a:r>
              <a:rPr sz="2000" b="1" spc="-5" dirty="0">
                <a:latin typeface="Times New Roman"/>
                <a:cs typeface="Times New Roman"/>
              </a:rPr>
              <a:t>Л.С. </a:t>
            </a:r>
            <a:r>
              <a:rPr sz="2000" b="1" spc="-15" dirty="0">
                <a:latin typeface="Times New Roman"/>
                <a:cs typeface="Times New Roman"/>
              </a:rPr>
              <a:t>Волкова, </a:t>
            </a:r>
            <a:r>
              <a:rPr sz="2000" b="1" spc="-60" dirty="0">
                <a:latin typeface="Times New Roman"/>
                <a:cs typeface="Times New Roman"/>
              </a:rPr>
              <a:t>Г.А.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Волкова,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60" dirty="0">
                <a:latin typeface="Times New Roman"/>
                <a:cs typeface="Times New Roman"/>
              </a:rPr>
              <a:t>Л.Г. </a:t>
            </a:r>
            <a:r>
              <a:rPr sz="2000" b="1" spc="-10" dirty="0">
                <a:latin typeface="Times New Roman"/>
                <a:cs typeface="Times New Roman"/>
              </a:rPr>
              <a:t>Парамонова, </a:t>
            </a:r>
            <a:r>
              <a:rPr sz="2000" b="1" dirty="0">
                <a:latin typeface="Times New Roman"/>
                <a:cs typeface="Times New Roman"/>
              </a:rPr>
              <a:t>В.А. </a:t>
            </a:r>
            <a:r>
              <a:rPr sz="2000" b="1" spc="-30" dirty="0">
                <a:latin typeface="Times New Roman"/>
                <a:cs typeface="Times New Roman"/>
              </a:rPr>
              <a:t>Ковшиков </a:t>
            </a:r>
            <a:r>
              <a:rPr sz="2000" dirty="0">
                <a:latin typeface="Times New Roman"/>
                <a:cs typeface="Times New Roman"/>
              </a:rPr>
              <a:t>и др.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09" y="2101342"/>
            <a:ext cx="1564513" cy="2006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7067" y="2127376"/>
            <a:ext cx="1300733" cy="2006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9810" y="2131060"/>
            <a:ext cx="1368171" cy="2018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366" y="4119829"/>
            <a:ext cx="5948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8040" algn="l"/>
              </a:tabLst>
            </a:pPr>
            <a:r>
              <a:rPr sz="1800" spc="-5" dirty="0">
                <a:latin typeface="Times New Roman"/>
                <a:cs typeface="Times New Roman"/>
              </a:rPr>
              <a:t>И.А. </a:t>
            </a:r>
            <a:r>
              <a:rPr sz="1800" spc="-15" dirty="0">
                <a:latin typeface="Times New Roman"/>
                <a:cs typeface="Times New Roman"/>
              </a:rPr>
              <a:t>Сикорский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2700" spc="-15" baseline="1543" dirty="0">
                <a:latin typeface="Times New Roman"/>
                <a:cs typeface="Times New Roman"/>
              </a:rPr>
              <a:t>М.Е.Хватцев</a:t>
            </a:r>
            <a:r>
              <a:rPr sz="2700" spc="405" baseline="1543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В.К.Орфинская	</a:t>
            </a:r>
            <a:r>
              <a:rPr sz="2700" spc="-30" baseline="1543" dirty="0">
                <a:latin typeface="Times New Roman"/>
                <a:cs typeface="Times New Roman"/>
              </a:rPr>
              <a:t>Н.Н.Трауготт</a:t>
            </a:r>
            <a:endParaRPr sz="2700" baseline="154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2685" y="2131060"/>
            <a:ext cx="1539493" cy="2002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878" y="6267399"/>
            <a:ext cx="130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Л.С.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Волкова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940" y="4473575"/>
            <a:ext cx="1408049" cy="184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3979" y="4471847"/>
            <a:ext cx="1300733" cy="183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8778" y="4116704"/>
            <a:ext cx="1280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Times New Roman"/>
                <a:cs typeface="Times New Roman"/>
              </a:rPr>
              <a:t>В.А.Ковшиков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68641" y="2127376"/>
            <a:ext cx="1439799" cy="1976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7583" y="4479658"/>
            <a:ext cx="1448435" cy="1789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0035" y="4474286"/>
            <a:ext cx="1296162" cy="1720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45310" y="6248196"/>
            <a:ext cx="4209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82" baseline="-6172" dirty="0">
                <a:latin typeface="Times New Roman"/>
                <a:cs typeface="Times New Roman"/>
              </a:rPr>
              <a:t>Г.А. </a:t>
            </a:r>
            <a:r>
              <a:rPr sz="2700" spc="-37" baseline="-6172" dirty="0">
                <a:latin typeface="Times New Roman"/>
                <a:cs typeface="Times New Roman"/>
              </a:rPr>
              <a:t>Волкова </a:t>
            </a:r>
            <a:r>
              <a:rPr sz="1800" spc="-20" dirty="0">
                <a:latin typeface="Times New Roman"/>
                <a:cs typeface="Times New Roman"/>
              </a:rPr>
              <a:t>Л.Г.Парамонова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2700" spc="-37" baseline="4629" dirty="0">
                <a:latin typeface="Times New Roman"/>
                <a:cs typeface="Times New Roman"/>
              </a:rPr>
              <a:t>Р.И.Лалаева</a:t>
            </a:r>
            <a:endParaRPr sz="2700" baseline="462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51930" y="2145029"/>
            <a:ext cx="1544447" cy="20049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35953" y="4128896"/>
            <a:ext cx="1174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В.В.Оппель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00215" y="4528527"/>
            <a:ext cx="1233538" cy="17087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37808" y="6229299"/>
            <a:ext cx="1149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Е.С.Иванов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626" y="295478"/>
            <a:ext cx="7891780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10"/>
              </a:lnSpc>
              <a:spcBef>
                <a:spcPts val="95"/>
              </a:spcBef>
              <a:tabLst>
                <a:tab pos="2377440" algn="l"/>
                <a:tab pos="5871845" algn="l"/>
              </a:tabLst>
            </a:pPr>
            <a:r>
              <a:rPr sz="2800" b="1" i="1" spc="70" dirty="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ен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д</a:t>
            </a:r>
            <a:r>
              <a:rPr sz="2800" b="1" i="1" spc="-40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ф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т</a:t>
            </a:r>
            <a:r>
              <a:rPr sz="2800" b="1" i="1" spc="-20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л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г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ч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е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с</a:t>
            </a:r>
            <a:r>
              <a:rPr sz="2800" b="1" i="1" spc="-70" dirty="0">
                <a:solidFill>
                  <a:srgbClr val="622422"/>
                </a:solidFill>
                <a:latin typeface="Times New Roman"/>
                <a:cs typeface="Times New Roman"/>
              </a:rPr>
              <a:t>к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г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dirty="0">
                <a:solidFill>
                  <a:srgbClr val="622422"/>
                </a:solidFill>
                <a:latin typeface="Times New Roman"/>
                <a:cs typeface="Times New Roman"/>
              </a:rPr>
              <a:t>	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35" dirty="0">
                <a:solidFill>
                  <a:srgbClr val="622422"/>
                </a:solidFill>
                <a:latin typeface="Times New Roman"/>
                <a:cs typeface="Times New Roman"/>
              </a:rPr>
              <a:t>б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ра</a:t>
            </a:r>
            <a:r>
              <a:rPr sz="2800" b="1" i="1" spc="5" dirty="0">
                <a:solidFill>
                  <a:srgbClr val="622422"/>
                </a:solidFill>
                <a:latin typeface="Times New Roman"/>
                <a:cs typeface="Times New Roman"/>
              </a:rPr>
              <a:t>з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о</a:t>
            </a:r>
            <a:r>
              <a:rPr sz="2800" b="1" i="1" spc="15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800" b="1" i="1" spc="45" dirty="0">
                <a:solidFill>
                  <a:srgbClr val="622422"/>
                </a:solidFill>
                <a:latin typeface="Times New Roman"/>
                <a:cs typeface="Times New Roman"/>
              </a:rPr>
              <a:t>а</a:t>
            </a:r>
            <a:r>
              <a:rPr sz="2800" b="1" i="1" spc="30" dirty="0">
                <a:solidFill>
                  <a:srgbClr val="622422"/>
                </a:solidFill>
                <a:latin typeface="Times New Roman"/>
                <a:cs typeface="Times New Roman"/>
              </a:rPr>
              <a:t>н</a:t>
            </a:r>
            <a:r>
              <a:rPr sz="2800" b="1" i="1" spc="40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800" b="1" i="1" spc="-5" dirty="0">
                <a:solidFill>
                  <a:srgbClr val="622422"/>
                </a:solidFill>
                <a:latin typeface="Times New Roman"/>
                <a:cs typeface="Times New Roman"/>
              </a:rPr>
              <a:t>я</a:t>
            </a:r>
            <a:endParaRPr sz="2800">
              <a:latin typeface="Times New Roman"/>
              <a:cs typeface="Times New Roman"/>
            </a:endParaRPr>
          </a:p>
          <a:p>
            <a:pPr marL="10160" algn="ctr">
              <a:lnSpc>
                <a:spcPts val="4750"/>
              </a:lnSpc>
            </a:pPr>
            <a:r>
              <a:rPr b="1" spc="30" dirty="0">
                <a:solidFill>
                  <a:srgbClr val="622422"/>
                </a:solidFill>
                <a:latin typeface="Calibri"/>
                <a:cs typeface="Calibri"/>
              </a:rPr>
              <a:t>Москва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3337941" cy="2736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502" y="5185154"/>
            <a:ext cx="2530475" cy="1672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395" y="1324483"/>
            <a:ext cx="8773160" cy="427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8385" marR="6223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История </a:t>
            </a:r>
            <a:r>
              <a:rPr sz="1800" spc="-15" dirty="0">
                <a:latin typeface="Calibri"/>
                <a:cs typeface="Calibri"/>
              </a:rPr>
              <a:t>подготовки </a:t>
            </a:r>
            <a:r>
              <a:rPr sz="1800" spc="-10" dirty="0">
                <a:latin typeface="Calibri"/>
                <a:cs typeface="Calibri"/>
              </a:rPr>
              <a:t>специалистов-дефектологов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5" dirty="0">
                <a:latin typeface="Calibri"/>
                <a:cs typeface="Calibri"/>
              </a:rPr>
              <a:t>Москве начинается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создания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1908 </a:t>
            </a:r>
            <a:r>
              <a:rPr sz="1800" spc="-45" dirty="0">
                <a:latin typeface="Calibri"/>
                <a:cs typeface="Calibri"/>
              </a:rPr>
              <a:t>г.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частной  </a:t>
            </a:r>
            <a:r>
              <a:rPr sz="1800" spc="-10" dirty="0">
                <a:latin typeface="Calibri"/>
                <a:cs typeface="Calibri"/>
              </a:rPr>
              <a:t>школы-санатория </a:t>
            </a:r>
            <a:r>
              <a:rPr sz="1800" spc="-5" dirty="0">
                <a:latin typeface="Calibri"/>
                <a:cs typeface="Calibri"/>
              </a:rPr>
              <a:t>для дефективных </a:t>
            </a:r>
            <a:r>
              <a:rPr sz="1800" spc="-10" dirty="0">
                <a:latin typeface="Calibri"/>
                <a:cs typeface="Calibri"/>
              </a:rPr>
              <a:t>детей доктором  </a:t>
            </a:r>
            <a:r>
              <a:rPr sz="1800" spc="-15" dirty="0">
                <a:latin typeface="Calibri"/>
                <a:cs typeface="Calibri"/>
              </a:rPr>
              <a:t>Всеволодом </a:t>
            </a:r>
            <a:r>
              <a:rPr sz="1800" spc="-5" dirty="0">
                <a:latin typeface="Calibri"/>
                <a:cs typeface="Calibri"/>
              </a:rPr>
              <a:t>Петровичем </a:t>
            </a:r>
            <a:r>
              <a:rPr sz="1800" spc="-10" dirty="0">
                <a:latin typeface="Calibri"/>
                <a:cs typeface="Calibri"/>
              </a:rPr>
              <a:t>Кащенко. </a:t>
            </a:r>
            <a:r>
              <a:rPr sz="1800" spc="-5" dirty="0">
                <a:latin typeface="Calibri"/>
                <a:cs typeface="Calibri"/>
              </a:rPr>
              <a:t>Именно </a:t>
            </a:r>
            <a:r>
              <a:rPr sz="1800" spc="-10" dirty="0">
                <a:latin typeface="Calibri"/>
                <a:cs typeface="Calibri"/>
              </a:rPr>
              <a:t>эта  </a:t>
            </a:r>
            <a:r>
              <a:rPr sz="1800" spc="-15" dirty="0">
                <a:latin typeface="Calibri"/>
                <a:cs typeface="Calibri"/>
              </a:rPr>
              <a:t>школа </a:t>
            </a:r>
            <a:r>
              <a:rPr sz="1800" spc="-5" dirty="0">
                <a:latin typeface="Calibri"/>
                <a:cs typeface="Calibri"/>
              </a:rPr>
              <a:t>стала научно-практическим учреждением,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15" dirty="0">
                <a:latin typeface="Calibri"/>
                <a:cs typeface="Calibri"/>
              </a:rPr>
              <a:t>котором </a:t>
            </a:r>
            <a:r>
              <a:rPr sz="1800" spc="-5" dirty="0">
                <a:latin typeface="Calibri"/>
                <a:cs typeface="Calibri"/>
              </a:rPr>
              <a:t>экспериментально разрабатывались  </a:t>
            </a:r>
            <a:r>
              <a:rPr sz="1800" dirty="0">
                <a:latin typeface="Calibri"/>
                <a:cs typeface="Calibri"/>
              </a:rPr>
              <a:t>новые </a:t>
            </a:r>
            <a:r>
              <a:rPr sz="1800" spc="-20" dirty="0">
                <a:latin typeface="Calibri"/>
                <a:cs typeface="Calibri"/>
              </a:rPr>
              <a:t>методы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воспитания и </a:t>
            </a:r>
            <a:r>
              <a:rPr sz="1800" spc="-5" dirty="0">
                <a:latin typeface="Calibri"/>
                <a:cs typeface="Calibri"/>
              </a:rPr>
              <a:t>обучения </a:t>
            </a:r>
            <a:r>
              <a:rPr sz="1800" spc="-10" dirty="0">
                <a:latin typeface="Calibri"/>
                <a:cs typeface="Calibri"/>
              </a:rPr>
              <a:t>детей </a:t>
            </a:r>
            <a:r>
              <a:rPr sz="1800" dirty="0">
                <a:latin typeface="Calibri"/>
                <a:cs typeface="Calibri"/>
              </a:rPr>
              <a:t>с  </a:t>
            </a:r>
            <a:r>
              <a:rPr sz="1800" spc="-5" dirty="0">
                <a:latin typeface="Calibri"/>
                <a:cs typeface="Calibri"/>
              </a:rPr>
              <a:t>отклонениями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психофизическом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развитии.</a:t>
            </a:r>
            <a:endParaRPr sz="18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b="1" spc="-20" dirty="0">
                <a:latin typeface="Calibri"/>
                <a:cs typeface="Calibri"/>
              </a:rPr>
              <a:t>1918</a:t>
            </a:r>
            <a:r>
              <a:rPr sz="1800" spc="-20" dirty="0">
                <a:latin typeface="Calibri"/>
                <a:cs typeface="Calibri"/>
              </a:rPr>
              <a:t>г. </a:t>
            </a:r>
            <a:r>
              <a:rPr sz="1800" spc="-5" dirty="0">
                <a:latin typeface="Calibri"/>
                <a:cs typeface="Calibri"/>
              </a:rPr>
              <a:t>В.П. </a:t>
            </a:r>
            <a:r>
              <a:rPr sz="1800" spc="-10" dirty="0">
                <a:latin typeface="Calibri"/>
                <a:cs typeface="Calibri"/>
              </a:rPr>
              <a:t>Кащенко </a:t>
            </a:r>
            <a:r>
              <a:rPr sz="1800" spc="-5" dirty="0">
                <a:latin typeface="Calibri"/>
                <a:cs typeface="Calibri"/>
              </a:rPr>
              <a:t>передал </a:t>
            </a:r>
            <a:r>
              <a:rPr sz="1800" spc="-10" dirty="0">
                <a:latin typeface="Calibri"/>
                <a:cs typeface="Calibri"/>
              </a:rPr>
              <a:t>школу-санаторий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ведение Наркомпроса. Новое  учреждение получило название </a:t>
            </a:r>
            <a:r>
              <a:rPr sz="1800" b="1" spc="-10" dirty="0">
                <a:latin typeface="Calibri"/>
                <a:cs typeface="Calibri"/>
              </a:rPr>
              <a:t>«Медико-педагогическая </a:t>
            </a:r>
            <a:r>
              <a:rPr sz="1800" b="1" spc="-5" dirty="0">
                <a:latin typeface="Calibri"/>
                <a:cs typeface="Calibri"/>
              </a:rPr>
              <a:t>станция</a:t>
            </a:r>
            <a:r>
              <a:rPr sz="1800" spc="-5" dirty="0">
                <a:latin typeface="Calibri"/>
                <a:cs typeface="Calibri"/>
              </a:rPr>
              <a:t>».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состав </a:t>
            </a:r>
            <a:r>
              <a:rPr sz="1800" spc="-15" dirty="0">
                <a:latin typeface="Calibri"/>
                <a:cs typeface="Calibri"/>
              </a:rPr>
              <a:t>этой  </a:t>
            </a:r>
            <a:r>
              <a:rPr sz="1800" spc="-5" dirty="0">
                <a:latin typeface="Calibri"/>
                <a:cs typeface="Calibri"/>
              </a:rPr>
              <a:t>станции </a:t>
            </a:r>
            <a:r>
              <a:rPr sz="1800" dirty="0">
                <a:latin typeface="Calibri"/>
                <a:cs typeface="Calibri"/>
              </a:rPr>
              <a:t>вошли: </a:t>
            </a:r>
            <a:r>
              <a:rPr sz="1800" spc="-10" dirty="0">
                <a:latin typeface="Calibri"/>
                <a:cs typeface="Calibri"/>
              </a:rPr>
              <a:t>медико-педагогическая </a:t>
            </a:r>
            <a:r>
              <a:rPr sz="1800" spc="-5" dirty="0">
                <a:latin typeface="Calibri"/>
                <a:cs typeface="Calibri"/>
              </a:rPr>
              <a:t>клиника,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1919 </a:t>
            </a:r>
            <a:r>
              <a:rPr sz="1800" spc="-20" dirty="0">
                <a:latin typeface="Calibri"/>
                <a:cs typeface="Calibri"/>
              </a:rPr>
              <a:t>года </a:t>
            </a:r>
            <a:r>
              <a:rPr sz="1800" dirty="0">
                <a:latin typeface="Calibri"/>
                <a:cs typeface="Calibri"/>
              </a:rPr>
              <a:t>– Музей  </a:t>
            </a:r>
            <a:r>
              <a:rPr sz="1800" spc="-5" dirty="0">
                <a:latin typeface="Calibri"/>
                <a:cs typeface="Calibri"/>
              </a:rPr>
              <a:t>дефективности, </a:t>
            </a:r>
            <a:r>
              <a:rPr sz="1800" dirty="0">
                <a:latin typeface="Calibri"/>
                <a:cs typeface="Calibri"/>
              </a:rPr>
              <a:t>а с </a:t>
            </a:r>
            <a:r>
              <a:rPr sz="1800" spc="-5" dirty="0">
                <a:latin typeface="Calibri"/>
                <a:cs typeface="Calibri"/>
              </a:rPr>
              <a:t>1920 </a:t>
            </a:r>
            <a:r>
              <a:rPr sz="1800" spc="-20" dirty="0">
                <a:latin typeface="Calibri"/>
                <a:cs typeface="Calibri"/>
              </a:rPr>
              <a:t>года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медико-педагогическая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консультация.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Этот </a:t>
            </a:r>
            <a:r>
              <a:rPr sz="1800" spc="-10" dirty="0">
                <a:latin typeface="Calibri"/>
                <a:cs typeface="Calibri"/>
              </a:rPr>
              <a:t>комплекс </a:t>
            </a:r>
            <a:r>
              <a:rPr sz="1800" spc="-5" dirty="0">
                <a:latin typeface="Calibri"/>
                <a:cs typeface="Calibri"/>
              </a:rPr>
              <a:t>стал </a:t>
            </a:r>
            <a:r>
              <a:rPr sz="1800" dirty="0">
                <a:latin typeface="Calibri"/>
                <a:cs typeface="Calibri"/>
              </a:rPr>
              <a:t>первым в нашей </a:t>
            </a:r>
            <a:r>
              <a:rPr sz="1800" spc="-5" dirty="0">
                <a:latin typeface="Calibri"/>
                <a:cs typeface="Calibri"/>
              </a:rPr>
              <a:t>стране научно-практическим центром  </a:t>
            </a:r>
            <a:r>
              <a:rPr sz="1800" spc="-10" dirty="0">
                <a:latin typeface="Calibri"/>
                <a:cs typeface="Calibri"/>
              </a:rPr>
              <a:t>дефектологии. </a:t>
            </a:r>
            <a:r>
              <a:rPr sz="1800" spc="-5" dirty="0">
                <a:latin typeface="Calibri"/>
                <a:cs typeface="Calibri"/>
              </a:rPr>
              <a:t>Здесь </a:t>
            </a:r>
            <a:r>
              <a:rPr sz="1800" spc="-15" dirty="0">
                <a:latin typeface="Calibri"/>
                <a:cs typeface="Calibri"/>
              </a:rPr>
              <a:t>же положено </a:t>
            </a:r>
            <a:r>
              <a:rPr sz="1800" dirty="0">
                <a:latin typeface="Calibri"/>
                <a:cs typeface="Calibri"/>
              </a:rPr>
              <a:t>начало </a:t>
            </a:r>
            <a:r>
              <a:rPr sz="1800" spc="-15" dirty="0">
                <a:latin typeface="Calibri"/>
                <a:cs typeface="Calibri"/>
              </a:rPr>
              <a:t>подготовки </a:t>
            </a:r>
            <a:r>
              <a:rPr sz="1800" spc="-10" dirty="0">
                <a:latin typeface="Calibri"/>
                <a:cs typeface="Calibri"/>
              </a:rPr>
              <a:t>педагогов-дефектологов </a:t>
            </a:r>
            <a:r>
              <a:rPr sz="1800" dirty="0">
                <a:latin typeface="Calibri"/>
                <a:cs typeface="Calibri"/>
              </a:rPr>
              <a:t>в  Москве.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1853</Words>
  <Application>Microsoft Office PowerPoint</Application>
  <PresentationFormat>Экран (4:3)</PresentationFormat>
  <Paragraphs>392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Office Theme</vt:lpstr>
      <vt:lpstr>Презентация PowerPoint</vt:lpstr>
      <vt:lpstr>Здоровье</vt:lpstr>
      <vt:lpstr>УМНЫЕ МЫСЛИ</vt:lpstr>
      <vt:lpstr>Презентация PowerPoint</vt:lpstr>
      <vt:lpstr>Презентация PowerPoint</vt:lpstr>
      <vt:lpstr>Презентация PowerPoint</vt:lpstr>
      <vt:lpstr>Как всё начиналось в  России</vt:lpstr>
      <vt:lpstr>Выдающиеся ученые  питерской школы</vt:lpstr>
      <vt:lpstr>Становление дефектологического образования Москва</vt:lpstr>
      <vt:lpstr>Становление дефектологического образования</vt:lpstr>
      <vt:lpstr>Становление дефектологического образования</vt:lpstr>
      <vt:lpstr>Становление дефектологического образования</vt:lpstr>
      <vt:lpstr>Кафедра логопедии</vt:lpstr>
      <vt:lpstr>Презентация PowerPoint</vt:lpstr>
      <vt:lpstr>Наука, изучающая расстройства  речи у  их семиотику, диагностику и методы</vt:lpstr>
      <vt:lpstr>Презентация PowerPoint</vt:lpstr>
      <vt:lpstr>ЛОГОПЕДИЯ (от греч. logos - слово, речь и paideia - воспитание, обучение), наука о</vt:lpstr>
      <vt:lpstr> Вопросы развития, формирования,  коррекции речи изучали :</vt:lpstr>
      <vt:lpstr>Роза Евгеньевна Левина  1908-1989</vt:lpstr>
      <vt:lpstr>Презентация PowerPoint</vt:lpstr>
      <vt:lpstr>Выдающиеся ученики  Р.Е.Левиной</vt:lpstr>
      <vt:lpstr>Выдающиеся ученики Р.Е.Левиной</vt:lpstr>
      <vt:lpstr>Каше Галина Амосовна  1908 - 1986</vt:lpstr>
      <vt:lpstr>Чиркина Галина Васильевна</vt:lpstr>
      <vt:lpstr>Гриншпун Борис Моисеевич 1929-1986</vt:lpstr>
      <vt:lpstr>Выпускники, докторанты МГГУ имени М.А.Шолохова, защитившие докторские диссертации  2000-20015 гг</vt:lpstr>
      <vt:lpstr>Выпускники МГПИ им. В.И. Ленина –  выдающиеся ученые ИКП РАО</vt:lpstr>
      <vt:lpstr>Филичева Татьяна Борисовна</vt:lpstr>
      <vt:lpstr>Визель Татьяна Григорьевна</vt:lpstr>
      <vt:lpstr>Шкловский Виктор Маркович</vt:lpstr>
      <vt:lpstr>Инновационность -</vt:lpstr>
      <vt:lpstr>Инновационные технологии-это  внедрённые, новые, обладающие  повышенной эффективностью  методы, инструменты,</vt:lpstr>
      <vt:lpstr>Инновации в логопедической практике</vt:lpstr>
      <vt:lpstr>Классификация инновационных  логопедических технологий :</vt:lpstr>
      <vt:lpstr>Презентация PowerPoint</vt:lpstr>
      <vt:lpstr>Свойства инновации:</vt:lpstr>
      <vt:lpstr>Инновационные технологии</vt:lpstr>
      <vt:lpstr>Инновационные  направления:</vt:lpstr>
      <vt:lpstr>Связь логопедии с другими науками   </vt:lpstr>
      <vt:lpstr>Междисциплинарность</vt:lpstr>
      <vt:lpstr>Цель междисциплинарности</vt:lpstr>
      <vt:lpstr>Презентация PowerPoint</vt:lpstr>
      <vt:lpstr>Роль классификаций в создании стратегий лечения,  профилактики и реабилитации</vt:lpstr>
      <vt:lpstr>Презентация PowerPoint</vt:lpstr>
      <vt:lpstr>«Международная классификация  функционирования, ограничений</vt:lpstr>
      <vt:lpstr>Реабилитационный диагноз</vt:lpstr>
      <vt:lpstr>Реабилитационный потенциал  индивидума</vt:lpstr>
      <vt:lpstr>Реабилитационный потенциал</vt:lpstr>
      <vt:lpstr>Исторический аспект</vt:lpstr>
      <vt:lpstr>Презентация PowerPoint</vt:lpstr>
      <vt:lpstr>Персонифицированный подход</vt:lpstr>
      <vt:lpstr>Персонифицированный подход</vt:lpstr>
      <vt:lpstr>ЛОГОПЕДИЯ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Екатерина Быкова</cp:lastModifiedBy>
  <cp:revision>1</cp:revision>
  <dcterms:created xsi:type="dcterms:W3CDTF">2020-11-12T05:40:57Z</dcterms:created>
  <dcterms:modified xsi:type="dcterms:W3CDTF">2020-11-15T14:29:22Z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2020-11-12T00:00:00Z</vt:filetime>
  </property>
</Properties>
</file>