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9" r:id="rId3"/>
    <p:sldId id="257" r:id="rId4"/>
    <p:sldId id="262" r:id="rId5"/>
    <p:sldId id="275" r:id="rId6"/>
    <p:sldId id="276" r:id="rId7"/>
    <p:sldId id="278" r:id="rId8"/>
    <p:sldId id="277" r:id="rId9"/>
    <p:sldId id="264" r:id="rId10"/>
    <p:sldId id="268" r:id="rId11"/>
    <p:sldId id="269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08.09.2016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Кафедра </a:t>
            </a:r>
            <a:br>
              <a:rPr lang="ru-RU" dirty="0" smtClean="0"/>
            </a:br>
            <a:r>
              <a:rPr lang="ru-RU" dirty="0" smtClean="0"/>
              <a:t>медицинской кибернетики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319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317666"/>
            <a:ext cx="3467968" cy="4991654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1412776"/>
            <a:ext cx="3992120" cy="44672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/>
              <a:t>Руководителем студенческой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/>
              <a:t>научно-исследовательской лаборатории назначен преподаватель кафедры,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/>
              <a:t> к.м.н.,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/>
              <a:t>Наркевич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/>
              <a:t>Артем Николаевич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656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548680"/>
            <a:ext cx="7931224" cy="5547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 smtClean="0"/>
              <a:t>Направлениями </a:t>
            </a:r>
            <a:r>
              <a:rPr lang="ru-RU" dirty="0"/>
              <a:t>работы лаборатории являются применение методов </a:t>
            </a:r>
            <a:r>
              <a:rPr lang="ru-RU" dirty="0" err="1"/>
              <a:t>Data</a:t>
            </a:r>
            <a:r>
              <a:rPr lang="ru-RU" dirty="0"/>
              <a:t> </a:t>
            </a:r>
            <a:r>
              <a:rPr lang="ru-RU" dirty="0" err="1"/>
              <a:t>Mining</a:t>
            </a:r>
            <a:r>
              <a:rPr lang="ru-RU" dirty="0"/>
              <a:t> в медицинских исследованиях, математическое моделирование метаболических процессов и создание математических моделей прогнозирования (риска, прогноза, эффективности лечения, тяжести состояния, исходов), а также анализ медицинских изображений и разработка прикладного программного обеспечения медицинского назначения. Также на базе лаборатории проводится обучение студентов, преподавателей и научных сотрудников </a:t>
            </a:r>
            <a:r>
              <a:rPr lang="ru-RU" dirty="0" err="1"/>
              <a:t>КрасГМУ</a:t>
            </a:r>
            <a:r>
              <a:rPr lang="ru-RU" dirty="0"/>
              <a:t> применению методов статистики в медицинских исследованиях.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40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059936" cy="604867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Студенты</a:t>
            </a:r>
            <a:r>
              <a:rPr lang="ru-RU" dirty="0"/>
              <a:t>, занимающиеся научной деятельностью на базе лаборатории «Медицинской кибернетики и управления в здравоохранении» являются неоднократными победителями и призерами студенческих научных конференций, проводимых в </a:t>
            </a:r>
            <a:r>
              <a:rPr lang="ru-RU" dirty="0" err="1"/>
              <a:t>КрасГМУ</a:t>
            </a:r>
            <a:r>
              <a:rPr lang="ru-RU" dirty="0"/>
              <a:t>, участниками студенческих научных конференций, проводимых в других городах России, в том числе и международного уровня, а также являются постоянными участниками регионального этапа конкурса «У.М.Н.И.К.», в том числе являются победителями.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48680"/>
            <a:ext cx="3195142" cy="239635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304256"/>
            <a:ext cx="3035829" cy="22768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73016"/>
            <a:ext cx="2132843" cy="293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4059936" cy="54033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/>
              <a:t>По результатам деятельности студентов на базе лаборатории «Медицинской кибернетики и управления в здравоохранении» осуществляется публикация результатов в научных изданиях, в том числе в журналах перечня ВАК. Также с участием студентов оформляются свидетельства о регистрации программ для ЭВМ разработанных на базе лаборатории.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19" y="1536700"/>
            <a:ext cx="3243362" cy="4589463"/>
          </a:xfrm>
        </p:spPr>
      </p:pic>
    </p:spTree>
    <p:extLst>
      <p:ext uri="{BB962C8B-B14F-4D97-AF65-F5344CB8AC3E}">
        <p14:creationId xmlns:p14="http://schemas.microsoft.com/office/powerpoint/2010/main" val="194723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итоги работы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 algn="just">
              <a:buNone/>
            </a:pPr>
            <a:r>
              <a:rPr lang="ru-RU" dirty="0" smtClean="0"/>
              <a:t>За 4 года существования кафедры на ней </a:t>
            </a:r>
          </a:p>
          <a:p>
            <a:pPr algn="just">
              <a:buFontTx/>
              <a:buChar char="-"/>
            </a:pPr>
            <a:r>
              <a:rPr lang="ru-RU" dirty="0" smtClean="0"/>
              <a:t>был подготовлен 1 ординатор;</a:t>
            </a:r>
          </a:p>
          <a:p>
            <a:pPr algn="just">
              <a:buFontTx/>
              <a:buChar char="-"/>
            </a:pPr>
            <a:r>
              <a:rPr lang="ru-RU" dirty="0" smtClean="0"/>
              <a:t>защищена 1 кандидатская диссертация</a:t>
            </a:r>
            <a:r>
              <a:rPr lang="ru-RU" dirty="0" smtClean="0"/>
              <a:t>;</a:t>
            </a:r>
          </a:p>
          <a:p>
            <a:pPr algn="just">
              <a:buFontTx/>
              <a:buChar char="-"/>
            </a:pPr>
            <a:r>
              <a:rPr lang="ru-RU" dirty="0" smtClean="0"/>
              <a:t>издано 6 монографий за авторством сотрудников кафедры;</a:t>
            </a:r>
            <a:endParaRPr lang="ru-RU" dirty="0" smtClean="0"/>
          </a:p>
          <a:p>
            <a:pPr algn="just">
              <a:buFontTx/>
              <a:buChar char="-"/>
            </a:pPr>
            <a:r>
              <a:rPr lang="ru-RU" dirty="0"/>
              <a:t>о</a:t>
            </a:r>
            <a:r>
              <a:rPr lang="ru-RU" dirty="0" smtClean="0"/>
              <a:t>публиковано </a:t>
            </a:r>
            <a:r>
              <a:rPr lang="ru-RU" dirty="0"/>
              <a:t>более 50 статей в центральных рецензируемых изданиях и более 25 статей в сборниках научных </a:t>
            </a:r>
            <a:r>
              <a:rPr lang="ru-RU" dirty="0" smtClean="0"/>
              <a:t>трудов;</a:t>
            </a:r>
            <a:endParaRPr lang="ru-RU" dirty="0"/>
          </a:p>
          <a:p>
            <a:pPr algn="just">
              <a:buFontTx/>
              <a:buChar char="-"/>
            </a:pPr>
            <a:r>
              <a:rPr lang="ru-RU" dirty="0"/>
              <a:t>п</a:t>
            </a:r>
            <a:r>
              <a:rPr lang="ru-RU" dirty="0" smtClean="0"/>
              <a:t>олучено </a:t>
            </a:r>
            <a:r>
              <a:rPr lang="ru-RU" dirty="0"/>
              <a:t>7 свидетельств о регистрации программ для ЭВМ в Федеральной службе по интеллектуальной </a:t>
            </a:r>
            <a:r>
              <a:rPr lang="ru-RU" dirty="0" smtClean="0"/>
              <a:t>собственности;</a:t>
            </a:r>
          </a:p>
          <a:p>
            <a:pPr algn="just">
              <a:buFontTx/>
              <a:buChar char="-"/>
            </a:pPr>
            <a:r>
              <a:rPr lang="ru-RU" dirty="0" smtClean="0"/>
              <a:t>при </a:t>
            </a:r>
            <a:r>
              <a:rPr lang="ru-RU" dirty="0"/>
              <a:t>участии сотрудников кафедры был выигран конкурс «УМНИК» на получение финансовой поддержки на проведение научных исследований.</a:t>
            </a:r>
          </a:p>
        </p:txBody>
      </p:sp>
    </p:spTree>
    <p:extLst>
      <p:ext uri="{BB962C8B-B14F-4D97-AF65-F5344CB8AC3E}">
        <p14:creationId xmlns:p14="http://schemas.microsoft.com/office/powerpoint/2010/main" val="190261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В </a:t>
            </a:r>
            <a:r>
              <a:rPr lang="ru-RU" dirty="0"/>
              <a:t>2010 году Ученым Советом Красноярского государственного медицинского университета была открыта новая специальность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«</a:t>
            </a:r>
            <a:r>
              <a:rPr lang="ru-RU" dirty="0"/>
              <a:t>Медицинская кибернетика»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по </a:t>
            </a:r>
            <a:r>
              <a:rPr lang="ru-RU" dirty="0"/>
              <a:t>подготовке специалистов </a:t>
            </a:r>
            <a:r>
              <a:rPr lang="ru-RU" dirty="0" smtClean="0"/>
              <a:t>«</a:t>
            </a:r>
            <a:r>
              <a:rPr lang="ru-RU" dirty="0"/>
              <a:t>Врач-кибернетик».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В </a:t>
            </a:r>
            <a:r>
              <a:rPr lang="ru-RU" dirty="0"/>
              <a:t>связи с введением специальности в 2011 году было создано структурное подразделение –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«</a:t>
            </a:r>
            <a:r>
              <a:rPr lang="ru-RU" dirty="0"/>
              <a:t>Отделение подготовки по специальности Медицинская кибернетика»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203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51" y="950534"/>
            <a:ext cx="3589417" cy="517563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977" y="1124744"/>
            <a:ext cx="3535624" cy="5001419"/>
          </a:xfrm>
        </p:spPr>
      </p:pic>
    </p:spTree>
    <p:extLst>
      <p:ext uri="{BB962C8B-B14F-4D97-AF65-F5344CB8AC3E}">
        <p14:creationId xmlns:p14="http://schemas.microsoft.com/office/powerpoint/2010/main" val="214600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4732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/>
              <a:t>После, в 2012 году была создана кафедра медицинской кибернетики.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Заведующим  </a:t>
            </a:r>
            <a:r>
              <a:rPr lang="ru-RU" dirty="0"/>
              <a:t>кафедрой был назначен </a:t>
            </a:r>
            <a:endParaRPr lang="ru-RU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доктор </a:t>
            </a:r>
            <a:r>
              <a:rPr lang="ru-RU" dirty="0"/>
              <a:t>медицинских наук, профессор </a:t>
            </a:r>
            <a:endParaRPr lang="ru-RU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Константин </a:t>
            </a:r>
            <a:r>
              <a:rPr lang="ru-RU" dirty="0"/>
              <a:t>Анатольевич Виноградов. </a:t>
            </a: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240090"/>
            <a:ext cx="2362378" cy="3744686"/>
          </a:xfrm>
          <a:prstGeom prst="rect">
            <a:avLst/>
          </a:prstGeom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250075"/>
            <a:ext cx="2390150" cy="3778772"/>
          </a:xfrm>
          <a:prstGeom prst="rect">
            <a:avLst/>
          </a:prstGeo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6976"/>
            <a:ext cx="2664297" cy="379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Сотрудники кафедры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spcBef>
                <a:spcPts val="0"/>
              </a:spcBef>
              <a:buNone/>
            </a:pPr>
            <a:r>
              <a:rPr lang="ru-RU" dirty="0" smtClean="0"/>
              <a:t>Доля </a:t>
            </a:r>
            <a:r>
              <a:rPr lang="ru-RU" dirty="0"/>
              <a:t>лиц с учеными </a:t>
            </a:r>
            <a:r>
              <a:rPr lang="ru-RU" dirty="0" smtClean="0"/>
              <a:t>степенями, званиями </a:t>
            </a:r>
            <a:r>
              <a:rPr lang="ru-RU" dirty="0"/>
              <a:t>доцента и профессора составляет </a:t>
            </a:r>
            <a:r>
              <a:rPr lang="ru-RU" dirty="0" smtClean="0"/>
              <a:t>80% от кадрового состава кафедры. </a:t>
            </a:r>
          </a:p>
          <a:p>
            <a:pPr marL="114300" indent="0" algn="ctr">
              <a:spcBef>
                <a:spcPts val="0"/>
              </a:spcBef>
              <a:buNone/>
            </a:pPr>
            <a:r>
              <a:rPr lang="ru-RU" dirty="0" smtClean="0"/>
              <a:t>В настоящее время на кафедре преподают:</a:t>
            </a:r>
          </a:p>
          <a:p>
            <a:pPr marL="114300" indent="0" algn="ctr">
              <a:spcBef>
                <a:spcPts val="0"/>
              </a:spcBef>
              <a:buNone/>
            </a:pPr>
            <a:endParaRPr lang="ru-RU" dirty="0" smtClean="0"/>
          </a:p>
          <a:p>
            <a:pPr marL="114300" indent="0" algn="ctr">
              <a:spcBef>
                <a:spcPts val="0"/>
              </a:spcBef>
              <a:buNone/>
            </a:pPr>
            <a:r>
              <a:rPr lang="ru-RU" dirty="0" smtClean="0"/>
              <a:t>Профессор, д.м.н. Виноградов К.А.</a:t>
            </a:r>
          </a:p>
          <a:p>
            <a:pPr marL="114300" indent="0" algn="ctr">
              <a:spcBef>
                <a:spcPts val="0"/>
              </a:spcBef>
              <a:buNone/>
            </a:pPr>
            <a:endParaRPr lang="ru-RU" dirty="0" smtClean="0"/>
          </a:p>
          <a:p>
            <a:pPr marL="114300" indent="0" algn="ctr">
              <a:spcBef>
                <a:spcPts val="0"/>
              </a:spcBef>
              <a:buNone/>
            </a:pPr>
            <a:r>
              <a:rPr lang="ru-RU" dirty="0" smtClean="0"/>
              <a:t>Доценты: к.ф.-м.н. Баранова И.В., к.ф.-м.н. </a:t>
            </a:r>
            <a:r>
              <a:rPr lang="ru-RU" dirty="0" err="1" smtClean="0"/>
              <a:t>Голденок</a:t>
            </a:r>
            <a:r>
              <a:rPr lang="ru-RU" dirty="0" smtClean="0"/>
              <a:t> Е.Е., </a:t>
            </a:r>
            <a:r>
              <a:rPr lang="ru-RU" dirty="0"/>
              <a:t>к.ф.-м.н. </a:t>
            </a:r>
            <a:r>
              <a:rPr lang="ru-RU" dirty="0" smtClean="0"/>
              <a:t>Семенова Д.В., </a:t>
            </a:r>
            <a:r>
              <a:rPr lang="ru-RU" dirty="0" err="1" smtClean="0"/>
              <a:t>к.ю.н</a:t>
            </a:r>
            <a:r>
              <a:rPr lang="ru-RU" dirty="0" smtClean="0"/>
              <a:t>. </a:t>
            </a:r>
            <a:r>
              <a:rPr lang="ru-RU" dirty="0" err="1" smtClean="0"/>
              <a:t>Гецманова</a:t>
            </a:r>
            <a:r>
              <a:rPr lang="ru-RU" dirty="0" smtClean="0"/>
              <a:t> И.В., </a:t>
            </a:r>
          </a:p>
          <a:p>
            <a:pPr marL="114300" indent="0" algn="ctr">
              <a:spcBef>
                <a:spcPts val="0"/>
              </a:spcBef>
              <a:buNone/>
            </a:pPr>
            <a:r>
              <a:rPr lang="ru-RU" dirty="0" smtClean="0"/>
              <a:t>к.ф.н. Колмаков В.Ю., к.ф.-.</a:t>
            </a:r>
            <a:r>
              <a:rPr lang="ru-RU" dirty="0" err="1" smtClean="0"/>
              <a:t>м.н</a:t>
            </a:r>
            <a:r>
              <a:rPr lang="ru-RU" dirty="0" smtClean="0"/>
              <a:t>. Никитина М.И.</a:t>
            </a:r>
          </a:p>
          <a:p>
            <a:pPr marL="114300" indent="0" algn="ctr">
              <a:spcBef>
                <a:spcPts val="0"/>
              </a:spcBef>
              <a:buNone/>
            </a:pPr>
            <a:endParaRPr lang="ru-RU" dirty="0" smtClean="0"/>
          </a:p>
          <a:p>
            <a:pPr marL="114300" indent="0" algn="ctr">
              <a:spcBef>
                <a:spcPts val="0"/>
              </a:spcBef>
              <a:buNone/>
            </a:pPr>
            <a:r>
              <a:rPr lang="ru-RU" dirty="0" smtClean="0"/>
              <a:t>Старшие преподаватели: Лукьянова Н.А., Шадрин К.В.</a:t>
            </a:r>
          </a:p>
          <a:p>
            <a:pPr marL="114300" indent="0" algn="ctr">
              <a:spcBef>
                <a:spcPts val="0"/>
              </a:spcBef>
              <a:buNone/>
            </a:pPr>
            <a:endParaRPr lang="ru-RU" dirty="0" smtClean="0"/>
          </a:p>
          <a:p>
            <a:pPr marL="114300" indent="0" algn="ctr">
              <a:spcBef>
                <a:spcPts val="0"/>
              </a:spcBef>
              <a:buNone/>
            </a:pPr>
            <a:r>
              <a:rPr lang="ru-RU" dirty="0" smtClean="0"/>
              <a:t>Преподаватель, к.м.н. Наркевич А.Н.</a:t>
            </a:r>
            <a:endParaRPr lang="ru-RU" dirty="0"/>
          </a:p>
          <a:p>
            <a:pPr marL="11430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5397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Учебно-методическая работа кафедры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ru-RU" dirty="0" smtClean="0"/>
              <a:t>Учебная работа кафедры ведется для студентов всех специальностей ВУЗа. </a:t>
            </a:r>
          </a:p>
          <a:p>
            <a:pPr marL="114300" indent="0" algn="ctr">
              <a:buNone/>
            </a:pPr>
            <a:r>
              <a:rPr lang="ru-RU" dirty="0" smtClean="0"/>
              <a:t>Дисциплина «Правоведение» преподается для студентов специальностей: «Лечебное дело», «Медицинская кибернетика», «Педиатрия», «Социальная работа» (1 курс), «Клиническая психология»,  «Стоматология» (2 курс), «Фармация» (3 курс). </a:t>
            </a:r>
          </a:p>
          <a:p>
            <a:pPr marL="114300" indent="0" algn="ctr">
              <a:buNone/>
            </a:pPr>
            <a:r>
              <a:rPr lang="ru-RU" dirty="0" smtClean="0"/>
              <a:t>Дисциплины «Правовое обеспечение социальной работы» и «Нормативно правовые основы охраны здоровья населения» для студентов направления подготовки «Социальная работа».</a:t>
            </a:r>
            <a:endParaRPr lang="ru-RU" dirty="0"/>
          </a:p>
          <a:p>
            <a:pPr marL="114300" indent="0" algn="ctr">
              <a:buNone/>
            </a:pPr>
            <a:r>
              <a:rPr lang="ru-RU" dirty="0" smtClean="0"/>
              <a:t>Дисциплина «Медицинская кибернетика» преподается для студентов 2 курса специальностей «Лечебное дело» и «Педиатрия».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183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7620000" cy="5780112"/>
          </a:xfrm>
        </p:spPr>
        <p:txBody>
          <a:bodyPr/>
          <a:lstStyle/>
          <a:p>
            <a:pPr marL="114300" indent="0" algn="ctr">
              <a:buNone/>
            </a:pPr>
            <a:endParaRPr lang="ru-RU" dirty="0" smtClean="0"/>
          </a:p>
          <a:p>
            <a:pPr marL="114300" indent="0" algn="ctr">
              <a:buNone/>
            </a:pPr>
            <a:endParaRPr lang="ru-RU" dirty="0"/>
          </a:p>
          <a:p>
            <a:pPr marL="114300" indent="0" algn="ctr">
              <a:buNone/>
            </a:pPr>
            <a:endParaRPr lang="ru-RU" dirty="0" smtClean="0"/>
          </a:p>
          <a:p>
            <a:pPr marL="114300" indent="0" algn="ctr">
              <a:buNone/>
            </a:pPr>
            <a:endParaRPr lang="ru-RU" dirty="0" smtClean="0"/>
          </a:p>
          <a:p>
            <a:pPr marL="114300" indent="0" algn="ctr">
              <a:buNone/>
            </a:pPr>
            <a:r>
              <a:rPr lang="ru-RU" dirty="0" smtClean="0"/>
              <a:t>Для студентов специальности «Медицинская кибернетика» на кафедре ведутся такие дисциплины, как </a:t>
            </a:r>
            <a:r>
              <a:rPr lang="ru-RU" dirty="0"/>
              <a:t>«Доказательная медицина</a:t>
            </a:r>
            <a:r>
              <a:rPr lang="ru-RU" dirty="0" smtClean="0"/>
              <a:t>»,</a:t>
            </a:r>
            <a:r>
              <a:rPr lang="ru-RU" dirty="0"/>
              <a:t> «Клиническая кибернетика», </a:t>
            </a:r>
            <a:r>
              <a:rPr lang="ru-RU" dirty="0" smtClean="0"/>
              <a:t>«</a:t>
            </a:r>
            <a:r>
              <a:rPr lang="ru-RU" dirty="0"/>
              <a:t>Компьютерное моделирование в биологии», «Методы интеллектуального анализа данных в медицине», «Системный анализ и организация здравоохранения</a:t>
            </a:r>
            <a:r>
              <a:rPr lang="ru-RU" dirty="0" smtClean="0"/>
              <a:t>»,</a:t>
            </a:r>
            <a:r>
              <a:rPr lang="ru-RU" dirty="0"/>
              <a:t> «Статистические методы исследования в медицине», «Теоретические основы кибернетики</a:t>
            </a:r>
            <a:r>
              <a:rPr lang="ru-RU" dirty="0" smtClean="0"/>
              <a:t>»,</a:t>
            </a:r>
            <a:r>
              <a:rPr lang="ru-RU" dirty="0"/>
              <a:t> «Физиологическая кибернетика</a:t>
            </a:r>
            <a:r>
              <a:rPr lang="ru-RU" dirty="0" smtClean="0"/>
              <a:t>».</a:t>
            </a:r>
            <a:endParaRPr lang="ru-RU" dirty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9171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Научно-исследовательская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endParaRPr lang="ru-RU" dirty="0" smtClean="0"/>
          </a:p>
          <a:p>
            <a:pPr marL="114300" indent="0" algn="ctr">
              <a:buNone/>
            </a:pPr>
            <a:endParaRPr lang="ru-RU" dirty="0" smtClean="0"/>
          </a:p>
          <a:p>
            <a:pPr marL="114300" indent="0" algn="ctr">
              <a:buNone/>
            </a:pPr>
            <a:endParaRPr lang="ru-RU" dirty="0"/>
          </a:p>
          <a:p>
            <a:pPr marL="114300" indent="0" algn="ctr">
              <a:buNone/>
            </a:pPr>
            <a:r>
              <a:rPr lang="ru-RU" sz="2400" dirty="0" smtClean="0"/>
              <a:t>В </a:t>
            </a:r>
            <a:r>
              <a:rPr lang="ru-RU" sz="2400" dirty="0"/>
              <a:t>рамках </a:t>
            </a:r>
            <a:r>
              <a:rPr lang="ru-RU" sz="2400" dirty="0" smtClean="0"/>
              <a:t>НИР сотрудники </a:t>
            </a:r>
            <a:r>
              <a:rPr lang="ru-RU" sz="2400" dirty="0"/>
              <a:t>кафедры </a:t>
            </a:r>
            <a:endParaRPr lang="ru-RU" sz="2400" dirty="0" smtClean="0"/>
          </a:p>
          <a:p>
            <a:pPr marL="114300" indent="0" algn="ctr">
              <a:buNone/>
            </a:pPr>
            <a:r>
              <a:rPr lang="ru-RU" sz="2400" dirty="0" smtClean="0"/>
              <a:t>ежегодно принимают участие </a:t>
            </a:r>
            <a:r>
              <a:rPr lang="ru-RU" sz="2400" dirty="0"/>
              <a:t>в работе </a:t>
            </a:r>
            <a:endParaRPr lang="ru-RU" sz="2400" dirty="0" smtClean="0"/>
          </a:p>
          <a:p>
            <a:pPr marL="114300" indent="0" algn="ctr">
              <a:buNone/>
            </a:pPr>
            <a:r>
              <a:rPr lang="ru-RU" sz="2400" dirty="0" smtClean="0"/>
              <a:t>Всероссийской </a:t>
            </a:r>
            <a:r>
              <a:rPr lang="ru-RU" sz="2400" dirty="0"/>
              <a:t>научно-педагогической конференции </a:t>
            </a:r>
            <a:endParaRPr lang="ru-RU" sz="2400" dirty="0" smtClean="0"/>
          </a:p>
          <a:p>
            <a:pPr marL="114300" indent="0" algn="ctr">
              <a:buNone/>
            </a:pPr>
            <a:r>
              <a:rPr lang="ru-RU" sz="2400" dirty="0" smtClean="0"/>
              <a:t>с </a:t>
            </a:r>
            <a:r>
              <a:rPr lang="ru-RU" sz="2400" dirty="0"/>
              <a:t>международным </a:t>
            </a:r>
            <a:r>
              <a:rPr lang="ru-RU" sz="2400" dirty="0" smtClean="0"/>
              <a:t>участием.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12707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Студенческая наука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С </a:t>
            </a:r>
            <a:r>
              <a:rPr lang="ru-RU" dirty="0"/>
              <a:t>момента начала работы кафедры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/>
              <a:t>была организована работа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/>
              <a:t>студенческого научного общества.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/>
              <a:t>В сентябре 2015 года в целях повышения качества образования студентов факультета медицинской кибернетики и управления в здравоохранении,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/>
              <a:t>а также других факультетов </a:t>
            </a:r>
            <a:r>
              <a:rPr lang="ru-RU" dirty="0" err="1"/>
              <a:t>КрасГМУ</a:t>
            </a:r>
            <a:r>
              <a:rPr lang="ru-RU" dirty="0"/>
              <a:t>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/>
              <a:t>была создана студенческая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/>
              <a:t>научно-исследовательская лаборатория «Медицинской кибернетики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/>
              <a:t>и управления в здравоохранении».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1542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1883</TotalTime>
  <Words>662</Words>
  <Application>Microsoft Office PowerPoint</Application>
  <PresentationFormat>Экран (4:3)</PresentationFormat>
  <Paragraphs>76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Соседство</vt:lpstr>
      <vt:lpstr>Кафедра  медицинской кибернетики</vt:lpstr>
      <vt:lpstr>Презентация PowerPoint</vt:lpstr>
      <vt:lpstr>Презентация PowerPoint</vt:lpstr>
      <vt:lpstr>Презентация PowerPoint</vt:lpstr>
      <vt:lpstr>Сотрудники кафедры</vt:lpstr>
      <vt:lpstr>Учебно-методическая работа кафедры</vt:lpstr>
      <vt:lpstr>Презентация PowerPoint</vt:lpstr>
      <vt:lpstr>Научно-исследовательская работа</vt:lpstr>
      <vt:lpstr>Студенческая наука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итоги работы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кафедры </dc:title>
  <dc:creator>Ирина С. Меньшикова</dc:creator>
  <cp:lastModifiedBy>Ирина С. Меньшикова</cp:lastModifiedBy>
  <cp:revision>23</cp:revision>
  <dcterms:created xsi:type="dcterms:W3CDTF">2016-05-30T06:36:07Z</dcterms:created>
  <dcterms:modified xsi:type="dcterms:W3CDTF">2016-09-08T10:12:55Z</dcterms:modified>
</cp:coreProperties>
</file>