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512" r:id="rId2"/>
    <p:sldId id="1363" r:id="rId3"/>
    <p:sldId id="534" r:id="rId4"/>
    <p:sldId id="1346" r:id="rId5"/>
    <p:sldId id="1347" r:id="rId6"/>
    <p:sldId id="1348" r:id="rId7"/>
    <p:sldId id="1349" r:id="rId8"/>
    <p:sldId id="1350" r:id="rId9"/>
    <p:sldId id="1352" r:id="rId10"/>
    <p:sldId id="1353" r:id="rId11"/>
    <p:sldId id="1576" r:id="rId12"/>
    <p:sldId id="1355" r:id="rId13"/>
    <p:sldId id="1356" r:id="rId14"/>
    <p:sldId id="1357" r:id="rId15"/>
    <p:sldId id="1376" r:id="rId16"/>
    <p:sldId id="1377" r:id="rId17"/>
    <p:sldId id="1378" r:id="rId18"/>
    <p:sldId id="1379" r:id="rId19"/>
    <p:sldId id="1380" r:id="rId20"/>
    <p:sldId id="1381" r:id="rId21"/>
    <p:sldId id="1382" r:id="rId22"/>
    <p:sldId id="1383" r:id="rId23"/>
    <p:sldId id="1386" r:id="rId24"/>
    <p:sldId id="1575" r:id="rId25"/>
    <p:sldId id="1574" r:id="rId26"/>
    <p:sldId id="586" r:id="rId27"/>
    <p:sldId id="1309" r:id="rId28"/>
    <p:sldId id="601" r:id="rId29"/>
    <p:sldId id="1358" r:id="rId30"/>
    <p:sldId id="1362" r:id="rId31"/>
    <p:sldId id="1359" r:id="rId32"/>
    <p:sldId id="1360" r:id="rId33"/>
    <p:sldId id="589" r:id="rId34"/>
    <p:sldId id="1364" r:id="rId35"/>
    <p:sldId id="1365" r:id="rId36"/>
    <p:sldId id="1366" r:id="rId37"/>
    <p:sldId id="1367" r:id="rId38"/>
    <p:sldId id="1586" r:id="rId39"/>
    <p:sldId id="1587" r:id="rId40"/>
    <p:sldId id="1588" r:id="rId41"/>
    <p:sldId id="1368" r:id="rId42"/>
    <p:sldId id="1577" r:id="rId43"/>
    <p:sldId id="1579" r:id="rId44"/>
    <p:sldId id="1581" r:id="rId45"/>
    <p:sldId id="1369" r:id="rId46"/>
    <p:sldId id="1370" r:id="rId47"/>
    <p:sldId id="1371" r:id="rId48"/>
    <p:sldId id="1372" r:id="rId49"/>
    <p:sldId id="1373" r:id="rId50"/>
    <p:sldId id="1374" r:id="rId51"/>
    <p:sldId id="1375" r:id="rId52"/>
    <p:sldId id="1582" r:id="rId53"/>
    <p:sldId id="1583" r:id="rId54"/>
    <p:sldId id="1584" r:id="rId55"/>
    <p:sldId id="1585" r:id="rId56"/>
    <p:sldId id="511" r:id="rId57"/>
    <p:sldId id="1589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472C4"/>
    <a:srgbClr val="E0ABA8"/>
    <a:srgbClr val="20A1E3"/>
    <a:srgbClr val="ED7D31"/>
    <a:srgbClr val="A5A5A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659D-C550-462D-8D96-DD9857DAD4A4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A77A-3F6F-4D24-A32B-2648E87E4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FA77A-3F6F-4D24-A32B-2648E87E46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2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0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9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B7ABC-EC88-49A3-B428-68907E085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E6737C-D84E-463C-859C-33E11FDD5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CBFA9-76F5-42E3-B32A-02E9C452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D5934-6702-4E61-BF3E-827840F0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9DCA6-2412-4888-B8D7-EE761970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E3D6-6593-43D8-8B08-66B1F430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CE1919-AD45-4D49-AB3D-64048DA3A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44137-373B-4229-B256-CD2BA63A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E8F5D-E420-49F6-9D46-A41EBA04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5B30A-68BB-4EB8-8FAF-4BFD77F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2B1102-98EC-49D2-AC05-D13764E7C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857E9B-CED8-431E-9FC8-7095FB668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B4D50-68B0-4D62-8951-6BE19BD9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6970A-8279-40E9-B0A3-1CB4AD4B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4784E-5DFE-4671-A846-2F2B2347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9BCE5-47E2-4107-97B9-6A4AF266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B92E7-C4E9-4E23-AD54-89003D0F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0B463-5041-465B-8AA3-B8BB62AC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6AAB1-3EA3-4C18-8B02-FC5459AE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A5A3A-2AEC-4688-954C-B27C2287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45044-7C6E-4A48-89BE-AA0DF9E0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9E928-8247-47CC-9686-B1929EC6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54E52-F323-4A8A-8594-99F844DC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4C978-BD56-45EE-819E-F6C0125F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ED68F-BB20-4F34-8E41-28F8D9EA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19A4E-1213-4496-9400-90BFFC42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7704D-5A80-4313-BF5B-A09345CA1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B73E26-512F-4CBD-8DDA-D14F237D6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40D8A-3A1C-47DB-AA36-B96489EC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589BB-471A-44F2-B34E-88EE45F8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241122-E755-4153-901C-7EE36771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45358-8CAB-4482-863B-EE2BC39A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06DBFE-3FAF-43B4-9456-A4C0B001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09B478-14B4-45BE-9807-3A2DED3B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F7DC2-6B71-41E1-8AA5-E98F96D4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9CCAD7-FC85-46B2-BD61-3E70E0746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6B830E-E875-4764-9CF0-427AF62A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6E2416-1522-48BD-A1EC-5388D886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A9ECBF-26BD-42C8-82A7-D83E44D4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8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4DE17-A477-460E-A1BE-E22CCD2F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A7E0E4-2A87-414F-9E13-76ACDBAE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0EC63F-BC54-4C73-9FEB-52626390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810B2-249B-4683-BAF4-ECC3D89D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814EB8-DDFE-4979-87CA-E21E2F0C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07E16B-824C-4C41-B1DF-A8A6502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126720-2476-4451-AC8B-C8EFA469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AB45A-A1B5-418A-9326-CA6E70DB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BB1EA-596B-42AD-B631-6DF7FBAE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57A53E-EF8C-464A-8750-092C9FAE8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5FAD6-7498-4B0E-BFDC-915BEFC4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6F1FF3-FE1B-495D-966E-88B27BB2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AD085-AC1D-4048-BB38-A304E440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0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583B5-AB52-42AB-84FB-8B53AC59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4D2F5B-31B7-4B9D-808A-74517FACF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DFACF-3275-4726-9270-288A31EDE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6D372B-9F09-4C26-A402-E2B7984C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ED4E5-BE26-461E-8A4A-6AA90638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F157D-6141-45D2-B692-F2885CE0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5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57988-D327-448A-99A6-94676735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1AC12-BAFA-40DF-9FDA-78614912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B74D7-1B5E-4836-9481-34C60F5E4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09AF-9B30-4383-9F23-3B8B6E1E7BCC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588BD-FA03-4821-948A-3091E9695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3CB7A-9730-48EF-8109-E65B08764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8E30-6916-4CD7-BD1C-2B3C79AC5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F58BF-300A-42BB-8268-43976851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500823"/>
            <a:ext cx="12192001" cy="53634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1E0C0C-07EA-4FB5-8885-DD460B1A1361}"/>
              </a:ext>
            </a:extLst>
          </p:cNvPr>
          <p:cNvSpPr/>
          <p:nvPr/>
        </p:nvSpPr>
        <p:spPr>
          <a:xfrm>
            <a:off x="404494" y="1908465"/>
            <a:ext cx="11787505" cy="2967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4400" b="1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Анализ реализации </a:t>
            </a:r>
          </a:p>
          <a:p>
            <a:r>
              <a:rPr lang="ru-RU" altLang="ru-RU" sz="4400" b="1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замечаний </a:t>
            </a:r>
            <a:r>
              <a:rPr lang="ru-RU" altLang="ru-RU" sz="44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ГЭК-2021.</a:t>
            </a:r>
          </a:p>
          <a:p>
            <a:endParaRPr lang="ru-RU" altLang="ru-RU" sz="1400" b="1" cap="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r>
              <a:rPr lang="ru-RU" altLang="ru-RU" sz="4400" b="1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особенности </a:t>
            </a:r>
            <a:r>
              <a:rPr lang="ru-RU" altLang="ru-RU" sz="4400" b="1" cap="all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гИА</a:t>
            </a:r>
            <a:r>
              <a:rPr lang="ru-RU" altLang="ru-RU" sz="4400" b="1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выпускников </a:t>
            </a:r>
            <a:r>
              <a:rPr lang="ru-RU" altLang="ru-RU" sz="4400" b="1" cap="all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КрасГМУ</a:t>
            </a:r>
            <a:r>
              <a:rPr lang="ru-RU" altLang="ru-RU" sz="4400" b="1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ru-RU" altLang="ru-RU" sz="44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2022 года.</a:t>
            </a:r>
            <a:endParaRPr lang="ru-RU" altLang="ru-RU" sz="2800" b="1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9BACDE-EDBE-44AD-B628-3BBF0FA6077F}"/>
              </a:ext>
            </a:extLst>
          </p:cNvPr>
          <p:cNvSpPr/>
          <p:nvPr/>
        </p:nvSpPr>
        <p:spPr>
          <a:xfrm>
            <a:off x="404495" y="5283558"/>
            <a:ext cx="8190865" cy="1574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Проректор по учебной, воспитательной работе и молодежной политике</a:t>
            </a:r>
          </a:p>
          <a:p>
            <a:r>
              <a:rPr lang="ru-RU" altLang="ru-RU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КрасГМУ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им проф. В.Ф. Войно-Ясенецкого</a:t>
            </a:r>
          </a:p>
          <a:p>
            <a:r>
              <a:rPr lang="ru-RU" alt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Ирина Анатольевна СОЛОВЬЕВА</a:t>
            </a:r>
            <a:endParaRPr lang="en-US" alt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474DB-6EB1-4EC0-BA1A-FCC8BE1D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494" y="184739"/>
            <a:ext cx="4294820" cy="13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31.05.03 СТОМАТОЛОГИЯ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4042230"/>
            <a:ext cx="10703861" cy="2504221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5900" b="1" dirty="0">
                <a:solidFill>
                  <a:srgbClr val="C00000"/>
                </a:solidFill>
              </a:rPr>
              <a:t>Реализация замечаний: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9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cs typeface="Arial" pitchFamily="34" charset="0"/>
              </a:rPr>
              <a:t>Подготовлена и записана </a:t>
            </a:r>
            <a:r>
              <a:rPr lang="ru-RU" sz="4400" dirty="0" err="1">
                <a:cs typeface="Arial" pitchFamily="34" charset="0"/>
              </a:rPr>
              <a:t>видеолекция</a:t>
            </a:r>
            <a:r>
              <a:rPr lang="ru-RU" sz="4400" dirty="0">
                <a:cs typeface="Arial" pitchFamily="34" charset="0"/>
              </a:rPr>
              <a:t> «Методы инструментальной обработки корневых каналов»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/>
              <a:t>исп.: </a:t>
            </a:r>
            <a:r>
              <a:rPr lang="ru-RU" sz="3600" i="1" dirty="0">
                <a:cs typeface="Arial" pitchFamily="34" charset="0"/>
              </a:rPr>
              <a:t>кафедра терапевтической стоматологии</a:t>
            </a:r>
            <a:endParaRPr lang="ru-RU" sz="34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9" y="1758496"/>
            <a:ext cx="6901096" cy="2151530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Замечания по 3 этапу: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cs typeface="Arial" pitchFamily="34" charset="0"/>
              </a:rPr>
              <a:t>Недостаточный уровень знаний выпускников по вопросам инструментальной обработки корневых каналов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DDE5D9-A9D3-9CF4-B1CC-4F560B15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68" y="1462026"/>
            <a:ext cx="4352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EB9278-372A-088E-D723-A796DDEE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B1744C-1EBD-2E23-7FE4-F435540C0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 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31.05.03 СТОМАТОЛОГИЯ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4042230"/>
            <a:ext cx="10703861" cy="2504221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8600" b="1" dirty="0">
                <a:solidFill>
                  <a:srgbClr val="C00000"/>
                </a:solidFill>
              </a:rPr>
              <a:t>Реализация замечаний: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9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cs typeface="Arial" pitchFamily="34" charset="0"/>
              </a:rPr>
              <a:t>Подготовлена и записана </a:t>
            </a:r>
            <a:r>
              <a:rPr lang="ru-RU" sz="7400" dirty="0" err="1">
                <a:cs typeface="Arial" pitchFamily="34" charset="0"/>
              </a:rPr>
              <a:t>видеолекция</a:t>
            </a:r>
            <a:r>
              <a:rPr lang="ru-RU" sz="7400" dirty="0">
                <a:cs typeface="Arial" pitchFamily="34" charset="0"/>
              </a:rPr>
              <a:t> на тему «Пломбировочные материалы для восстановления твердых тканей зуба»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i="1" dirty="0"/>
              <a:t>исп.: </a:t>
            </a:r>
            <a:r>
              <a:rPr lang="ru-RU" sz="6200" i="1" dirty="0">
                <a:cs typeface="Arial" pitchFamily="34" charset="0"/>
              </a:rPr>
              <a:t>кафедра терапевтической стоматологии</a:t>
            </a:r>
            <a:endParaRPr lang="ru-RU" sz="62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9" y="1758496"/>
            <a:ext cx="6901096" cy="2151530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Замечания по 3 этапу: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cs typeface="Arial" pitchFamily="34" charset="0"/>
              </a:rPr>
              <a:t>Недостаточный уровень знаний выпускников в вопросах выбора стоматологических материалов для восстановления твердых тканей зуба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B6B2CC-E384-51F6-495A-31277D9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724" y="1462026"/>
            <a:ext cx="4352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560318-FC84-95BA-D198-3FB6BF41C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B7FF43-AA52-8027-6BAE-C40A9A4E8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08886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30.05.03 Медицинская кибернетика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замечаний/рекомендаций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30.05.03 Медицинская кибернетика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641FE-0666-0ED5-FDDE-B2ED25000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171C4C-5180-84E2-B9E3-6DD55AEB6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 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33.05.01 Фармация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замечаний/рекомендаций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33.05.01 Фармация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352A6-7FAD-86D3-38C0-5C4F000F3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2CC488-EDEE-909A-08A8-BDB8E6E7B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897597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37.05.01 Клиническая психология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замечаний/рекомендаций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37.05.01 Клиническая психология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385F50D-4912-7675-9FC4-15B657A7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558" y="5626709"/>
            <a:ext cx="838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200" b="1" dirty="0">
                <a:solidFill>
                  <a:srgbClr val="4472C4"/>
                </a:solidFill>
                <a:latin typeface="+mn-lt"/>
              </a:rPr>
              <a:t>ГИА 2022 для обучающихся 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200" b="1" dirty="0">
                <a:solidFill>
                  <a:srgbClr val="4472C4"/>
                </a:solidFill>
                <a:latin typeface="+mn-lt"/>
              </a:rPr>
              <a:t>37.05.01 Клиническая психология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200" b="1" dirty="0">
                <a:solidFill>
                  <a:srgbClr val="4472C4"/>
                </a:solidFill>
                <a:latin typeface="+mn-lt"/>
              </a:rPr>
              <a:t> проходила в сроки </a:t>
            </a:r>
            <a:r>
              <a:rPr kumimoji="0" lang="ru-RU" altLang="ru-RU" sz="2200" b="1" u="sng" dirty="0">
                <a:solidFill>
                  <a:srgbClr val="4472C4"/>
                </a:solidFill>
                <a:latin typeface="+mn-lt"/>
              </a:rPr>
              <a:t>08-09 февраля 2022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413039-C495-94AB-1C5C-1D0B5DC51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C69214-584E-65A5-DD58-48627B4AF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08886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34.02.01 Сестринское дело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4DA7CC7-1B7E-CE7E-E17B-B53CECA160ED}"/>
              </a:ext>
            </a:extLst>
          </p:cNvPr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34.02.01 Сестринское дело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53F802-EFD2-2A03-8A53-86C0065FB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2853FD-E258-227B-A26F-C6D983F40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4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34.02.01 Сестринское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16804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Разработаны «Методические рекомендации по разработке материалов для санитарного просвещения населения»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r>
              <a:rPr lang="ru-RU" altLang="ru-RU" sz="2400" dirty="0">
                <a:solidFill>
                  <a:schemeClr val="tx1"/>
                </a:solidFill>
              </a:rPr>
              <a:t>При оформлении материалов для санитарного просвещения населения по теме ВКР, давать конкретные, подробные рекомендации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AAF906-BA38-A4D2-4E6C-75397CE9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61" y="1448779"/>
            <a:ext cx="2380646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F801C8-C2CE-9095-09BE-6DD68B79D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6FD2D1-E011-8B32-BC63-1B64BCA1A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5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897597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31.02.03 Лабораторная диагностика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4DA7CC7-1B7E-CE7E-E17B-B53CECA160ED}"/>
              </a:ext>
            </a:extLst>
          </p:cNvPr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31.02.03 Лабораторная диагностика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DD6C8-5B21-8664-2F21-0B2244A9D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67477-F27D-5FD2-6EC0-ED3929790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altLang="ru-RU" sz="3200" b="1" cap="all" dirty="0">
                <a:solidFill>
                  <a:srgbClr val="C00000"/>
                </a:solidFill>
              </a:rPr>
              <a:t>31.02.03 Лабораторная диагностика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16804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Расширено количество тем ВКР с</a:t>
            </a:r>
            <a:r>
              <a:rPr lang="ru-RU" sz="2400" baseline="0" dirty="0">
                <a:cs typeface="Times New Roman" panose="02020603050405020304" pitchFamily="18" charset="0"/>
              </a:rPr>
              <a:t> учетом рекомендаций </a:t>
            </a:r>
            <a:r>
              <a:rPr lang="ru-RU" sz="2400" dirty="0">
                <a:cs typeface="Times New Roman" panose="02020603050405020304" pitchFamily="18" charset="0"/>
              </a:rPr>
              <a:t> работодателей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Увеличить количество ВКР, выполненных по предложениям медицинских организаций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D52B0A-0C3A-A279-2181-1BE4C1B21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FAB589-6F3C-C0C9-0B98-58E475F19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altLang="ru-RU" sz="3200" b="1" cap="all" dirty="0">
                <a:solidFill>
                  <a:srgbClr val="C00000"/>
                </a:solidFill>
              </a:rPr>
              <a:t>31.02.03 Лабораторная диагностика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16804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Руководителями ВКР проведено обучение студентов по выполнению требований по оформлению работ ВКР</a:t>
            </a:r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cs typeface="Times New Roman" panose="02020603050405020304" pitchFamily="18" charset="0"/>
              </a:rPr>
              <a:t>Четко формулировать авторскую исследовательскую позицию, описывать методы лабораторной диагностики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286AFE-F66E-281E-A71A-832B7158F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  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31.05.01 Лечебное дело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4DA7CC7-1B7E-CE7E-E17B-B53CECA160ED}"/>
              </a:ext>
            </a:extLst>
          </p:cNvPr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31.05.01 Лечебное дело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A4A54-52F2-BFC5-4200-B0C7627AC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688172-678A-AAB8-7F5C-EFE489D56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1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altLang="ru-RU" sz="3200" b="1" cap="all" dirty="0">
                <a:solidFill>
                  <a:srgbClr val="C00000"/>
                </a:solidFill>
              </a:rPr>
              <a:t>31.02.03 Лабораторная диагностика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16804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Руководителями ВКР проведено обучение студентов по выполнению требований по оформлению презентаций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r>
              <a:rPr lang="ru-RU" dirty="0">
                <a:cs typeface="Times New Roman" panose="02020603050405020304" pitchFamily="18" charset="0"/>
              </a:rPr>
              <a:t>При оформлении презентаций использовать единую стилистику слайдов, их содержательность текстом, рисунками и диаграммами, придерживаться требований Стандарта.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703F97-1B1B-F700-85EA-0B1E2710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0E7CC-F2A0-7F5C-AF69-012E584F4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897597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33.02.01 Фармация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4DA7CC7-1B7E-CE7E-E17B-B53CECA160ED}"/>
              </a:ext>
            </a:extLst>
          </p:cNvPr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33.02.01 Фармация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69EEE0-975A-C4D5-AF2E-7B47BBBC4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B235B-3AAC-38E8-765A-6060B602A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altLang="ru-RU" sz="3200" b="1" cap="all" dirty="0">
                <a:solidFill>
                  <a:srgbClr val="C00000"/>
                </a:solidFill>
              </a:rPr>
              <a:t>33.02.01 Фармация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4086298"/>
            <a:ext cx="10690413" cy="2648486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Председателями ЦМК с участием </a:t>
            </a:r>
            <a:r>
              <a:rPr lang="ru-RU" sz="2400" dirty="0" err="1">
                <a:cs typeface="Times New Roman" panose="02020603050405020304" pitchFamily="18" charset="0"/>
              </a:rPr>
              <a:t>нормоконтролеров</a:t>
            </a:r>
            <a:r>
              <a:rPr lang="ru-RU" sz="2400" dirty="0">
                <a:cs typeface="Times New Roman" panose="02020603050405020304" pitchFamily="18" charset="0"/>
              </a:rPr>
              <a:t> проведен анализ ошибок, выявленных при проверке ВКР. Результаты анализа с разъяснениями доведены до сведения преподавателей соответствующей специальности. 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214147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pPr algn="just"/>
            <a:r>
              <a:rPr lang="x-none" sz="2000" dirty="0">
                <a:cs typeface="Times New Roman" panose="02020603050405020304" pitchFamily="18" charset="0"/>
              </a:rPr>
              <a:t>Руководителям дипломных работ</a:t>
            </a:r>
            <a:r>
              <a:rPr lang="ru-RU" sz="2000" dirty="0"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-  усилить контроль за выполнением и представлением практической части ВКР;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- обратить внимание на соответствие задач и выводов.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33275F-886B-68BE-0E96-11B0B588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571E50-D922-1BF8-F5EF-C3D41EE19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0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altLang="ru-RU" sz="3200" b="1" cap="all" dirty="0">
                <a:solidFill>
                  <a:srgbClr val="C00000"/>
                </a:solidFill>
              </a:rPr>
              <a:t>33.02.01 Фармация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4086298"/>
            <a:ext cx="10690413" cy="2648486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Методистами актуализирован шаблон по оформлению отзывов и рецензий на ВКР и ознакомлены руководители ВКР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214147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cs typeface="Times New Roman" panose="02020603050405020304" pitchFamily="18" charset="0"/>
              </a:rPr>
              <a:t>Повысить </a:t>
            </a:r>
            <a:r>
              <a:rPr lang="x-none" sz="2400" dirty="0">
                <a:cs typeface="Times New Roman" panose="02020603050405020304" pitchFamily="18" charset="0"/>
              </a:rPr>
              <a:t>качеств</a:t>
            </a:r>
            <a:r>
              <a:rPr lang="ru-RU" sz="2400" dirty="0">
                <a:cs typeface="Times New Roman" panose="02020603050405020304" pitchFamily="18" charset="0"/>
              </a:rPr>
              <a:t>о</a:t>
            </a:r>
            <a:r>
              <a:rPr lang="x-none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отзывов и </a:t>
            </a:r>
            <a:r>
              <a:rPr lang="x-none" sz="2400" dirty="0">
                <a:cs typeface="Times New Roman" panose="02020603050405020304" pitchFamily="18" charset="0"/>
              </a:rPr>
              <a:t>рецензий, которыми сопровождаются ВКР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23B7FE-F6F8-CF31-DA31-312FEE041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5D514-8B52-2119-4042-4C3FF2EB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специальностям </a:t>
            </a:r>
            <a:r>
              <a:rPr lang="ru-RU" altLang="ru-RU" sz="3200" b="1" cap="all" dirty="0">
                <a:solidFill>
                  <a:srgbClr val="C00000"/>
                </a:solidFill>
              </a:rPr>
              <a:t>ОРДИНАТУРЫ </a:t>
            </a:r>
            <a:br>
              <a:rPr lang="ru-RU" altLang="ru-RU" sz="3200" b="1" cap="all" dirty="0"/>
            </a:b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4DA7CC7-1B7E-CE7E-E17B-B53CECA160ED}"/>
              </a:ext>
            </a:extLst>
          </p:cNvPr>
          <p:cNvSpPr/>
          <p:nvPr/>
        </p:nvSpPr>
        <p:spPr>
          <a:xfrm>
            <a:off x="2245657" y="2054331"/>
            <a:ext cx="8216153" cy="319002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Государственная экзаменационная комиссия </a:t>
            </a:r>
            <a:r>
              <a:rPr lang="ru-RU" sz="2800" b="1" dirty="0">
                <a:solidFill>
                  <a:schemeClr val="tx1"/>
                </a:solidFill>
              </a:rPr>
              <a:t>не сделала </a:t>
            </a:r>
            <a:r>
              <a:rPr lang="ru-RU" sz="2800" dirty="0">
                <a:solidFill>
                  <a:schemeClr val="tx1"/>
                </a:solidFill>
              </a:rPr>
              <a:t>замечаний по содержанию и проведению государственной итоговой аттестации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по специальностям </a:t>
            </a:r>
            <a:r>
              <a:rPr lang="ru-RU" sz="2800" b="1" dirty="0">
                <a:solidFill>
                  <a:schemeClr val="tx1"/>
                </a:solidFill>
              </a:rPr>
              <a:t>ординатуры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CF5D9-815F-04C9-6AE1-786AF4559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8F0D67-FFB9-6D2E-9E8C-F45E26488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2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23992-AF1B-6311-D071-9D908590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cap="all" dirty="0">
                <a:solidFill>
                  <a:srgbClr val="404040"/>
                </a:solidFill>
                <a:cs typeface="Times New Roman" panose="02020603050405020304" pitchFamily="18" charset="0"/>
              </a:rPr>
              <a:t>План по исправлению замечаний/рекомендаций ГЭК 2021</a:t>
            </a:r>
            <a:br>
              <a:rPr lang="ru-RU" sz="4800" b="1" cap="all" dirty="0">
                <a:solidFill>
                  <a:srgbClr val="404040"/>
                </a:solidFill>
                <a:cs typeface="Times New Roman" panose="02020603050405020304" pitchFamily="18" charset="0"/>
              </a:rPr>
            </a:br>
            <a:r>
              <a:rPr lang="ru-RU" sz="4800" b="1" cap="all" dirty="0">
                <a:solidFill>
                  <a:srgbClr val="C00000"/>
                </a:solidFill>
                <a:cs typeface="Times New Roman" panose="02020603050405020304" pitchFamily="18" charset="0"/>
              </a:rPr>
              <a:t>выполнен на 100%</a:t>
            </a:r>
            <a:endParaRPr lang="ru-RU" sz="4800" cap="all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29845-9C44-F121-D652-E4FD8FA8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439619"/>
            <a:ext cx="7772400" cy="1978761"/>
          </a:xfrm>
        </p:spPr>
        <p:txBody>
          <a:bodyPr>
            <a:normAutofit/>
          </a:bodyPr>
          <a:lstStyle/>
          <a:p>
            <a:pPr algn="ctr"/>
            <a:r>
              <a:rPr lang="ru-RU" sz="6600" b="1" cap="all" dirty="0">
                <a:solidFill>
                  <a:srgbClr val="404040"/>
                </a:solidFill>
              </a:rPr>
              <a:t>ОСОБЕННОСТИ</a:t>
            </a:r>
            <a:r>
              <a:rPr lang="ru-RU" sz="6600" cap="all" dirty="0">
                <a:solidFill>
                  <a:srgbClr val="C00000"/>
                </a:solidFill>
              </a:rPr>
              <a:t> </a:t>
            </a:r>
            <a:br>
              <a:rPr lang="ru-RU" sz="6600" cap="all" dirty="0">
                <a:solidFill>
                  <a:srgbClr val="C00000"/>
                </a:solidFill>
              </a:rPr>
            </a:br>
            <a:r>
              <a:rPr lang="ru-RU" sz="6600" b="1" cap="all" dirty="0">
                <a:solidFill>
                  <a:srgbClr val="C00000"/>
                </a:solidFill>
              </a:rPr>
              <a:t>ГИА-2022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5D652E-53E8-D7CA-4E2E-DA8D9A9F9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3261105-8CA6-B5D3-2B37-61C2C3491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114300"/>
            <a:ext cx="10582275" cy="6629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3A623D-1AA8-C7E1-81EA-6589BB659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3C5461-E6AE-4CBC-D17E-E1519BC4B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97736"/>
              </p:ext>
            </p:extLst>
          </p:nvPr>
        </p:nvGraphicFramePr>
        <p:xfrm>
          <a:off x="497541" y="1244704"/>
          <a:ext cx="11241741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552">
                <a:tc>
                  <a:txBody>
                    <a:bodyPr/>
                    <a:lstStyle/>
                    <a:p>
                      <a:r>
                        <a:rPr lang="ru-RU" b="0" dirty="0"/>
                        <a:t>1.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31.05.01</a:t>
                      </a:r>
                    </a:p>
                    <a:p>
                      <a:r>
                        <a:rPr lang="ru-RU" b="0" dirty="0"/>
                        <a:t>Лечебное дело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Янин </a:t>
                      </a:r>
                    </a:p>
                    <a:p>
                      <a:r>
                        <a:rPr lang="ru-RU" b="0" dirty="0"/>
                        <a:t>Вадим </a:t>
                      </a:r>
                    </a:p>
                    <a:p>
                      <a:r>
                        <a:rPr lang="ru-RU" b="0" dirty="0"/>
                        <a:t>Николаевич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Красноярск, КГБУЗ «Красноярский краевой клинический центр охраны материнства и детства», главный врач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2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31.05.02</a:t>
                      </a:r>
                    </a:p>
                    <a:p>
                      <a:r>
                        <a:rPr lang="ru-RU" dirty="0"/>
                        <a:t>Педиатрия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Маслова </a:t>
                      </a:r>
                    </a:p>
                    <a:p>
                      <a:r>
                        <a:rPr lang="ru-RU" dirty="0"/>
                        <a:t>Маргарита Юрьевна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Красноярск, КГБУЗ «Городская детская больница № 8», </a:t>
                      </a:r>
                    </a:p>
                    <a:p>
                      <a:r>
                        <a:rPr lang="ru-RU" dirty="0"/>
                        <a:t>главный врач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5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31.05.03</a:t>
                      </a:r>
                    </a:p>
                    <a:p>
                      <a:r>
                        <a:rPr lang="ru-RU" dirty="0"/>
                        <a:t>Стоматология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Моисеенко</a:t>
                      </a:r>
                    </a:p>
                    <a:p>
                      <a:r>
                        <a:rPr lang="ru-RU" dirty="0"/>
                        <a:t>Сергей</a:t>
                      </a:r>
                    </a:p>
                    <a:p>
                      <a:r>
                        <a:rPr lang="ru-RU" dirty="0"/>
                        <a:t>Андреевич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Красноярск, КГБУЗ «Красноярская межрайонная больница №2», заведующий стоматологической</a:t>
                      </a:r>
                      <a:r>
                        <a:rPr lang="ru-RU" baseline="0" dirty="0"/>
                        <a:t> поликлиникой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5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30.05.03 Медицинская кибернетика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/>
                        <a:t>Евминенко</a:t>
                      </a:r>
                      <a:r>
                        <a:rPr lang="ru-RU" b="0" dirty="0"/>
                        <a:t> </a:t>
                      </a:r>
                    </a:p>
                    <a:p>
                      <a:r>
                        <a:rPr lang="ru-RU" b="0" dirty="0"/>
                        <a:t>Сергей </a:t>
                      </a:r>
                    </a:p>
                    <a:p>
                      <a:r>
                        <a:rPr lang="ru-RU" b="0" dirty="0"/>
                        <a:t>Александрович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Красноярск, КГБУЗ Красноярский краевой медицинский информационный аналитический центр, начальник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4989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B10AC6-2506-5789-2A7E-9AB086E5B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5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05478"/>
              </p:ext>
            </p:extLst>
          </p:nvPr>
        </p:nvGraphicFramePr>
        <p:xfrm>
          <a:off x="497541" y="1244704"/>
          <a:ext cx="11241741" cy="530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2984">
                <a:tc>
                  <a:txBody>
                    <a:bodyPr/>
                    <a:lstStyle/>
                    <a:p>
                      <a:r>
                        <a:rPr lang="ru-RU" b="0" dirty="0"/>
                        <a:t>5.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33.05.01</a:t>
                      </a:r>
                    </a:p>
                    <a:p>
                      <a:r>
                        <a:rPr lang="ru-RU" b="0" dirty="0"/>
                        <a:t>Фармация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Герасимова</a:t>
                      </a:r>
                    </a:p>
                    <a:p>
                      <a:r>
                        <a:rPr lang="ru-RU" b="0" dirty="0"/>
                        <a:t>Альбина</a:t>
                      </a:r>
                    </a:p>
                    <a:p>
                      <a:r>
                        <a:rPr lang="ru-RU" b="0" dirty="0"/>
                        <a:t>Петровна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Красноярск, Филиал Государственного предприятия Красноярского края «Губернские аптеки», ЦРА №3 Аптека № 343, Заведующая аптекой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75">
                <a:tc>
                  <a:txBody>
                    <a:bodyPr/>
                    <a:lstStyle/>
                    <a:p>
                      <a:r>
                        <a:rPr lang="ru-RU" b="0" dirty="0"/>
                        <a:t>6.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37.05.01</a:t>
                      </a:r>
                    </a:p>
                    <a:p>
                      <a:r>
                        <a:rPr lang="ru-RU" b="0" dirty="0"/>
                        <a:t>Клиническая психология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Захарова</a:t>
                      </a:r>
                    </a:p>
                    <a:p>
                      <a:r>
                        <a:rPr lang="ru-RU" b="0" dirty="0"/>
                        <a:t>Татьяна</a:t>
                      </a:r>
                    </a:p>
                    <a:p>
                      <a:r>
                        <a:rPr lang="ru-RU" b="0" dirty="0"/>
                        <a:t>Ивановна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Красноярск, КГБУЗ «Красноярский краевой госпиталь для ветеранов войн», заведующая Центром медико-психологической реабилитации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294">
                <a:tc>
                  <a:txBody>
                    <a:bodyPr/>
                    <a:lstStyle/>
                    <a:p>
                      <a:r>
                        <a:rPr lang="ru-RU" b="0" dirty="0"/>
                        <a:t>7.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38.04.02</a:t>
                      </a:r>
                    </a:p>
                    <a:p>
                      <a:r>
                        <a:rPr lang="ru-RU" b="0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Ямщиков</a:t>
                      </a:r>
                    </a:p>
                    <a:p>
                      <a:r>
                        <a:rPr lang="ru-RU" b="0" dirty="0"/>
                        <a:t>Андрей</a:t>
                      </a:r>
                    </a:p>
                    <a:p>
                      <a:r>
                        <a:rPr lang="ru-RU" b="0" dirty="0"/>
                        <a:t>Сергеевич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Красноярск, ФГАОУ ВО «Сибирский федеральный университет»,</a:t>
                      </a:r>
                    </a:p>
                    <a:p>
                      <a:r>
                        <a:rPr lang="ru-RU" b="0" dirty="0"/>
                        <a:t>Заместитель исполнительного директора научно-образовательного комплекса  в области экономики и управления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65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ординатуры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Бичурина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Марина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Юрьевна	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Красноярск, Министерство здравоохранения Красноярского края, Заместитель министра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3249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1C835-A6ED-2D4B-D475-2FBFB342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  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31.05.01 Лечебное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16804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l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Увеличено количество сценариев по станциям 2 этапа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 по 2 этапу:</a:t>
            </a:r>
          </a:p>
          <a:p>
            <a:pPr marL="457200" indent="-457200">
              <a:buAutoNum type="arabicPeriod"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400" dirty="0">
                <a:solidFill>
                  <a:schemeClr val="tx1"/>
                </a:solidFill>
              </a:rPr>
              <a:t>Увеличить количество практических навыков для второго этапа государственного экзамена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D9F62D-F542-347B-6CBC-28DDAF656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1A017-ADF3-841E-10E2-7E77B3322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3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67034"/>
              </p:ext>
            </p:extLst>
          </p:nvPr>
        </p:nvGraphicFramePr>
        <p:xfrm>
          <a:off x="768205" y="1290327"/>
          <a:ext cx="11017224" cy="39692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Среднее профессиональное образование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16">
                <a:tc>
                  <a:txBody>
                    <a:bodyPr/>
                    <a:lstStyle/>
                    <a:p>
                      <a:r>
                        <a:rPr lang="ru-RU" b="0" dirty="0"/>
                        <a:t>31.02.03 </a:t>
                      </a:r>
                    </a:p>
                    <a:p>
                      <a:r>
                        <a:rPr lang="ru-RU" b="0" dirty="0"/>
                        <a:t>Лабораторная диагностика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Грищенко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Джон Александрович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Красноярск, ФГБУЗ «Федеральный центр сердечно-сосудистой хирургии» Министерства здравоохранения Российской Федерации Заведующий клинико-диагностической лабораторией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216">
                <a:tc>
                  <a:txBody>
                    <a:bodyPr/>
                    <a:lstStyle/>
                    <a:p>
                      <a:r>
                        <a:rPr lang="ru-RU" dirty="0"/>
                        <a:t>33.02.01 </a:t>
                      </a:r>
                    </a:p>
                    <a:p>
                      <a:r>
                        <a:rPr lang="ru-RU" dirty="0"/>
                        <a:t>Фармация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Сидельникова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Елена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Алексеевна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ООО «Дешевая аптека», заведующий аптечным пунктом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216">
                <a:tc>
                  <a:txBody>
                    <a:bodyPr/>
                    <a:lstStyle/>
                    <a:p>
                      <a:r>
                        <a:rPr lang="ru-RU" dirty="0"/>
                        <a:t>34.02.01 </a:t>
                      </a:r>
                    </a:p>
                    <a:p>
                      <a:r>
                        <a:rPr lang="ru-RU" dirty="0"/>
                        <a:t>Сестринское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Оленева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Ирина </a:t>
                      </a:r>
                      <a:r>
                        <a:rPr lang="ru-RU" dirty="0" err="1"/>
                        <a:t>Юстинасовна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Красноярск, КГБУЗ «Красноярская межрайонная детская клиническая больница № 1» Заместитель главного врача по работе с сестринским персоналом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31738-E8A3-49FE-DB65-0D36C4A9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953"/>
            <a:ext cx="10515600" cy="8502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cap="all" dirty="0">
                <a:solidFill>
                  <a:srgbClr val="404040"/>
                </a:solidFill>
              </a:rPr>
              <a:t>Государственная итоговая аттестация </a:t>
            </a:r>
            <a:r>
              <a:rPr lang="ru-RU" sz="3600" b="1" cap="all" dirty="0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5069155"/>
          </a:xfrm>
          <a:ln>
            <a:solidFill>
              <a:srgbClr val="B9CDE5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31.05.01 Лечебное дело</a:t>
            </a:r>
          </a:p>
          <a:p>
            <a:r>
              <a:rPr lang="ru-RU" dirty="0"/>
              <a:t>31.05.02 Педиатрия</a:t>
            </a:r>
          </a:p>
          <a:p>
            <a:r>
              <a:rPr lang="ru-RU" dirty="0"/>
              <a:t>31.05.03 Стоматология</a:t>
            </a:r>
          </a:p>
          <a:p>
            <a:r>
              <a:rPr lang="ru-RU" dirty="0"/>
              <a:t>33.05.01 Фармация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30.05.03 Медицинская кибернетика</a:t>
            </a:r>
          </a:p>
          <a:p>
            <a:r>
              <a:rPr lang="ru-RU" dirty="0"/>
              <a:t>37.05.01 Клиническая психология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5069155"/>
          </a:xfrm>
          <a:ln>
            <a:solidFill>
              <a:srgbClr val="B9CDE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  <a:cs typeface="Arial" panose="020B0604020202020204" pitchFamily="34" charset="0"/>
              </a:rPr>
              <a:t>Государственный  экзамен: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Итоговое собеседование с применением ДОТ</a:t>
            </a:r>
          </a:p>
          <a:p>
            <a:pPr marL="514350" indent="-514350">
              <a:buFont typeface="+mj-lt"/>
              <a:buAutoNum type="arabicPeriod"/>
            </a:pPr>
            <a:endParaRPr lang="ru-RU" altLang="ru-RU" dirty="0"/>
          </a:p>
          <a:p>
            <a:pPr marL="0" indent="0">
              <a:buNone/>
            </a:pPr>
            <a:endParaRPr lang="ru-RU" altLang="ru-RU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9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  <a:cs typeface="Arial" panose="020B0604020202020204" pitchFamily="34" charset="0"/>
              </a:rPr>
              <a:t>Защита выпускной квалификационной </a:t>
            </a: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работы </a:t>
            </a:r>
            <a:r>
              <a:rPr lang="ru-RU" altLang="ru-RU" b="1" dirty="0">
                <a:solidFill>
                  <a:srgbClr val="C00000"/>
                </a:solidFill>
              </a:rPr>
              <a:t>с применением ДОТ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D74D7-7A22-A279-EE41-29836A5C6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5069155"/>
          </a:xfrm>
          <a:ln>
            <a:solidFill>
              <a:srgbClr val="B9CDE5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31.05.01 Лечебное дело</a:t>
            </a:r>
          </a:p>
          <a:p>
            <a:r>
              <a:rPr lang="ru-RU" sz="2000" dirty="0"/>
              <a:t>31.05.02 Педиатрия</a:t>
            </a:r>
          </a:p>
          <a:p>
            <a:r>
              <a:rPr lang="ru-RU" sz="2000" dirty="0"/>
              <a:t>31.05.03 Стоматология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33.05.01 Фармация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000" dirty="0"/>
              <a:t>30.05.03 Медицинская кибернетика</a:t>
            </a:r>
          </a:p>
          <a:p>
            <a:r>
              <a:rPr lang="ru-RU" sz="2000" dirty="0"/>
              <a:t>37.05.01 Клиническая психология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5069155"/>
          </a:xfrm>
          <a:ln>
            <a:solidFill>
              <a:srgbClr val="B9CDE5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6200" b="1" dirty="0">
                <a:solidFill>
                  <a:srgbClr val="C00000"/>
                </a:solidFill>
                <a:cs typeface="Arial" panose="020B0604020202020204" pitchFamily="34" charset="0"/>
              </a:rPr>
              <a:t>Государственный  экзамен: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6200" dirty="0">
                <a:cs typeface="Arial" panose="020B0604020202020204" pitchFamily="34" charset="0"/>
              </a:rPr>
              <a:t>Тестовый контроль </a:t>
            </a:r>
            <a:r>
              <a:rPr lang="ru-RU" altLang="ru-RU" sz="6200" dirty="0"/>
              <a:t>с применением ДОТ</a:t>
            </a:r>
            <a:endParaRPr lang="ru-RU" altLang="ru-RU" sz="6200" dirty="0"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6200" dirty="0"/>
              <a:t>Оценка уровня практических умений и навыков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6200" dirty="0"/>
              <a:t>Итоговое собеседование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ru-RU" altLang="ru-RU" sz="4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62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6200" b="1" dirty="0">
                <a:solidFill>
                  <a:srgbClr val="C00000"/>
                </a:solidFill>
                <a:cs typeface="Arial" panose="020B0604020202020204" pitchFamily="34" charset="0"/>
              </a:rPr>
              <a:t>Государственный  экзамен: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6200" dirty="0">
                <a:cs typeface="Arial" panose="020B0604020202020204" pitchFamily="34" charset="0"/>
              </a:rPr>
              <a:t>Тестовый контроль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6200" dirty="0"/>
              <a:t>Итоговое собеседование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altLang="ru-RU" sz="4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62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62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6200" b="1" dirty="0">
                <a:solidFill>
                  <a:srgbClr val="C00000"/>
                </a:solidFill>
                <a:cs typeface="Arial" panose="020B0604020202020204" pitchFamily="34" charset="0"/>
              </a:rPr>
              <a:t>Защита выпускной квалификационной </a:t>
            </a:r>
            <a:r>
              <a:rPr lang="ru-RU" sz="6200" b="1" dirty="0">
                <a:solidFill>
                  <a:srgbClr val="C00000"/>
                </a:solidFill>
                <a:cs typeface="Arial" panose="020B0604020202020204" pitchFamily="34" charset="0"/>
              </a:rPr>
              <a:t>работы</a:t>
            </a:r>
          </a:p>
          <a:p>
            <a:pPr marL="0" indent="0">
              <a:buNone/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8EE8AFA-8238-7463-DB5C-2437B4FD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3"/>
            <a:ext cx="10515600" cy="8502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cap="all" dirty="0">
                <a:solidFill>
                  <a:srgbClr val="404040"/>
                </a:solidFill>
              </a:rPr>
              <a:t>Государственная итоговая аттестация </a:t>
            </a:r>
            <a:r>
              <a:rPr lang="ru-RU" sz="3600" b="1" cap="all" dirty="0">
                <a:solidFill>
                  <a:srgbClr val="C00000"/>
                </a:solidFill>
              </a:rPr>
              <a:t>2021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F6704E-28F2-616E-5AC0-E2D00783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5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31.05.01 Лечебное дело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64308"/>
              </p:ext>
            </p:extLst>
          </p:nvPr>
        </p:nvGraphicFramePr>
        <p:xfrm>
          <a:off x="753035" y="1704724"/>
          <a:ext cx="10609729" cy="3966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Предэкзаменационная консультация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 возможным использованием ДОТ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20.06.2022</a:t>
                      </a:r>
                    </a:p>
                    <a:p>
                      <a:pPr algn="ctr"/>
                      <a:r>
                        <a:rPr lang="ru-RU" sz="2000" dirty="0"/>
                        <a:t>21.06.2022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22.06.2022</a:t>
                      </a:r>
                    </a:p>
                    <a:p>
                      <a:pPr algn="ctr"/>
                      <a:r>
                        <a:rPr lang="ru-RU" sz="2000" dirty="0"/>
                        <a:t>23.06.2022</a:t>
                      </a:r>
                    </a:p>
                    <a:p>
                      <a:pPr algn="ctr"/>
                      <a:r>
                        <a:rPr lang="ru-RU" sz="2000" dirty="0"/>
                        <a:t>24.06.2022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Итоговое собеседование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25.06.2022</a:t>
                      </a:r>
                    </a:p>
                    <a:p>
                      <a:pPr algn="ctr"/>
                      <a:r>
                        <a:rPr lang="ru-RU" sz="2000" dirty="0"/>
                        <a:t>27.06.2022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28.06.2022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r>
                        <a:rPr lang="ru-RU" sz="2000" dirty="0"/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A32F91-A17B-0487-9F5B-26E404AEB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8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31.05.02 ПЕДИАТРИЯ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55931"/>
              </p:ext>
            </p:extLst>
          </p:nvPr>
        </p:nvGraphicFramePr>
        <p:xfrm>
          <a:off x="753035" y="1704724"/>
          <a:ext cx="10609729" cy="3753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Предэкзаменационная консультация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 возможным использованием ДОТ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20.06.2022</a:t>
                      </a:r>
                    </a:p>
                    <a:p>
                      <a:pPr algn="ctr"/>
                      <a:r>
                        <a:rPr lang="ru-RU" sz="2000" dirty="0"/>
                        <a:t>21.06.2022</a:t>
                      </a:r>
                    </a:p>
                    <a:p>
                      <a:pPr algn="ctr"/>
                      <a:r>
                        <a:rPr lang="ru-RU" sz="2000" dirty="0"/>
                        <a:t>22.06.2022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Итоговое собеседование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24.06.2022</a:t>
                      </a:r>
                    </a:p>
                    <a:p>
                      <a:pPr algn="ctr"/>
                      <a:r>
                        <a:rPr lang="ru-RU" sz="2000" dirty="0"/>
                        <a:t>27.06.2022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28.06.2022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r>
                        <a:rPr lang="ru-RU" sz="2000" dirty="0"/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1E48C-E114-80A7-9731-B42498D1B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17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31.05.03 СТОМАТОЛОГИЯ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83816"/>
              </p:ext>
            </p:extLst>
          </p:nvPr>
        </p:nvGraphicFramePr>
        <p:xfrm>
          <a:off x="753035" y="1704724"/>
          <a:ext cx="10609729" cy="36617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Предэкзаменационная консультация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 возможным использованием ДОТ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20.06.2022</a:t>
                      </a:r>
                    </a:p>
                    <a:p>
                      <a:pPr algn="ctr"/>
                      <a:r>
                        <a:rPr lang="ru-RU" sz="2000" dirty="0"/>
                        <a:t>21.06.2022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Итоговое собеседование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FE34D5-103C-DD02-64FE-46BA33FA8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87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30.05.03 МЕДИЦИНСКАЯ КИБЕРНЕТИКА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46623"/>
              </p:ext>
            </p:extLst>
          </p:nvPr>
        </p:nvGraphicFramePr>
        <p:xfrm>
          <a:off x="753035" y="1704724"/>
          <a:ext cx="10609729" cy="20464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Предэкзаменационная консультация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10.06.2022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 медицинской кибернетики и информатики (ул. Партизана Железняка,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Защита ВКР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Зал Ученого совета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142484-8BAC-9284-7628-1B3A2757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9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33.05.01 ФАРМАЦИЯ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22886"/>
              </p:ext>
            </p:extLst>
          </p:nvPr>
        </p:nvGraphicFramePr>
        <p:xfrm>
          <a:off x="753035" y="1704724"/>
          <a:ext cx="10609729" cy="32655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Предэкзаменационная консультация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17.06.2022</a:t>
                      </a:r>
                    </a:p>
                    <a:p>
                      <a:pPr algn="ctr"/>
                      <a:r>
                        <a:rPr lang="ru-RU" sz="2000" dirty="0"/>
                        <a:t>20.06.2022</a:t>
                      </a:r>
                    </a:p>
                    <a:p>
                      <a:pPr algn="ctr"/>
                      <a:r>
                        <a:rPr lang="ru-RU" sz="2000" dirty="0"/>
                        <a:t>21.06.2022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23.06.2022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 возможным использованием ДОТ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Итоговое собеседование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723C9-2B72-3120-7502-BDCC5513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34.02.01 Сестринское дело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15922"/>
              </p:ext>
            </p:extLst>
          </p:nvPr>
        </p:nvGraphicFramePr>
        <p:xfrm>
          <a:off x="753035" y="1704724"/>
          <a:ext cx="10609729" cy="28693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Индивидуальные консультации по подготовке выпускных квалификационных работ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18.05-14.06.2022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Фармацевтический колледж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Защита ВКР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15.06-17.06.2022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20.06-23.06.2022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Фармацевтический колледж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723C9-2B72-3120-7502-BDCC5513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4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33.02.01 Фармация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46018"/>
              </p:ext>
            </p:extLst>
          </p:nvPr>
        </p:nvGraphicFramePr>
        <p:xfrm>
          <a:off x="753035" y="1704724"/>
          <a:ext cx="10609729" cy="28693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Индивидуальные консультации по подготовке выпускных квалификационных работ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18.05-14.06.2022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Фармацевтический колледж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Защита ВКР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15.06-17.06.2022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20.06-22.06.2022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Фармацевтический колледж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723C9-2B72-3120-7502-BDCC5513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 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31.05.01 Лечебное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703861" cy="216804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3000" b="1" dirty="0">
                <a:solidFill>
                  <a:srgbClr val="C00000"/>
                </a:solidFill>
              </a:rPr>
              <a:t>Реализация рекомендаций: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l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600" dirty="0">
                <a:solidFill>
                  <a:schemeClr val="tx1"/>
                </a:solidFill>
              </a:rPr>
              <a:t>В экзаменационных билетах на 10% увеличено количество ситуационных задач по оказанию неотложной помощи беременным</a:t>
            </a:r>
            <a:endParaRPr lang="ru-RU" altLang="ru-RU" sz="2600" b="1" dirty="0">
              <a:solidFill>
                <a:schemeClr val="tx1"/>
              </a:solidFill>
            </a:endParaRP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 по 3 этапу:</a:t>
            </a:r>
          </a:p>
          <a:p>
            <a:pPr marL="457200" indent="-457200">
              <a:buAutoNum type="arabicPeriod"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 algn="l" eaLnBrk="1" hangingPunct="1"/>
            <a:r>
              <a:rPr lang="ru-RU" altLang="ru-RU" sz="2400" dirty="0">
                <a:solidFill>
                  <a:schemeClr val="tx1"/>
                </a:solidFill>
              </a:rPr>
              <a:t>Увеличить количество клинических задач по оказанию неотложной помощи беременным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15CB00-322A-2F6B-4416-E7290271A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B77B54-4E9D-FF0A-6C31-29805BA8A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3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300928"/>
            <a:ext cx="9177867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31.02.03 Лабораторная диагностика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6366"/>
              </p:ext>
            </p:extLst>
          </p:nvPr>
        </p:nvGraphicFramePr>
        <p:xfrm>
          <a:off x="753035" y="1704724"/>
          <a:ext cx="10609729" cy="28693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Индивидуальные консультации по подготовке выпускных квалификационных работ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18.05-14.06.2022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Фармацевтический колледж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Защита ВКР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15.06-17.06.2022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20.06-21.06.2022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Фармацевтический колледж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723C9-2B72-3120-7502-BDCC5513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8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специальностям 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ординатуры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70207"/>
              </p:ext>
            </p:extLst>
          </p:nvPr>
        </p:nvGraphicFramePr>
        <p:xfrm>
          <a:off x="734096" y="1693707"/>
          <a:ext cx="10650827" cy="49452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1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6554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429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52">
                <a:tc>
                  <a:txBody>
                    <a:bodyPr/>
                    <a:lstStyle/>
                    <a:p>
                      <a:r>
                        <a:rPr lang="ru-RU" sz="2000" dirty="0"/>
                        <a:t>Предэкзаменационная консультация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17.06.2022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базовая кафедра подготовки по специальности ординатуры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98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18.06.2022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(по графику)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975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21.06.2022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22.06.2022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23.06.2022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базовая кафедра подготовки по специальности ординатуры/ЛПУ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527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Итоговое собеседование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24.06.2022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29.06. 2022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(по графику)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главный корпус </a:t>
                      </a:r>
                      <a:r>
                        <a:rPr lang="ru-RU" sz="2000" kern="1200" dirty="0" err="1">
                          <a:effectLst/>
                        </a:rPr>
                        <a:t>КрасГМУ</a:t>
                      </a:r>
                      <a:r>
                        <a:rPr lang="ru-RU" sz="2000" kern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(лекционные залы, ауд. 3-52,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3-53, 3-59, 3-65)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A9D2D-42E1-02E6-AE50-6D38623D8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5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специальностям 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ординатуры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FC028B6-0C85-F0CC-321F-02B7B2762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90870"/>
              </p:ext>
            </p:extLst>
          </p:nvPr>
        </p:nvGraphicFramePr>
        <p:xfrm>
          <a:off x="191036" y="1156427"/>
          <a:ext cx="11809927" cy="50759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31831">
                  <a:extLst>
                    <a:ext uri="{9D8B030D-6E8A-4147-A177-3AD203B41FA5}">
                      <a16:colId xmlns:a16="http://schemas.microsoft.com/office/drawing/2014/main" val="542398134"/>
                    </a:ext>
                  </a:extLst>
                </a:gridCol>
                <a:gridCol w="4642215">
                  <a:extLst>
                    <a:ext uri="{9D8B030D-6E8A-4147-A177-3AD203B41FA5}">
                      <a16:colId xmlns:a16="http://schemas.microsoft.com/office/drawing/2014/main" val="218192747"/>
                    </a:ext>
                  </a:extLst>
                </a:gridCol>
                <a:gridCol w="1095963">
                  <a:extLst>
                    <a:ext uri="{9D8B030D-6E8A-4147-A177-3AD203B41FA5}">
                      <a16:colId xmlns:a16="http://schemas.microsoft.com/office/drawing/2014/main" val="2278652849"/>
                    </a:ext>
                  </a:extLst>
                </a:gridCol>
                <a:gridCol w="1617806">
                  <a:extLst>
                    <a:ext uri="{9D8B030D-6E8A-4147-A177-3AD203B41FA5}">
                      <a16:colId xmlns:a16="http://schemas.microsoft.com/office/drawing/2014/main" val="2696576047"/>
                    </a:ext>
                  </a:extLst>
                </a:gridCol>
                <a:gridCol w="2522112">
                  <a:extLst>
                    <a:ext uri="{9D8B030D-6E8A-4147-A177-3AD203B41FA5}">
                      <a16:colId xmlns:a16="http://schemas.microsoft.com/office/drawing/2014/main" val="3810507740"/>
                    </a:ext>
                  </a:extLst>
                </a:gridCol>
              </a:tblGrid>
              <a:tr h="684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Специальность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Кол-во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 проведения</a:t>
                      </a: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99761169"/>
                  </a:ext>
                </a:extLst>
              </a:tr>
              <a:tr h="5719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Стоматология детская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9:00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2590471946"/>
                  </a:ext>
                </a:extLst>
              </a:tr>
              <a:tr h="7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Ортодонтия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3-52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260543253"/>
                  </a:ext>
                </a:extLst>
              </a:tr>
              <a:tr h="11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Стоматология ортопедическая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165383123"/>
                  </a:ext>
                </a:extLst>
              </a:tr>
              <a:tr h="11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Челюстно-лицевая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13:00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extLst>
                  <a:ext uri="{0D108BD9-81ED-4DB2-BD59-A6C34878D82A}">
                    <a16:rowId xmlns:a16="http://schemas.microsoft.com/office/drawing/2014/main" val="4275238444"/>
                  </a:ext>
                </a:extLst>
              </a:tr>
              <a:tr h="11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Стоматология хирургическая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13:00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3-52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extLst>
                  <a:ext uri="{0D108BD9-81ED-4DB2-BD59-A6C34878D82A}">
                    <a16:rowId xmlns:a16="http://schemas.microsoft.com/office/drawing/2014/main" val="1891824769"/>
                  </a:ext>
                </a:extLst>
              </a:tr>
              <a:tr h="7097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Оториноларингология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09:00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2871364122"/>
                  </a:ext>
                </a:extLst>
              </a:tr>
              <a:tr h="7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Офтальмология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09:00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3-52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3609812887"/>
                  </a:ext>
                </a:extLst>
              </a:tr>
              <a:tr h="7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Неврология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479356428"/>
                  </a:ext>
                </a:extLst>
              </a:tr>
              <a:tr h="11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Лечебная физкультура и спортивная медицина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1694231539"/>
                  </a:ext>
                </a:extLst>
              </a:tr>
              <a:tr h="1193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Инфекционные болезни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09:00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221612811"/>
                  </a:ext>
                </a:extLst>
              </a:tr>
              <a:tr h="7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Кардиология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1241238066"/>
                  </a:ext>
                </a:extLst>
              </a:tr>
              <a:tr h="11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Функциональная диагностика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2280252480"/>
                  </a:ext>
                </a:extLst>
              </a:tr>
              <a:tr h="11938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Сердечно-сосудистая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09:00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3107861489"/>
                  </a:ext>
                </a:extLst>
              </a:tr>
              <a:tr h="7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Детская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09:00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3-53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3532540053"/>
                  </a:ext>
                </a:extLst>
              </a:tr>
              <a:tr h="7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Нейрохирургия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3091498082"/>
                  </a:ext>
                </a:extLst>
              </a:tr>
              <a:tr h="11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Травматология и ортопедия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11:00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3-53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156012511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06B87-A3CC-C31A-9685-1A5E00C8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6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специальностям 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ординатуры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FC028B6-0C85-F0CC-321F-02B7B2762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0828"/>
              </p:ext>
            </p:extLst>
          </p:nvPr>
        </p:nvGraphicFramePr>
        <p:xfrm>
          <a:off x="191036" y="1156427"/>
          <a:ext cx="11809927" cy="45836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31831">
                  <a:extLst>
                    <a:ext uri="{9D8B030D-6E8A-4147-A177-3AD203B41FA5}">
                      <a16:colId xmlns:a16="http://schemas.microsoft.com/office/drawing/2014/main" val="542398134"/>
                    </a:ext>
                  </a:extLst>
                </a:gridCol>
                <a:gridCol w="4642215">
                  <a:extLst>
                    <a:ext uri="{9D8B030D-6E8A-4147-A177-3AD203B41FA5}">
                      <a16:colId xmlns:a16="http://schemas.microsoft.com/office/drawing/2014/main" val="218192747"/>
                    </a:ext>
                  </a:extLst>
                </a:gridCol>
                <a:gridCol w="1095963">
                  <a:extLst>
                    <a:ext uri="{9D8B030D-6E8A-4147-A177-3AD203B41FA5}">
                      <a16:colId xmlns:a16="http://schemas.microsoft.com/office/drawing/2014/main" val="2278652849"/>
                    </a:ext>
                  </a:extLst>
                </a:gridCol>
                <a:gridCol w="1579169">
                  <a:extLst>
                    <a:ext uri="{9D8B030D-6E8A-4147-A177-3AD203B41FA5}">
                      <a16:colId xmlns:a16="http://schemas.microsoft.com/office/drawing/2014/main" val="2696576047"/>
                    </a:ext>
                  </a:extLst>
                </a:gridCol>
                <a:gridCol w="2560749">
                  <a:extLst>
                    <a:ext uri="{9D8B030D-6E8A-4147-A177-3AD203B41FA5}">
                      <a16:colId xmlns:a16="http://schemas.microsoft.com/office/drawing/2014/main" val="3810507740"/>
                    </a:ext>
                  </a:extLst>
                </a:gridCol>
              </a:tblGrid>
              <a:tr h="7275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Специальность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Кол-во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 проведения</a:t>
                      </a: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99761169"/>
                  </a:ext>
                </a:extLst>
              </a:tr>
              <a:tr h="20549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Неонатология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471946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543253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Скорая медицинская помощь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383123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и экономика фармации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238444"/>
                  </a:ext>
                </a:extLst>
              </a:tr>
              <a:tr h="2054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Урология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1364122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Патологическая анатомия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812887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Судебно-медицинская экспертиза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356428"/>
                  </a:ext>
                </a:extLst>
              </a:tr>
              <a:tr h="20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Психиатрия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12811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Дерматовенерология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238066"/>
                  </a:ext>
                </a:extLst>
              </a:tr>
              <a:tr h="20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Онкология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3-65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861489"/>
                  </a:ext>
                </a:extLst>
              </a:tr>
              <a:tr h="205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Радиология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2540053"/>
                  </a:ext>
                </a:extLst>
              </a:tr>
              <a:tr h="27296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9634290"/>
                  </a:ext>
                </a:extLst>
              </a:tr>
              <a:tr h="2729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врачебная практика (семейная медицина)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655697"/>
                  </a:ext>
                </a:extLst>
              </a:tr>
              <a:tr h="2729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Эндокринология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2207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0EEA4-3E1D-0DA3-F800-9E1CD605D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1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ГИА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специальностям 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ординатуры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FC028B6-0C85-F0CC-321F-02B7B2762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92538"/>
              </p:ext>
            </p:extLst>
          </p:nvPr>
        </p:nvGraphicFramePr>
        <p:xfrm>
          <a:off x="191036" y="1156427"/>
          <a:ext cx="11809927" cy="29112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31831">
                  <a:extLst>
                    <a:ext uri="{9D8B030D-6E8A-4147-A177-3AD203B41FA5}">
                      <a16:colId xmlns:a16="http://schemas.microsoft.com/office/drawing/2014/main" val="542398134"/>
                    </a:ext>
                  </a:extLst>
                </a:gridCol>
                <a:gridCol w="4642215">
                  <a:extLst>
                    <a:ext uri="{9D8B030D-6E8A-4147-A177-3AD203B41FA5}">
                      <a16:colId xmlns:a16="http://schemas.microsoft.com/office/drawing/2014/main" val="218192747"/>
                    </a:ext>
                  </a:extLst>
                </a:gridCol>
                <a:gridCol w="1095963">
                  <a:extLst>
                    <a:ext uri="{9D8B030D-6E8A-4147-A177-3AD203B41FA5}">
                      <a16:colId xmlns:a16="http://schemas.microsoft.com/office/drawing/2014/main" val="2278652849"/>
                    </a:ext>
                  </a:extLst>
                </a:gridCol>
                <a:gridCol w="1579169">
                  <a:extLst>
                    <a:ext uri="{9D8B030D-6E8A-4147-A177-3AD203B41FA5}">
                      <a16:colId xmlns:a16="http://schemas.microsoft.com/office/drawing/2014/main" val="2696576047"/>
                    </a:ext>
                  </a:extLst>
                </a:gridCol>
                <a:gridCol w="2560749">
                  <a:extLst>
                    <a:ext uri="{9D8B030D-6E8A-4147-A177-3AD203B41FA5}">
                      <a16:colId xmlns:a16="http://schemas.microsoft.com/office/drawing/2014/main" val="3810507740"/>
                    </a:ext>
                  </a:extLst>
                </a:gridCol>
              </a:tblGrid>
              <a:tr h="7275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Специальность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Кол-во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 проведения</a:t>
                      </a:r>
                    </a:p>
                  </a:txBody>
                  <a:tcPr marL="20279" marR="20279" marT="0" marB="0" anchor="ctr"/>
                </a:tc>
                <a:extLst>
                  <a:ext uri="{0D108BD9-81ED-4DB2-BD59-A6C34878D82A}">
                    <a16:rowId xmlns:a16="http://schemas.microsoft.com/office/drawing/2014/main" val="99761169"/>
                  </a:ext>
                </a:extLst>
              </a:tr>
              <a:tr h="272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Анестезиология-реаниматология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2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7271148"/>
                  </a:ext>
                </a:extLst>
              </a:tr>
              <a:tr h="272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Акушерство и гинекология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2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526673"/>
                  </a:ext>
                </a:extLst>
              </a:tr>
              <a:tr h="272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Ультразвуковая диагностика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4044079"/>
                  </a:ext>
                </a:extLst>
              </a:tr>
              <a:tr h="2729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Рентгенология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676959"/>
                  </a:ext>
                </a:extLst>
              </a:tr>
              <a:tr h="27296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Пластическая хирургия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615234"/>
                  </a:ext>
                </a:extLst>
              </a:tr>
              <a:tr h="2729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Эндоскопия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1815836"/>
                  </a:ext>
                </a:extLst>
              </a:tr>
              <a:tr h="2729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Лекционный зал №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9800006"/>
                  </a:ext>
                </a:extLst>
              </a:tr>
              <a:tr h="272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29.06.2022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9" marR="2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Психотерапия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:00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838664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27DA6B-5109-1919-B2D5-60C20DDFB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8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35" y="2439619"/>
            <a:ext cx="11710930" cy="1978761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b="1" cap="all" dirty="0">
                <a:solidFill>
                  <a:srgbClr val="C00000"/>
                </a:solidFill>
              </a:rPr>
              <a:t>АККРЕДИТАЦИЯ</a:t>
            </a:r>
            <a:r>
              <a:rPr lang="ru-RU" sz="6600" cap="all" dirty="0">
                <a:solidFill>
                  <a:srgbClr val="C00000"/>
                </a:solidFill>
              </a:rPr>
              <a:t> </a:t>
            </a:r>
            <a:r>
              <a:rPr lang="ru-RU" sz="6600" b="1" cap="all" dirty="0">
                <a:solidFill>
                  <a:srgbClr val="C00000"/>
                </a:solidFill>
              </a:rPr>
              <a:t>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923DC8-8035-3B57-DE1F-223DC8FE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5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ПАС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31.05.01 Лечебное дело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28719"/>
              </p:ext>
            </p:extLst>
          </p:nvPr>
        </p:nvGraphicFramePr>
        <p:xfrm>
          <a:off x="753035" y="1704724"/>
          <a:ext cx="10609729" cy="49114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0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  <a:p>
                      <a:r>
                        <a:rPr lang="ru-RU" sz="1800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  <a:endParaRPr lang="ru-RU" sz="20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04.07.2022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05.07.2022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06.07.2022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 (умений) в симулированных условиях</a:t>
                      </a:r>
                    </a:p>
                    <a:p>
                      <a:r>
                        <a:rPr lang="ru-RU" sz="2000" i="1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05.07- 13.07.2022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800" i="1" dirty="0"/>
                        <a:t>  14.07.2022</a:t>
                      </a:r>
                    </a:p>
                    <a:p>
                      <a:pPr algn="ctr"/>
                      <a:r>
                        <a:rPr lang="ru-RU" sz="1800" i="1" dirty="0"/>
                        <a:t>  15.07.2022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r>
                        <a:rPr lang="ru-RU" sz="2000" dirty="0"/>
                        <a:t>Решение ситуационных задач</a:t>
                      </a:r>
                    </a:p>
                    <a:p>
                      <a:r>
                        <a:rPr lang="ru-RU" sz="1800" i="1" dirty="0"/>
                        <a:t>   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16.07.2022</a:t>
                      </a:r>
                    </a:p>
                    <a:p>
                      <a:pPr algn="ctr"/>
                      <a:endParaRPr lang="ru-RU" sz="2000" i="1" dirty="0"/>
                    </a:p>
                    <a:p>
                      <a:pPr algn="ctr"/>
                      <a:r>
                        <a:rPr lang="ru-RU" sz="2000" i="1" dirty="0"/>
                        <a:t>  </a:t>
                      </a:r>
                      <a:r>
                        <a:rPr lang="ru-RU" sz="1800" i="1" dirty="0"/>
                        <a:t>18.07.2022</a:t>
                      </a:r>
                    </a:p>
                    <a:p>
                      <a:pPr algn="ctr"/>
                      <a:r>
                        <a:rPr lang="ru-RU" sz="1800" i="1" dirty="0"/>
                        <a:t>  19.07.2022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6EB6A-7FA1-10EF-04FB-B50FC15F3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9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ПАС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31.05.02 ПЕДИАТРИЯ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51819"/>
              </p:ext>
            </p:extLst>
          </p:nvPr>
        </p:nvGraphicFramePr>
        <p:xfrm>
          <a:off x="753035" y="1704724"/>
          <a:ext cx="10609729" cy="49114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0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  <a:p>
                      <a:r>
                        <a:rPr lang="ru-RU" sz="1800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  <a:endParaRPr lang="ru-RU" sz="20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02.07.2022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04.07.2022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05.07.2022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 (умений) в симулированных условиях</a:t>
                      </a:r>
                    </a:p>
                    <a:p>
                      <a:r>
                        <a:rPr lang="ru-RU" sz="2000" i="1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04.07- 09.07.2022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800" i="1" dirty="0"/>
                        <a:t>  11.07.2022</a:t>
                      </a:r>
                    </a:p>
                    <a:p>
                      <a:pPr algn="ctr"/>
                      <a:r>
                        <a:rPr lang="ru-RU" sz="1800" i="1" dirty="0"/>
                        <a:t>  12.07.2022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r>
                        <a:rPr lang="ru-RU" sz="2000" dirty="0"/>
                        <a:t>Решение ситуационных задач</a:t>
                      </a:r>
                    </a:p>
                    <a:p>
                      <a:r>
                        <a:rPr lang="ru-RU" sz="1800" i="1" dirty="0"/>
                        <a:t>   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13.07.2022</a:t>
                      </a:r>
                    </a:p>
                    <a:p>
                      <a:pPr algn="ctr"/>
                      <a:endParaRPr lang="ru-RU" sz="2000" i="1" dirty="0"/>
                    </a:p>
                    <a:p>
                      <a:pPr algn="ctr"/>
                      <a:r>
                        <a:rPr lang="ru-RU" sz="2000" i="1" dirty="0"/>
                        <a:t>  </a:t>
                      </a:r>
                      <a:r>
                        <a:rPr lang="ru-RU" sz="1800" i="1" dirty="0"/>
                        <a:t>14.07.2022</a:t>
                      </a:r>
                    </a:p>
                    <a:p>
                      <a:pPr algn="ctr"/>
                      <a:r>
                        <a:rPr lang="ru-RU" sz="1800" i="1" dirty="0"/>
                        <a:t>  15.07.2022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главный корпус </a:t>
                      </a:r>
                      <a:r>
                        <a:rPr lang="ru-RU" sz="2000" dirty="0" err="1"/>
                        <a:t>КрасГМУ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609B7-5805-EB44-6C36-41933145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15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ПАС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31.05.03 СТОМАТОЛОГИЯ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33664"/>
              </p:ext>
            </p:extLst>
          </p:nvPr>
        </p:nvGraphicFramePr>
        <p:xfrm>
          <a:off x="753035" y="1704724"/>
          <a:ext cx="10609729" cy="49114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0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  <a:p>
                      <a:r>
                        <a:rPr lang="ru-RU" sz="1800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  <a:endParaRPr lang="ru-RU" sz="20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02.07.2022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04.07.2022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05.07.2022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 (умений) в симулированных условиях</a:t>
                      </a:r>
                    </a:p>
                    <a:p>
                      <a:r>
                        <a:rPr lang="ru-RU" sz="2000" i="1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05.07.2022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800" i="1" dirty="0"/>
                        <a:t>  06.07.2022</a:t>
                      </a:r>
                    </a:p>
                    <a:p>
                      <a:pPr algn="ctr"/>
                      <a:r>
                        <a:rPr lang="ru-RU" sz="1800" i="1" dirty="0"/>
                        <a:t>  07.07.2022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r>
                        <a:rPr lang="ru-RU" sz="2000" dirty="0"/>
                        <a:t>Решение ситуационных задач</a:t>
                      </a:r>
                    </a:p>
                    <a:p>
                      <a:r>
                        <a:rPr lang="ru-RU" sz="1800" i="1" dirty="0"/>
                        <a:t>   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08.07.2022</a:t>
                      </a:r>
                    </a:p>
                    <a:p>
                      <a:pPr algn="ctr"/>
                      <a:endParaRPr lang="ru-RU" sz="2000" i="1" dirty="0"/>
                    </a:p>
                    <a:p>
                      <a:pPr algn="ctr"/>
                      <a:r>
                        <a:rPr lang="ru-RU" sz="2000" i="1" dirty="0"/>
                        <a:t>  </a:t>
                      </a:r>
                      <a:r>
                        <a:rPr lang="ru-RU" sz="1800" i="1" dirty="0"/>
                        <a:t>09.07.2022</a:t>
                      </a:r>
                    </a:p>
                    <a:p>
                      <a:pPr algn="ctr"/>
                      <a:r>
                        <a:rPr lang="ru-RU" sz="1800" i="1" dirty="0"/>
                        <a:t>  11.07.2022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B14BA-344A-F21E-6E19-3C027BC5A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75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ПАС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30.05.03 МЕДИЦИНСКАЯ КИБЕРНЕТИКА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57775"/>
              </p:ext>
            </p:extLst>
          </p:nvPr>
        </p:nvGraphicFramePr>
        <p:xfrm>
          <a:off x="753035" y="1704724"/>
          <a:ext cx="10609729" cy="36313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0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  <a:p>
                      <a:r>
                        <a:rPr lang="ru-RU" sz="1800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  <a:endParaRPr lang="ru-RU" sz="20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04.07.2022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05.07.2022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06.07.2022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 (умений) в симулированных условиях</a:t>
                      </a:r>
                    </a:p>
                    <a:p>
                      <a:r>
                        <a:rPr lang="ru-RU" sz="2000" i="1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05.07.2022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800" i="1" dirty="0"/>
                        <a:t>  06.07.2022</a:t>
                      </a:r>
                    </a:p>
                    <a:p>
                      <a:pPr algn="ctr"/>
                      <a:r>
                        <a:rPr lang="ru-RU" sz="1800" i="1" dirty="0"/>
                        <a:t>  07.07.2022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B243F-BF83-EFEA-4DF2-A143A7C7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31.05.02 ПЕДИАТРИЯ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517668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4000" b="1" dirty="0">
                <a:solidFill>
                  <a:srgbClr val="C00000"/>
                </a:solidFill>
              </a:rPr>
              <a:t>Реализация замечаний: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0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tx1"/>
                </a:solidFill>
              </a:rPr>
              <a:t>Создано</a:t>
            </a:r>
            <a:r>
              <a:rPr lang="ru-RU" sz="3400" b="1" i="1" dirty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учебное пособие для внеаудиторной работы студентов «Интерпретация лабораторных показателей в педиатрии»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i="1" dirty="0">
                <a:solidFill>
                  <a:schemeClr val="tx1"/>
                </a:solidFill>
              </a:rPr>
              <a:t>исп.: кафедра патологической физиологии имени профессора </a:t>
            </a:r>
            <a:r>
              <a:rPr lang="ru-RU" sz="2900" i="1" dirty="0" err="1">
                <a:solidFill>
                  <a:schemeClr val="tx1"/>
                </a:solidFill>
              </a:rPr>
              <a:t>В.В.Иванова</a:t>
            </a:r>
            <a:endParaRPr lang="ru-RU" sz="20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Замечания по 2 этапу: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r>
              <a:rPr lang="ru-RU" sz="2400" dirty="0">
                <a:cs typeface="Arial" pitchFamily="34" charset="0"/>
              </a:rPr>
              <a:t>Недостаточный уровень знаний выпускников в вопросах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интерпретации результатов лабораторных исследований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B427B53-EBCE-2A71-D4DB-7F6EAA859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64" y="752946"/>
            <a:ext cx="2414118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6F60E0-2463-60C4-54DB-6EAC70B24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54B377-A5FB-73D0-E574-99DF2589D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44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ПАС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sz="2800" b="1" cap="all" dirty="0">
                <a:solidFill>
                  <a:srgbClr val="00206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33.05.01 ФАРМАЦИЯ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28858"/>
              </p:ext>
            </p:extLst>
          </p:nvPr>
        </p:nvGraphicFramePr>
        <p:xfrm>
          <a:off x="753035" y="1704724"/>
          <a:ext cx="10609729" cy="36313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0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  <a:p>
                      <a:r>
                        <a:rPr lang="ru-RU" sz="1800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  <a:endParaRPr lang="ru-RU" sz="20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04.07.2022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05.07.2022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06.07.2022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dirty="0"/>
                        <a:t>Оценка практических навыков (умений) в симулированных условиях</a:t>
                      </a:r>
                    </a:p>
                    <a:p>
                      <a:r>
                        <a:rPr lang="ru-RU" sz="2000" i="1" dirty="0"/>
                        <a:t>   </a:t>
                      </a:r>
                      <a:r>
                        <a:rPr lang="ru-RU" sz="1800" i="1" dirty="0"/>
                        <a:t>пересдача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   пересдача 2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07.07-08.07.2022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800" i="1" dirty="0"/>
                        <a:t>  08.07.2022</a:t>
                      </a:r>
                    </a:p>
                    <a:p>
                      <a:pPr algn="ctr"/>
                      <a:r>
                        <a:rPr lang="ru-RU" sz="1800" i="1" dirty="0"/>
                        <a:t>  09.07.2022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FF269-3EEF-69F0-474C-B81AFD09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15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ПСА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(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ОРДИНАТУРА, ДПО</a:t>
            </a:r>
            <a:r>
              <a:rPr lang="ru-RU" sz="2800" b="1" cap="all" dirty="0">
                <a:solidFill>
                  <a:srgbClr val="404040"/>
                </a:solidFill>
              </a:rPr>
              <a:t>)</a:t>
            </a:r>
            <a:endParaRPr lang="ru-RU" sz="2800" b="1" cap="all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77856"/>
              </p:ext>
            </p:extLst>
          </p:nvPr>
        </p:nvGraphicFramePr>
        <p:xfrm>
          <a:off x="753035" y="1704724"/>
          <a:ext cx="10609729" cy="25645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936">
                  <a:extLst>
                    <a:ext uri="{9D8B030D-6E8A-4147-A177-3AD203B41FA5}">
                      <a16:colId xmlns:a16="http://schemas.microsoft.com/office/drawing/2014/main" val="1286912228"/>
                    </a:ext>
                  </a:extLst>
                </a:gridCol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0">
                <a:tc>
                  <a:txBody>
                    <a:bodyPr/>
                    <a:lstStyle/>
                    <a:p>
                      <a:r>
                        <a:rPr lang="ru-RU" sz="2000" dirty="0"/>
                        <a:t>Тестирование</a:t>
                      </a:r>
                    </a:p>
                    <a:p>
                      <a:r>
                        <a:rPr lang="ru-RU" sz="1800" dirty="0"/>
                        <a:t>   </a:t>
                      </a:r>
                      <a:endParaRPr lang="ru-RU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12.07-01.08.2022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6">
                <a:tc>
                  <a:txBody>
                    <a:bodyPr/>
                    <a:lstStyle/>
                    <a:p>
                      <a:r>
                        <a:rPr lang="ru-RU" sz="2000" i="0" dirty="0"/>
                        <a:t>Практико-ориентированный</a:t>
                      </a:r>
                      <a:endParaRPr lang="ru-RU" sz="1800" i="0" dirty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15.07-04.08.2022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кафедра-центр </a:t>
                      </a:r>
                      <a:r>
                        <a:rPr lang="ru-RU" sz="2000" dirty="0" err="1"/>
                        <a:t>симуляционных</a:t>
                      </a:r>
                      <a:r>
                        <a:rPr lang="ru-RU" sz="2000" dirty="0"/>
                        <a:t>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C5CC25-BA97-A0CC-D4D7-BCA0E3888F61}"/>
              </a:ext>
            </a:extLst>
          </p:cNvPr>
          <p:cNvSpPr txBox="1"/>
          <p:nvPr/>
        </p:nvSpPr>
        <p:spPr>
          <a:xfrm>
            <a:off x="753035" y="4781320"/>
            <a:ext cx="1060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* возможна корректировка сроков проведения 2 этапа после анализа количества поступивших заявлений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3E875-70E7-52C6-B359-B383429B8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7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ПСА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(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ОРДИНАТУРА, ДПО</a:t>
            </a:r>
            <a:r>
              <a:rPr lang="ru-RU" sz="2800" b="1" cap="all" dirty="0">
                <a:solidFill>
                  <a:srgbClr val="404040"/>
                </a:solidFill>
              </a:rPr>
              <a:t>)</a:t>
            </a:r>
            <a:endParaRPr lang="ru-RU" sz="2800" b="1" cap="all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251B363-2D54-225D-B176-33F98D9B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755414"/>
            <a:ext cx="8924925" cy="4733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8D95B0-1638-88F4-6DED-C93FA45EA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3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ПСА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(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ОРДИНАТУРА, ДПО</a:t>
            </a:r>
            <a:r>
              <a:rPr lang="ru-RU" sz="2800" b="1" cap="all" dirty="0">
                <a:solidFill>
                  <a:srgbClr val="404040"/>
                </a:solidFill>
              </a:rPr>
              <a:t>)</a:t>
            </a:r>
            <a:endParaRPr lang="ru-RU" sz="2800" b="1" cap="all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33F5075B-3535-D983-5806-8BCF063C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376773"/>
            <a:ext cx="8753475" cy="5476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0F9596-DBEA-0B76-F035-456C6A1C8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5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ПСА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(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ОРДИНАТУРА, ДПО</a:t>
            </a:r>
            <a:r>
              <a:rPr lang="ru-RU" sz="2800" b="1" cap="all" dirty="0">
                <a:solidFill>
                  <a:srgbClr val="404040"/>
                </a:solidFill>
              </a:rPr>
              <a:t>)</a:t>
            </a:r>
            <a:endParaRPr lang="ru-RU" sz="2800" b="1" cap="all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09F49DD-4329-ADFD-861C-15CBAEEE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362075"/>
            <a:ext cx="8772525" cy="5495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70FF9-FF76-28CA-7962-47A0749D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9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660" y="368661"/>
            <a:ext cx="8492480" cy="100811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404040"/>
                </a:solidFill>
              </a:rPr>
              <a:t>Сроки проведения ПСА </a:t>
            </a:r>
            <a:r>
              <a:rPr lang="ru-RU" sz="2800" b="1" cap="all" dirty="0">
                <a:solidFill>
                  <a:srgbClr val="C00000"/>
                </a:solidFill>
              </a:rPr>
              <a:t>2022</a:t>
            </a:r>
            <a:br>
              <a:rPr lang="ru-RU" sz="2800" b="1" cap="all" dirty="0">
                <a:solidFill>
                  <a:srgbClr val="404040"/>
                </a:solidFill>
              </a:rPr>
            </a:br>
            <a:r>
              <a:rPr lang="ru-RU" sz="2800" b="1" cap="all" dirty="0">
                <a:solidFill>
                  <a:srgbClr val="404040"/>
                </a:solidFill>
              </a:rPr>
              <a:t>(</a:t>
            </a:r>
            <a:r>
              <a:rPr lang="ru-RU" sz="2800" b="1" cap="all" dirty="0">
                <a:solidFill>
                  <a:srgbClr val="C00000"/>
                </a:solidFill>
              </a:rPr>
              <a:t>ОРДИНАТУРА, ДПО</a:t>
            </a:r>
            <a:r>
              <a:rPr lang="ru-RU" sz="2800" b="1" cap="all" dirty="0">
                <a:solidFill>
                  <a:srgbClr val="404040"/>
                </a:solidFill>
              </a:rPr>
              <a:t>)</a:t>
            </a:r>
            <a:endParaRPr lang="ru-RU" sz="2800" b="1" cap="all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DBD373A-79DC-4F4C-C063-ABC70731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2252662"/>
            <a:ext cx="8715375" cy="2352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B34AF-D3F6-5077-2461-672699B14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36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7A69ED-F16F-4A19-84A1-80C63AC372A3}"/>
              </a:ext>
            </a:extLst>
          </p:cNvPr>
          <p:cNvSpPr/>
          <p:nvPr/>
        </p:nvSpPr>
        <p:spPr>
          <a:xfrm>
            <a:off x="0" y="2170467"/>
            <a:ext cx="12192000" cy="91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БЛАГОДАРЮ ЗА ВНИМАНИЕ!</a:t>
            </a:r>
            <a:endParaRPr lang="ru-RU" altLang="ru-RU" sz="3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D1E9D-AADD-4823-858A-21964F04B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0" y="1501269"/>
            <a:ext cx="12192000" cy="53634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2357B-90AB-0B5A-390C-6655EA8D0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494" y="184739"/>
            <a:ext cx="4294820" cy="13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6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9C1243-5764-CC94-ED0A-702F6CCC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39" y="0"/>
            <a:ext cx="9394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08886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31.05.02 ПЕДИАТРИЯ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5"/>
            <a:ext cx="10690413" cy="2711111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11200" b="1" dirty="0">
                <a:solidFill>
                  <a:srgbClr val="C00000"/>
                </a:solidFill>
              </a:rPr>
              <a:t>Реализация замечаний: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chemeClr val="tx1"/>
                </a:solidFill>
              </a:rPr>
              <a:t>Создано</a:t>
            </a:r>
            <a:r>
              <a:rPr lang="ru-RU" sz="7200" b="1" i="1" dirty="0">
                <a:solidFill>
                  <a:schemeClr val="tx1"/>
                </a:solidFill>
              </a:rPr>
              <a:t> </a:t>
            </a:r>
            <a:r>
              <a:rPr lang="ru-RU" sz="7200" b="1" dirty="0">
                <a:solidFill>
                  <a:schemeClr val="tx1"/>
                </a:solidFill>
              </a:rPr>
              <a:t>учебное пособие </a:t>
            </a:r>
            <a:r>
              <a:rPr lang="ru-RU" sz="7200" dirty="0">
                <a:solidFill>
                  <a:schemeClr val="tx1"/>
                </a:solidFill>
              </a:rPr>
              <a:t>«Инфекционные заболевания у детей и их вакцинопрофилактика»;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chemeClr val="tx1"/>
                </a:solidFill>
              </a:rPr>
              <a:t>Записана </a:t>
            </a:r>
            <a:r>
              <a:rPr lang="ru-RU" sz="7200" b="1" dirty="0" err="1">
                <a:solidFill>
                  <a:schemeClr val="tx1"/>
                </a:solidFill>
              </a:rPr>
              <a:t>видеолекция</a:t>
            </a:r>
            <a:r>
              <a:rPr lang="ru-RU" sz="7200" b="1" dirty="0">
                <a:solidFill>
                  <a:schemeClr val="tx1"/>
                </a:solidFill>
              </a:rPr>
              <a:t> </a:t>
            </a:r>
            <a:r>
              <a:rPr lang="ru-RU" sz="7200" dirty="0">
                <a:solidFill>
                  <a:schemeClr val="tx1"/>
                </a:solidFill>
              </a:rPr>
              <a:t>«Инфекционные заболевания, протекающие с пятнисто-</a:t>
            </a:r>
            <a:r>
              <a:rPr lang="ru-RU" sz="7200" dirty="0" err="1">
                <a:solidFill>
                  <a:schemeClr val="tx1"/>
                </a:solidFill>
              </a:rPr>
              <a:t>папуллезной</a:t>
            </a:r>
            <a:r>
              <a:rPr lang="ru-RU" sz="7200" dirty="0">
                <a:solidFill>
                  <a:schemeClr val="tx1"/>
                </a:solidFill>
              </a:rPr>
              <a:t> сыпью: корь, краснуха, </a:t>
            </a:r>
            <a:r>
              <a:rPr lang="ru-RU" sz="7200" dirty="0" err="1">
                <a:solidFill>
                  <a:schemeClr val="tx1"/>
                </a:solidFill>
              </a:rPr>
              <a:t>парвовирусная</a:t>
            </a:r>
            <a:r>
              <a:rPr lang="ru-RU" sz="7200" dirty="0">
                <a:solidFill>
                  <a:schemeClr val="tx1"/>
                </a:solidFill>
              </a:rPr>
              <a:t> инфекция. Программа ликвидации кори в России и красноярском крае. Мероприятия в очаге. Вакцинопрофилактика»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i="1" dirty="0">
                <a:solidFill>
                  <a:schemeClr val="tx1"/>
                </a:solidFill>
              </a:rPr>
              <a:t>исп.: кафедра детских инфекционных болезней с курсом ПО</a:t>
            </a:r>
            <a:endParaRPr lang="ru-RU" sz="3600" i="1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Замечания по 3 этапу:</a:t>
            </a:r>
          </a:p>
          <a:p>
            <a:pPr marL="457200" indent="-457200">
              <a:buAutoNum type="arabicPeriod"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sz="2400" dirty="0">
                <a:cs typeface="Arial" pitchFamily="34" charset="0"/>
              </a:rPr>
              <a:t>Недостаточный уровень знаний выпускников в вопросах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вакцинопрофилактики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8870E1-7C1B-61B8-95A0-9082428C0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63" y="785997"/>
            <a:ext cx="2413631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1FD02E-3374-09E4-2421-251C767D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F29B0E-0CF3-4CA5-681D-439A628BC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08886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31.05.02 ПЕДИАТРИЯ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690413" cy="2824758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5900" b="1" dirty="0">
                <a:solidFill>
                  <a:srgbClr val="C00000"/>
                </a:solidFill>
              </a:rPr>
              <a:t>Реализация замечаний: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/>
              <a:t>Подготовлена </a:t>
            </a:r>
            <a:r>
              <a:rPr lang="ru-RU" sz="3800" dirty="0" err="1"/>
              <a:t>видеолекция</a:t>
            </a:r>
            <a:r>
              <a:rPr lang="ru-RU" sz="3800" dirty="0"/>
              <a:t> «Аномалии развития мочевыделительной системы»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/>
              <a:t>Подготовлена </a:t>
            </a:r>
            <a:r>
              <a:rPr lang="ru-RU" sz="3800" dirty="0" err="1"/>
              <a:t>видеолекция</a:t>
            </a:r>
            <a:r>
              <a:rPr lang="ru-RU" sz="3800" dirty="0"/>
              <a:t> в 2 частях «Обструктивные </a:t>
            </a:r>
            <a:r>
              <a:rPr lang="ru-RU" sz="3800" dirty="0" err="1"/>
              <a:t>уропатии</a:t>
            </a:r>
            <a:r>
              <a:rPr lang="ru-RU" sz="3800" dirty="0"/>
              <a:t> у детей»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/>
              <a:t>Актуализированы и проверены тестовые задания, экзаменационные билеты и  вопросы на кафедре и сайте </a:t>
            </a:r>
            <a:r>
              <a:rPr lang="en-US" sz="3800" i="1" dirty="0"/>
              <a:t>cdo.krasgmu.ru</a:t>
            </a:r>
            <a:endParaRPr lang="ru-RU" sz="3800" i="1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>
                <a:solidFill>
                  <a:schemeClr val="tx1"/>
                </a:solidFill>
              </a:rPr>
              <a:t>исп.: кафедра детской хирургии с курсом ПО им. В.П. Красовской </a:t>
            </a:r>
            <a:endParaRPr lang="ru-RU" alt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Замечания по 3 этапу:</a:t>
            </a:r>
          </a:p>
          <a:p>
            <a:pPr marL="457200" indent="-457200">
              <a:buAutoNum type="arabicPeriod"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Некоторые студенты испытывают сложности чтения рентгенологических снимков при урологической патологии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5E3041-07A8-9179-B023-054A83002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8269F5-F68E-2983-6494-F67140FE4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0" y="123216"/>
            <a:ext cx="10931463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рекомендаций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/>
            </a:br>
            <a:r>
              <a:rPr lang="ru-RU" sz="3200" b="1" cap="all" dirty="0">
                <a:solidFill>
                  <a:srgbClr val="C00000"/>
                </a:solidFill>
              </a:rPr>
              <a:t>31.05.02 ПЕДИАТРИЯ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10085295" cy="4976288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Рекомендации:</a:t>
            </a:r>
          </a:p>
          <a:p>
            <a:pPr marL="457200" indent="-457200">
              <a:buAutoNum type="arabicPeriod"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Обновить банк тестовых заданий и задач - </a:t>
            </a:r>
            <a:r>
              <a:rPr lang="ru-RU" sz="2400" b="1" dirty="0">
                <a:solidFill>
                  <a:schemeClr val="tx1"/>
                </a:solidFill>
              </a:rPr>
              <a:t>выполнено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 lvl="0" algn="just"/>
            <a:endParaRPr lang="ru-RU" sz="1000" dirty="0">
              <a:solidFill>
                <a:schemeClr val="tx1"/>
              </a:solidFill>
            </a:endParaRP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Увеличить количество клинических задач в целом по всем экзаменационным дисциплинам - </a:t>
            </a:r>
            <a:r>
              <a:rPr lang="ru-RU" sz="2400" b="1" dirty="0">
                <a:solidFill>
                  <a:schemeClr val="tx1"/>
                </a:solidFill>
              </a:rPr>
              <a:t>выполнено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 lvl="0" algn="just"/>
            <a:endParaRPr lang="ru-RU" sz="1000" dirty="0">
              <a:solidFill>
                <a:schemeClr val="tx1"/>
              </a:solidFill>
            </a:endParaRP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Пересмотреть задачи по фтизиатрии с акцентом на профилактику и раннее выявление туберкулеза участковыми педиатрами и увеличить их количество – </a:t>
            </a:r>
            <a:r>
              <a:rPr lang="ru-RU" sz="2400" b="1" dirty="0">
                <a:solidFill>
                  <a:schemeClr val="tx1"/>
                </a:solidFill>
              </a:rPr>
              <a:t>выполнено.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DBDB1-5AF1-0E07-133E-45F7AE7A5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F95F6E-EBFB-68D5-8A36-0F1300CE6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123216"/>
            <a:ext cx="109201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  <a:t>Реализация ЗАМЕЧАНИЙ ГЭК 2021</a:t>
            </a:r>
            <a:br>
              <a:rPr lang="ru-RU" altLang="ru-RU" sz="3200" b="1" cap="all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ru-RU" altLang="ru-RU" sz="3200" b="1" cap="all" dirty="0">
                <a:solidFill>
                  <a:srgbClr val="404040"/>
                </a:solidFill>
              </a:rPr>
              <a:t>по специальности </a:t>
            </a:r>
            <a:br>
              <a:rPr lang="ru-RU" altLang="ru-RU" sz="3200" b="1" cap="all" dirty="0">
                <a:solidFill>
                  <a:srgbClr val="404040"/>
                </a:solidFill>
              </a:rPr>
            </a:br>
            <a:r>
              <a:rPr lang="ru-RU" sz="3200" b="1" cap="all" dirty="0">
                <a:solidFill>
                  <a:srgbClr val="C00000"/>
                </a:solidFill>
              </a:rPr>
              <a:t>31.05.03 СТОМАТОЛОГИЯ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7" y="3910026"/>
            <a:ext cx="10703861" cy="2504221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71463" algn="l"/>
              </a:tabLst>
            </a:pPr>
            <a:r>
              <a:rPr lang="ru-RU" altLang="ru-RU" sz="4000" b="1" dirty="0">
                <a:solidFill>
                  <a:srgbClr val="C00000"/>
                </a:solidFill>
              </a:rPr>
              <a:t>Реализация замечаний: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200" dirty="0">
              <a:solidFill>
                <a:srgbClr val="002060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/>
              <a:t>В банк экзаменационных задач для ГИА добавлены ситуационные задачи по разделу «Хирургическая стоматология»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i="1" dirty="0"/>
              <a:t>Издан сборник ситуационных задач для ГИА-2022, утвержден на ЦКМС  15.11.2021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100" dirty="0"/>
          </a:p>
          <a:p>
            <a:pPr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361950">
              <a:buNone/>
            </a:pPr>
            <a:endParaRPr lang="ru-RU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458" y="1758496"/>
            <a:ext cx="8189259" cy="18318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Замечания по 3 этапу:</a:t>
            </a:r>
          </a:p>
          <a:p>
            <a:pPr marL="457200" indent="-457200">
              <a:buAutoNum type="arabicPeriod"/>
            </a:pPr>
            <a:endParaRPr lang="ru-RU" altLang="ru-RU" sz="1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cs typeface="Arial" pitchFamily="34" charset="0"/>
              </a:rPr>
              <a:t>Малое число  ситуационных задач в сборнике и в экзаменационных билетах по разделу «Хирургическая стоматология»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EE0FC4-5839-06AB-125A-1657A1AFC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DD6C03-BC2E-6C1D-271B-F55F27726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285" y="81056"/>
            <a:ext cx="1045078" cy="1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6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2438</Words>
  <Application>Microsoft Macintosh PowerPoint</Application>
  <PresentationFormat>Широкоэкранный</PresentationFormat>
  <Paragraphs>770</Paragraphs>
  <Slides>57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Реализация ЗАМЕЧАНИЙ ГЭК 2021   по специальности  31.05.01 Лечебное дело</vt:lpstr>
      <vt:lpstr>Реализация РЕКОМЕНДАЦИЙ ГЭК 2021   по специальности  31.05.01 Лечебное дело</vt:lpstr>
      <vt:lpstr>Реализация РЕКОМЕНДАЦИЙ ГЭК 2021  по специальности  31.05.01 Лечебное дело</vt:lpstr>
      <vt:lpstr>Реализация ЗАМЕЧАНИЙ ГЭК 2021 по специальности  31.05.02 ПЕДИАТРИЯ</vt:lpstr>
      <vt:lpstr>Реализация ЗАМЕЧАНИЙ ГЭК 2021 по специальности  31.05.02 ПЕДИАТРИЯ</vt:lpstr>
      <vt:lpstr>Реализация ЗАМЕЧАНИЙ ГЭК 2021 по специальности  31.05.02 ПЕДИАТРИЯ</vt:lpstr>
      <vt:lpstr>Реализация рекомендаций ГЭК 2021 по специальности  31.05.02 ПЕДИАТРИЯ</vt:lpstr>
      <vt:lpstr>Реализация ЗАМЕЧАНИЙ ГЭК 2021 по специальности  31.05.03 СТОМАТОЛОГИЯ</vt:lpstr>
      <vt:lpstr>Реализация ЗАМЕЧАНИЙ ГЭК 2021 по специальности  31.05.03 СТОМАТОЛОГИЯ</vt:lpstr>
      <vt:lpstr>Реализация ЗАМЕЧАНИЙ ГЭК 2021  по специальности  31.05.03 СТОМАТОЛОГИЯ</vt:lpstr>
      <vt:lpstr>Реализация РЕКОМЕНДАЦИЙ ГЭК 2021 по специальности  30.05.03 Медицинская кибернетика </vt:lpstr>
      <vt:lpstr>Реализация РЕКОМЕНДАЦИЙ ГЭК 2021  по специальности  33.05.01 Фармация</vt:lpstr>
      <vt:lpstr>Реализация РЕКОМЕНДАЦИЙ ГЭК 2021 по специальности  37.05.01 Клиническая психология</vt:lpstr>
      <vt:lpstr>Реализация ЗАМЕЧАНИЙ ГЭК 2021 по специальности  34.02.01 Сестринское дело</vt:lpstr>
      <vt:lpstr>Реализация РЕКОМЕНДАЦИЙ ГЭК 2021 по специальности  34.02.01 Сестринское дело</vt:lpstr>
      <vt:lpstr>Реализация ЗАМЕЧАНИЙ ГЭК 2021 по специальности  31.02.03 Лабораторная диагностика</vt:lpstr>
      <vt:lpstr>Реализация РЕКОМЕНДАЦИЙ ГЭК 2021 по специальности  31.02.03 Лабораторная диагностика</vt:lpstr>
      <vt:lpstr>Реализация РЕКОМЕНДАЦИЙ ГЭК 2021 по специальности  31.02.03 Лабораторная диагностика</vt:lpstr>
      <vt:lpstr>Реализация РЕКОМЕНДАЦИЙ ГЭК 2021 по специальности  31.02.03 Лабораторная диагностика</vt:lpstr>
      <vt:lpstr>Реализация ЗАМЕЧАНИЙ ГЭК 2021 по специальности  33.02.01 Фармация</vt:lpstr>
      <vt:lpstr>Реализация РЕКОМЕНДАЦИЙ ГЭК 2021 по специальности  33.02.01 Фармация</vt:lpstr>
      <vt:lpstr>Реализация РЕКОМЕНДАЦИЙ ГЭК 2021 по специальности  33.02.01 Фармация</vt:lpstr>
      <vt:lpstr>Реализация ЗАМЕЧАНИЙ ГЭК 2021 по специальностям ОРДИНАТУРЫ  </vt:lpstr>
      <vt:lpstr>План по исправлению замечаний/рекомендаций ГЭК 2021 выполнен на 100%</vt:lpstr>
      <vt:lpstr>ОСОБЕННОСТИ  ГИА-2022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итоговая аттестация 2020</vt:lpstr>
      <vt:lpstr>Государственная итоговая аттестация 2021</vt:lpstr>
      <vt:lpstr>Сроки проведения ГИА 2022 по специальности  31.05.01 Лечебное дело</vt:lpstr>
      <vt:lpstr>Сроки проведения ГИА 2022 по специальности  31.05.02 ПЕДИАТРИЯ</vt:lpstr>
      <vt:lpstr>Сроки проведения ГИА 2022 по специальности  31.05.03 СТОМАТОЛОГИЯ</vt:lpstr>
      <vt:lpstr>Сроки проведения ГИА 2022 по специальности  30.05.03 МЕДИЦИНСКАЯ КИБЕРНЕТИКА</vt:lpstr>
      <vt:lpstr>Сроки проведения ГИА 2022 по специальности  33.05.01 ФАРМАЦИЯ</vt:lpstr>
      <vt:lpstr>Сроки проведения ГИА 2022 по специальности  34.02.01 Сестринское дело </vt:lpstr>
      <vt:lpstr>Сроки проведения ГИА 2022 по специальности  33.02.01 Фармация </vt:lpstr>
      <vt:lpstr>Сроки проведения ГИА 2022 по специальности  31.02.03 Лабораторная диагностика </vt:lpstr>
      <vt:lpstr>Сроки проведения ГИА 2022 по специальностям ординатуры  </vt:lpstr>
      <vt:lpstr>Сроки проведения ГИА 2022 по специальностям ординатуры  </vt:lpstr>
      <vt:lpstr>Сроки проведения ГИА 2022 по специальностям ординатуры  </vt:lpstr>
      <vt:lpstr>Сроки проведения ГИА 2022 по специальностям ординатуры  </vt:lpstr>
      <vt:lpstr>АККРЕДИТАЦИЯ 2022</vt:lpstr>
      <vt:lpstr>Сроки проведения ПАС 2022 по специальности  31.05.01 Лечебное дело</vt:lpstr>
      <vt:lpstr>Сроки проведения ПАС 2022 по специальности  31.05.02 ПЕДИАТРИЯ</vt:lpstr>
      <vt:lpstr>Сроки проведения ПАС 2022 по специальности  31.05.03 СТОМАТОЛОГИЯ</vt:lpstr>
      <vt:lpstr>Сроки проведения ПАС 2022 по специальности  30.05.03 МЕДИЦИНСКАЯ КИБЕРНЕТИКА</vt:lpstr>
      <vt:lpstr>Сроки проведения ПАС 2022 по специальности  33.05.01 ФАРМАЦИЯ</vt:lpstr>
      <vt:lpstr>Сроки проведения ПСА 2022 (ОРДИНАТУРА, ДПО)</vt:lpstr>
      <vt:lpstr>Сроки проведения ПСА 2022 (ОРДИНАТУРА, ДПО)</vt:lpstr>
      <vt:lpstr>Сроки проведения ПСА 2022 (ОРДИНАТУРА, ДПО)</vt:lpstr>
      <vt:lpstr>Сроки проведения ПСА 2022 (ОРДИНАТУРА, ДПО)</vt:lpstr>
      <vt:lpstr>Сроки проведения ПСА 2022 (ОРДИНАТУРА, ДПО)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Dzuba</dc:creator>
  <cp:lastModifiedBy>Ирина Соловьева</cp:lastModifiedBy>
  <cp:revision>352</cp:revision>
  <dcterms:created xsi:type="dcterms:W3CDTF">2022-04-16T04:35:59Z</dcterms:created>
  <dcterms:modified xsi:type="dcterms:W3CDTF">2022-05-18T02:52:11Z</dcterms:modified>
</cp:coreProperties>
</file>