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50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5" r:id="rId12"/>
    <p:sldId id="270" r:id="rId13"/>
    <p:sldId id="271" r:id="rId14"/>
    <p:sldId id="273" r:id="rId15"/>
    <p:sldId id="269" r:id="rId16"/>
    <p:sldId id="278" r:id="rId17"/>
    <p:sldId id="279" r:id="rId18"/>
    <p:sldId id="291" r:id="rId19"/>
    <p:sldId id="280" r:id="rId20"/>
    <p:sldId id="281" r:id="rId21"/>
    <p:sldId id="282" r:id="rId22"/>
    <p:sldId id="294" r:id="rId23"/>
    <p:sldId id="284" r:id="rId24"/>
    <p:sldId id="285" r:id="rId25"/>
    <p:sldId id="290" r:id="rId26"/>
    <p:sldId id="292" r:id="rId27"/>
    <p:sldId id="293" r:id="rId28"/>
    <p:sldId id="296" r:id="rId29"/>
    <p:sldId id="306" r:id="rId30"/>
    <p:sldId id="307" r:id="rId31"/>
    <p:sldId id="299" r:id="rId32"/>
    <p:sldId id="300" r:id="rId33"/>
    <p:sldId id="301" r:id="rId34"/>
    <p:sldId id="302" r:id="rId35"/>
    <p:sldId id="303" r:id="rId36"/>
    <p:sldId id="317" r:id="rId37"/>
    <p:sldId id="320" r:id="rId38"/>
    <p:sldId id="318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4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1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3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4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88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3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5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6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8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9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9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7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5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5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8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8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891480"/>
            <a:ext cx="8229600" cy="3528392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Кафедра-клиника стоматологии ИПО.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406640" cy="175260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ИММУНОДЕФИЦИТНЫЕ СОСТОЯНИЯ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врач-ординатор кафедры ИПО </a:t>
            </a:r>
          </a:p>
          <a:p>
            <a:pPr algn="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Даниела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496944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623731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Классификация по Белозерову Е.С.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Клинические признаки, позволяющие предполагать наличие ВИД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хронические, часто повторяющиеся бронхиты с пневмониями в анамнезе, сочетающиеся с заболеваниями </a:t>
            </a:r>
            <a:r>
              <a:rPr lang="ru-RU" dirty="0" err="1" smtClean="0"/>
              <a:t>ЛОР-органов</a:t>
            </a:r>
            <a:r>
              <a:rPr lang="ru-RU" dirty="0" smtClean="0"/>
              <a:t> (гнойными синуситами, отитами, лимфаденитами);</a:t>
            </a:r>
          </a:p>
          <a:p>
            <a:r>
              <a:rPr lang="ru-RU" dirty="0" smtClean="0"/>
              <a:t> часто повторяющиеся пневмонии, </a:t>
            </a:r>
            <a:r>
              <a:rPr lang="ru-RU" dirty="0" err="1" smtClean="0"/>
              <a:t>бронхоплевропневмонии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 бронхоэктатическая болезнь;</a:t>
            </a:r>
          </a:p>
          <a:p>
            <a:r>
              <a:rPr lang="ru-RU" dirty="0" smtClean="0"/>
              <a:t> бактериальные поражения кожи и подкожной клетчатки (пиодермия, фурункулёз, абсцессы, флегмоны, септические гранулёмы, рецидивирующий парапроктит у взрослых);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Причины ВИД 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Специфически поражающие иммунную систему,</a:t>
            </a:r>
            <a:r>
              <a:rPr lang="ru-RU" dirty="0" smtClean="0"/>
              <a:t> то есть инфекции, влияющие только на иммунитет (ВИЧ — вирус иммунодефицита человека, приводящий к </a:t>
            </a:r>
            <a:r>
              <a:rPr lang="ru-RU" dirty="0" err="1" smtClean="0"/>
              <a:t>СПИДу</a:t>
            </a:r>
            <a:r>
              <a:rPr lang="ru-RU" dirty="0" smtClean="0"/>
              <a:t> (синдрому приобретенного иммунодефицита – сильному снижению иммунитета); </a:t>
            </a:r>
            <a:r>
              <a:rPr lang="ru-RU" dirty="0" err="1" smtClean="0"/>
              <a:t>Т-лимфотропный</a:t>
            </a:r>
            <a:r>
              <a:rPr lang="ru-RU" dirty="0" smtClean="0"/>
              <a:t> вирус человека, вызывающий лейкозы и </a:t>
            </a:r>
            <a:r>
              <a:rPr lang="ru-RU" dirty="0" err="1" smtClean="0"/>
              <a:t>лимфомы</a:t>
            </a:r>
            <a:r>
              <a:rPr lang="ru-RU" dirty="0" smtClean="0"/>
              <a:t> (злокачественные заболевания крови); вирус </a:t>
            </a:r>
            <a:r>
              <a:rPr lang="ru-RU" dirty="0" err="1" smtClean="0"/>
              <a:t>Эбштейн-Барр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Причины ВИД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Неспецифические для иммунной системы вирусы</a:t>
            </a:r>
            <a:r>
              <a:rPr lang="ru-RU" dirty="0" smtClean="0"/>
              <a:t> (поражающие многие органы и ткани, в том числе поражающие и иммунную систему): вирус кори (инфекционное заболевание, проявляющееся повышением температуры тела, появлением особой сыпи на коже, поражением дыхательных путей и слизистой оболочки (конъюнктивы) глаз); микобактерии (патогенные (болезнетворные) микроорганизмы, способные вызвать такие заболевания, как туберкулез (инфекционное заболевание, поражающее многие системы органов, чаще всего легкие) и проказа (инфекционное заболевание, обычно поражает кожу и нервную систему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Причины ВИД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Другие </a:t>
            </a:r>
            <a:r>
              <a:rPr lang="ru-RU" b="1" i="1" dirty="0" err="1" smtClean="0"/>
              <a:t>факторы:</a:t>
            </a:r>
            <a:r>
              <a:rPr lang="ru-RU" dirty="0" err="1" smtClean="0"/>
              <a:t>недостаточность</a:t>
            </a:r>
            <a:r>
              <a:rPr lang="ru-RU" dirty="0" smtClean="0"/>
              <a:t> белкового питания (например, недоедание, голод);</a:t>
            </a:r>
          </a:p>
          <a:p>
            <a:r>
              <a:rPr lang="ru-RU" dirty="0" smtClean="0"/>
              <a:t>состояние после трансплантации (пересадки) различных органов;</a:t>
            </a:r>
          </a:p>
          <a:p>
            <a:r>
              <a:rPr lang="ru-RU" dirty="0" smtClean="0"/>
              <a:t>состояния после перенесенных ожогов;</a:t>
            </a:r>
          </a:p>
          <a:p>
            <a:r>
              <a:rPr lang="ru-RU" dirty="0" smtClean="0"/>
              <a:t>лечение некоторыми лекарственными препаратами (</a:t>
            </a:r>
            <a:r>
              <a:rPr lang="ru-RU" dirty="0" err="1" smtClean="0"/>
              <a:t>цитостатиками</a:t>
            </a:r>
            <a:r>
              <a:rPr lang="ru-RU" dirty="0" smtClean="0"/>
              <a:t> — </a:t>
            </a:r>
            <a:r>
              <a:rPr lang="ru-RU" dirty="0" err="1" smtClean="0"/>
              <a:t>иммуносупрессивными</a:t>
            </a:r>
            <a:r>
              <a:rPr lang="ru-RU" dirty="0" smtClean="0"/>
              <a:t> (подавляющими иммунную систему) средствами; </a:t>
            </a:r>
            <a:r>
              <a:rPr lang="ru-RU" dirty="0" err="1" smtClean="0"/>
              <a:t>глюкокортикостероидами</a:t>
            </a:r>
            <a:r>
              <a:rPr lang="ru-RU" dirty="0" smtClean="0"/>
              <a:t> — синтетическими аналогами гормонов коры надпочечников, которые также подавляет иммунную систему);</a:t>
            </a:r>
          </a:p>
          <a:p>
            <a:r>
              <a:rPr lang="ru-RU" dirty="0" smtClean="0"/>
              <a:t>состояние после массивных (крупных) хирургических вмешательств;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Лабораторные признаки ВИД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степени иммунной недостаточности выделяют              ВИД</a:t>
            </a:r>
          </a:p>
          <a:p>
            <a:endParaRPr lang="ru-RU" dirty="0" smtClean="0"/>
          </a:p>
          <a:p>
            <a:r>
              <a:rPr lang="ru-RU" dirty="0" smtClean="0"/>
              <a:t>преимущественно с функциональными изменениями;</a:t>
            </a:r>
          </a:p>
          <a:p>
            <a:endParaRPr lang="ru-RU" dirty="0" smtClean="0"/>
          </a:p>
          <a:p>
            <a:r>
              <a:rPr lang="ru-RU" dirty="0" smtClean="0"/>
              <a:t>со «структурными» и функциональными изменениями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Лабораторные признаки ВИД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Проводится исследование </a:t>
            </a:r>
            <a:r>
              <a:rPr lang="ru-RU" i="1" dirty="0" err="1" smtClean="0"/>
              <a:t>интерферонового</a:t>
            </a:r>
            <a:r>
              <a:rPr lang="ru-RU" i="1" dirty="0" smtClean="0"/>
              <a:t> статуса</a:t>
            </a:r>
            <a:r>
              <a:rPr lang="ru-RU" dirty="0" smtClean="0"/>
              <a:t> с определением уровня сывороточного интерферона (ИФН), спонтанной продукции ИФН, способности лейкоцитов к стимулированной продукции ИФН–</a:t>
            </a:r>
            <a:r>
              <a:rPr lang="ru-RU" dirty="0" err="1" smtClean="0"/>
              <a:t>a</a:t>
            </a:r>
            <a:r>
              <a:rPr lang="ru-RU" dirty="0" smtClean="0"/>
              <a:t> (под воздействием вируса болезни Ньюкасла), а также способности продуцировать ИФН–</a:t>
            </a:r>
            <a:r>
              <a:rPr lang="ru-RU" dirty="0" err="1" smtClean="0"/>
              <a:t>g</a:t>
            </a:r>
            <a:r>
              <a:rPr lang="ru-RU" dirty="0" smtClean="0"/>
              <a:t> под воздействием </a:t>
            </a:r>
            <a:r>
              <a:rPr lang="ru-RU" dirty="0" err="1" smtClean="0"/>
              <a:t>фитогемагглютинина</a:t>
            </a:r>
            <a:r>
              <a:rPr lang="ru-RU" dirty="0" smtClean="0"/>
              <a:t>. Кроме того, желательна оценка ответа лейкоцитов на медикаментозные стимулы – продукция ИФН под действием индукторов его синтеза (дибазол, </a:t>
            </a:r>
            <a:r>
              <a:rPr lang="ru-RU" dirty="0" err="1" smtClean="0"/>
              <a:t>амиксин</a:t>
            </a:r>
            <a:r>
              <a:rPr lang="ru-RU" dirty="0" smtClean="0"/>
              <a:t>, циклоферон и другие).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Лабораторные признаки ВИД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Оценивается состояние </a:t>
            </a:r>
            <a:r>
              <a:rPr lang="ru-RU" i="1" dirty="0" smtClean="0"/>
              <a:t>системы фагоцитов</a:t>
            </a:r>
            <a:r>
              <a:rPr lang="ru-RU" dirty="0" smtClean="0"/>
              <a:t> по поглотительной способности нейтрофилов, спонтанной и стимулированной </a:t>
            </a:r>
            <a:r>
              <a:rPr lang="ru-RU" dirty="0" err="1" smtClean="0"/>
              <a:t>люминолзависимой</a:t>
            </a:r>
            <a:r>
              <a:rPr lang="ru-RU" dirty="0" smtClean="0"/>
              <a:t> хемилюминесценции, НСТ–тесту.</a:t>
            </a:r>
          </a:p>
          <a:p>
            <a:r>
              <a:rPr lang="ru-RU" dirty="0" smtClean="0"/>
              <a:t>При возможности – контроль за уровнем основных </a:t>
            </a:r>
            <a:r>
              <a:rPr lang="ru-RU" dirty="0" err="1" smtClean="0"/>
              <a:t>провоспалительных</a:t>
            </a:r>
            <a:r>
              <a:rPr lang="ru-RU" dirty="0" smtClean="0"/>
              <a:t> </a:t>
            </a:r>
            <a:r>
              <a:rPr lang="ru-RU" dirty="0" err="1" smtClean="0"/>
              <a:t>цитокинов</a:t>
            </a:r>
            <a:r>
              <a:rPr lang="ru-RU" dirty="0" smtClean="0"/>
              <a:t> (ИЛ–1, ФНО, ИЛ–4, ИЛ–6, и др.).</a:t>
            </a:r>
          </a:p>
          <a:p>
            <a:r>
              <a:rPr lang="ru-RU" dirty="0" smtClean="0"/>
              <a:t>У больных ВИД желательно также определение маркеров </a:t>
            </a:r>
            <a:r>
              <a:rPr lang="ru-RU" dirty="0" err="1" smtClean="0"/>
              <a:t>аутоагрессии</a:t>
            </a:r>
            <a:r>
              <a:rPr lang="ru-RU" dirty="0" smtClean="0"/>
              <a:t> (анти–ДНК, РФ, антитела к </a:t>
            </a:r>
            <a:r>
              <a:rPr lang="ru-RU" dirty="0" err="1" smtClean="0"/>
              <a:t>тиреоглобулину</a:t>
            </a:r>
            <a:r>
              <a:rPr lang="ru-RU" dirty="0" smtClean="0"/>
              <a:t>, </a:t>
            </a:r>
            <a:r>
              <a:rPr lang="ru-RU" dirty="0" err="1" smtClean="0"/>
              <a:t>тиреоидной</a:t>
            </a:r>
            <a:r>
              <a:rPr lang="ru-RU" dirty="0" smtClean="0"/>
              <a:t> </a:t>
            </a:r>
            <a:r>
              <a:rPr lang="ru-RU" dirty="0" err="1" smtClean="0"/>
              <a:t>пероксидазе</a:t>
            </a:r>
            <a:r>
              <a:rPr lang="ru-RU" dirty="0" smtClean="0"/>
              <a:t> и др.) и </a:t>
            </a:r>
            <a:r>
              <a:rPr lang="ru-RU" dirty="0" err="1" smtClean="0"/>
              <a:t>онкомаркеров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b="0" dirty="0" smtClean="0"/>
              <a:t>Вирус иммунодефицита человека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7737" y="2489200"/>
            <a:ext cx="3618550" cy="353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Вирус иммунодефицита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 smtClean="0"/>
              <a:t>Наиболее яркий пример </a:t>
            </a:r>
            <a:r>
              <a:rPr lang="ru-RU" sz="3600" b="1" dirty="0" smtClean="0"/>
              <a:t>вторичного иммунодефицита </a:t>
            </a:r>
            <a:r>
              <a:rPr lang="ru-RU" sz="3600" dirty="0" smtClean="0"/>
              <a:t>- СПИД, развивающийся в результате инфицирования ВИЧ, поражающего в первую очередь клетки иммунной системы.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70" y="620688"/>
            <a:ext cx="6874382" cy="1868512"/>
          </a:xfrm>
        </p:spPr>
        <p:txBody>
          <a:bodyPr/>
          <a:lstStyle/>
          <a:p>
            <a:pPr algn="ctr"/>
            <a:r>
              <a:rPr lang="ru-RU" sz="1600" dirty="0"/>
              <a:t>Цель:</a:t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и практические вопросы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вторичных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Задачи</a:t>
            </a:r>
          </a:p>
          <a:p>
            <a:r>
              <a:rPr lang="ru-RU" dirty="0" smtClean="0"/>
              <a:t>Изучить </a:t>
            </a:r>
            <a:r>
              <a:rPr lang="ru-RU" dirty="0"/>
              <a:t>виды </a:t>
            </a:r>
            <a:r>
              <a:rPr lang="ru-RU" dirty="0" err="1" smtClean="0"/>
              <a:t>иммунодефицитных</a:t>
            </a:r>
            <a:r>
              <a:rPr lang="ru-RU" dirty="0" smtClean="0"/>
              <a:t> состояний</a:t>
            </a:r>
            <a:endParaRPr lang="ru-RU" dirty="0"/>
          </a:p>
          <a:p>
            <a:r>
              <a:rPr lang="ru-RU" dirty="0"/>
              <a:t>Разобрать </a:t>
            </a:r>
            <a:r>
              <a:rPr lang="ru-RU" dirty="0" smtClean="0"/>
              <a:t>причины возникновения иммунодефицитов</a:t>
            </a:r>
            <a:endParaRPr lang="ru-RU" dirty="0"/>
          </a:p>
          <a:p>
            <a:r>
              <a:rPr lang="ru-RU" dirty="0"/>
              <a:t>Понять, </a:t>
            </a:r>
            <a:r>
              <a:rPr lang="ru-RU" dirty="0" smtClean="0"/>
              <a:t>как проявляются иммунодефициты</a:t>
            </a:r>
          </a:p>
          <a:p>
            <a:r>
              <a:rPr lang="ru-RU" dirty="0" smtClean="0"/>
              <a:t>Разобрать способы лечения иммунодефицитов.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65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r>
              <a:rPr lang="ru-RU" dirty="0" smtClean="0"/>
              <a:t>Среди всех иммунных заболеваний ВИЧ-инфекция занимает особое место. Вирус иммунодефицита человека вызывает инфекционное заболевание, опосредованное первичным вирусным поражением иммунной системы. Это ведет к развитию ярко выраженного вторичного иммунодефицита, который и обусловливает различные инфекционные процессы, индуцированные непатогенными для здорового человека микроорганизмами, и другие патологические состояния.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Вирус иммунодефицита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 err="1" smtClean="0"/>
              <a:t>ретровирус</a:t>
            </a:r>
            <a:r>
              <a:rPr lang="ru-RU" dirty="0" smtClean="0"/>
              <a:t>, его геном - две цепи РНК (рис. 12.1). Вирус имеет специальный фермент - обратную транскриптазу (RT - </a:t>
            </a:r>
            <a:r>
              <a:rPr lang="ru-RU" dirty="0" err="1" smtClean="0"/>
              <a:t>Reverse</a:t>
            </a:r>
            <a:r>
              <a:rPr lang="ru-RU" dirty="0" smtClean="0"/>
              <a:t> </a:t>
            </a:r>
            <a:r>
              <a:rPr lang="ru-RU" dirty="0" err="1" smtClean="0"/>
              <a:t>Transcriptase</a:t>
            </a:r>
            <a:r>
              <a:rPr lang="ru-RU" dirty="0" smtClean="0"/>
              <a:t>), который после проникновения вируса в клетку-мишень синтезирует ДНК по матрице вирусной РНК (т.е. RT - это ДНК-полимераза, использующая РНК в качестве матрицы и «затравки»). Другой вирусный фермент - </a:t>
            </a:r>
            <a:r>
              <a:rPr lang="ru-RU" dirty="0" err="1" smtClean="0"/>
              <a:t>интеграза</a:t>
            </a:r>
            <a:r>
              <a:rPr lang="ru-RU" dirty="0" smtClean="0"/>
              <a:t> - катализирует ковалентную интеграцию вирусной ДНК в несколько разных мест в геном человека (интегрированная ДНК вируса - </a:t>
            </a:r>
            <a:r>
              <a:rPr lang="ru-RU" dirty="0" err="1" smtClean="0"/>
              <a:t>провирус</a:t>
            </a:r>
            <a:r>
              <a:rPr lang="ru-RU" dirty="0" smtClean="0"/>
              <a:t>). С этой ДНК происходит транскрипция </a:t>
            </a:r>
            <a:r>
              <a:rPr lang="ru-RU" dirty="0" err="1" smtClean="0"/>
              <a:t>мРНК</a:t>
            </a:r>
            <a:r>
              <a:rPr lang="ru-RU" dirty="0" smtClean="0"/>
              <a:t> для трансляции белков вируса и синтез геномной РНК вируса. Оболочка вируса - мембрана клетки человека, «инкрустированная» оболочечными белками вируса gp120 (самый наружный) и gp41 (трансмембранный).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Изображение вирионов, полученное при помощи электронного микроскопа. Видно строение вирионов, внутри которых находится конусообразное ядро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9812" y="3879596"/>
            <a:ext cx="914400" cy="749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Вирус иммунодефицита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ВИЧ имеет выраженный тропизм к лимфоидной ткани, в первую очередь, к Т-клеткам, имеющим рецептор CD4. Обычно, проникнув в клетку, вирус остается в латентном состоянии, иногда годами, пока какая-нибудь вторичная инфекция не приведет к стимуляции зараженных Т-лимфоцитов. Тогда наступает активация ВИЧ с бурным синтезом вирусных частиц и гибелью Т-лимфоцитов, несущих маркер CD4.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Вирус иммунодефицита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Обладая тропизмом к СD4+ рецепторам вирус прикрепляется к </a:t>
            </a:r>
            <a:r>
              <a:rPr lang="ru-RU" dirty="0" err="1" smtClean="0"/>
              <a:t>эпитопам</a:t>
            </a:r>
            <a:r>
              <a:rPr lang="ru-RU" dirty="0" smtClean="0"/>
              <a:t> клеточной мембраны, чаще всего Т-лимфоцитов - хелперов. Затем он проникает внутрь, где встраивается в генетический аппарат клетки. С помощью обратной транскриптазы, используя хромосомную ДНК клетки-мишени, вирус кодирует продукцию себе подобных частицы до тех пор, пока клетка не погибнет. После гибели клетки, вирус заселяет новые клетки, имеющие СD4+ рецепторы.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ПЕРЕДАЧИ ВИЧ-ИНФЕКЦИИ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Естественный</a:t>
            </a:r>
          </a:p>
          <a:p>
            <a:r>
              <a:rPr lang="ru-RU" sz="4000" dirty="0" smtClean="0"/>
              <a:t>1. Половой </a:t>
            </a:r>
          </a:p>
          <a:p>
            <a:r>
              <a:rPr lang="ru-RU" sz="4000" dirty="0" smtClean="0"/>
              <a:t>2. Вертикальный – от матери ребенку, от ребенка матери.</a:t>
            </a:r>
          </a:p>
          <a:p>
            <a:r>
              <a:rPr lang="ru-RU" sz="4000" dirty="0" smtClean="0"/>
              <a:t>Искусственный</a:t>
            </a:r>
          </a:p>
          <a:p>
            <a:r>
              <a:rPr lang="ru-RU" sz="4000" dirty="0" smtClean="0"/>
              <a:t>3. Парентеральный – через кровь и другие биологические жидкости.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Клинические показания  для обследования на ВИЧ-инфекцию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Общие показания:</a:t>
            </a:r>
            <a:endParaRPr lang="ru-RU" dirty="0" smtClean="0"/>
          </a:p>
          <a:p>
            <a:r>
              <a:rPr lang="ru-RU" dirty="0" smtClean="0"/>
              <a:t>Лихорадящие более 1 мес.;</a:t>
            </a:r>
          </a:p>
          <a:p>
            <a:r>
              <a:rPr lang="ru-RU" dirty="0" smtClean="0"/>
              <a:t>имеющие увеличение </a:t>
            </a:r>
            <a:r>
              <a:rPr lang="ru-RU" dirty="0" err="1" smtClean="0"/>
              <a:t>лимфоузлов</a:t>
            </a:r>
            <a:r>
              <a:rPr lang="ru-RU" dirty="0" smtClean="0"/>
              <a:t> 2-х и более групп свыше 1 </a:t>
            </a:r>
            <a:r>
              <a:rPr lang="ru-RU" dirty="0" err="1" smtClean="0"/>
              <a:t>мес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 диареей длящейся более 1 мес.;</a:t>
            </a:r>
          </a:p>
          <a:p>
            <a:r>
              <a:rPr lang="ru-RU" dirty="0" smtClean="0"/>
              <a:t>с необъяснимой потерей массы тела на 10 и более процентов;</a:t>
            </a:r>
          </a:p>
          <a:p>
            <a:r>
              <a:rPr lang="ru-RU" dirty="0" smtClean="0"/>
              <a:t>с затяжной пневмонией (более 2-х раз в год),</a:t>
            </a:r>
          </a:p>
          <a:p>
            <a:r>
              <a:rPr lang="ru-RU" dirty="0" smtClean="0"/>
              <a:t>бактериальными заболеваниями, сепсисом,</a:t>
            </a:r>
          </a:p>
          <a:p>
            <a:r>
              <a:rPr lang="ru-RU" dirty="0" smtClean="0"/>
              <a:t>пиодермией;</a:t>
            </a:r>
          </a:p>
          <a:p>
            <a:r>
              <a:rPr lang="ru-RU" dirty="0" smtClean="0"/>
              <a:t>с </a:t>
            </a:r>
            <a:r>
              <a:rPr lang="ru-RU" dirty="0" err="1" smtClean="0"/>
              <a:t>подострым</a:t>
            </a:r>
            <a:r>
              <a:rPr lang="ru-RU" dirty="0" smtClean="0"/>
              <a:t> энцефалитом и слабоумием у ранее здоровых лиц;</a:t>
            </a:r>
          </a:p>
          <a:p>
            <a:r>
              <a:rPr lang="ru-RU" dirty="0" smtClean="0"/>
              <a:t>с волосистой </a:t>
            </a:r>
            <a:r>
              <a:rPr lang="ru-RU" dirty="0" err="1" smtClean="0"/>
              <a:t>лейкоплакией</a:t>
            </a:r>
            <a:r>
              <a:rPr lang="ru-RU" dirty="0" smtClean="0"/>
              <a:t> языка;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Клинические показания  для обследования на ВИЧ-инфекцию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Больные с подозрением или подтвержденным диагнозом:</a:t>
            </a:r>
            <a:endParaRPr lang="ru-RU" dirty="0" smtClean="0"/>
          </a:p>
          <a:p>
            <a:r>
              <a:rPr lang="ru-RU" dirty="0" smtClean="0"/>
              <a:t>саркомы </a:t>
            </a:r>
            <a:r>
              <a:rPr lang="ru-RU" dirty="0" err="1" smtClean="0"/>
              <a:t>Капоши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Лимфомы</a:t>
            </a:r>
            <a:r>
              <a:rPr lang="ru-RU" dirty="0" smtClean="0"/>
              <a:t> мозга;</a:t>
            </a:r>
          </a:p>
          <a:p>
            <a:r>
              <a:rPr lang="ru-RU" dirty="0" err="1" smtClean="0"/>
              <a:t>Т-клеточного</a:t>
            </a:r>
            <a:r>
              <a:rPr lang="ru-RU" dirty="0" smtClean="0"/>
              <a:t> лейкоза</a:t>
            </a:r>
          </a:p>
          <a:p>
            <a:r>
              <a:rPr lang="ru-RU" dirty="0" err="1" smtClean="0"/>
              <a:t>Легочнолго</a:t>
            </a:r>
            <a:r>
              <a:rPr lang="ru-RU" dirty="0" smtClean="0"/>
              <a:t> и </a:t>
            </a:r>
            <a:r>
              <a:rPr lang="ru-RU" dirty="0" err="1" smtClean="0"/>
              <a:t>внелегочного</a:t>
            </a:r>
            <a:r>
              <a:rPr lang="ru-RU" dirty="0" smtClean="0"/>
              <a:t> туберкулеза;</a:t>
            </a:r>
          </a:p>
          <a:p>
            <a:r>
              <a:rPr lang="ru-RU" dirty="0" smtClean="0"/>
              <a:t>Парентеральные гепатиты;</a:t>
            </a:r>
          </a:p>
          <a:p>
            <a:r>
              <a:rPr lang="ru-RU" dirty="0" smtClean="0"/>
              <a:t>Заболевания, обусловленные </a:t>
            </a:r>
            <a:r>
              <a:rPr lang="ru-RU" dirty="0" err="1" smtClean="0"/>
              <a:t>цитомегаловирусом</a:t>
            </a:r>
            <a:r>
              <a:rPr lang="ru-RU" dirty="0" smtClean="0"/>
              <a:t>, вирусом простого герпеса(</a:t>
            </a:r>
            <a:r>
              <a:rPr lang="ru-RU" dirty="0" err="1" smtClean="0"/>
              <a:t>генерализованные</a:t>
            </a:r>
            <a:r>
              <a:rPr lang="ru-RU" dirty="0" smtClean="0"/>
              <a:t> или хр.формы инфекции);</a:t>
            </a:r>
          </a:p>
          <a:p>
            <a:r>
              <a:rPr lang="ru-RU" dirty="0" err="1" smtClean="0"/>
              <a:t>Пневмоцистоз,токсаплазмоз</a:t>
            </a:r>
            <a:r>
              <a:rPr lang="ru-RU" dirty="0" smtClean="0"/>
              <a:t>, </a:t>
            </a:r>
            <a:r>
              <a:rPr lang="ru-RU" dirty="0" err="1" smtClean="0"/>
              <a:t>криптоккокоз</a:t>
            </a:r>
            <a:r>
              <a:rPr lang="ru-RU" dirty="0" smtClean="0"/>
              <a:t>, </a:t>
            </a:r>
            <a:r>
              <a:rPr lang="ru-RU" dirty="0" err="1" smtClean="0"/>
              <a:t>криптоспоридиоз</a:t>
            </a:r>
            <a:r>
              <a:rPr lang="ru-RU" dirty="0" smtClean="0"/>
              <a:t>, </a:t>
            </a:r>
            <a:r>
              <a:rPr lang="ru-RU" dirty="0" err="1" smtClean="0"/>
              <a:t>изоспороз</a:t>
            </a:r>
            <a:r>
              <a:rPr lang="ru-RU" dirty="0" smtClean="0"/>
              <a:t>, </a:t>
            </a:r>
            <a:r>
              <a:rPr lang="ru-RU" dirty="0" err="1" smtClean="0"/>
              <a:t>гистоплазмоз</a:t>
            </a:r>
            <a:r>
              <a:rPr lang="ru-RU" dirty="0" smtClean="0"/>
              <a:t>, </a:t>
            </a:r>
            <a:r>
              <a:rPr lang="ru-RU" dirty="0" err="1" smtClean="0"/>
              <a:t>стронгилоидоз</a:t>
            </a:r>
            <a:r>
              <a:rPr lang="ru-RU" dirty="0" smtClean="0"/>
              <a:t>;. </a:t>
            </a:r>
            <a:r>
              <a:rPr lang="ru-RU" dirty="0" err="1" smtClean="0"/>
              <a:t>Кангдидоз</a:t>
            </a:r>
            <a:r>
              <a:rPr lang="ru-RU" dirty="0" smtClean="0"/>
              <a:t> пищевода, </a:t>
            </a:r>
            <a:r>
              <a:rPr lang="ru-RU" dirty="0" err="1" smtClean="0"/>
              <a:t>бронхов,трахеи</a:t>
            </a:r>
            <a:r>
              <a:rPr lang="ru-RU" dirty="0" smtClean="0"/>
              <a:t> или </a:t>
            </a:r>
            <a:r>
              <a:rPr lang="ru-RU" dirty="0" err="1" smtClean="0"/>
              <a:t>легкитх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I. Стадия инкубации.</a:t>
            </a:r>
          </a:p>
          <a:p>
            <a:pPr>
              <a:buNone/>
            </a:pPr>
            <a:r>
              <a:rPr lang="ru-RU" dirty="0" smtClean="0"/>
              <a:t>II. Стадия первичных проявлений </a:t>
            </a:r>
          </a:p>
          <a:p>
            <a:r>
              <a:rPr lang="ru-RU" dirty="0" smtClean="0"/>
              <a:t>а/ острая лихорадочная форма</a:t>
            </a:r>
          </a:p>
          <a:p>
            <a:r>
              <a:rPr lang="ru-RU" dirty="0" smtClean="0"/>
              <a:t>б/ бессимптомная фаза</a:t>
            </a:r>
          </a:p>
          <a:p>
            <a:r>
              <a:rPr lang="ru-RU" dirty="0" smtClean="0"/>
              <a:t>в/ </a:t>
            </a:r>
            <a:r>
              <a:rPr lang="ru-RU" dirty="0" err="1" smtClean="0"/>
              <a:t>генерализованная</a:t>
            </a:r>
            <a:r>
              <a:rPr lang="ru-RU" dirty="0" smtClean="0"/>
              <a:t> </a:t>
            </a:r>
            <a:r>
              <a:rPr lang="ru-RU" dirty="0" err="1" smtClean="0"/>
              <a:t>лимфоаденопатия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 у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Первыми клиническими проявлениями инфекции ВИЧ можно считать развитие у детей не менее двух основных симптомов: </a:t>
            </a:r>
            <a:br>
              <a:rPr lang="ru-RU" sz="3200" dirty="0" smtClean="0"/>
            </a:br>
            <a:r>
              <a:rPr lang="ru-RU" sz="3200" dirty="0" smtClean="0"/>
              <a:t>-потеря массы тела или медленный рост;</a:t>
            </a:r>
            <a:br>
              <a:rPr lang="ru-RU" sz="3200" dirty="0" smtClean="0"/>
            </a:br>
            <a:r>
              <a:rPr lang="ru-RU" sz="3200" dirty="0" smtClean="0"/>
              <a:t>-хроническая диарея, продолжающаяся более одного месяца;</a:t>
            </a:r>
            <a:br>
              <a:rPr lang="ru-RU" sz="3200" dirty="0" smtClean="0"/>
            </a:br>
            <a:r>
              <a:rPr lang="ru-RU" sz="3200" dirty="0" smtClean="0"/>
              <a:t>-затяжная лихорадка.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Вторичные иммунодефициты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Иммунодефициты (иммунодефицитные состояния) это состояния, обусловленные недостаточностью функции иммунной системы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ВИЧ у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этом два основных симптома должны сопровождаться не менее чем двумя второстепенными клиническими признаками: 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генерализованной</a:t>
            </a:r>
            <a:r>
              <a:rPr lang="ru-RU" dirty="0" smtClean="0"/>
              <a:t> </a:t>
            </a:r>
            <a:r>
              <a:rPr lang="ru-RU" dirty="0" err="1" smtClean="0"/>
              <a:t>лимфаденопатией</a:t>
            </a:r>
            <a:r>
              <a:rPr lang="ru-RU" dirty="0" smtClean="0"/>
              <a:t> (увеличение 2-х и более групп </a:t>
            </a:r>
            <a:r>
              <a:rPr lang="ru-RU" dirty="0" err="1" smtClean="0"/>
              <a:t>лимфоузлов</a:t>
            </a:r>
            <a:r>
              <a:rPr lang="ru-RU" dirty="0" smtClean="0"/>
              <a:t> 1,5 и более месяца; </a:t>
            </a:r>
            <a:br>
              <a:rPr lang="ru-RU" dirty="0" smtClean="0"/>
            </a:br>
            <a:r>
              <a:rPr lang="ru-RU" dirty="0" smtClean="0"/>
              <a:t>-глоточно-ротовым кандидозом; </a:t>
            </a:r>
            <a:br>
              <a:rPr lang="ru-RU" dirty="0" smtClean="0"/>
            </a:br>
            <a:r>
              <a:rPr lang="ru-RU" dirty="0" smtClean="0"/>
              <a:t>-рецидивирующей инфекцией общего характера (отит, фарингит и др.);</a:t>
            </a:r>
            <a:br>
              <a:rPr lang="ru-RU" dirty="0" smtClean="0"/>
            </a:br>
            <a:r>
              <a:rPr lang="ru-RU" dirty="0" smtClean="0"/>
              <a:t>-упорным кашлем; 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генерализованным</a:t>
            </a:r>
            <a:r>
              <a:rPr lang="ru-RU" dirty="0" smtClean="0"/>
              <a:t> дерматитом.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Кандидоз полости рта</a:t>
            </a:r>
            <a:endParaRPr lang="ru-RU" dirty="0"/>
          </a:p>
        </p:txBody>
      </p:sp>
      <p:pic>
        <p:nvPicPr>
          <p:cNvPr id="4" name="Содержимое 3" descr="кандид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24744"/>
            <a:ext cx="5726683" cy="3816424"/>
          </a:xfrm>
        </p:spPr>
      </p:pic>
      <p:pic>
        <p:nvPicPr>
          <p:cNvPr id="5" name="Рисунок 4" descr="канд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300" y="2924944"/>
            <a:ext cx="33147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Лимфома</a:t>
            </a:r>
            <a:r>
              <a:rPr lang="ru-RU" dirty="0" smtClean="0"/>
              <a:t> головного мозга</a:t>
            </a:r>
            <a:endParaRPr lang="ru-RU" dirty="0"/>
          </a:p>
        </p:txBody>
      </p:sp>
      <p:pic>
        <p:nvPicPr>
          <p:cNvPr id="4" name="Содержимое 3" descr="мозг 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3635464" cy="4473469"/>
          </a:xfrm>
        </p:spPr>
      </p:pic>
      <p:pic>
        <p:nvPicPr>
          <p:cNvPr id="6" name="Рисунок 5" descr="моз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1" y="908720"/>
            <a:ext cx="528604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Опоясывающий лишай </a:t>
            </a:r>
            <a:endParaRPr lang="ru-RU" dirty="0"/>
          </a:p>
        </p:txBody>
      </p:sp>
      <p:pic>
        <p:nvPicPr>
          <p:cNvPr id="4" name="Содержимое 3" descr="лиш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1211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Лимфома</a:t>
            </a:r>
            <a:r>
              <a:rPr lang="ru-RU" dirty="0" smtClean="0"/>
              <a:t> </a:t>
            </a:r>
            <a:r>
              <a:rPr lang="ru-RU" dirty="0" err="1" smtClean="0"/>
              <a:t>Беркета</a:t>
            </a:r>
            <a:endParaRPr lang="ru-RU" dirty="0"/>
          </a:p>
        </p:txBody>
      </p:sp>
      <p:pic>
        <p:nvPicPr>
          <p:cNvPr id="4" name="Содержимое 3" descr="беркет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752528" cy="6165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Пиодермия у </a:t>
            </a:r>
            <a:r>
              <a:rPr lang="ru-RU" dirty="0" err="1" smtClean="0"/>
              <a:t>детй</a:t>
            </a:r>
            <a:endParaRPr lang="ru-RU" dirty="0"/>
          </a:p>
        </p:txBody>
      </p:sp>
      <p:pic>
        <p:nvPicPr>
          <p:cNvPr id="4" name="Содержимое 3" descr="пиодерми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5805043" cy="5040559"/>
          </a:xfrm>
        </p:spPr>
      </p:pic>
      <p:pic>
        <p:nvPicPr>
          <p:cNvPr id="5" name="Рисунок 4" descr="пиодерм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0" y="1700808"/>
            <a:ext cx="333375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диагностика:</a:t>
            </a:r>
            <a:endParaRPr lang="ru-RU" dirty="0"/>
          </a:p>
        </p:txBody>
      </p:sp>
      <p:pic>
        <p:nvPicPr>
          <p:cNvPr id="4" name="Содержимое 3" descr="диагност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4250" y="2763837"/>
            <a:ext cx="6105525" cy="298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Химиотерапия</a:t>
            </a:r>
            <a:endParaRPr lang="ru-RU" dirty="0" smtClean="0"/>
          </a:p>
          <a:p>
            <a:r>
              <a:rPr lang="ru-RU" dirty="0" smtClean="0"/>
              <a:t>Разработки медикаментозного лечения ВИЧ-инфекции требуют огромных финансовых затрат. Ежегодно проходят лабораторное тестирование тысячи химиопрепаратов. В среднем один препарат в год доводят до стадии клинических испытаний. При лечении ВИЧ-инфекции и </a:t>
            </a:r>
            <a:r>
              <a:rPr lang="ru-RU" dirty="0" err="1" smtClean="0"/>
              <a:t>СПИДа</a:t>
            </a:r>
            <a:r>
              <a:rPr lang="ru-RU" dirty="0" smtClean="0"/>
              <a:t> применяют </a:t>
            </a:r>
            <a:r>
              <a:rPr lang="ru-RU" dirty="0" err="1" smtClean="0"/>
              <a:t>нуклеозидные</a:t>
            </a:r>
            <a:r>
              <a:rPr lang="ru-RU" dirty="0" smtClean="0"/>
              <a:t> и </a:t>
            </a:r>
            <a:r>
              <a:rPr lang="ru-RU" dirty="0" err="1" smtClean="0"/>
              <a:t>ненуклеозидные</a:t>
            </a:r>
            <a:r>
              <a:rPr lang="ru-RU" dirty="0" smtClean="0"/>
              <a:t> ингибиторы обратной транскриптазы, ингибиторы вирусной протеазы и лекарственные средства, подавляющие пролиферацию клеток.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 </a:t>
            </a:r>
            <a:r>
              <a:rPr lang="ru-RU" b="1" dirty="0" err="1" smtClean="0"/>
              <a:t>Нуклеозидные</a:t>
            </a:r>
            <a:r>
              <a:rPr lang="ru-RU" b="1" dirty="0" smtClean="0"/>
              <a:t> и нуклеотидные ингибиторы обратной транскриптазы. </a:t>
            </a:r>
          </a:p>
          <a:p>
            <a:r>
              <a:rPr lang="ru-RU" dirty="0" smtClean="0"/>
              <a:t>Являются конкурентными ингибиторами субстрата обратной транскриптазы. Модифицированные аналоги </a:t>
            </a:r>
            <a:r>
              <a:rPr lang="ru-RU" dirty="0" err="1" smtClean="0"/>
              <a:t>дезоксинуклеозидов</a:t>
            </a:r>
            <a:r>
              <a:rPr lang="ru-RU" dirty="0" smtClean="0"/>
              <a:t> встраиваются в цепь ДНК, делая невозможным дальнейшее её наращивание. Используют следующие препараты и их сочетания: </a:t>
            </a:r>
            <a:r>
              <a:rPr lang="ru-RU" dirty="0" err="1" smtClean="0"/>
              <a:t>абакавир</a:t>
            </a:r>
            <a:r>
              <a:rPr lang="ru-RU" dirty="0" smtClean="0"/>
              <a:t>; </a:t>
            </a:r>
            <a:r>
              <a:rPr lang="ru-RU" dirty="0" err="1" smtClean="0"/>
              <a:t>абакавир</a:t>
            </a:r>
            <a:r>
              <a:rPr lang="ru-RU" dirty="0" smtClean="0"/>
              <a:t> + </a:t>
            </a:r>
            <a:r>
              <a:rPr lang="ru-RU" dirty="0" err="1" smtClean="0"/>
              <a:t>ламивудин</a:t>
            </a:r>
            <a:r>
              <a:rPr lang="ru-RU" dirty="0" smtClean="0"/>
              <a:t> + </a:t>
            </a:r>
            <a:r>
              <a:rPr lang="ru-RU" dirty="0" err="1" smtClean="0"/>
              <a:t>зидовудин</a:t>
            </a:r>
            <a:r>
              <a:rPr lang="ru-RU" dirty="0" smtClean="0"/>
              <a:t>; </a:t>
            </a:r>
            <a:r>
              <a:rPr lang="ru-RU" dirty="0" err="1" smtClean="0"/>
              <a:t>диданозин</a:t>
            </a:r>
            <a:r>
              <a:rPr lang="ru-RU" dirty="0" smtClean="0"/>
              <a:t>; </a:t>
            </a:r>
            <a:r>
              <a:rPr lang="ru-RU" dirty="0" err="1" smtClean="0"/>
              <a:t>залцитабин</a:t>
            </a:r>
            <a:r>
              <a:rPr lang="ru-RU" dirty="0" smtClean="0"/>
              <a:t>; </a:t>
            </a:r>
            <a:r>
              <a:rPr lang="ru-RU" dirty="0" err="1" smtClean="0"/>
              <a:t>зидовудин</a:t>
            </a:r>
            <a:r>
              <a:rPr lang="ru-RU" dirty="0" smtClean="0"/>
              <a:t>; </a:t>
            </a:r>
            <a:r>
              <a:rPr lang="ru-RU" dirty="0" err="1" smtClean="0"/>
              <a:t>ламивудин</a:t>
            </a:r>
            <a:r>
              <a:rPr lang="ru-RU" dirty="0" smtClean="0"/>
              <a:t>; </a:t>
            </a:r>
            <a:r>
              <a:rPr lang="ru-RU" dirty="0" err="1" smtClean="0"/>
              <a:t>ламивудин</a:t>
            </a:r>
            <a:r>
              <a:rPr lang="ru-RU" dirty="0" smtClean="0"/>
              <a:t> + </a:t>
            </a:r>
            <a:r>
              <a:rPr lang="ru-RU" dirty="0" err="1" smtClean="0"/>
              <a:t>зидовудин</a:t>
            </a:r>
            <a:r>
              <a:rPr lang="ru-RU" dirty="0" smtClean="0"/>
              <a:t>; </a:t>
            </a:r>
            <a:r>
              <a:rPr lang="ru-RU" dirty="0" err="1" smtClean="0"/>
              <a:t>ставудин</a:t>
            </a:r>
            <a:r>
              <a:rPr lang="ru-RU" dirty="0" smtClean="0"/>
              <a:t>; </a:t>
            </a:r>
            <a:r>
              <a:rPr lang="ru-RU" dirty="0" err="1" smtClean="0"/>
              <a:t>фосфазид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Аутовоспалительный</a:t>
            </a:r>
            <a:r>
              <a:rPr lang="ru-RU" dirty="0" smtClean="0"/>
              <a:t> синдром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гетерогенную группу редких генетически детерминированных состояний, характеризующихся не провоцируемыми приступами воспаления и манифестирующих лихорадкой и клиническими симптомами, напоминающими ревматические, но при этом отсутствуют аутоиммунные или инфекционные причины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Вторичные иммунодефициты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r>
              <a:rPr lang="ru-RU" dirty="0" smtClean="0"/>
              <a:t>В соответствии с МКБ-10 под вторичными иммунодефицитами понимают нарушения имму­нитета, возникающие в результате соматических и других болезней, а также прочих факторов. Необходимо отметить, что вторичный иммунодефицит — это не диагноз и не нозологическая единица, а патологическое состояние, развивающееся на фоне нормально функционировавшей иммунной системы и характеризующееся устойчивым выраженным снижением количественных и функциональных показателей, характеризующих различные звенья иммунной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АВС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Периодическая рецидивирующая лихорадка</a:t>
            </a:r>
          </a:p>
          <a:p>
            <a:r>
              <a:rPr lang="ru-RU" dirty="0" smtClean="0"/>
              <a:t>Семейная средиземноморская лихорадка</a:t>
            </a:r>
          </a:p>
          <a:p>
            <a:r>
              <a:rPr lang="ru-RU" dirty="0" err="1" smtClean="0"/>
              <a:t>Гипер-IgD-синдром</a:t>
            </a:r>
            <a:r>
              <a:rPr lang="ru-RU" dirty="0" smtClean="0"/>
              <a:t>/синдром дефицита </a:t>
            </a:r>
            <a:r>
              <a:rPr lang="ru-RU" dirty="0" err="1" smtClean="0"/>
              <a:t>мевалонат-киназы</a:t>
            </a:r>
            <a:endParaRPr lang="ru-RU" dirty="0" smtClean="0"/>
          </a:p>
          <a:p>
            <a:r>
              <a:rPr lang="ru-RU" dirty="0" smtClean="0"/>
              <a:t>TRAPS-синдром</a:t>
            </a:r>
          </a:p>
          <a:p>
            <a:r>
              <a:rPr lang="ru-RU" dirty="0" smtClean="0"/>
              <a:t>NALP12-ассоциированная периодическая лихорадка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АВС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dirty="0" err="1" smtClean="0"/>
              <a:t>Криопирионпатии</a:t>
            </a:r>
            <a:endParaRPr lang="ru-RU" dirty="0" smtClean="0"/>
          </a:p>
          <a:p>
            <a:r>
              <a:rPr lang="ru-RU" dirty="0" smtClean="0"/>
              <a:t>Семейный </a:t>
            </a:r>
            <a:r>
              <a:rPr lang="ru-RU" dirty="0" err="1" smtClean="0"/>
              <a:t>холодовой</a:t>
            </a:r>
            <a:r>
              <a:rPr lang="ru-RU" dirty="0" smtClean="0"/>
              <a:t> АВС/семейная </a:t>
            </a:r>
            <a:r>
              <a:rPr lang="ru-RU" dirty="0" err="1" smtClean="0"/>
              <a:t>холодовая</a:t>
            </a:r>
            <a:r>
              <a:rPr lang="ru-RU" dirty="0" smtClean="0"/>
              <a:t> крапивница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Макла</a:t>
            </a:r>
            <a:r>
              <a:rPr lang="ru-RU" dirty="0" smtClean="0"/>
              <a:t>–Уэльса</a:t>
            </a:r>
          </a:p>
          <a:p>
            <a:r>
              <a:rPr lang="ru-RU" dirty="0" smtClean="0"/>
              <a:t>Синдром CINCA/NOMID</a:t>
            </a:r>
          </a:p>
          <a:p>
            <a:pPr>
              <a:buNone/>
            </a:pPr>
            <a:r>
              <a:rPr lang="ru-RU" dirty="0" smtClean="0"/>
              <a:t>                        Гранулематозные заболевания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Блау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Клиническая характеристика синдрома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Типичная атака определяется как рецидивирующая (3 сходных эпизодов), </a:t>
            </a:r>
            <a:r>
              <a:rPr lang="ru-RU" dirty="0" err="1" smtClean="0"/>
              <a:t>фебрильная</a:t>
            </a:r>
            <a:r>
              <a:rPr lang="ru-RU" dirty="0" smtClean="0"/>
              <a:t> (ректальная температура38,0 °C) и короткая (от 12 ч до 3 дней).</a:t>
            </a:r>
          </a:p>
          <a:p>
            <a:r>
              <a:rPr lang="ru-RU" dirty="0" smtClean="0"/>
              <a:t>Неполная атака – это болевая и рецидивирующая атака, отличающаяся от типичной по 1 или 2 из следующих признаков: </a:t>
            </a:r>
          </a:p>
          <a:p>
            <a:r>
              <a:rPr lang="ru-RU" dirty="0" smtClean="0"/>
              <a:t>1) температура нормальная или &lt;38,0 °C; </a:t>
            </a:r>
          </a:p>
          <a:p>
            <a:r>
              <a:rPr lang="ru-RU" dirty="0" smtClean="0"/>
              <a:t>2) атака длиннее или короче, чем специфическая (но не &lt;6 ч и &lt;1 недели) </a:t>
            </a:r>
          </a:p>
          <a:p>
            <a:r>
              <a:rPr lang="ru-RU" dirty="0" smtClean="0"/>
              <a:t>3) отсутствуют </a:t>
            </a:r>
            <a:r>
              <a:rPr lang="ru-RU" dirty="0" err="1" smtClean="0"/>
              <a:t>перитонеальные</a:t>
            </a:r>
            <a:r>
              <a:rPr lang="ru-RU" dirty="0" smtClean="0"/>
              <a:t> симптомы во время абдоминальной атаки; </a:t>
            </a:r>
          </a:p>
          <a:p>
            <a:r>
              <a:rPr lang="ru-RU" dirty="0" smtClean="0"/>
              <a:t>4) абдоминальная боль носит локализованный характер;</a:t>
            </a:r>
          </a:p>
          <a:p>
            <a:r>
              <a:rPr lang="ru-RU" dirty="0" smtClean="0"/>
              <a:t> 5) артриты возникают в «неспецифических» суставах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Основой лечения подобных пациентов является колхицин. </a:t>
            </a:r>
          </a:p>
          <a:p>
            <a:r>
              <a:rPr lang="ru-RU" dirty="0" smtClean="0"/>
              <a:t>С 1972 г., когда лечение колхицином было внедрено в широкую клиническую практику, прогноз у пациентов с FMF коренным образом улучшился. </a:t>
            </a:r>
          </a:p>
          <a:p>
            <a:r>
              <a:rPr lang="ru-RU" dirty="0" smtClean="0"/>
              <a:t>Даже в тех случаях, когда колхицин не предотвращает рецидива симптоматики, </a:t>
            </a:r>
            <a:r>
              <a:rPr lang="ru-RU" dirty="0" err="1" smtClean="0"/>
              <a:t>онзначительно</a:t>
            </a:r>
            <a:r>
              <a:rPr lang="ru-RU" dirty="0" smtClean="0"/>
              <a:t> снижает риск развития амилоидоза.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Рекомен-дуемые</a:t>
            </a:r>
            <a:r>
              <a:rPr lang="ru-RU" dirty="0" smtClean="0"/>
              <a:t> дозы препарата </a:t>
            </a:r>
          </a:p>
          <a:p>
            <a:r>
              <a:rPr lang="ru-RU" dirty="0" smtClean="0"/>
              <a:t>у детей до 5 лет – 0,5 мг/</a:t>
            </a:r>
            <a:r>
              <a:rPr lang="ru-RU" dirty="0" err="1" smtClean="0"/>
              <a:t>сут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от 5 до 10 лет – 1 мг/</a:t>
            </a:r>
            <a:r>
              <a:rPr lang="ru-RU" dirty="0" err="1" smtClean="0"/>
              <a:t>сут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старше 10 лет – 1,5 мг/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Максимальная суточная доза – 2 мг/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Появление </a:t>
            </a:r>
            <a:r>
              <a:rPr lang="ru-RU" dirty="0" err="1" smtClean="0"/>
              <a:t>генно</a:t>
            </a:r>
            <a:r>
              <a:rPr lang="ru-RU" dirty="0" smtClean="0"/>
              <a:t> инженерных биологических препаратов (ГИБП) значительно оптимизировало терапию FMF. </a:t>
            </a:r>
          </a:p>
          <a:p>
            <a:r>
              <a:rPr lang="ru-RU" dirty="0" smtClean="0"/>
              <a:t>Это препараты, блокирующие ИЛ 1 (</a:t>
            </a:r>
            <a:r>
              <a:rPr lang="ru-RU" dirty="0" err="1" smtClean="0"/>
              <a:t>анакинра</a:t>
            </a:r>
            <a:r>
              <a:rPr lang="ru-RU" dirty="0" smtClean="0"/>
              <a:t>) и ФНО </a:t>
            </a:r>
            <a:r>
              <a:rPr lang="ru-RU" dirty="0" err="1" smtClean="0"/>
              <a:t>α </a:t>
            </a:r>
            <a:r>
              <a:rPr lang="ru-RU" dirty="0" smtClean="0"/>
              <a:t>(</a:t>
            </a:r>
            <a:r>
              <a:rPr lang="ru-RU" dirty="0" err="1" smtClean="0"/>
              <a:t>инфликсимаб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СПИСОК ЛИТЕРАТУРЫ:</a:t>
            </a:r>
          </a:p>
          <a:p>
            <a:endParaRPr lang="ru-RU" dirty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Медицинская иммунология/ Д.К. Новиков - Витебск, 2002, - 148 с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Основы иммунологии: Учебное пособие./ Под ред. </a:t>
            </a:r>
            <a:r>
              <a:rPr lang="ru-RU" dirty="0" err="1"/>
              <a:t>Генералова</a:t>
            </a:r>
            <a:r>
              <a:rPr lang="ru-RU" dirty="0"/>
              <a:t> И.И. - Витебск, - ВГМУ, 2007, - 84 с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Долгих В.Т. Основы иммунопатологии, Феникс, Ростов-на-Дону, 2007, с. </a:t>
            </a:r>
            <a:r>
              <a:rPr lang="ru-RU" dirty="0" smtClean="0"/>
              <a:t>119-158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Галкина</a:t>
            </a:r>
            <a:r>
              <a:rPr lang="ru-RU" dirty="0"/>
              <a:t>, Е.В. </a:t>
            </a:r>
            <a:r>
              <a:rPr lang="ru-RU" dirty="0" err="1"/>
              <a:t>Микобактериальная</a:t>
            </a:r>
            <a:r>
              <a:rPr lang="ru-RU" dirty="0"/>
              <a:t> инфекция при первичных иммунодефицитах / Е.В. Галкина, И.В. Кондратенко, И.Б. Резник // Мед. иммунология. 2001. - Т. 3, № 2. - С. 194-195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Кондратенко, И.В. Первичные иммунодефициты / И.В. Кондратенко, И.Б. Резник // </a:t>
            </a:r>
            <a:r>
              <a:rPr lang="ru-RU" dirty="0" err="1"/>
              <a:t>Вопр</a:t>
            </a:r>
            <a:r>
              <a:rPr lang="ru-RU" dirty="0"/>
              <a:t>. гематологии онкологии в педиатрии. 2002. - Т. 1, № 2. - С. 40-46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Теплова, С.Н. Первичные </a:t>
            </a:r>
            <a:r>
              <a:rPr lang="ru-RU" dirty="0" err="1"/>
              <a:t>иммунодефицитные</a:t>
            </a:r>
            <a:r>
              <a:rPr lang="ru-RU" dirty="0"/>
              <a:t> состояния / С.Н. Теплова, А.Ю. </a:t>
            </a:r>
            <a:r>
              <a:rPr lang="ru-RU" dirty="0" err="1"/>
              <a:t>Пищальников</a:t>
            </a:r>
            <a:r>
              <a:rPr lang="ru-RU" dirty="0"/>
              <a:t>. Екатеринбург: </a:t>
            </a:r>
            <a:r>
              <a:rPr lang="ru-RU" dirty="0" err="1"/>
              <a:t>УрО</a:t>
            </a:r>
            <a:r>
              <a:rPr lang="ru-RU" dirty="0"/>
              <a:t> РАН, 2005. - 214с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темпам развития: </a:t>
            </a:r>
          </a:p>
          <a:p>
            <a:r>
              <a:rPr lang="ru-RU" dirty="0" smtClean="0"/>
              <a:t>Острый (обусловлен острым инфекционным заболеванием, травмой, интоксикацией и т. Д.); </a:t>
            </a:r>
          </a:p>
          <a:p>
            <a:endParaRPr lang="ru-RU" dirty="0" smtClean="0"/>
          </a:p>
          <a:p>
            <a:r>
              <a:rPr lang="ru-RU" dirty="0" smtClean="0"/>
              <a:t>Хронический (развивается на фоне хронических гнойно-воспалительных заболеваний.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 уровню дефекта: </a:t>
            </a:r>
          </a:p>
          <a:p>
            <a:r>
              <a:rPr lang="ru-RU" dirty="0" smtClean="0"/>
              <a:t>Нарушение клеточного (Т-лимфоцитарного) звена</a:t>
            </a:r>
          </a:p>
          <a:p>
            <a:r>
              <a:rPr lang="ru-RU" dirty="0" smtClean="0"/>
              <a:t>Нарушение гуморального (</a:t>
            </a:r>
            <a:r>
              <a:rPr lang="ru-RU" dirty="0" err="1" smtClean="0"/>
              <a:t>В-лимфоцитарного</a:t>
            </a:r>
            <a:r>
              <a:rPr lang="ru-RU" dirty="0" smtClean="0"/>
              <a:t>) звена</a:t>
            </a:r>
          </a:p>
          <a:p>
            <a:r>
              <a:rPr lang="ru-RU" dirty="0" smtClean="0"/>
              <a:t>Нарушение фагоцитарного звена </a:t>
            </a:r>
          </a:p>
          <a:p>
            <a:r>
              <a:rPr lang="ru-RU" dirty="0" smtClean="0"/>
              <a:t>нарушение системы комплемента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По распространенности</a:t>
            </a:r>
          </a:p>
          <a:p>
            <a:r>
              <a:rPr lang="ru-RU" sz="4000" dirty="0" smtClean="0"/>
              <a:t> Местный</a:t>
            </a:r>
          </a:p>
          <a:p>
            <a:r>
              <a:rPr lang="ru-RU" sz="4000" dirty="0" smtClean="0"/>
              <a:t>Системный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/>
              <a:t>     По форме:</a:t>
            </a:r>
          </a:p>
          <a:p>
            <a:r>
              <a:rPr lang="ru-RU" sz="2400" b="1" dirty="0" smtClean="0"/>
              <a:t>Индуцированная форма</a:t>
            </a:r>
            <a:r>
              <a:rPr lang="ru-RU" sz="2400" dirty="0" smtClean="0"/>
              <a:t> вторичного иммунодефицита возникает в результате конкретных причин, вызвавших ее появление: рентгеновское излучение, цитостатическая терапия, применение кортикостероидов, травмы и хирургические вмешательства, а так же нарушения иммунитета, развивающиеся вторично по отношению к основному заболеванию .</a:t>
            </a:r>
          </a:p>
          <a:p>
            <a:r>
              <a:rPr lang="ru-RU" sz="2400" b="1" dirty="0" smtClean="0"/>
              <a:t>Спонтанная форма</a:t>
            </a:r>
            <a:r>
              <a:rPr lang="ru-RU" sz="2400" dirty="0" smtClean="0"/>
              <a:t> вторичного иммунодефицита характеризуется отсутствием явной причины, вызвавшей нарушение иммунной реактивности.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По тяжести:</a:t>
            </a:r>
          </a:p>
          <a:p>
            <a:r>
              <a:rPr lang="ru-RU" sz="3200" dirty="0" smtClean="0"/>
              <a:t>Компенсированный(часто возникающие инфекционные заболевания.)</a:t>
            </a:r>
          </a:p>
          <a:p>
            <a:r>
              <a:rPr lang="ru-RU" sz="3200" dirty="0" err="1" smtClean="0"/>
              <a:t>Субкомпенсированный</a:t>
            </a:r>
            <a:r>
              <a:rPr lang="ru-RU" sz="3200" dirty="0" smtClean="0"/>
              <a:t> (Развитие хронического воспалительного процесса)</a:t>
            </a:r>
          </a:p>
          <a:p>
            <a:r>
              <a:rPr lang="ru-RU" sz="3200" dirty="0" err="1" smtClean="0"/>
              <a:t>Декомпенсированный</a:t>
            </a:r>
            <a:r>
              <a:rPr lang="ru-RU" sz="3200" dirty="0" smtClean="0"/>
              <a:t>(Генерализация инфекционного процесса)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</TotalTime>
  <Words>1371</Words>
  <Application>Microsoft Office PowerPoint</Application>
  <PresentationFormat>Экран (4:3)</PresentationFormat>
  <Paragraphs>175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Century Gothic</vt:lpstr>
      <vt:lpstr>Times New Roman</vt:lpstr>
      <vt:lpstr>Wingdings 3</vt:lpstr>
      <vt:lpstr>Ион (конференц-зал)</vt:lpstr>
      <vt:lpstr>Федеральное Государственное бюджетное образовательное учреждение высшего образования 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Кафедра-клиника стоматологии ИПО. </vt:lpstr>
      <vt:lpstr>Цель: Изучить теоретические и практические вопросы возникновения вторичных иммунодефицитных состояний</vt:lpstr>
      <vt:lpstr>Вторичные иммунодефициты</vt:lpstr>
      <vt:lpstr>Вторичные иммунодефициты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Презентация PowerPoint</vt:lpstr>
      <vt:lpstr>Клинические признаки, позволяющие предполагать наличие ВИД</vt:lpstr>
      <vt:lpstr>Причины ВИД  </vt:lpstr>
      <vt:lpstr>Причины ВИД</vt:lpstr>
      <vt:lpstr>Причины ВИД</vt:lpstr>
      <vt:lpstr>Лабораторные признаки ВИД </vt:lpstr>
      <vt:lpstr>Лабораторные признаки ВИД </vt:lpstr>
      <vt:lpstr>Лабораторные признаки ВИД </vt:lpstr>
      <vt:lpstr>Вирус иммунодефицита человека</vt:lpstr>
      <vt:lpstr>Вирус иммунодефицита человека</vt:lpstr>
      <vt:lpstr>ВИЧ</vt:lpstr>
      <vt:lpstr>Вирус иммунодефицита человека</vt:lpstr>
      <vt:lpstr>Изображение вирионов, полученное при помощи электронного микроскопа. Видно строение вирионов, внутри которых находится конусообразное ядро</vt:lpstr>
      <vt:lpstr>Вирус иммунодефицита человека</vt:lpstr>
      <vt:lpstr>Вирус иммунодефицита человека</vt:lpstr>
      <vt:lpstr>ПУТИ ПЕРЕДАЧИ ВИЧ-ИНФЕКЦИИ </vt:lpstr>
      <vt:lpstr>Клинические показания  для обследования на ВИЧ-инфекцию </vt:lpstr>
      <vt:lpstr>Клинические показания  для обследования на ВИЧ-инфекцию </vt:lpstr>
      <vt:lpstr>Классификация ВИЧ</vt:lpstr>
      <vt:lpstr>ВИЧ у детей</vt:lpstr>
      <vt:lpstr>ВИЧ у детей</vt:lpstr>
      <vt:lpstr>Кандидоз полости рта</vt:lpstr>
      <vt:lpstr>Лимфома головного мозга</vt:lpstr>
      <vt:lpstr>Опоясывающий лишай </vt:lpstr>
      <vt:lpstr>Лимфома Беркета</vt:lpstr>
      <vt:lpstr>Пиодермия у детй</vt:lpstr>
      <vt:lpstr>Лабораторная диагностика:</vt:lpstr>
      <vt:lpstr>Лечение</vt:lpstr>
      <vt:lpstr>Лечение</vt:lpstr>
      <vt:lpstr>Аутовоспалительный синдром</vt:lpstr>
      <vt:lpstr>Классификация АВС </vt:lpstr>
      <vt:lpstr>Классификация АВС </vt:lpstr>
      <vt:lpstr>Клиническая характеристика синдрома</vt:lpstr>
      <vt:lpstr>Лечение</vt:lpstr>
      <vt:lpstr>Лечение</vt:lpstr>
      <vt:lpstr>Лечение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Вторичные иммунодефицитные состояния</dc:title>
  <dc:creator>ПК</dc:creator>
  <cp:lastModifiedBy>1</cp:lastModifiedBy>
  <cp:revision>47</cp:revision>
  <dcterms:created xsi:type="dcterms:W3CDTF">2015-01-19T09:06:09Z</dcterms:created>
  <dcterms:modified xsi:type="dcterms:W3CDTF">2019-01-29T04:31:17Z</dcterms:modified>
</cp:coreProperties>
</file>