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36"/>
  </p:notesMasterIdLst>
  <p:sldIdLst>
    <p:sldId id="257" r:id="rId8"/>
    <p:sldId id="258" r:id="rId9"/>
    <p:sldId id="263" r:id="rId10"/>
    <p:sldId id="261" r:id="rId11"/>
    <p:sldId id="264" r:id="rId12"/>
    <p:sldId id="259" r:id="rId13"/>
    <p:sldId id="260" r:id="rId14"/>
    <p:sldId id="267" r:id="rId15"/>
    <p:sldId id="266" r:id="rId16"/>
    <p:sldId id="268" r:id="rId17"/>
    <p:sldId id="269" r:id="rId18"/>
    <p:sldId id="270" r:id="rId19"/>
    <p:sldId id="271" r:id="rId20"/>
    <p:sldId id="265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74" r:id="rId33"/>
    <p:sldId id="275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1D40-EBD3-4042-96C3-66764067A85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98D35-FAE0-415A-A8BA-75F1FC279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77B77C4D-F186-460C-A871-5CB0FD161F9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DD6E-3E5C-4C4B-B0D4-40DB82413D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1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7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4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14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5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84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85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0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7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5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4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88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45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6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2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7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4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19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40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13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74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52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2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6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8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9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54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59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19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1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4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1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4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7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64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54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26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4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30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2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23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41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66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6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42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026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1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CEDB-953F-4B2E-976A-BEF20B5D9AF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526D-2A49-4335-8669-779C5E4B8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7" y="2209800"/>
            <a:ext cx="8229600" cy="1548163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smtClean="0"/>
              <a:t>«</a:t>
            </a:r>
            <a:r>
              <a:rPr lang="ru-RU" sz="3600" dirty="0" err="1" smtClean="0"/>
              <a:t>Трансверзальные</a:t>
            </a:r>
            <a:r>
              <a:rPr lang="ru-RU" sz="3600" dirty="0" smtClean="0"/>
              <a:t> аномалии. </a:t>
            </a:r>
            <a:r>
              <a:rPr lang="ru-RU" sz="3600" dirty="0" err="1" smtClean="0"/>
              <a:t>Палатиноокклюзия</a:t>
            </a:r>
            <a:r>
              <a:rPr lang="ru-RU" sz="3600" dirty="0" smtClean="0"/>
              <a:t>. </a:t>
            </a:r>
            <a:r>
              <a:rPr lang="ru-RU" sz="3600" dirty="0" err="1" smtClean="0"/>
              <a:t>Вестибулоокклюзия</a:t>
            </a:r>
            <a:r>
              <a:rPr lang="ru-RU" sz="3600" dirty="0" smtClean="0"/>
              <a:t>. Этиология, клиника, </a:t>
            </a:r>
            <a:r>
              <a:rPr lang="ru-RU" sz="3600" dirty="0" smtClean="0"/>
              <a:t>лечение</a:t>
            </a:r>
            <a:r>
              <a:rPr lang="ru-RU" sz="3600" dirty="0" smtClean="0"/>
              <a:t>, профилактика.</a:t>
            </a:r>
            <a:r>
              <a:rPr lang="en-GB" sz="3600" dirty="0" smtClean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7975" y="512709"/>
            <a:ext cx="7257651" cy="17457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Министерства здравоохранения Российской Федерации</a:t>
            </a:r>
            <a:br>
              <a:rPr lang="ru-RU" dirty="0" smtClean="0"/>
            </a:br>
            <a:r>
              <a:rPr lang="ru-RU" dirty="0" smtClean="0"/>
              <a:t>Кафедра-клиника стоматологии ИПО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5388480" cy="129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1426" y="5943636"/>
            <a:ext cx="1882723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ru-RU" dirty="0" smtClean="0"/>
              <a:t>Красноярск, 2020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19200"/>
            <a:ext cx="3657599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u="sng" dirty="0" err="1"/>
              <a:t>Вестибулоокклюзия</a:t>
            </a:r>
            <a:r>
              <a:rPr lang="ru-RU" dirty="0"/>
              <a:t> формируется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результате увеличения размера верхнего или нижнего зубного ряда в </a:t>
            </a:r>
            <a:r>
              <a:rPr lang="ru-RU" dirty="0" err="1"/>
              <a:t>трансверзальном</a:t>
            </a:r>
            <a:r>
              <a:rPr lang="ru-RU" dirty="0"/>
              <a:t> </a:t>
            </a:r>
            <a:r>
              <a:rPr lang="ru-RU" dirty="0" smtClean="0"/>
              <a:t>направлении</a:t>
            </a:r>
          </a:p>
          <a:p>
            <a:r>
              <a:rPr lang="ru-RU" dirty="0" err="1" smtClean="0"/>
              <a:t>макродентии</a:t>
            </a:r>
            <a:r>
              <a:rPr lang="ru-RU" dirty="0" smtClean="0"/>
              <a:t> верхних или нижних </a:t>
            </a:r>
            <a:r>
              <a:rPr lang="ru-RU" dirty="0" err="1" smtClean="0"/>
              <a:t>боковы</a:t>
            </a:r>
            <a:r>
              <a:rPr lang="ru-RU" dirty="0" smtClean="0"/>
              <a:t> зубов</a:t>
            </a:r>
          </a:p>
          <a:p>
            <a:r>
              <a:rPr lang="ru-RU" dirty="0" err="1" smtClean="0"/>
              <a:t>гиперодонтии</a:t>
            </a:r>
            <a:r>
              <a:rPr lang="ru-RU" dirty="0" smtClean="0"/>
              <a:t> боковых зубов</a:t>
            </a:r>
          </a:p>
          <a:p>
            <a:r>
              <a:rPr lang="ru-RU" dirty="0" smtClean="0"/>
              <a:t>Вестибулярного положения </a:t>
            </a:r>
            <a:r>
              <a:rPr lang="ru-RU" dirty="0" err="1" smtClean="0"/>
              <a:t>премоляров</a:t>
            </a:r>
            <a:r>
              <a:rPr lang="ru-RU" dirty="0" smtClean="0"/>
              <a:t> и моляров</a:t>
            </a:r>
          </a:p>
        </p:txBody>
      </p:sp>
      <p:pic>
        <p:nvPicPr>
          <p:cNvPr id="4098" name="Picture 2" descr="C:\Users\Джа\Desktop\ортодонтия\вести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09" y="620432"/>
            <a:ext cx="4818093" cy="40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152400"/>
            <a:ext cx="2658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Этиология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89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371600"/>
            <a:ext cx="4572000" cy="4358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prstClr val="black"/>
                </a:solidFill>
              </a:rPr>
              <a:t>Вестибулоокклюзия</a:t>
            </a:r>
            <a:r>
              <a:rPr lang="ru-RU" sz="2800" dirty="0">
                <a:solidFill>
                  <a:prstClr val="black"/>
                </a:solidFill>
              </a:rPr>
              <a:t> может быть </a:t>
            </a:r>
            <a:r>
              <a:rPr lang="ru-RU" sz="2800" dirty="0" smtClean="0">
                <a:solidFill>
                  <a:prstClr val="black"/>
                </a:solidFill>
              </a:rPr>
              <a:t>одно- </a:t>
            </a:r>
            <a:r>
              <a:rPr lang="ru-RU" sz="2800" dirty="0">
                <a:solidFill>
                  <a:prstClr val="black"/>
                </a:solidFill>
              </a:rPr>
              <a:t>и двусторонней. При </a:t>
            </a:r>
            <a:r>
              <a:rPr lang="ru-RU" sz="2800" dirty="0" err="1">
                <a:solidFill>
                  <a:prstClr val="black"/>
                </a:solidFill>
              </a:rPr>
              <a:t>вестибулоокклюзии</a:t>
            </a:r>
            <a:r>
              <a:rPr lang="ru-RU" sz="2800" dirty="0">
                <a:solidFill>
                  <a:prstClr val="black"/>
                </a:solidFill>
              </a:rPr>
              <a:t>, сформированной за счет увеличения поперечного размера нижнего зубного ряда, отмечается значительное перекрытие верхних боковых зубов нижними.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81000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Calibri Light"/>
              </a:rPr>
              <a:t>Клиника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r="19414" b="19531"/>
          <a:stretch/>
        </p:blipFill>
        <p:spPr bwMode="auto">
          <a:xfrm>
            <a:off x="5408165" y="1752600"/>
            <a:ext cx="3382484" cy="2553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Диагностика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28650" y="1825625"/>
            <a:ext cx="3714750" cy="4351338"/>
          </a:xfrm>
        </p:spPr>
        <p:txBody>
          <a:bodyPr>
            <a:noAutofit/>
          </a:bodyPr>
          <a:lstStyle/>
          <a:p>
            <a:r>
              <a:rPr lang="ru-RU" sz="1800" dirty="0"/>
              <a:t>Постановке ортодонтического диагноза предшествует полное клиническое, функциональное и инструментальное обследование. При первичной консультации ортодонт производит осмотр лица и полости рта, осуществляет пальпацию и аускультацию ВНЧС, выполняет необходимые функциональные пробы, сопоставляет объективные данные с жалобами и анамнестическими сведениями.</a:t>
            </a:r>
          </a:p>
        </p:txBody>
      </p:sp>
      <p:pic>
        <p:nvPicPr>
          <p:cNvPr id="2052" name="Picture 4" descr="https://simptomyinfo.ru/uploads/images/c0/95/eb/c095ebb0-2986-41e8-a8c7-15ff997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9016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054655" cy="4351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09600" y="1981200"/>
            <a:ext cx="3276600" cy="3048000"/>
          </a:xfrm>
        </p:spPr>
        <p:txBody>
          <a:bodyPr>
            <a:normAutofit/>
          </a:bodyPr>
          <a:lstStyle/>
          <a:p>
            <a:r>
              <a:rPr lang="ru-RU" sz="2000" dirty="0"/>
              <a:t>Дальнейший алгоритм предполагает определение конструктивного прикуса, изготовление и анализ диагностических моделей челюстей,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6858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4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2590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Необходимые дополнительные методы исследования:</a:t>
            </a:r>
          </a:p>
          <a:p>
            <a:r>
              <a:rPr lang="ru-RU" dirty="0" smtClean="0"/>
              <a:t>ОПТГ (для пациентов до 9 лет)</a:t>
            </a:r>
          </a:p>
          <a:p>
            <a:r>
              <a:rPr lang="ru-RU" dirty="0" smtClean="0"/>
              <a:t>ТРГ в боковой проекции ( для пациентов от 9 лет и старше)</a:t>
            </a:r>
          </a:p>
          <a:p>
            <a:r>
              <a:rPr lang="ru-RU" dirty="0" smtClean="0"/>
              <a:t>КЛКТ с суставом 16*16 в естественной окклюзии ( для пациентов старше 9 лет)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6096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Диагностика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http://xn----dtbikdo1bddec6j.xn--p1ai/wp-content/uploads/2019/0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876800" cy="28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6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kern="0" dirty="0">
                <a:solidFill>
                  <a:srgbClr val="FF0000"/>
                </a:solidFill>
                <a:latin typeface="Calibri Light"/>
                <a:ea typeface="+mn-ea"/>
                <a:cs typeface="+mn-cs"/>
              </a:rPr>
              <a:t>Диагностика</a:t>
            </a:r>
            <a:r>
              <a:rPr lang="ru-RU" sz="18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В ходе обследования устанавливается разновидность и форма перекрестного прикуса, его этиология, сопутствующие нарушения, что влияет на объем и последовательность реализации лечебных мероприятий.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В комплексной диагностике нарушений, связанных с перекрестным прикусом, могут участвовать такие специалисты, как логопед, невролог, </a:t>
            </a:r>
            <a:r>
              <a:rPr lang="ru-RU" dirty="0" err="1"/>
              <a:t>оториноларинголог</a:t>
            </a:r>
            <a:r>
              <a:rPr lang="ru-RU" dirty="0"/>
              <a:t>, педиатр 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6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Прогноз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начале лечения в период временного прикуса нормализации </a:t>
            </a:r>
            <a:r>
              <a:rPr lang="ru-RU" dirty="0" err="1"/>
              <a:t>окклюзионных</a:t>
            </a:r>
            <a:r>
              <a:rPr lang="ru-RU" dirty="0"/>
              <a:t> взаимоотношений удается достичь с помощью консервативных мероприятий. Резко выраженная асимметрия лица при позднем начале лечения перекрестного прикуса в ряде случаев может быть устранена только хирургическим путем.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46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23" y="3169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7996954" cy="273881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Лечение заключается в устранении этиологических факторов, вызвавших патологию.</a:t>
            </a:r>
          </a:p>
          <a:p>
            <a:endParaRPr lang="ru-RU" dirty="0"/>
          </a:p>
          <a:p>
            <a:r>
              <a:rPr lang="ru-RU" dirty="0"/>
              <a:t>Кроме профилактических мероприятий, применяют </a:t>
            </a:r>
            <a:r>
              <a:rPr lang="ru-RU" dirty="0" err="1"/>
              <a:t>ортодонтические</a:t>
            </a:r>
            <a:r>
              <a:rPr lang="ru-RU" dirty="0"/>
              <a:t> аппараты. По показаниям повышают прикус посредством коронок или капп, укрепляемых на молочных молярах, что позволяет создать условия для нормализации роста и развития зубных дуг и челюстей и устранения смещения нижней челюсти.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5696" r="2746"/>
          <a:stretch/>
        </p:blipFill>
        <p:spPr bwMode="auto">
          <a:xfrm>
            <a:off x="1752600" y="3733800"/>
            <a:ext cx="5791200" cy="28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2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установления нижней челюсти в правильное положение применяют пластинки или каппы для верхней или нижней челюсти с наклонной плоскостью в боковом участке.</a:t>
            </a:r>
          </a:p>
          <a:p>
            <a:endParaRPr lang="ru-RU" dirty="0"/>
          </a:p>
          <a:p>
            <a:r>
              <a:rPr lang="ru-RU" dirty="0"/>
              <a:t>Для лечения перекрестного прикуса определяют конструктивный прикус; разобщают зубные ряды на стороне деформации, чтобы облегчить их расширение или сужение и устанавливают нижней челюсти в правильное положение при ее боковом смещении.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4590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7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0" y="14835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046" y="1219200"/>
            <a:ext cx="8305800" cy="266699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лечения перекрестного прикуса, сочетающегося с боковым смещением нижней челюсти, моделируют наклонную плоскость на пластинке для верхней челюсти – небную, для нижней челюсти – вестибулярную на стороне, противоположной </a:t>
            </a:r>
            <a:r>
              <a:rPr lang="ru-RU" dirty="0" smtClean="0"/>
              <a:t>смещению. Можно </a:t>
            </a:r>
            <a:r>
              <a:rPr lang="ru-RU" dirty="0"/>
              <a:t>делать наклонную плоскость и на стороне смещения нижней челюсти: на верхней пластинке – с вестибулярной стороны, на нижней – с оральной.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6" y="4162213"/>
            <a:ext cx="4734752" cy="21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22183" r="1747" b="7158"/>
          <a:stretch/>
        </p:blipFill>
        <p:spPr bwMode="auto">
          <a:xfrm>
            <a:off x="5257800" y="4153045"/>
            <a:ext cx="3368200" cy="21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2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Трансверзальные</a:t>
            </a:r>
            <a:r>
              <a:rPr lang="ru-RU" dirty="0" smtClean="0">
                <a:solidFill>
                  <a:srgbClr val="FF0000"/>
                </a:solidFill>
              </a:rPr>
              <a:t> аномалии. Определение.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трансверзальным</a:t>
            </a:r>
            <a:r>
              <a:rPr lang="ru-RU" dirty="0" smtClean="0"/>
              <a:t> аномалиям окклюзии относится </a:t>
            </a:r>
            <a:r>
              <a:rPr lang="ru-RU" dirty="0" err="1" smtClean="0"/>
              <a:t>перкрестная</a:t>
            </a:r>
            <a:r>
              <a:rPr lang="ru-RU" dirty="0" smtClean="0"/>
              <a:t> окклюзия.</a:t>
            </a:r>
          </a:p>
          <a:p>
            <a:r>
              <a:rPr lang="ru-RU" u="sng" dirty="0" smtClean="0"/>
              <a:t>Перекрёстная окклюзия </a:t>
            </a:r>
            <a:r>
              <a:rPr lang="ru-RU" dirty="0" smtClean="0"/>
              <a:t>– это аномалия смыкания зубных рядов в </a:t>
            </a:r>
            <a:r>
              <a:rPr lang="ru-RU" dirty="0" err="1" smtClean="0"/>
              <a:t>трансверзальном</a:t>
            </a:r>
            <a:r>
              <a:rPr lang="ru-RU" dirty="0" smtClean="0"/>
              <a:t> направлении, при которой нижний или верхний зубной ряд располагается </a:t>
            </a:r>
            <a:r>
              <a:rPr lang="ru-RU" dirty="0" err="1" smtClean="0"/>
              <a:t>вестибулярно</a:t>
            </a:r>
            <a:r>
              <a:rPr lang="ru-RU" dirty="0" smtClean="0"/>
              <a:t> или орально относительно </a:t>
            </a:r>
            <a:r>
              <a:rPr lang="ru-RU" dirty="0" err="1" smtClean="0"/>
              <a:t>проивоположного</a:t>
            </a:r>
            <a:r>
              <a:rPr lang="ru-RU" dirty="0" smtClean="0"/>
              <a:t> зубного ряда, имеющего правильную форму и нормальные размеры.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двустороннем перекрестном прикусе применяют расширяющую пластинку с </a:t>
            </a:r>
            <a:r>
              <a:rPr lang="ru-RU" dirty="0" err="1"/>
              <a:t>окклюзионными</a:t>
            </a:r>
            <a:r>
              <a:rPr lang="ru-RU" dirty="0"/>
              <a:t> накладками на боковые зубы без отпечатков жевательной поверхности противостоящих зубов, что облегчает расширение зубной дуги. </a:t>
            </a:r>
          </a:p>
        </p:txBody>
      </p:sp>
      <p:pic>
        <p:nvPicPr>
          <p:cNvPr id="12290" name="Picture 2" descr="https://i.ytimg.com/vi/eTLWgS6PrK0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576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3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значительном сужении верхней зубной дуги или челюсти, как одностороннем, так и двустороннем, показаны расширяющие пластинки с винтом или пружинами, а также с </a:t>
            </a:r>
            <a:r>
              <a:rPr lang="ru-RU" dirty="0" err="1"/>
              <a:t>накусочными</a:t>
            </a:r>
            <a:r>
              <a:rPr lang="ru-RU" dirty="0"/>
              <a:t> площадками в боковых участках. С помощью этих аппаратов нижней челюсти устанавливают в правильном положении, разобщают боковые зубы, что облегчает расширение верхнего зубного ряда, исправляют прикус. Перестраивают тонус жевательных мышц, нормализуют положение суставных головок нижней челюсти в височно-нижнечелюстном суставе.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13" y="1676400"/>
            <a:ext cx="3288676" cy="21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konspekta.net/medlecbazaimg2/736638745988.files/image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16" y="3969968"/>
            <a:ext cx="3215476" cy="27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1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резко выраженной аномалии прикуса, в том числе сочетающейся с сагиттальными и вертикальными аномалиями в возрасте 5 ½ - 6 лет, применяют функционально-направляющие или функционально-действующие </a:t>
            </a:r>
            <a:r>
              <a:rPr lang="ru-RU" dirty="0" err="1"/>
              <a:t>ортодонтические</a:t>
            </a:r>
            <a:r>
              <a:rPr lang="ru-RU" dirty="0"/>
              <a:t> аппараты. Чаще используют активатор. </a:t>
            </a:r>
            <a:endParaRPr lang="ru-RU" dirty="0" smtClean="0"/>
          </a:p>
          <a:p>
            <a:r>
              <a:rPr lang="ru-RU" dirty="0"/>
              <a:t>В рамках коррекции перекрестной окклюзии применяется как часть комплексного лечения.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04" y="1143000"/>
            <a:ext cx="3062214" cy="26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24" y="3752007"/>
            <a:ext cx="31430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8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одностороннем несоответствии положения боковых (сужение верхнего зубного ряда и расширение нижнего) к активатору </a:t>
            </a:r>
            <a:r>
              <a:rPr lang="ru-RU" dirty="0" err="1"/>
              <a:t>Андрезена</a:t>
            </a:r>
            <a:r>
              <a:rPr lang="ru-RU" dirty="0"/>
              <a:t> – </a:t>
            </a:r>
            <a:r>
              <a:rPr lang="ru-RU" dirty="0" err="1"/>
              <a:t>Гойпля</a:t>
            </a:r>
            <a:r>
              <a:rPr lang="ru-RU" dirty="0"/>
              <a:t> добавляют приспособления для перемещения боковых зубов (пружины, винты, рычаги и др.). </a:t>
            </a:r>
            <a:r>
              <a:rPr lang="ru-RU" dirty="0" err="1"/>
              <a:t>Окклюзионные</a:t>
            </a:r>
            <a:r>
              <a:rPr lang="ru-RU" dirty="0"/>
              <a:t> накладки сохраняют на стороне правильно сформированного прикуса. Прикус нормализуется в результате исправления положения зубов, роста суставного отростка и ветви НЧ и устранения ее смещения.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5362" name="Picture 2" descr="https://cf.ppt-online.org/files/slide/n/Ntq1LsZiozwjuv8e9JDxykbUcaIE2C6nWlOQr3KPd/slid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1809"/>
            <a:ext cx="3713818" cy="27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5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Можно применять активатор с односторонним подъязычным </a:t>
            </a:r>
            <a:r>
              <a:rPr lang="ru-RU" dirty="0" err="1"/>
              <a:t>пелотом</a:t>
            </a:r>
            <a:r>
              <a:rPr lang="ru-RU" dirty="0"/>
              <a:t> (на стороне правильного смыкания зубных рядов) или с двусторонним. В последнем случае он не должен прилегать к зубам, подлежащим язычному наклону с помощью вестибулярной дуги.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752600"/>
            <a:ext cx="298291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7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4343400" cy="4525963"/>
          </a:xfrm>
        </p:spPr>
        <p:txBody>
          <a:bodyPr/>
          <a:lstStyle/>
          <a:p>
            <a:r>
              <a:rPr lang="ru-RU" dirty="0" smtClean="0"/>
              <a:t>В возрасте старше 11 лет при перекрёстном прикусе показано лечение с помощью </a:t>
            </a:r>
            <a:r>
              <a:rPr lang="ru-RU" dirty="0" err="1" smtClean="0"/>
              <a:t>брекет</a:t>
            </a:r>
            <a:r>
              <a:rPr lang="ru-RU" dirty="0"/>
              <a:t>-</a:t>
            </a:r>
            <a:r>
              <a:rPr lang="ru-RU" dirty="0" smtClean="0"/>
              <a:t>систем и ношения специальных эластичных кросс-тяг. </a:t>
            </a:r>
            <a:endParaRPr lang="ru-RU" dirty="0"/>
          </a:p>
        </p:txBody>
      </p:sp>
      <p:pic>
        <p:nvPicPr>
          <p:cNvPr id="17410" name="Picture 2" descr="https://expertdent.net/wp-content/uploads/2016/11/Tyagi-na-breket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777"/>
            <a:ext cx="42670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4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Профилактика перекрестного прикуса предполагает систематическое посещение стоматолога, искоренение вредных привычек, контроль за правильностью осанки и положением ребенка во время сна, нормализацию носового дыхания и пр. </a:t>
            </a:r>
          </a:p>
        </p:txBody>
      </p:sp>
    </p:spTree>
    <p:extLst>
      <p:ext uri="{BB962C8B-B14F-4D97-AF65-F5344CB8AC3E}">
        <p14:creationId xmlns:p14="http://schemas.microsoft.com/office/powerpoint/2010/main" val="4751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Выявлять и устранять заболевания и аномалии зубов целесообразно в детском возрасте: это способствует правильному формированию зубных дуг, предупреждению формирования перекрестного прикуса, асимметрии лицевого скелета, патологии пародонта и височно-нижнечелюстного сустава.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2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Аюпова Ф. С., Терещенко Л. Ф.,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Восканян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А. Р. Сочетанные зубочелюстные аномалии у детей, обратившихся за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ортодонтической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помощью //Международный журнал прикладных и фундаментальных исследований. – 2014. – №. 2. – С. 27-31.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Бодрицкая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С. В., Кузьменко Е. В. Зависимость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трансверзальных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аномалий зубных рядов от параметров лицевого и мозгового отделов головы. – 2012. – С. 170.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Доменюк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Д. А. и др. Морфология височно-нижнечелюстного сустава при физиологической окклюзии и дистальной окклюзии, осложнённой дефектами зубных рядов (Часть II) //Институт стоматологии. – 2017. – №. 75. – С. 66-69.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Образцов Ю., Ларионов С. Пропедевтическая ортодонтия. –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Litres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, 2017.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Персин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Л. С., Елизарова В. М., Дьякова С. В. Стоматология детского возраста. Учебник в 3 ч. Ч. 3. Ортодонтия. – 2016.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Попов С. А.,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Сатыго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Е. А.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Трансверзальные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изменения параметров зубных рядов у подростков с дистальной окклюзией при проведении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ортодонтического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лечения с удалением и без удаления отдельных зубов //Стоматология детского возраста и профилактика. – 2012. – Т. 11. – №. 2. – С. 45-49.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Проффит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У. Р. Современная ортодонтия: пер. с англ./под ред. чл.-корр. РАМН, проф. ЛС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Персина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//М.: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МЕДпресс-информ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. – 2019.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553" y="609351"/>
            <a:ext cx="7886700" cy="5271272"/>
          </a:xfrm>
        </p:spPr>
        <p:txBody>
          <a:bodyPr/>
          <a:lstStyle/>
          <a:p>
            <a:r>
              <a:rPr lang="ru-RU" dirty="0" smtClean="0"/>
              <a:t>Перекрестная </a:t>
            </a:r>
            <a:r>
              <a:rPr lang="ru-RU" dirty="0"/>
              <a:t>окклюзия у детей с молочными зубами </a:t>
            </a:r>
            <a:r>
              <a:rPr lang="ru-RU" dirty="0" smtClean="0"/>
              <a:t>- </a:t>
            </a:r>
            <a:r>
              <a:rPr lang="ru-RU" dirty="0"/>
              <a:t>0,3-1,9% </a:t>
            </a:r>
            <a:endParaRPr lang="ru-RU" dirty="0" smtClean="0"/>
          </a:p>
          <a:p>
            <a:r>
              <a:rPr lang="ru-RU" dirty="0" smtClean="0"/>
              <a:t>Сменный прикус - </a:t>
            </a:r>
            <a:r>
              <a:rPr lang="ru-RU" dirty="0"/>
              <a:t>3</a:t>
            </a:r>
            <a:r>
              <a:rPr lang="ru-RU" dirty="0" smtClean="0"/>
              <a:t>%</a:t>
            </a:r>
          </a:p>
          <a:p>
            <a:r>
              <a:rPr lang="ru-RU" dirty="0" smtClean="0"/>
              <a:t>Постоянный прикус - </a:t>
            </a:r>
            <a:r>
              <a:rPr lang="ru-RU" dirty="0"/>
              <a:t>9,4</a:t>
            </a:r>
            <a:r>
              <a:rPr lang="ru-RU" dirty="0" smtClean="0"/>
              <a:t>%</a:t>
            </a:r>
          </a:p>
          <a:p>
            <a:r>
              <a:rPr lang="ru-RU" dirty="0" smtClean="0"/>
              <a:t>У </a:t>
            </a:r>
            <a:r>
              <a:rPr lang="ru-RU" dirty="0"/>
              <a:t>детей с расщелинами губы, альвеолярного отростка и нёба перекрестная окклюзия наблюдается в 72% </a:t>
            </a:r>
            <a:r>
              <a:rPr lang="ru-RU" dirty="0" smtClean="0"/>
              <a:t>случаев.</a:t>
            </a:r>
            <a:endParaRPr lang="ru-RU" dirty="0"/>
          </a:p>
        </p:txBody>
      </p:sp>
      <p:sp>
        <p:nvSpPr>
          <p:cNvPr id="4" name="AutoShape 4" descr="Картинки по запросу cross bi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8" y="3733800"/>
            <a:ext cx="4304003" cy="273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20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классификации </a:t>
            </a:r>
            <a:r>
              <a:rPr lang="ru-RU" sz="3200" dirty="0" err="1" smtClean="0">
                <a:solidFill>
                  <a:srgbClr val="FF0000"/>
                </a:solidFill>
              </a:rPr>
              <a:t>Персина</a:t>
            </a:r>
            <a:r>
              <a:rPr lang="ru-RU" sz="3200" dirty="0" smtClean="0">
                <a:solidFill>
                  <a:srgbClr val="FF0000"/>
                </a:solidFill>
              </a:rPr>
              <a:t> Л.С. (1990) различают три вида перекрёстной окклюзии: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Палатиноокклюзия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Лингвооклюзия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Вестибулооклюзия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Их </a:t>
            </a:r>
            <a:r>
              <a:rPr lang="ru-RU" sz="3200" dirty="0" smtClean="0"/>
              <a:t>сочетания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Бывает: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односторонней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двусторонней</a:t>
            </a:r>
            <a:endParaRPr lang="ru-RU" sz="3200" dirty="0"/>
          </a:p>
        </p:txBody>
      </p:sp>
      <p:pic>
        <p:nvPicPr>
          <p:cNvPr id="5122" name="Picture 2" descr="https://probolezny.ru/media/bolezny/perekrestnyj-prikus/tipy-perekryostnogo-prikusa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45305"/>
            <a:ext cx="4255755" cy="34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266790"/>
            <a:ext cx="4160520" cy="6377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Для данной аномалии характерны следующие </a:t>
            </a:r>
            <a:r>
              <a:rPr lang="ru-RU" i="1" u="sng" dirty="0"/>
              <a:t>лицевые признаки: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асимметрия лица, которая зависит от формы и выраженности аномалии, одно- или двустороннего нарушения, степени и протяженности нарушения смыкания зубных рядов, </a:t>
            </a:r>
            <a:r>
              <a:rPr lang="ru-RU" dirty="0" err="1"/>
              <a:t>зубоальвеолярной</a:t>
            </a:r>
            <a:r>
              <a:rPr lang="ru-RU" dirty="0"/>
              <a:t>, суставной или скелетной формы аномалии; </a:t>
            </a:r>
          </a:p>
          <a:p>
            <a:pPr lvl="0"/>
            <a:r>
              <a:rPr lang="ru-RU" dirty="0"/>
              <a:t>нарушение конфигурации лица, смещение подбородка </a:t>
            </a:r>
            <a:r>
              <a:rPr lang="ru-RU" dirty="0" err="1"/>
              <a:t>латерально</a:t>
            </a:r>
            <a:r>
              <a:rPr lang="ru-RU" dirty="0"/>
              <a:t>, асимметрия губ и ротация горизонтальных плоскостей лица.</a:t>
            </a:r>
          </a:p>
          <a:p>
            <a:endParaRPr lang="ru-RU" dirty="0"/>
          </a:p>
        </p:txBody>
      </p:sp>
      <p:pic>
        <p:nvPicPr>
          <p:cNvPr id="4098" name="Picture 2" descr="https://profy-dent.ru/wp-content/uploads/2017/10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533400"/>
            <a:ext cx="4501205" cy="29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rto-info.ru/wp-content/uploads/2016/09/perekrestnyj-prik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51" y="3960377"/>
            <a:ext cx="4282676" cy="19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9c3746c14e4807ce3af73c29fdbfe966/img89.jpg"/>
          <p:cNvPicPr>
            <a:picLocks noChangeAspect="1" noChangeArrowheads="1"/>
          </p:cNvPicPr>
          <p:nvPr/>
        </p:nvPicPr>
        <p:blipFill>
          <a:blip r:embed="rId2"/>
          <a:srcRect l="7000" r="7000"/>
          <a:stretch>
            <a:fillRect/>
          </a:stretch>
        </p:blipFill>
        <p:spPr bwMode="auto">
          <a:xfrm>
            <a:off x="609601" y="134684"/>
            <a:ext cx="7709408" cy="672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Этиология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Врождённое несоответствие размера челюстей</a:t>
            </a:r>
          </a:p>
          <a:p>
            <a:r>
              <a:rPr lang="ru-RU" dirty="0" smtClean="0"/>
              <a:t>Осложнения кариеса</a:t>
            </a:r>
          </a:p>
          <a:p>
            <a:r>
              <a:rPr lang="ru-RU" dirty="0" smtClean="0"/>
              <a:t>Нарушения физиологической </a:t>
            </a:r>
            <a:r>
              <a:rPr lang="ru-RU" dirty="0" err="1" smtClean="0"/>
              <a:t>стираемости</a:t>
            </a:r>
            <a:r>
              <a:rPr lang="ru-RU" dirty="0" smtClean="0"/>
              <a:t> зубов</a:t>
            </a:r>
          </a:p>
          <a:p>
            <a:r>
              <a:rPr lang="ru-RU" dirty="0" smtClean="0"/>
              <a:t>Врождённые аномалии развития челюстей( расщелины губы, альвеолярного отростка, нёба, синдром </a:t>
            </a:r>
            <a:r>
              <a:rPr lang="ru-RU" dirty="0" err="1" smtClean="0"/>
              <a:t>Гольденхара</a:t>
            </a:r>
            <a:endParaRPr lang="ru-RU" dirty="0" smtClean="0"/>
          </a:p>
          <a:p>
            <a:r>
              <a:rPr lang="ru-RU" dirty="0" smtClean="0"/>
              <a:t>Нарушение кальциевого обмена в </a:t>
            </a:r>
            <a:r>
              <a:rPr lang="ru-RU" dirty="0" smtClean="0"/>
              <a:t>организме</a:t>
            </a:r>
          </a:p>
          <a:p>
            <a:r>
              <a:rPr lang="ru-RU" dirty="0"/>
              <a:t>Нарушение нервно-рефлекторных процессов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90600"/>
            <a:ext cx="3615101" cy="5513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Палатиноокклюзия</a:t>
            </a:r>
            <a:r>
              <a:rPr lang="ru-RU" dirty="0" smtClean="0"/>
              <a:t> формируется </a:t>
            </a:r>
            <a:r>
              <a:rPr lang="ru-RU" dirty="0"/>
              <a:t>за </a:t>
            </a:r>
            <a:r>
              <a:rPr lang="ru-RU" dirty="0" smtClean="0"/>
              <a:t>счет:</a:t>
            </a:r>
          </a:p>
          <a:p>
            <a:r>
              <a:rPr lang="ru-RU" dirty="0" smtClean="0"/>
              <a:t>диспропорции </a:t>
            </a:r>
            <a:r>
              <a:rPr lang="ru-RU" dirty="0"/>
              <a:t>размера боковых зубов (</a:t>
            </a:r>
            <a:r>
              <a:rPr lang="ru-RU" dirty="0" err="1"/>
              <a:t>микродентии</a:t>
            </a:r>
            <a:r>
              <a:rPr lang="ru-RU" dirty="0"/>
              <a:t> верхней челюсти), </a:t>
            </a:r>
            <a:endParaRPr lang="ru-RU" dirty="0" smtClean="0"/>
          </a:p>
          <a:p>
            <a:r>
              <a:rPr lang="ru-RU" dirty="0" smtClean="0"/>
              <a:t>диспропорции </a:t>
            </a:r>
            <a:r>
              <a:rPr lang="ru-RU" dirty="0"/>
              <a:t>количества боковых зубов (</a:t>
            </a:r>
            <a:r>
              <a:rPr lang="ru-RU" dirty="0" err="1"/>
              <a:t>гиподонтии</a:t>
            </a:r>
            <a:r>
              <a:rPr lang="ru-RU" dirty="0"/>
              <a:t> верхних зубов), </a:t>
            </a:r>
            <a:endParaRPr lang="ru-RU" dirty="0" smtClean="0"/>
          </a:p>
          <a:p>
            <a:r>
              <a:rPr lang="ru-RU" dirty="0" smtClean="0"/>
              <a:t>диспропорции </a:t>
            </a:r>
            <a:r>
              <a:rPr lang="ru-RU" dirty="0"/>
              <a:t>поперечных размеров зубных рядов, апикальных тел челюстей (сужения верхнего зубного ряда, апикального базиса верхней челюсти).</a:t>
            </a:r>
          </a:p>
        </p:txBody>
      </p:sp>
      <p:pic>
        <p:nvPicPr>
          <p:cNvPr id="2050" name="Picture 2" descr="C:\Users\Джа\Desktop\ортодонтия\палато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63" y="153621"/>
            <a:ext cx="335728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020" y="179572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400" kern="0" dirty="0">
                <a:solidFill>
                  <a:srgbClr val="FF0000"/>
                </a:solidFill>
              </a:rPr>
              <a:t>Этиология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1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</a:t>
            </a:r>
            <a:r>
              <a:rPr lang="ru-RU" i="1" u="sng" dirty="0" err="1"/>
              <a:t>палатиноокклюзии</a:t>
            </a:r>
            <a:r>
              <a:rPr lang="ru-RU" dirty="0"/>
              <a:t> нёбные бугорки боковых зубов верхней челюсти проецируются при смыкании орально от продольных </a:t>
            </a:r>
            <a:r>
              <a:rPr lang="ru-RU" dirty="0" err="1"/>
              <a:t>фиссур</a:t>
            </a:r>
            <a:r>
              <a:rPr lang="ru-RU" dirty="0"/>
              <a:t> одноименных зубов нижней челюсти в результате уменьшения поперечных размеров верхнего зубного ряда. При этом нёбные бугорки боковых зубов верхней челюсти при смыкании контактируют не с продольными </a:t>
            </a:r>
            <a:r>
              <a:rPr lang="ru-RU" dirty="0" err="1"/>
              <a:t>фиссурами</a:t>
            </a:r>
            <a:r>
              <a:rPr lang="ru-RU" dirty="0"/>
              <a:t> боковых зубов нижней челюсти, а с их язычными бугорками и при выраженности аномалии могут остаться без контактов.</a:t>
            </a:r>
          </a:p>
          <a:p>
            <a:endParaRPr lang="ru-RU" dirty="0"/>
          </a:p>
        </p:txBody>
      </p:sp>
      <p:pic>
        <p:nvPicPr>
          <p:cNvPr id="1027" name="Picture 3" descr="C:\Users\Джа\Desktop\ортодонтия\пала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88481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0" y="381000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Calibri Light"/>
              </a:rPr>
              <a:t>Клиника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1246</Words>
  <Application>Microsoft Office PowerPoint</Application>
  <PresentationFormat>Экран (4:3)</PresentationFormat>
  <Paragraphs>96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 «Трансверзальные аномалии. Палатиноокклюзия. Вестибулоокклюзия. Этиология, клиника, лечение, профилактика.»</vt:lpstr>
      <vt:lpstr>Трансверзальные аномалии. Определение.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.</vt:lpstr>
      <vt:lpstr>Презентация PowerPoint</vt:lpstr>
      <vt:lpstr>Диагностика </vt:lpstr>
      <vt:lpstr>Прогноз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Профилактика</vt:lpstr>
      <vt:lpstr>Профилактика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«Трансверзальные аномалии. Палатиноокклюзия. Вестибулоокклюзия. Этиология, клиника, патогенез, лечение, профилактика.»</dc:title>
  <dc:creator>Василина Снеткова</dc:creator>
  <cp:lastModifiedBy>tech</cp:lastModifiedBy>
  <cp:revision>14</cp:revision>
  <dcterms:created xsi:type="dcterms:W3CDTF">2020-02-11T15:32:33Z</dcterms:created>
  <dcterms:modified xsi:type="dcterms:W3CDTF">2020-02-13T13:27:13Z</dcterms:modified>
</cp:coreProperties>
</file>