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EFBBC26-0DE3-4D32-A2A8-2AC6468F96D3}"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27796931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FBBC26-0DE3-4D32-A2A8-2AC6468F96D3}"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41166774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FBBC26-0DE3-4D32-A2A8-2AC6468F96D3}"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27751483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FBBC26-0DE3-4D32-A2A8-2AC6468F96D3}"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25814013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EFBBC26-0DE3-4D32-A2A8-2AC6468F96D3}"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16038675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EFBBC26-0DE3-4D32-A2A8-2AC6468F96D3}" type="datetimeFigureOut">
              <a:rPr lang="ru-RU" smtClean="0"/>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29341754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FBBC26-0DE3-4D32-A2A8-2AC6468F96D3}" type="datetimeFigureOut">
              <a:rPr lang="ru-RU" smtClean="0"/>
              <a:t>19.05.2020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1710678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EFBBC26-0DE3-4D32-A2A8-2AC6468F96D3}" type="datetimeFigureOut">
              <a:rPr lang="ru-RU" smtClean="0"/>
              <a:t>19.05.2020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41799678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FBBC26-0DE3-4D32-A2A8-2AC6468F96D3}" type="datetimeFigureOut">
              <a:rPr lang="ru-RU" smtClean="0"/>
              <a:t>19.05.2020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33244563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FBBC26-0DE3-4D32-A2A8-2AC6468F96D3}" type="datetimeFigureOut">
              <a:rPr lang="ru-RU" smtClean="0"/>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19964326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FBBC26-0DE3-4D32-A2A8-2AC6468F96D3}" type="datetimeFigureOut">
              <a:rPr lang="ru-RU" smtClean="0"/>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040189-62D6-4803-A0E6-3BF70E87AD21}" type="slidenum">
              <a:rPr lang="ru-RU" smtClean="0"/>
              <a:t>‹#›</a:t>
            </a:fld>
            <a:endParaRPr lang="ru-RU"/>
          </a:p>
        </p:txBody>
      </p:sp>
    </p:spTree>
    <p:extLst>
      <p:ext uri="{BB962C8B-B14F-4D97-AF65-F5344CB8AC3E}">
        <p14:creationId xmlns:p14="http://schemas.microsoft.com/office/powerpoint/2010/main" val="25019355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BBC26-0DE3-4D32-A2A8-2AC6468F96D3}" type="datetimeFigureOut">
              <a:rPr lang="ru-RU" smtClean="0"/>
              <a:t>19.05.2020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40189-62D6-4803-A0E6-3BF70E87AD21}" type="slidenum">
              <a:rPr lang="ru-RU" smtClean="0"/>
              <a:t>‹#›</a:t>
            </a:fld>
            <a:endParaRPr lang="ru-RU"/>
          </a:p>
        </p:txBody>
      </p:sp>
    </p:spTree>
    <p:extLst>
      <p:ext uri="{BB962C8B-B14F-4D97-AF65-F5344CB8AC3E}">
        <p14:creationId xmlns:p14="http://schemas.microsoft.com/office/powerpoint/2010/main" val="110938934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512167"/>
          </a:xfrm>
        </p:spPr>
        <p:txBody>
          <a:bodyPr>
            <a:normAutofit fontScale="90000"/>
          </a:bodyPr>
          <a:lstStyle/>
          <a:p>
            <a:r>
              <a:rPr lang="ru-RU" sz="2300" dirty="0">
                <a:latin typeface="Times New Roman" panose="02020603050405020304" pitchFamily="18" charset="0"/>
                <a:cs typeface="Times New Roman" panose="02020603050405020304" pitchFamily="18" charset="0"/>
              </a:rPr>
              <a:t>ФГБОУ ВО </a:t>
            </a:r>
            <a:r>
              <a:rPr lang="ru-RU" sz="2300" dirty="0" err="1" smtClean="0">
                <a:latin typeface="Times New Roman" panose="02020603050405020304" pitchFamily="18" charset="0"/>
                <a:cs typeface="Times New Roman" panose="02020603050405020304" pitchFamily="18" charset="0"/>
              </a:rPr>
              <a:t>КрасГМУ</a:t>
            </a:r>
            <a:r>
              <a:rPr lang="ru-RU" sz="2300" dirty="0" smtClean="0">
                <a:latin typeface="Times New Roman" panose="02020603050405020304" pitchFamily="18" charset="0"/>
                <a:cs typeface="Times New Roman" panose="02020603050405020304" pitchFamily="18" charset="0"/>
              </a:rPr>
              <a:t> им</a:t>
            </a:r>
            <a:r>
              <a:rPr lang="ru-RU" sz="2300" dirty="0">
                <a:latin typeface="Times New Roman" panose="02020603050405020304" pitchFamily="18" charset="0"/>
                <a:cs typeface="Times New Roman" panose="02020603050405020304" pitchFamily="18" charset="0"/>
              </a:rPr>
              <a:t>. проф. В.Ф. </a:t>
            </a:r>
            <a:r>
              <a:rPr lang="ru-RU" sz="2300" dirty="0" err="1">
                <a:latin typeface="Times New Roman" panose="02020603050405020304" pitchFamily="18" charset="0"/>
                <a:cs typeface="Times New Roman" panose="02020603050405020304" pitchFamily="18" charset="0"/>
              </a:rPr>
              <a:t>Войно-Ясенецкого</a:t>
            </a:r>
            <a:r>
              <a:rPr lang="ru-RU" sz="2300" dirty="0">
                <a:latin typeface="Times New Roman" panose="02020603050405020304" pitchFamily="18" charset="0"/>
                <a:cs typeface="Times New Roman" panose="02020603050405020304" pitchFamily="18" charset="0"/>
              </a:rPr>
              <a:t> Минздрава России</a:t>
            </a:r>
            <a:br>
              <a:rPr lang="ru-RU" sz="2300" dirty="0">
                <a:latin typeface="Times New Roman" panose="02020603050405020304" pitchFamily="18" charset="0"/>
                <a:cs typeface="Times New Roman" panose="02020603050405020304" pitchFamily="18" charset="0"/>
              </a:rPr>
            </a:br>
            <a:r>
              <a:rPr lang="ru-RU" sz="2300" dirty="0">
                <a:latin typeface="Times New Roman" panose="02020603050405020304" pitchFamily="18" charset="0"/>
                <a:cs typeface="Times New Roman" panose="02020603050405020304" pitchFamily="18" charset="0"/>
              </a:rPr>
              <a:t>Фармацевтический колледж</a:t>
            </a:r>
            <a:r>
              <a:rPr lang="ru-RU" dirty="0"/>
              <a:t/>
            </a:r>
            <a:br>
              <a:rPr lang="ru-RU" dirty="0"/>
            </a:br>
            <a:endParaRPr lang="ru-RU" dirty="0"/>
          </a:p>
        </p:txBody>
      </p:sp>
      <p:sp>
        <p:nvSpPr>
          <p:cNvPr id="3" name="Подзаголовок 2"/>
          <p:cNvSpPr>
            <a:spLocks noGrp="1"/>
          </p:cNvSpPr>
          <p:nvPr>
            <p:ph type="subTitle" idx="1"/>
          </p:nvPr>
        </p:nvSpPr>
        <p:spPr>
          <a:xfrm>
            <a:off x="323528" y="1916832"/>
            <a:ext cx="8496944" cy="4752528"/>
          </a:xfrm>
        </p:spPr>
        <p:txBody>
          <a:bodyPr>
            <a:normAutofit/>
          </a:bodyPr>
          <a:lstStyle/>
          <a:p>
            <a:r>
              <a:rPr lang="ru-RU" sz="3800" dirty="0" smtClean="0">
                <a:solidFill>
                  <a:schemeClr val="tx1"/>
                </a:solidFill>
                <a:latin typeface="Times New Roman" panose="02020603050405020304" pitchFamily="18" charset="0"/>
                <a:cs typeface="Times New Roman" panose="02020603050405020304" pitchFamily="18" charset="0"/>
              </a:rPr>
              <a:t>ЛИЦЕНЗИРОВАНИЕ АПТЕЧНОЙ ОРГАНИЗАЦИИ</a:t>
            </a:r>
          </a:p>
          <a:p>
            <a:endParaRPr lang="ru-RU" sz="3800" dirty="0">
              <a:solidFill>
                <a:schemeClr val="tx1"/>
              </a:solidFill>
              <a:latin typeface="Times New Roman" panose="02020603050405020304" pitchFamily="18" charset="0"/>
              <a:cs typeface="Times New Roman" panose="02020603050405020304" pitchFamily="18" charset="0"/>
            </a:endParaRPr>
          </a:p>
          <a:p>
            <a:pPr algn="r"/>
            <a:endParaRPr lang="ru-RU" sz="2400" dirty="0" smtClean="0">
              <a:solidFill>
                <a:schemeClr val="tx1"/>
              </a:solidFill>
              <a:latin typeface="Times New Roman" panose="02020603050405020304" pitchFamily="18" charset="0"/>
              <a:cs typeface="Times New Roman" panose="02020603050405020304" pitchFamily="18" charset="0"/>
            </a:endParaRPr>
          </a:p>
          <a:p>
            <a:pPr algn="r"/>
            <a:r>
              <a:rPr lang="ru-RU" sz="2400" dirty="0" smtClean="0">
                <a:solidFill>
                  <a:schemeClr val="tx1"/>
                </a:solidFill>
                <a:latin typeface="Times New Roman" panose="02020603050405020304" pitchFamily="18" charset="0"/>
                <a:cs typeface="Times New Roman" panose="02020603050405020304" pitchFamily="18" charset="0"/>
              </a:rPr>
              <a:t>Студент: Соломенникова В.Ю.</a:t>
            </a:r>
          </a:p>
          <a:p>
            <a:pPr algn="r"/>
            <a:r>
              <a:rPr lang="ru-RU" sz="2400" dirty="0" smtClean="0">
                <a:solidFill>
                  <a:schemeClr val="tx1"/>
                </a:solidFill>
                <a:latin typeface="Times New Roman" panose="02020603050405020304" pitchFamily="18" charset="0"/>
                <a:cs typeface="Times New Roman" panose="02020603050405020304" pitchFamily="18" charset="0"/>
              </a:rPr>
              <a:t>Преподаватель: Анишева Л.А.</a:t>
            </a:r>
          </a:p>
          <a:p>
            <a:pPr algn="r"/>
            <a:endParaRPr lang="ru-RU" sz="2400" dirty="0" smtClean="0">
              <a:solidFill>
                <a:schemeClr val="tx1"/>
              </a:solidFill>
              <a:latin typeface="Times New Roman" panose="02020603050405020304" pitchFamily="18" charset="0"/>
              <a:cs typeface="Times New Roman" panose="02020603050405020304" pitchFamily="18" charset="0"/>
            </a:endParaRPr>
          </a:p>
          <a:p>
            <a:pPr algn="r"/>
            <a:endParaRPr lang="ru-RU" sz="2400" dirty="0">
              <a:solidFill>
                <a:schemeClr val="tx1"/>
              </a:solidFill>
              <a:latin typeface="Times New Roman" panose="02020603050405020304" pitchFamily="18" charset="0"/>
              <a:cs typeface="Times New Roman" panose="02020603050405020304" pitchFamily="18" charset="0"/>
            </a:endParaRPr>
          </a:p>
          <a:p>
            <a:r>
              <a:rPr lang="ru-RU" sz="2400" dirty="0" smtClean="0">
                <a:solidFill>
                  <a:schemeClr val="tx1"/>
                </a:solidFill>
                <a:latin typeface="Times New Roman" panose="02020603050405020304" pitchFamily="18" charset="0"/>
                <a:cs typeface="Times New Roman" panose="02020603050405020304" pitchFamily="18" charset="0"/>
              </a:rPr>
              <a:t>Красноярск 2020</a:t>
            </a:r>
            <a:endParaRPr lang="ru-RU" sz="2400" dirty="0">
              <a:solidFill>
                <a:schemeClr val="tx1"/>
              </a:solidFill>
              <a:latin typeface="Times New Roman" panose="02020603050405020304" pitchFamily="18" charset="0"/>
              <a:cs typeface="Times New Roman" panose="02020603050405020304" pitchFamily="18" charset="0"/>
            </a:endParaRPr>
          </a:p>
          <a:p>
            <a:pPr algn="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1496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smtClean="0">
                <a:latin typeface="Times New Roman" panose="02020603050405020304" pitchFamily="18" charset="0"/>
                <a:cs typeface="Times New Roman" panose="02020603050405020304" pitchFamily="18" charset="0"/>
              </a:rPr>
              <a:t>ЛИЦЕНЗИРОВАНИЕ</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340768"/>
            <a:ext cx="8496944" cy="5328592"/>
          </a:xfrm>
        </p:spPr>
        <p:txBody>
          <a:bodyPr>
            <a:noAutofit/>
          </a:bodyPr>
          <a:lstStyle/>
          <a:p>
            <a:pPr algn="just"/>
            <a:r>
              <a:rPr lang="ru-RU" sz="2200" dirty="0" smtClean="0">
                <a:latin typeface="Times New Roman" panose="02020603050405020304" pitchFamily="18" charset="0"/>
                <a:cs typeface="Times New Roman" panose="02020603050405020304" pitchFamily="18" charset="0"/>
              </a:rPr>
              <a:t>Срок рассмотрения документов и предоставления лицензии – 45 суток;</a:t>
            </a:r>
          </a:p>
          <a:p>
            <a:pPr algn="just"/>
            <a:r>
              <a:rPr lang="ru-RU" sz="2200" dirty="0" smtClean="0">
                <a:latin typeface="Times New Roman" panose="02020603050405020304" pitchFamily="18" charset="0"/>
                <a:cs typeface="Times New Roman" panose="02020603050405020304" pitchFamily="18" charset="0"/>
              </a:rPr>
              <a:t>Срок действия лицензии 5 лет. Срок действия лицензии может быть продлен в порядке, предусмотренном для переоформления лицензии;</a:t>
            </a:r>
          </a:p>
          <a:p>
            <a:pPr algn="just"/>
            <a:r>
              <a:rPr lang="ru-RU" sz="2200" dirty="0" smtClean="0">
                <a:latin typeface="Times New Roman" panose="02020603050405020304" pitchFamily="18" charset="0"/>
                <a:cs typeface="Times New Roman" panose="02020603050405020304" pitchFamily="18" charset="0"/>
              </a:rPr>
              <a:t>Госпошлина: за рассмотрение заявления – 300руб., за предоставление бланка лицензии – 1000 руб.</a:t>
            </a:r>
          </a:p>
          <a:p>
            <a:pPr algn="just"/>
            <a:r>
              <a:rPr lang="ru-RU" sz="2200" dirty="0" smtClean="0">
                <a:latin typeface="Times New Roman" panose="02020603050405020304" pitchFamily="18" charset="0"/>
                <a:cs typeface="Times New Roman" panose="02020603050405020304" pitchFamily="18" charset="0"/>
              </a:rPr>
              <a:t>Лицензиат имеет право на получение заверенных лицензирующим органом копий документа, подтверждающего наличие лицензии;</a:t>
            </a:r>
          </a:p>
          <a:p>
            <a:pPr algn="just"/>
            <a:r>
              <a:rPr lang="ru-RU" sz="2200" dirty="0" smtClean="0">
                <a:latin typeface="Times New Roman" panose="02020603050405020304" pitchFamily="18" charset="0"/>
                <a:cs typeface="Times New Roman" panose="02020603050405020304" pitchFamily="18" charset="0"/>
              </a:rPr>
              <a:t>В случае утраты документа, подтверждающего наличие лицензии, лицензиат имеет право на получение его дубликата;</a:t>
            </a:r>
          </a:p>
          <a:p>
            <a:pPr algn="just"/>
            <a:r>
              <a:rPr lang="ru-RU" sz="2200" dirty="0" smtClean="0">
                <a:latin typeface="Times New Roman" panose="02020603050405020304" pitchFamily="18" charset="0"/>
                <a:cs typeface="Times New Roman" panose="02020603050405020304" pitchFamily="18" charset="0"/>
              </a:rPr>
              <a:t>Дубликат или копия подтверждающего наличие лицензии документа предоставляется лицензиату в течение 10 дней с даты получения лицензирующим органом соответствующего письменного заявления.</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6352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ОТКАЗ В ПРЕДОСТАВЛЕНИИ ЛИЦЕНЗИИ</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lgn="just"/>
            <a:r>
              <a:rPr lang="ru-RU" sz="3600" dirty="0" smtClean="0">
                <a:latin typeface="Times New Roman" panose="02020603050405020304" pitchFamily="18" charset="0"/>
                <a:cs typeface="Times New Roman" panose="02020603050405020304" pitchFamily="18" charset="0"/>
              </a:rPr>
              <a:t>При наличии в документах недостоверных или искаженных сведений;</a:t>
            </a:r>
          </a:p>
          <a:p>
            <a:pPr algn="just"/>
            <a:r>
              <a:rPr lang="ru-RU" sz="3600" dirty="0" smtClean="0">
                <a:latin typeface="Times New Roman" panose="02020603050405020304" pitchFamily="18" charset="0"/>
                <a:cs typeface="Times New Roman" panose="02020603050405020304" pitchFamily="18" charset="0"/>
              </a:rPr>
              <a:t>При несоответствии соискателя ЛТУ (лицензионных требований и условий)</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5514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dirty="0" smtClean="0">
                <a:latin typeface="Times New Roman" panose="02020603050405020304" pitchFamily="18" charset="0"/>
                <a:cs typeface="Times New Roman" panose="02020603050405020304" pitchFamily="18" charset="0"/>
              </a:rPr>
              <a:t>ЛИЦЕНЗИОННЫЕ ТРЕБОВАНИЯ К ПЕРСОНАЛУ</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5069160"/>
          </a:xfrm>
        </p:spPr>
        <p:txBody>
          <a:bodyPr>
            <a:normAutofit fontScale="70000" lnSpcReduction="20000"/>
          </a:bodyPr>
          <a:lstStyle/>
          <a:p>
            <a:r>
              <a:rPr lang="ru-RU" dirty="0" smtClean="0"/>
              <a:t>Наличие у руководителя соискателя лицензии (лицензиата), деятельность которого непосредственно связана с приемом, хранением, отпуском, изготовлением и уничтожением ЛС, высшего фармацевтического образования, стажа работы по специальности не менее 3 лет и сертификата специалиста;</a:t>
            </a:r>
          </a:p>
          <a:p>
            <a:pPr marL="0" indent="0">
              <a:buNone/>
            </a:pPr>
            <a:endParaRPr lang="ru-RU" dirty="0" smtClean="0"/>
          </a:p>
          <a:p>
            <a:r>
              <a:rPr lang="ru-RU" dirty="0" smtClean="0"/>
              <a:t>Наличие у ИП – соискателя лицензии высшего или среднего фармацевтического образования и сертификата специалиста;</a:t>
            </a:r>
          </a:p>
          <a:p>
            <a:pPr marL="0" indent="0">
              <a:buNone/>
            </a:pPr>
            <a:endParaRPr lang="ru-RU" dirty="0" smtClean="0"/>
          </a:p>
          <a:p>
            <a:r>
              <a:rPr lang="ru-RU" dirty="0" smtClean="0"/>
              <a:t>Наличие у соискателя лицензии работников, деятельность которых связана с изготовлением, приемом, хранением, отпуском и продажей ЛС, имеющих высшее или среднее фармацевтическое образование и сертификаты специалиста;</a:t>
            </a:r>
          </a:p>
          <a:p>
            <a:pPr marL="0" indent="0">
              <a:buNone/>
            </a:pPr>
            <a:endParaRPr lang="ru-RU" dirty="0" smtClean="0"/>
          </a:p>
          <a:p>
            <a:r>
              <a:rPr lang="ru-RU" dirty="0" smtClean="0"/>
              <a:t>Повышение квалификации специалистов с фармацевтическим образованием не реже одного раза в 5 лет.</a:t>
            </a:r>
            <a:endParaRPr lang="ru-RU" dirty="0"/>
          </a:p>
        </p:txBody>
      </p:sp>
    </p:spTree>
    <p:extLst>
      <p:ext uri="{BB962C8B-B14F-4D97-AF65-F5344CB8AC3E}">
        <p14:creationId xmlns:p14="http://schemas.microsoft.com/office/powerpoint/2010/main" val="891196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latin typeface="Times New Roman" panose="02020603050405020304" pitchFamily="18" charset="0"/>
                <a:cs typeface="Times New Roman" panose="02020603050405020304" pitchFamily="18" charset="0"/>
              </a:rPr>
              <a:t>ЛИЦЕНЗИЯ</a:t>
            </a:r>
            <a:endParaRPr lang="ru-RU" sz="6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600200"/>
            <a:ext cx="7344816" cy="4782418"/>
          </a:xfrm>
        </p:spPr>
      </p:pic>
    </p:spTree>
    <p:extLst>
      <p:ext uri="{BB962C8B-B14F-4D97-AF65-F5344CB8AC3E}">
        <p14:creationId xmlns:p14="http://schemas.microsoft.com/office/powerpoint/2010/main" val="27321262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000" dirty="0" smtClean="0">
                <a:latin typeface="Times New Roman" panose="02020603050405020304" pitchFamily="18" charset="0"/>
                <a:cs typeface="Times New Roman" panose="02020603050405020304" pitchFamily="18" charset="0"/>
              </a:rPr>
              <a:t>СПАСИБО ЗА ВНИМАНИЕ!</a:t>
            </a:r>
            <a:endParaRPr lang="ru-RU" sz="5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2612" y="1600200"/>
            <a:ext cx="4598776" cy="4525963"/>
          </a:xfrm>
        </p:spPr>
      </p:pic>
    </p:spTree>
    <p:extLst>
      <p:ext uri="{BB962C8B-B14F-4D97-AF65-F5344CB8AC3E}">
        <p14:creationId xmlns:p14="http://schemas.microsoft.com/office/powerpoint/2010/main" val="9255584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ЛИЦЕНЗИЯ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85000" lnSpcReduction="20000"/>
          </a:bodyPr>
          <a:lstStyle/>
          <a:p>
            <a:pPr marL="0" indent="0" algn="just">
              <a:buNone/>
            </a:pPr>
            <a:r>
              <a:rPr lang="ru-RU" b="1" dirty="0"/>
              <a:t>Лицензия</a:t>
            </a:r>
            <a:r>
              <a:rPr lang="ru-RU" dirty="0"/>
              <a:t> - специальное разрешение на право осуществления юридическим лицом или индивидуальным предпринимателем конкретного вида деятельности (выполнения работ, оказания услуг, составляющих лицензируемый вид деятельности), которое подтверждается документом, выданным лицензирующим органом на бумажном носителе или в форме электронного документа, подписанного электронной подписью. В случае, если в заявлении о предоставлении лицензии указывалось на необходимость выдачи такого документа в форме электронного документа.</a:t>
            </a:r>
          </a:p>
          <a:p>
            <a:pPr marL="0" indent="0">
              <a:buNone/>
            </a:pPr>
            <a:endParaRPr lang="ru-RU" dirty="0"/>
          </a:p>
        </p:txBody>
      </p:sp>
    </p:spTree>
    <p:extLst>
      <p:ext uri="{BB962C8B-B14F-4D97-AF65-F5344CB8AC3E}">
        <p14:creationId xmlns:p14="http://schemas.microsoft.com/office/powerpoint/2010/main" val="10806917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anose="02020603050405020304" pitchFamily="18" charset="0"/>
                <a:cs typeface="Times New Roman" panose="02020603050405020304" pitchFamily="18" charset="0"/>
              </a:rPr>
              <a:t>ЛИЦЕНЗИЯ</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1615" y="1600200"/>
            <a:ext cx="3620770" cy="4525963"/>
          </a:xfrm>
        </p:spPr>
      </p:pic>
    </p:spTree>
    <p:extLst>
      <p:ext uri="{BB962C8B-B14F-4D97-AF65-F5344CB8AC3E}">
        <p14:creationId xmlns:p14="http://schemas.microsoft.com/office/powerpoint/2010/main" val="19669035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fontScale="90000"/>
          </a:bodyPr>
          <a:lstStyle/>
          <a:p>
            <a:pPr lvl="1" algn="ctr" rtl="0">
              <a:spcBef>
                <a:spcPct val="0"/>
              </a:spcBef>
            </a:pPr>
            <a:r>
              <a:rPr lang="ru-RU" sz="4000" dirty="0">
                <a:solidFill>
                  <a:schemeClr val="tx1"/>
                </a:solidFill>
                <a:latin typeface="Times New Roman" panose="02020603050405020304" pitchFamily="18" charset="0"/>
                <a:cs typeface="Times New Roman" panose="02020603050405020304" pitchFamily="18" charset="0"/>
              </a:rPr>
              <a:t>Перечень нормативных документов, регламентирующих лицензирование фармацевтической деятельности.</a:t>
            </a:r>
            <a:r>
              <a:rPr lang="ru-RU" sz="1600" dirty="0"/>
              <a:t/>
            </a:r>
            <a:br>
              <a:rPr lang="ru-RU" sz="1600" dirty="0"/>
            </a:br>
            <a:endParaRPr lang="ru-RU" dirty="0"/>
          </a:p>
        </p:txBody>
      </p:sp>
      <p:sp>
        <p:nvSpPr>
          <p:cNvPr id="3" name="Объект 2"/>
          <p:cNvSpPr>
            <a:spLocks noGrp="1"/>
          </p:cNvSpPr>
          <p:nvPr>
            <p:ph idx="1"/>
          </p:nvPr>
        </p:nvSpPr>
        <p:spPr>
          <a:xfrm>
            <a:off x="457200" y="2420888"/>
            <a:ext cx="8229600" cy="3705275"/>
          </a:xfrm>
        </p:spPr>
        <p:txBody>
          <a:bodyPr/>
          <a:lstStyle/>
          <a:p>
            <a:pPr lvl="0" algn="just"/>
            <a:r>
              <a:rPr lang="ru-RU" dirty="0">
                <a:latin typeface="Times New Roman" panose="02020603050405020304" pitchFamily="18" charset="0"/>
                <a:cs typeface="Times New Roman" panose="02020603050405020304" pitchFamily="18" charset="0"/>
              </a:rPr>
              <a:t>Федеральный закон от 03.11.2011г.  </a:t>
            </a:r>
            <a:r>
              <a:rPr lang="ru-RU" b="1" i="1" dirty="0">
                <a:latin typeface="Times New Roman" panose="02020603050405020304" pitchFamily="18" charset="0"/>
                <a:cs typeface="Times New Roman" panose="02020603050405020304" pitchFamily="18" charset="0"/>
              </a:rPr>
              <a:t>№ 99</a:t>
            </a:r>
            <a:r>
              <a:rPr lang="ru-RU" dirty="0">
                <a:latin typeface="Times New Roman" panose="02020603050405020304" pitchFamily="18" charset="0"/>
                <a:cs typeface="Times New Roman" panose="02020603050405020304" pitchFamily="18" charset="0"/>
              </a:rPr>
              <a:t>-ФЗ «О лицензировании отдельных видов деятельности</a:t>
            </a:r>
            <a:r>
              <a:rPr lang="ru-RU" dirty="0" smtClean="0">
                <a:latin typeface="Times New Roman" panose="02020603050405020304" pitchFamily="18" charset="0"/>
                <a:cs typeface="Times New Roman" panose="02020603050405020304" pitchFamily="18" charset="0"/>
              </a:rPr>
              <a:t>».</a:t>
            </a:r>
            <a:endParaRPr lang="ru-RU" dirty="0" smtClean="0">
              <a:effectLst/>
              <a:latin typeface="Times New Roman" panose="02020603050405020304" pitchFamily="18" charset="0"/>
              <a:cs typeface="Times New Roman" panose="02020603050405020304" pitchFamily="18" charset="0"/>
            </a:endParaRPr>
          </a:p>
          <a:p>
            <a:pPr lvl="0" algn="just"/>
            <a:r>
              <a:rPr lang="ru-RU" dirty="0">
                <a:latin typeface="Times New Roman" panose="02020603050405020304" pitchFamily="18" charset="0"/>
                <a:cs typeface="Times New Roman" panose="02020603050405020304" pitchFamily="18" charset="0"/>
              </a:rPr>
              <a:t>Постановление Правительства РФ  от 22.12.2011г.  </a:t>
            </a:r>
            <a:r>
              <a:rPr lang="ru-RU" b="1" i="1" dirty="0">
                <a:latin typeface="Times New Roman" panose="02020603050405020304" pitchFamily="18" charset="0"/>
                <a:cs typeface="Times New Roman" panose="02020603050405020304" pitchFamily="18" charset="0"/>
              </a:rPr>
              <a:t>№1081</a:t>
            </a:r>
            <a:r>
              <a:rPr lang="ru-RU" dirty="0">
                <a:latin typeface="Times New Roman" panose="02020603050405020304" pitchFamily="18" charset="0"/>
                <a:cs typeface="Times New Roman" panose="02020603050405020304" pitchFamily="18" charset="0"/>
              </a:rPr>
              <a:t>  «О лицензировании фармацевтической деятельности».</a:t>
            </a:r>
            <a:endParaRPr lang="ru-RU" dirty="0" smtClean="0">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838397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ПРИНЦИПЫ ЛИЦЕНЗИРОВАНИЯ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925144"/>
          </a:xfrm>
        </p:spPr>
        <p:txBody>
          <a:bodyPr>
            <a:normAutofit fontScale="77500" lnSpcReduction="20000"/>
          </a:bodyPr>
          <a:lstStyle/>
          <a:p>
            <a:pPr algn="just"/>
            <a:r>
              <a:rPr lang="ru-RU" sz="3600" dirty="0" smtClean="0">
                <a:latin typeface="Times New Roman" panose="02020603050405020304" pitchFamily="18" charset="0"/>
                <a:cs typeface="Times New Roman" panose="02020603050405020304" pitchFamily="18" charset="0"/>
              </a:rPr>
              <a:t>Обеспечение единства экономического пространства на территории РФ;</a:t>
            </a:r>
          </a:p>
          <a:p>
            <a:pPr algn="just"/>
            <a:r>
              <a:rPr lang="ru-RU" sz="3600" dirty="0" smtClean="0">
                <a:latin typeface="Times New Roman" panose="02020603050405020304" pitchFamily="18" charset="0"/>
                <a:cs typeface="Times New Roman" panose="02020603050405020304" pitchFamily="18" charset="0"/>
              </a:rPr>
              <a:t>Установление единого перечня лицензируемых видов деятельности;</a:t>
            </a:r>
          </a:p>
          <a:p>
            <a:pPr algn="just"/>
            <a:r>
              <a:rPr lang="ru-RU" sz="3600" dirty="0" smtClean="0">
                <a:latin typeface="Times New Roman" panose="02020603050405020304" pitchFamily="18" charset="0"/>
                <a:cs typeface="Times New Roman" panose="02020603050405020304" pitchFamily="18" charset="0"/>
              </a:rPr>
              <a:t>Установление единого порядка лицензирования на территории РФ;</a:t>
            </a:r>
          </a:p>
          <a:p>
            <a:pPr algn="just"/>
            <a:r>
              <a:rPr lang="ru-RU" sz="3600" dirty="0" smtClean="0">
                <a:latin typeface="Times New Roman" panose="02020603050405020304" pitchFamily="18" charset="0"/>
                <a:cs typeface="Times New Roman" panose="02020603050405020304" pitchFamily="18" charset="0"/>
              </a:rPr>
              <a:t>Установление лицензионных требований и условий положениями о лицензировании конкретных видов деятельности;</a:t>
            </a:r>
          </a:p>
          <a:p>
            <a:pPr algn="just"/>
            <a:r>
              <a:rPr lang="ru-RU" sz="3600" dirty="0" smtClean="0">
                <a:latin typeface="Times New Roman" panose="02020603050405020304" pitchFamily="18" charset="0"/>
                <a:cs typeface="Times New Roman" panose="02020603050405020304" pitchFamily="18" charset="0"/>
              </a:rPr>
              <a:t>Гласность и открытость лицензирования;</a:t>
            </a:r>
          </a:p>
          <a:p>
            <a:pPr algn="just"/>
            <a:r>
              <a:rPr lang="ru-RU" sz="3600" dirty="0" smtClean="0">
                <a:latin typeface="Times New Roman" panose="02020603050405020304" pitchFamily="18" charset="0"/>
                <a:cs typeface="Times New Roman" panose="02020603050405020304" pitchFamily="18" charset="0"/>
              </a:rPr>
              <a:t>Соблюдение законности при осуществлении лицензирования.</a:t>
            </a:r>
          </a:p>
          <a:p>
            <a:endParaRPr lang="ru-RU" dirty="0"/>
          </a:p>
        </p:txBody>
      </p:sp>
    </p:spTree>
    <p:extLst>
      <p:ext uri="{BB962C8B-B14F-4D97-AF65-F5344CB8AC3E}">
        <p14:creationId xmlns:p14="http://schemas.microsoft.com/office/powerpoint/2010/main" val="16226328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ДОКУМЕНТЫ ДЛЯ ПОЛУЧЕНИЯ ЛИЦЕНЗИИ</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925144"/>
          </a:xfrm>
        </p:spPr>
        <p:txBody>
          <a:bodyPr>
            <a:normAutofit fontScale="70000" lnSpcReduction="20000"/>
          </a:bodyPr>
          <a:lstStyle/>
          <a:p>
            <a:pPr marL="0" indent="0">
              <a:buNone/>
            </a:pPr>
            <a:r>
              <a:rPr lang="ru-RU" dirty="0" smtClean="0">
                <a:latin typeface="Times New Roman" panose="02020603050405020304" pitchFamily="18" charset="0"/>
                <a:cs typeface="Times New Roman" panose="02020603050405020304" pitchFamily="18" charset="0"/>
              </a:rPr>
              <a:t>Заявление о предоставлении лицензии с указанием:</a:t>
            </a:r>
          </a:p>
          <a:p>
            <a:pPr algn="just"/>
            <a:r>
              <a:rPr lang="ru-RU" dirty="0" smtClean="0">
                <a:latin typeface="Times New Roman" panose="02020603050405020304" pitchFamily="18" charset="0"/>
                <a:cs typeface="Times New Roman" panose="02020603050405020304" pitchFamily="18" charset="0"/>
              </a:rPr>
              <a:t>Для ЮЛ – наименование и ОПФ юридического лица, места его нахождения, адреса мест осуществления лицензируемого вида деятельности, государственный регистрационный номер записи о создании ЮЛ, данные документа, подтверждающего факт внесения сведений о юридическом лице в единый государственный реестр ЮЛ;</a:t>
            </a:r>
          </a:p>
          <a:p>
            <a:pPr algn="just"/>
            <a:r>
              <a:rPr lang="ru-RU" dirty="0" smtClean="0">
                <a:latin typeface="Times New Roman" panose="02020603050405020304" pitchFamily="18" charset="0"/>
                <a:cs typeface="Times New Roman" panose="02020603050405020304" pitchFamily="18" charset="0"/>
              </a:rPr>
              <a:t>Для ИП – ФИО, место жительства, адреса мест осуществления лицензируемого вида деятельности, данные документа, удостоверяющего личность, основной государственный регистрационный номер записи о государственной регистрации ИП и данные документа, подтверждающего факт внесения сведений об ИП в единый государственный реестр ИП;</a:t>
            </a:r>
          </a:p>
          <a:p>
            <a:pPr algn="just"/>
            <a:r>
              <a:rPr lang="ru-RU" dirty="0" smtClean="0">
                <a:latin typeface="Times New Roman" panose="02020603050405020304" pitchFamily="18" charset="0"/>
                <a:cs typeface="Times New Roman" panose="02020603050405020304" pitchFamily="18" charset="0"/>
              </a:rPr>
              <a:t>ИНН и данные документа о постановке соискателя лицензии на учет в налоговом органе;</a:t>
            </a:r>
          </a:p>
          <a:p>
            <a:pPr algn="just"/>
            <a:r>
              <a:rPr lang="ru-RU" dirty="0" smtClean="0">
                <a:latin typeface="Times New Roman" panose="02020603050405020304" pitchFamily="18" charset="0"/>
                <a:cs typeface="Times New Roman" panose="02020603050405020304" pitchFamily="18" charset="0"/>
              </a:rPr>
              <a:t>Лицензируемый вид деятельности.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2420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Autofit/>
          </a:bodyPr>
          <a:lstStyle/>
          <a:p>
            <a:r>
              <a:rPr lang="ru-RU" sz="3000" dirty="0" smtClean="0">
                <a:latin typeface="Times New Roman" panose="02020603050405020304" pitchFamily="18" charset="0"/>
                <a:cs typeface="Times New Roman" panose="02020603050405020304" pitchFamily="18" charset="0"/>
              </a:rPr>
              <a:t>К ЗАЯВЛЕНИЮ О ПРЕДОСТАВЛЕНИИ ЛИЦЕНЗИИ ПРИЛАГАЮТСЯ:</a:t>
            </a:r>
            <a:endParaRPr lang="ru-RU" sz="3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algn="just"/>
            <a:r>
              <a:rPr lang="ru-RU" dirty="0" smtClean="0">
                <a:latin typeface="Times New Roman" panose="02020603050405020304" pitchFamily="18" charset="0"/>
                <a:cs typeface="Times New Roman" panose="02020603050405020304" pitchFamily="18" charset="0"/>
              </a:rPr>
              <a:t>Копии учредительных документов – для ЮЛ;</a:t>
            </a:r>
          </a:p>
          <a:p>
            <a:pPr algn="just"/>
            <a:r>
              <a:rPr lang="ru-RU" dirty="0" smtClean="0">
                <a:latin typeface="Times New Roman" panose="02020603050405020304" pitchFamily="18" charset="0"/>
                <a:cs typeface="Times New Roman" panose="02020603050405020304" pitchFamily="18" charset="0"/>
              </a:rPr>
              <a:t>Документ, подтверждающий уплату государственной пошлины за рассмотрение заявления о предоставлении лицензии;</a:t>
            </a:r>
          </a:p>
          <a:p>
            <a:pPr algn="just"/>
            <a:r>
              <a:rPr lang="ru-RU" dirty="0" smtClean="0">
                <a:latin typeface="Times New Roman" panose="02020603050405020304" pitchFamily="18" charset="0"/>
                <a:cs typeface="Times New Roman" panose="02020603050405020304" pitchFamily="18" charset="0"/>
              </a:rPr>
              <a:t>Копии документов, перечень которых определяется положением о лицензировании конкретного вида деятельности.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574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800" dirty="0" smtClean="0">
                <a:latin typeface="Times New Roman" panose="02020603050405020304" pitchFamily="18" charset="0"/>
                <a:cs typeface="Times New Roman" panose="02020603050405020304" pitchFamily="18" charset="0"/>
              </a:rPr>
              <a:t>ДОПОЛНИТЕЛЬНЫЕ ДОКУМЕНТЫ</a:t>
            </a:r>
            <a:endParaRPr lang="ru-RU" sz="3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340768"/>
            <a:ext cx="8229600" cy="5184576"/>
          </a:xfrm>
        </p:spPr>
        <p:txBody>
          <a:bodyPr>
            <a:normAutofit fontScale="85000" lnSpcReduction="20000"/>
          </a:bodyPr>
          <a:lstStyle/>
          <a:p>
            <a:pPr marL="0" indent="0" algn="just">
              <a:buNone/>
            </a:pPr>
            <a:r>
              <a:rPr lang="ru-RU" dirty="0" smtClean="0">
                <a:latin typeface="Times New Roman" panose="02020603050405020304" pitchFamily="18" charset="0"/>
                <a:cs typeface="Times New Roman" panose="02020603050405020304" pitchFamily="18" charset="0"/>
              </a:rPr>
              <a:t>Копии:</a:t>
            </a:r>
          </a:p>
          <a:p>
            <a:pPr algn="just"/>
            <a:r>
              <a:rPr lang="ru-RU" dirty="0" smtClean="0">
                <a:latin typeface="Times New Roman" panose="02020603050405020304" pitchFamily="18" charset="0"/>
                <a:cs typeface="Times New Roman" panose="02020603050405020304" pitchFamily="18" charset="0"/>
              </a:rPr>
              <a:t>Документов, подтверждающих право собственности или иное законное основание использования помещений и оборудования для осуществления лицензируемой деятельности;</a:t>
            </a:r>
          </a:p>
          <a:p>
            <a:pPr algn="just"/>
            <a:r>
              <a:rPr lang="ru-RU" dirty="0" smtClean="0">
                <a:latin typeface="Times New Roman" panose="02020603050405020304" pitchFamily="18" charset="0"/>
                <a:cs typeface="Times New Roman" panose="02020603050405020304" pitchFamily="18" charset="0"/>
              </a:rPr>
              <a:t>Выданного в установленном порядке санитарно-эпидемиологического заключения о соответствии помещений требованиям санитарных правил;</a:t>
            </a:r>
          </a:p>
          <a:p>
            <a:pPr algn="just"/>
            <a:r>
              <a:rPr lang="ru-RU" dirty="0" smtClean="0">
                <a:latin typeface="Times New Roman" panose="02020603050405020304" pitchFamily="18" charset="0"/>
                <a:cs typeface="Times New Roman" panose="02020603050405020304" pitchFamily="18" charset="0"/>
              </a:rPr>
              <a:t>Документов о высшем или среднем фармацевтическом образовании, о стаже работы по соответствующей специальности и сертификата специалиста;</a:t>
            </a:r>
          </a:p>
          <a:p>
            <a:pPr algn="just"/>
            <a:r>
              <a:rPr lang="ru-RU" dirty="0" smtClean="0">
                <a:latin typeface="Times New Roman" panose="02020603050405020304" pitchFamily="18" charset="0"/>
                <a:cs typeface="Times New Roman" panose="02020603050405020304" pitchFamily="18" charset="0"/>
              </a:rPr>
              <a:t>Копии документов, не заверенные нотариусом, предоставляются с предъявлением оригинала.</a:t>
            </a:r>
          </a:p>
          <a:p>
            <a:pPr marL="0" indent="0">
              <a:buNone/>
            </a:pPr>
            <a:endParaRPr lang="ru-RU" dirty="0" smtClean="0"/>
          </a:p>
          <a:p>
            <a:endParaRPr lang="ru-RU" dirty="0"/>
          </a:p>
        </p:txBody>
      </p:sp>
    </p:spTree>
    <p:extLst>
      <p:ext uri="{BB962C8B-B14F-4D97-AF65-F5344CB8AC3E}">
        <p14:creationId xmlns:p14="http://schemas.microsoft.com/office/powerpoint/2010/main" val="11110019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latin typeface="Times New Roman" panose="02020603050405020304" pitchFamily="18" charset="0"/>
                <a:cs typeface="Times New Roman" panose="02020603050405020304" pitchFamily="18" charset="0"/>
              </a:rPr>
              <a:t>ЛИЦЕНЗИЯ</a:t>
            </a:r>
            <a:endParaRPr lang="ru-RU" sz="6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916832"/>
            <a:ext cx="5328593" cy="3848876"/>
          </a:xfrm>
        </p:spPr>
      </p:pic>
    </p:spTree>
    <p:extLst>
      <p:ext uri="{BB962C8B-B14F-4D97-AF65-F5344CB8AC3E}">
        <p14:creationId xmlns:p14="http://schemas.microsoft.com/office/powerpoint/2010/main" val="169839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Тема Office">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639</Words>
  <Application>Microsoft Office PowerPoint</Application>
  <PresentationFormat>Экран (4:3)</PresentationFormat>
  <Paragraphs>59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ФГБОУ ВО КрасГМУ им. проф. В.Ф. Войно-Ясенецкого Минздрава России Фармацевтический колледж </vt:lpstr>
      <vt:lpstr>ЛИЦЕНЗИЯ</vt:lpstr>
      <vt:lpstr>ЛИЦЕНЗИЯ</vt:lpstr>
      <vt:lpstr>Перечень нормативных документов, регламентирующих лицензирование фармацевтической деятельности. </vt:lpstr>
      <vt:lpstr>ПРИНЦИПЫ ЛИЦЕНЗИРОВАНИЯ</vt:lpstr>
      <vt:lpstr>ДОКУМЕНТЫ ДЛЯ ПОЛУЧЕНИЯ ЛИЦЕНЗИИ</vt:lpstr>
      <vt:lpstr>К ЗАЯВЛЕНИЮ О ПРЕДОСТАВЛЕНИИ ЛИЦЕНЗИИ ПРИЛАГАЮТСЯ:</vt:lpstr>
      <vt:lpstr>ДОПОЛНИТЕЛЬНЫЕ ДОКУМЕНТЫ</vt:lpstr>
      <vt:lpstr>ЛИЦЕНЗИЯ</vt:lpstr>
      <vt:lpstr>ЛИЦЕНЗИРОВАНИЕ</vt:lpstr>
      <vt:lpstr>ОТКАЗ В ПРЕДОСТАВЛЕНИИ ЛИЦЕНЗИИ</vt:lpstr>
      <vt:lpstr>ЛИЦЕНЗИОННЫЕ ТРЕБОВАНИЯ К ПЕРСОНАЛУ</vt:lpstr>
      <vt:lpstr>ЛИЦЕНЗИЯ</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ФГБОУ ВО КрасГМУ им. проф. В.Ф. Войно-Ясенецкого Минздрава России Фармацевтический колледж</dc:title>
  <dc:creator>Сергей</dc:creator>
  <cp:lastModifiedBy>Сергей</cp:lastModifiedBy>
  <cp:revision>7</cp:revision>
  <dcterms:created xsi:type="dcterms:W3CDTF">2020-05-19T09:45:21Z</dcterms:created>
  <dcterms:modified xsi:type="dcterms:W3CDTF">2020-05-19T10:42:16Z</dcterms:modified>
</cp:coreProperties>
</file>