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88" r:id="rId4"/>
    <p:sldId id="260" r:id="rId5"/>
    <p:sldId id="286" r:id="rId6"/>
    <p:sldId id="290" r:id="rId7"/>
    <p:sldId id="291" r:id="rId8"/>
    <p:sldId id="292" r:id="rId9"/>
    <p:sldId id="293" r:id="rId10"/>
    <p:sldId id="294" r:id="rId11"/>
    <p:sldId id="285" r:id="rId12"/>
    <p:sldId id="276" r:id="rId1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205" userDrawn="1">
          <p15:clr>
            <a:srgbClr val="A4A3A4"/>
          </p15:clr>
        </p15:guide>
        <p15:guide id="2" pos="415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алина Сенченко" initials="ГС" lastIdx="1" clrIdx="0">
    <p:extLst>
      <p:ext uri="{19B8F6BF-5375-455C-9EA6-DF929625EA0E}">
        <p15:presenceInfo xmlns:p15="http://schemas.microsoft.com/office/powerpoint/2012/main" xmlns="" userId="2d458518f7d96e9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3238"/>
    <a:srgbClr val="A01E28"/>
    <a:srgbClr val="F95D12"/>
    <a:srgbClr val="ED2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81" autoAdjust="0"/>
    <p:restoredTop sz="93966"/>
  </p:normalViewPr>
  <p:slideViewPr>
    <p:cSldViewPr snapToObjects="1">
      <p:cViewPr>
        <p:scale>
          <a:sx n="117" d="100"/>
          <a:sy n="117" d="100"/>
        </p:scale>
        <p:origin x="-108" y="-102"/>
      </p:cViewPr>
      <p:guideLst>
        <p:guide orient="horz" pos="2205"/>
        <p:guide pos="4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71433D-CF52-1941-8E39-5A4A5826B442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EA2983-89C8-5948-A948-85626EC84A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795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677FF8-A25F-EF44-9FF2-F43CAC059A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53B02BE-4EDC-3940-8A8E-68258748ED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5D7A513-7030-8142-B88A-6433E7F4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AB4316-090A-1C45-86AE-6FBFFAC46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D7E2CD1-35EA-6D4E-92DC-951869CFC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795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2D2D9-B4F2-0340-91D1-13E84B796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6DB738B-12EA-7F41-B018-A5B1503B8D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E03CDA-9BC3-4246-AC06-0B224530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4973422-5A91-364E-94AD-915A59D9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0EE756F-2363-074D-99B9-C8F6EE499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85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D0C3908-A286-734A-AC52-22277E41D9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7C65EE90-1A6A-F947-AE4A-422AD3314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E2D1CD6-B5A2-A04A-B08A-1D3958799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43FBF42-D96A-9F42-8D51-AE2A95C2E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A19806C-C83C-1542-AAEA-8D165DD3A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7966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EF7D212-2B75-8242-B992-3FCF5D2D4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815AFE7-2FEE-184F-8605-6B0A7EE28E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E6CEA76-335A-F940-8EEC-F4300261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C3F4A9C-3014-AA45-A91E-57A73A6D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526CA6D-41DB-2444-936D-3AEB7F85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98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4849C4-33F5-D047-8EC5-F0F745D5F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FCCA786-E406-574E-9584-1C0430FB4B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2FB2878-558E-0A42-92A2-5C9D9B6DC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AC92675-418B-1A4E-B8DD-2AEE94F1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D2DAA49-A864-234C-949F-7AD953F03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05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FCBDD9-21F7-D741-9E00-B0CCAF17F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4880745-D8B2-1744-9AC3-723F06F7A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8F58702-D8AB-E14E-8399-DCBBE868C3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77B7A04-FBAC-2044-AA39-AB8C5C06A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6EF1ADC-5777-F94F-819B-BF071326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8F077AD-D31C-CA4B-AD5E-A38EC91E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1282B0-FD00-534E-9E92-98F27A92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38D8C9B-0577-3541-96A4-94FBC93F7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9A5E3B5-A37E-F64F-A6AC-2FC59F48D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ED8887BC-E61B-CA4B-902E-E1A75EC2A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77A9BD3-DC31-F347-BCCD-C15B5A9B8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B9D5355A-08DB-1841-A9D9-3192F6390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CB16A86-FD7D-3247-8DA1-F65EF55A4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B807AF48-46F5-7149-85FE-27BB50C42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82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4393BA-44ED-1746-A7F0-5E26C3892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37115833-F7E3-FF47-98EA-D28682141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28EC8E3-C9F9-FD40-8ACD-B00A6E660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1D54D4C-8038-8145-8D2C-5968189F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4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8AE995F-79FA-8D4A-AAF8-C714563D5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B2D2AC2-CCFC-904E-A6BE-E7A2C2DE9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9E0E13-0F37-8D4F-9813-32E27B05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196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4F47B93-0350-D349-BC96-3A5CFECC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766AF06-0817-4746-88E5-15B37BDC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12574D2-8A93-7645-9827-BDBC2D5FE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7E7737E-B254-3445-AF7E-16EECCB95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8337874-4482-BB4C-934D-4F67B8DD7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3CA5A23-96E3-3A4F-BCCE-BAFE22AA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3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3F58E4-1D3B-AC47-AC49-B5C7BB8B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AD5FFD20-023C-2546-A498-7DD550F4D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6D67384-D9CF-F94D-86CD-E961C4BFE3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08CA21-736C-6947-878D-225D50CF1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AFEBB9C-BD06-FF4E-90BC-8DFA10E27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CA013F-A3A6-9A4A-B2B7-3C300E91E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547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E89832-03CD-644A-9529-245F16338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8CA57C9-6D54-7E4E-A205-AA6240186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3DA8E64-A734-A74C-B9EA-2A0730A5EB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DFBB1C-3339-2F4D-AE46-53DFA1502C91}" type="datetimeFigureOut">
              <a:rPr lang="ru-RU" smtClean="0"/>
              <a:t>20.06.2023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873792D-4F3A-9D47-869C-76D8F0B98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BCA477D-C5F8-1147-A867-15FBCFDAD6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E9983-39B6-1242-B60A-A9BD099D4F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8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2FC965-3EA0-954B-8A24-3DAD3333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2" y="77348"/>
            <a:ext cx="6312546" cy="67806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A3F2513-22B6-5D47-B6F5-7F2DA33518EA}"/>
              </a:ext>
            </a:extLst>
          </p:cNvPr>
          <p:cNvSpPr txBox="1"/>
          <p:nvPr/>
        </p:nvSpPr>
        <p:spPr>
          <a:xfrm>
            <a:off x="409473" y="1805333"/>
            <a:ext cx="64066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A01E28"/>
                </a:solidFill>
                <a:latin typeface="Montserrat ExtraBold" pitchFamily="2" charset="0"/>
              </a:rPr>
              <a:t>«Удобный» и «Неудобный» ребенок. </a:t>
            </a:r>
            <a:br>
              <a:rPr lang="ru-RU" sz="3200" b="1" dirty="0">
                <a:solidFill>
                  <a:srgbClr val="A01E28"/>
                </a:solidFill>
                <a:latin typeface="Montserrat ExtraBold" pitchFamily="2" charset="0"/>
              </a:rPr>
            </a:br>
            <a:r>
              <a:rPr lang="ru-RU" sz="3200" b="1" dirty="0">
                <a:solidFill>
                  <a:srgbClr val="A01E28"/>
                </a:solidFill>
                <a:latin typeface="Montserrat ExtraBold" pitchFamily="2" charset="0"/>
              </a:rPr>
              <a:t>Особенности воспитания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xmlns="" id="{237CEBE7-DF0A-E040-8B20-69FD1EB1C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607" y="389228"/>
            <a:ext cx="5689401" cy="1000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Федеральное государственное бюджетное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образовательное учреждение высшего образования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"Красноярский государственный медицинский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университет имени профессора В.Ф. </a:t>
            </a:r>
            <a:r>
              <a:rPr lang="ru-RU" sz="1300" dirty="0" err="1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Войно-Ясенецкого</a:t>
            </a:r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" </a:t>
            </a:r>
          </a:p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Министерства здравоохранения Российской Федерации</a:t>
            </a:r>
            <a:endParaRPr lang="ru-RU" alt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4A0DF7-FBF3-A64A-B263-EB8F49C05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4672" y="188640"/>
            <a:ext cx="6350000" cy="6350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CF5D1FF-6C42-1442-8133-60A8A203702D}"/>
              </a:ext>
            </a:extLst>
          </p:cNvPr>
          <p:cNvSpPr txBox="1"/>
          <p:nvPr/>
        </p:nvSpPr>
        <p:spPr>
          <a:xfrm>
            <a:off x="409474" y="3997513"/>
            <a:ext cx="3937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63238"/>
                </a:solidFill>
                <a:latin typeface="Montserrat" pitchFamily="2" charset="0"/>
              </a:rPr>
              <a:t>Сенченко Галина Васильевна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EB1F4D-E223-914E-A6E9-4CB604F18430}"/>
              </a:ext>
            </a:extLst>
          </p:cNvPr>
          <p:cNvSpPr txBox="1"/>
          <p:nvPr/>
        </p:nvSpPr>
        <p:spPr>
          <a:xfrm>
            <a:off x="409474" y="4294837"/>
            <a:ext cx="52950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263238"/>
                </a:solidFill>
                <a:latin typeface="Montserrat" pitchFamily="2" charset="0"/>
              </a:rPr>
              <a:t>Старший преподаватель кафедры </a:t>
            </a:r>
          </a:p>
          <a:p>
            <a:r>
              <a:rPr lang="ru-RU" dirty="0">
                <a:solidFill>
                  <a:srgbClr val="263238"/>
                </a:solidFill>
                <a:latin typeface="Montserrat" pitchFamily="2" charset="0"/>
              </a:rPr>
              <a:t>клинической психологии и психотерапии</a:t>
            </a:r>
          </a:p>
          <a:p>
            <a:r>
              <a:rPr lang="ru-RU" dirty="0">
                <a:solidFill>
                  <a:srgbClr val="263238"/>
                </a:solidFill>
                <a:latin typeface="Montserrat" pitchFamily="2" charset="0"/>
              </a:rPr>
              <a:t>с курсом ПО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0D38F76-9ECE-FF41-9BE2-8FF57CA3A2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14" y="5597338"/>
            <a:ext cx="2259718" cy="704827"/>
          </a:xfrm>
          <a:prstGeom prst="rect">
            <a:avLst/>
          </a:prstGeom>
        </p:spPr>
      </p:pic>
      <p:sp>
        <p:nvSpPr>
          <p:cNvPr id="22" name="Rectangle 5">
            <a:extLst>
              <a:ext uri="{FF2B5EF4-FFF2-40B4-BE49-F238E27FC236}">
                <a16:creationId xmlns:a16="http://schemas.microsoft.com/office/drawing/2014/main" xmlns="" id="{FF69BF99-16BB-2F43-AC78-27EEED9428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5661248"/>
            <a:ext cx="3544248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Montserrat" pitchFamily="2" charset="0"/>
              </a:rPr>
              <a:t>14 июня 2023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300" b="0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Montserrat" pitchFamily="2" charset="0"/>
              </a:rPr>
              <a:t>Конференция «Здоровый ребенок сегодня – здоровая страна завтра»</a:t>
            </a:r>
          </a:p>
        </p:txBody>
      </p:sp>
    </p:spTree>
    <p:extLst>
      <p:ext uri="{BB962C8B-B14F-4D97-AF65-F5344CB8AC3E}">
        <p14:creationId xmlns:p14="http://schemas.microsoft.com/office/powerpoint/2010/main" val="3913528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42C138FB-0DCC-4E5B-8FC6-7808BC887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7611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Особенности воспитания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9476558A-F83F-4E8D-AB22-CBEC4D8612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043197"/>
            <a:ext cx="5157787" cy="513595"/>
          </a:xfrm>
        </p:spPr>
        <p:txBody>
          <a:bodyPr/>
          <a:lstStyle/>
          <a:p>
            <a:r>
              <a:rPr lang="ru-RU" dirty="0"/>
              <a:t>УДОБНЫХ ДЕТЕЙ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964F03F-B106-4750-91CF-08DED3FD0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1344" y="1556792"/>
            <a:ext cx="5806231" cy="530120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Учим думать и заботиться о себе (что ты хочешь?)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Учить говорить «НЕТ».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Не ждать от них инициативы, а помогать им ее организовывать; не ждать от них направленных действий говорящих о любви к Вам, а делать первые шаги самим.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Внимательность к их желаниям и мнениям.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Давать возможность выбирать.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Не гасить их эмоциональные проявления (импульсы).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Учить говорить о своих эмоциях.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Повышать свой эмоциональный интеллект.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Помочь найти сильные стороны, для формирования успешности.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2100" dirty="0"/>
              <a:t>Повышать самооценку.</a:t>
            </a: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5829F783-2CF0-4B64-A78E-969DDF8B85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052736"/>
            <a:ext cx="5183188" cy="504056"/>
          </a:xfrm>
        </p:spPr>
        <p:txBody>
          <a:bodyPr/>
          <a:lstStyle/>
          <a:p>
            <a:pPr algn="r"/>
            <a:r>
              <a:rPr lang="ru-RU" dirty="0"/>
              <a:t>НЕУДОБНЫХ ДЕТЕЙ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xmlns="" id="{1E99D579-D96C-4E8B-AED3-7314401FD7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5286" y="1556793"/>
            <a:ext cx="6026714" cy="493608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Учим думать, о других, т.к они хорошо заботятся о себе.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Учим самоконтролю и саморегуляции.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Выдерживать, не разрушаться и не обижаться.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Помогать проходить через сильные эмоции экологично.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Быть на стороне своего ребенка всегда – быть безопасным буфером.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Уметь говорить доброе и твердое «НЕТ», важна дисциплина.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Соблюдение правил, границ и рутины – для самоконтроля.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/>
              <a:t>Учить перенаправлять сильные эмоции, чтобы не мешать другим.</a:t>
            </a:r>
          </a:p>
          <a:p>
            <a:endParaRPr lang="ru-RU" dirty="0"/>
          </a:p>
        </p:txBody>
      </p:sp>
      <p:sp>
        <p:nvSpPr>
          <p:cNvPr id="6" name="Объект 6">
            <a:extLst>
              <a:ext uri="{FF2B5EF4-FFF2-40B4-BE49-F238E27FC236}">
                <a16:creationId xmlns:a16="http://schemas.microsoft.com/office/drawing/2014/main" xmlns="" id="{30984BC9-0091-4015-8E4E-79DA5B67915E}"/>
              </a:ext>
            </a:extLst>
          </p:cNvPr>
          <p:cNvSpPr txBox="1">
            <a:spLocks/>
          </p:cNvSpPr>
          <p:nvPr/>
        </p:nvSpPr>
        <p:spPr>
          <a:xfrm>
            <a:off x="5044226" y="4353974"/>
            <a:ext cx="6956430" cy="2640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83233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КрасГМУ.Здоровь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620688"/>
            <a:ext cx="3240360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295800" y="851171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/>
              <a:t>КрасГМУ</a:t>
            </a:r>
            <a:r>
              <a:rPr lang="ru-RU" sz="2800" dirty="0"/>
              <a:t>. Здоровье</a:t>
            </a:r>
          </a:p>
          <a:p>
            <a:r>
              <a:rPr lang="ru-RU" sz="2800" dirty="0"/>
              <a:t>Сеть клиник</a:t>
            </a:r>
            <a:br>
              <a:rPr lang="ru-RU" sz="2800" dirty="0"/>
            </a:br>
            <a:r>
              <a:rPr lang="ru-RU" sz="2800" dirty="0"/>
              <a:t>медицинского университета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4077" y="3897615"/>
            <a:ext cx="599566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Сенченко Галина Васильевна</a:t>
            </a:r>
          </a:p>
          <a:p>
            <a:r>
              <a:rPr lang="ru-RU" sz="2400" dirty="0">
                <a:solidFill>
                  <a:srgbClr val="263238"/>
                </a:solidFill>
              </a:rPr>
              <a:t>Старший преподаватель кафедры </a:t>
            </a:r>
          </a:p>
          <a:p>
            <a:r>
              <a:rPr lang="ru-RU" sz="2400" dirty="0">
                <a:solidFill>
                  <a:srgbClr val="263238"/>
                </a:solidFill>
              </a:rPr>
              <a:t>клинической психологии и психотерапии</a:t>
            </a:r>
          </a:p>
          <a:p>
            <a:r>
              <a:rPr lang="ru-RU" sz="2400" dirty="0">
                <a:solidFill>
                  <a:srgbClr val="263238"/>
                </a:solidFill>
              </a:rPr>
              <a:t>с курсом ПО</a:t>
            </a:r>
          </a:p>
          <a:p>
            <a:r>
              <a:rPr lang="ru-RU" sz="2400" dirty="0">
                <a:solidFill>
                  <a:srgbClr val="263238"/>
                </a:solidFill>
              </a:rPr>
              <a:t>Директор нейропсихологического центра «Островок»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D30EC88-2177-4BB8-BABB-94C3ACEDD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4072" y="2708920"/>
            <a:ext cx="513667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42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9CA937D-E569-A94E-A978-26F214FDE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006" y="2956"/>
            <a:ext cx="12207005" cy="6899058"/>
          </a:xfrm>
          <a:prstGeom prst="rect">
            <a:avLst/>
          </a:prstGeom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0A45E235-E477-EC46-BF4B-7EC46F4002EE}"/>
              </a:ext>
            </a:extLst>
          </p:cNvPr>
          <p:cNvSpPr/>
          <p:nvPr/>
        </p:nvSpPr>
        <p:spPr>
          <a:xfrm>
            <a:off x="288007" y="1201740"/>
            <a:ext cx="1835821" cy="183582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1507" r="-6150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1F9A44-0CC7-1241-A6E9-9F9C2B4565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0" r="110"/>
          <a:stretch/>
        </p:blipFill>
        <p:spPr>
          <a:xfrm>
            <a:off x="1165684" y="951665"/>
            <a:ext cx="1849168" cy="22190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EF0FFE-A187-9445-86BE-37588C8DC77E}"/>
              </a:ext>
            </a:extLst>
          </p:cNvPr>
          <p:cNvSpPr txBox="1"/>
          <p:nvPr/>
        </p:nvSpPr>
        <p:spPr>
          <a:xfrm>
            <a:off x="4295800" y="1103396"/>
            <a:ext cx="40324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Мы являемся структурным подразделением федерального государственного учреждения образования и науки. Одновременно специалисты клиники передают свой богатый опыт будущим поколениям врачей и ученых.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CFC702-1C23-234C-BC35-FCCA339F1062}"/>
              </a:ext>
            </a:extLst>
          </p:cNvPr>
          <p:cNvSpPr txBox="1"/>
          <p:nvPr/>
        </p:nvSpPr>
        <p:spPr>
          <a:xfrm>
            <a:off x="335360" y="3933056"/>
            <a:ext cx="38783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 сложных случаях заболеваний осуществляется тесное взаимодействие профильных специалистов различных отделений клиники, проводятся консультации и разрабатывается комплексный план лечения пациента в соответствии с его индивидуальными и клиническими показателями.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A5FF30C-ED6E-9444-95C3-A58ED4AAF782}"/>
              </a:ext>
            </a:extLst>
          </p:cNvPr>
          <p:cNvSpPr txBox="1"/>
          <p:nvPr/>
        </p:nvSpPr>
        <p:spPr>
          <a:xfrm>
            <a:off x="4295800" y="811008"/>
            <a:ext cx="36976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Клиническая база кафедр </a:t>
            </a:r>
            <a:r>
              <a:rPr lang="ru-RU" sz="1300" b="1" dirty="0" err="1">
                <a:latin typeface="Montserrat" pitchFamily="2" charset="0"/>
              </a:rPr>
              <a:t>КрасГМУ</a:t>
            </a:r>
            <a:endParaRPr lang="ru-RU" sz="1300" b="1" dirty="0">
              <a:latin typeface="Montserrat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8AEF86-6DDB-9E49-9437-0D8038D5B781}"/>
              </a:ext>
            </a:extLst>
          </p:cNvPr>
          <p:cNvSpPr txBox="1"/>
          <p:nvPr/>
        </p:nvSpPr>
        <p:spPr>
          <a:xfrm>
            <a:off x="335360" y="3457516"/>
            <a:ext cx="34961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Междисциплинарный подход и индивидуальное лечение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A59E92C-3D2F-B345-841A-7A2D6F5F6B29}"/>
              </a:ext>
            </a:extLst>
          </p:cNvPr>
          <p:cNvSpPr txBox="1"/>
          <p:nvPr/>
        </p:nvSpPr>
        <p:spPr>
          <a:xfrm>
            <a:off x="8328248" y="3733001"/>
            <a:ext cx="345638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Все отделения Университетской клиники принимают активное участие в фундаментальных научных исследованиях. Наши пациенты имеют доступ к новейшим достижениям медицины, передовым методам диагностики, ультрасовременному медицинскому оборудованию и апробированным эффективным способам терапии.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CBCE18-2CA8-FA4F-9603-FF7095DB5CE3}"/>
              </a:ext>
            </a:extLst>
          </p:cNvPr>
          <p:cNvSpPr txBox="1"/>
          <p:nvPr/>
        </p:nvSpPr>
        <p:spPr>
          <a:xfrm>
            <a:off x="4295800" y="3144450"/>
            <a:ext cx="37111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В клинике работают специалисты с мировым именем. 97% пациентов рекомендуют нас своим друзьям и знакомым.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48E2138-AEB9-A84B-B0CA-ED2DAA4B626D}"/>
              </a:ext>
            </a:extLst>
          </p:cNvPr>
          <p:cNvSpPr txBox="1"/>
          <p:nvPr/>
        </p:nvSpPr>
        <p:spPr>
          <a:xfrm>
            <a:off x="8328248" y="3471728"/>
            <a:ext cx="305619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Инновации и исследования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48D92337-A2AD-9546-99E5-622597440AEE}"/>
              </a:ext>
            </a:extLst>
          </p:cNvPr>
          <p:cNvSpPr txBox="1"/>
          <p:nvPr/>
        </p:nvSpPr>
        <p:spPr>
          <a:xfrm>
            <a:off x="4295801" y="2856230"/>
            <a:ext cx="3150446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Безупречная репутация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E170D94-D0B3-9F4B-9C16-0A50EAD8408C}"/>
              </a:ext>
            </a:extLst>
          </p:cNvPr>
          <p:cNvSpPr txBox="1"/>
          <p:nvPr/>
        </p:nvSpPr>
        <p:spPr>
          <a:xfrm>
            <a:off x="4318894" y="4505469"/>
            <a:ext cx="387830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dirty="0">
                <a:solidFill>
                  <a:schemeClr val="accent3">
                    <a:lumMod val="75000"/>
                  </a:schemeClr>
                </a:solidFill>
                <a:latin typeface="Montserrat" pitchFamily="2" charset="0"/>
              </a:rPr>
              <a:t>Университетская клиника занимается лечением пациентов со всей России, жителей ближнего и дальнего зарубежья. Высококвалифицированные врачи занимаются диагностикой, лечением и реабилитацией пациентов с распространенными и редко встречающимися заболеваниям.</a:t>
            </a:r>
          </a:p>
          <a:p>
            <a:endParaRPr lang="ru-RU" sz="1300" dirty="0">
              <a:solidFill>
                <a:schemeClr val="accent3">
                  <a:lumMod val="75000"/>
                </a:schemeClr>
              </a:solidFill>
              <a:latin typeface="Montserra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FB8B8F0-26C0-214F-A890-FFC3658086D5}"/>
              </a:ext>
            </a:extLst>
          </p:cNvPr>
          <p:cNvSpPr txBox="1"/>
          <p:nvPr/>
        </p:nvSpPr>
        <p:spPr>
          <a:xfrm>
            <a:off x="4318894" y="4249018"/>
            <a:ext cx="341641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00" b="1" dirty="0">
                <a:latin typeface="Montserrat" pitchFamily="2" charset="0"/>
              </a:rPr>
              <a:t>Помощь всем категориям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3124331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76470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Montserrat" pitchFamily="2" charset="0"/>
              </a:rPr>
              <a:t>Удобный ребенок</a:t>
            </a:r>
            <a:endParaRPr lang="ru-RU" sz="3200" dirty="0">
              <a:latin typeface="Montserra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AD5D868-17E4-4117-8A55-A91A34B98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020" y="1844824"/>
            <a:ext cx="5889516" cy="4248472"/>
          </a:xfrm>
        </p:spPr>
        <p:txBody>
          <a:bodyPr/>
          <a:lstStyle/>
          <a:p>
            <a:r>
              <a:rPr lang="ru-RU" sz="4000" dirty="0"/>
              <a:t>С которым Вам легко.</a:t>
            </a:r>
          </a:p>
          <a:p>
            <a:r>
              <a:rPr lang="ru-RU" sz="4000" dirty="0"/>
              <a:t>Не создает проблем.</a:t>
            </a:r>
          </a:p>
          <a:p>
            <a:r>
              <a:rPr lang="ru-RU" sz="4000" dirty="0"/>
              <a:t>Сам себя занимает.</a:t>
            </a:r>
          </a:p>
          <a:p>
            <a:r>
              <a:rPr lang="ru-RU" sz="4000" dirty="0"/>
              <a:t>Угождает родителю.</a:t>
            </a:r>
          </a:p>
          <a:p>
            <a:r>
              <a:rPr lang="ru-RU" sz="4000" dirty="0"/>
              <a:t>Это Ваша гордость!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161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2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5159896" y="548680"/>
            <a:ext cx="547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>
                <a:latin typeface="Montserrat" pitchFamily="2" charset="0"/>
              </a:rPr>
              <a:t>НЕудобный</a:t>
            </a:r>
            <a:r>
              <a:rPr lang="ru-RU" sz="2800" b="1" dirty="0">
                <a:latin typeface="Montserrat" pitchFamily="2" charset="0"/>
              </a:rPr>
              <a:t> ребенок</a:t>
            </a:r>
            <a:endParaRPr lang="ru-RU" sz="2800" dirty="0">
              <a:latin typeface="Montserra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DAD5D868-17E4-4117-8A55-A91A34B981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7848" y="1268760"/>
            <a:ext cx="7056784" cy="5275576"/>
          </a:xfrm>
        </p:spPr>
        <p:txBody>
          <a:bodyPr>
            <a:normAutofit fontScale="92500" lnSpcReduction="10000"/>
          </a:bodyPr>
          <a:lstStyle/>
          <a:p>
            <a:r>
              <a:rPr lang="ru-RU" sz="3200" dirty="0"/>
              <a:t>Вам с ним сложно.</a:t>
            </a:r>
          </a:p>
          <a:p>
            <a:r>
              <a:rPr lang="ru-RU" sz="3200" dirty="0"/>
              <a:t>Он создает проблемы. </a:t>
            </a:r>
          </a:p>
          <a:p>
            <a:r>
              <a:rPr lang="ru-RU" sz="3200" dirty="0"/>
              <a:t>Он спорит и бунтует (непослушание).</a:t>
            </a:r>
          </a:p>
          <a:p>
            <a:r>
              <a:rPr lang="ru-RU" sz="3200" dirty="0"/>
              <a:t>Он часто кричит или устраивает истерики.</a:t>
            </a:r>
          </a:p>
          <a:p>
            <a:r>
              <a:rPr lang="ru-RU" sz="3200" dirty="0"/>
              <a:t>Он может применять физическую силу по отношению к взрослым и другим детям (дерется, толкается, пинается, кусается и т.д.).</a:t>
            </a:r>
          </a:p>
          <a:p>
            <a:r>
              <a:rPr lang="ru-RU" sz="3200" dirty="0"/>
              <a:t>Не умеет подстраиваться под других людей (взрослых и детей).</a:t>
            </a:r>
          </a:p>
          <a:p>
            <a:r>
              <a:rPr lang="ru-RU" sz="3200" dirty="0"/>
              <a:t>Вам часто за него стыдно.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07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9BC48B-851D-5745-BB40-AD92613527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29" t="16140" r="7065" b="13582"/>
          <a:stretch/>
        </p:blipFill>
        <p:spPr>
          <a:xfrm>
            <a:off x="-96754" y="-49696"/>
            <a:ext cx="12385509" cy="69573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1949F3-429B-DB4C-936F-5F9281B769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96755" y="-243408"/>
            <a:ext cx="12192000" cy="6877864"/>
          </a:xfrm>
          <a:prstGeom prst="rect">
            <a:avLst/>
          </a:prstGeom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FE1DB428-28AF-E14E-8DC5-BCA0D20EF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1784" y="980728"/>
            <a:ext cx="5400600" cy="504056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  <a:t>Ответьте на 2 вопроса:</a:t>
            </a:r>
            <a:b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  <a:t>1. Каким ребенком были Вы?</a:t>
            </a:r>
            <a:b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</a:br>
            <a: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  <a:t>2. Какой ребенок у Вас?</a:t>
            </a:r>
            <a:br>
              <a:rPr lang="ru-RU" sz="3200" b="1" dirty="0">
                <a:solidFill>
                  <a:srgbClr val="263238"/>
                </a:solidFill>
                <a:latin typeface="Montserrat" pitchFamily="2" charset="0"/>
              </a:rPr>
            </a:br>
            <a:endParaRPr lang="ru-RU" sz="3200" dirty="0">
              <a:solidFill>
                <a:srgbClr val="263238"/>
              </a:solidFill>
              <a:latin typeface="Montserr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237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xmlns="" id="{9B1A651D-D61F-48F2-9377-841F382DD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761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Montserrat" pitchFamily="2" charset="0"/>
              </a:rPr>
              <a:t>Проблемы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762AAD2-E1C7-46CF-8781-C1FBC1CB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73970"/>
            <a:ext cx="5157787" cy="823912"/>
          </a:xfrm>
        </p:spPr>
        <p:txBody>
          <a:bodyPr/>
          <a:lstStyle/>
          <a:p>
            <a:r>
              <a:rPr lang="ru-RU" dirty="0"/>
              <a:t>УДОБНЫХ ДЕТЕЙ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964F03F-B106-4750-91CF-08DED3FD068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3100" dirty="0"/>
              <a:t>Психосоматика (экземы, гастриты, расстройства ЖКТ и </a:t>
            </a:r>
            <a:r>
              <a:rPr lang="ru-RU" sz="3100" dirty="0" err="1"/>
              <a:t>тд</a:t>
            </a:r>
            <a:r>
              <a:rPr lang="ru-RU" sz="3100" dirty="0"/>
              <a:t>).</a:t>
            </a:r>
          </a:p>
          <a:p>
            <a:r>
              <a:rPr lang="ru-RU" sz="3100" dirty="0"/>
              <a:t>Синдром «отличника».</a:t>
            </a:r>
          </a:p>
          <a:p>
            <a:r>
              <a:rPr lang="ru-RU" sz="3100" dirty="0"/>
              <a:t>Не способность принимать решение.</a:t>
            </a:r>
          </a:p>
          <a:p>
            <a:r>
              <a:rPr lang="ru-RU" sz="3100" dirty="0"/>
              <a:t>Не умение говорить «нет».</a:t>
            </a:r>
          </a:p>
          <a:p>
            <a:r>
              <a:rPr lang="ru-RU" sz="3100" dirty="0"/>
              <a:t>Желание угождать и неумение чувствовать и различать свои собственные чувства.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C9B4E7FE-B018-4732-950A-D125B3E14A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69207"/>
            <a:ext cx="5183188" cy="823912"/>
          </a:xfrm>
        </p:spPr>
        <p:txBody>
          <a:bodyPr/>
          <a:lstStyle/>
          <a:p>
            <a:pPr algn="r"/>
            <a:r>
              <a:rPr lang="ru-RU" dirty="0"/>
              <a:t>НЕУДОБНЫХ ДЕТЕЙ</a:t>
            </a:r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52E5FA64-D8CC-4B02-91F4-E924E9338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876253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Низкий самоконтроль.</a:t>
            </a:r>
          </a:p>
          <a:p>
            <a:r>
              <a:rPr lang="ru-RU" dirty="0"/>
              <a:t>Неумение правильно проходить через сложные эмоции.</a:t>
            </a:r>
          </a:p>
          <a:p>
            <a:r>
              <a:rPr lang="ru-RU" dirty="0"/>
              <a:t>Агрессия (физическая и вербальная).</a:t>
            </a:r>
          </a:p>
          <a:p>
            <a:r>
              <a:rPr lang="ru-RU" dirty="0"/>
              <a:t>Нарушение социальных правил и поведения.</a:t>
            </a:r>
          </a:p>
          <a:p>
            <a:r>
              <a:rPr lang="ru-RU" dirty="0"/>
              <a:t>Часто готовы на неоправданный риск.</a:t>
            </a:r>
          </a:p>
          <a:p>
            <a:r>
              <a:rPr lang="ru-RU" dirty="0"/>
              <a:t>Ставят себя, выше других («корона» на голове).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740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2423592" y="476672"/>
            <a:ext cx="9217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itchFamily="2" charset="0"/>
              </a:rPr>
              <a:t>Какие дети становятся удобными ?</a:t>
            </a:r>
            <a:endParaRPr lang="ru-RU" sz="2800" dirty="0">
              <a:latin typeface="Montserra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D3790C2-2287-421D-8DBF-463ACA32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1124744"/>
            <a:ext cx="7128792" cy="554461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/>
              <a:t>Высокочувствительные дети.</a:t>
            </a:r>
          </a:p>
          <a:p>
            <a:pPr algn="just"/>
            <a:r>
              <a:rPr lang="ru-RU" dirty="0"/>
              <a:t>Интроверты (меланхолики и флегматики) не всегда готовы сопротивляться, это особенности их нервной системы.</a:t>
            </a:r>
          </a:p>
          <a:p>
            <a:pPr algn="just"/>
            <a:r>
              <a:rPr lang="ru-RU" dirty="0"/>
              <a:t>Нет безопасности в отношениях с мамой, за ней нужно бегать и «просить», чтобы получить любовь («Холодная мама»). Или противоречивая любовь: сегодня за одно ругают, завтра за это хвалят (ненадежный тип привязанности). </a:t>
            </a:r>
          </a:p>
          <a:p>
            <a:pPr algn="just"/>
            <a:r>
              <a:rPr lang="ru-RU" dirty="0"/>
              <a:t>Ребенок подавляет свои эмоции, т.к. мама не переносит сильные эмоции своего ребенка, и постепенно он начинает заботиться о родителях, угождать им, предугадывать их желания и становиться очень конформным.</a:t>
            </a:r>
          </a:p>
        </p:txBody>
      </p:sp>
    </p:spTree>
    <p:extLst>
      <p:ext uri="{BB962C8B-B14F-4D97-AF65-F5344CB8AC3E}">
        <p14:creationId xmlns:p14="http://schemas.microsoft.com/office/powerpoint/2010/main" val="2306372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2927648" y="41949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itchFamily="2" charset="0"/>
              </a:rPr>
              <a:t>Какие дети становятся неудобными?</a:t>
            </a:r>
            <a:endParaRPr lang="ru-RU" sz="2800" dirty="0">
              <a:latin typeface="Montserra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D3790C2-2287-421D-8DBF-463ACA32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1124744"/>
            <a:ext cx="7056784" cy="5544615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/>
              <a:t>Высокочувствительные дети.</a:t>
            </a:r>
          </a:p>
          <a:p>
            <a:pPr algn="just"/>
            <a:r>
              <a:rPr lang="ru-RU" dirty="0"/>
              <a:t>Экстраверты (сангвиники, холерики) готовы к сопротивлению.</a:t>
            </a:r>
          </a:p>
          <a:p>
            <a:pPr algn="just"/>
            <a:r>
              <a:rPr lang="ru-RU" dirty="0"/>
              <a:t>Безопасные отношения хотя бы с одним взрослым, который умеет выдерживать его эмоции и продолжает заботиться, но он будет слабым в поведении и часто не будет справляться с таким ребенком.</a:t>
            </a:r>
          </a:p>
          <a:p>
            <a:pPr algn="just"/>
            <a:r>
              <a:rPr lang="ru-RU" dirty="0"/>
              <a:t>Такие дети не замалчивают, а кричат, о том, что чувствуют.</a:t>
            </a:r>
          </a:p>
          <a:p>
            <a:pPr algn="just"/>
            <a:r>
              <a:rPr lang="ru-RU" dirty="0"/>
              <a:t>Считывают любое напряжения в семье эмоциональное или физическое (например, мама, которая подавляет эмоции), и тогда высокочувствительный ребенок начинает вести себя, очень агрессивно освобождая эмоции через крик, истерики, физическую агрессию.</a:t>
            </a:r>
          </a:p>
        </p:txBody>
      </p:sp>
    </p:spTree>
    <p:extLst>
      <p:ext uri="{BB962C8B-B14F-4D97-AF65-F5344CB8AC3E}">
        <p14:creationId xmlns:p14="http://schemas.microsoft.com/office/powerpoint/2010/main" val="726015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1631504" y="476672"/>
            <a:ext cx="100772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itchFamily="2" charset="0"/>
              </a:rPr>
              <a:t>Как понять поведение нормативное или нет? </a:t>
            </a:r>
          </a:p>
          <a:p>
            <a:r>
              <a:rPr lang="ru-RU" sz="2800" b="1" dirty="0">
                <a:latin typeface="Montserrat" pitchFamily="2" charset="0"/>
              </a:rPr>
              <a:t>Здоровое проявление эмоций.</a:t>
            </a:r>
            <a:endParaRPr lang="ru-RU" sz="2800" dirty="0">
              <a:latin typeface="Montserra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D3790C2-2287-421D-8DBF-463ACA32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1476704"/>
            <a:ext cx="7128792" cy="519265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/>
              <a:t>Необходимо разделять и понимать периоды детства. </a:t>
            </a:r>
          </a:p>
          <a:p>
            <a:pPr algn="just"/>
            <a:r>
              <a:rPr lang="ru-RU" sz="2400" dirty="0"/>
              <a:t>Если ребенок истерит дома, но сдерживается или почти всегда сдерживается при посторонних или в общественных местах – это норма.</a:t>
            </a:r>
          </a:p>
          <a:p>
            <a:pPr algn="just"/>
            <a:r>
              <a:rPr lang="ru-RU" sz="2400" dirty="0"/>
              <a:t>Плачет и истерит только при маме (сидел с бабушкой, было нормально, пришла мама- истерики) – это норма.</a:t>
            </a:r>
          </a:p>
          <a:p>
            <a:pPr algn="just"/>
            <a:r>
              <a:rPr lang="ru-RU" sz="2400" dirty="0"/>
              <a:t> Эмоциональная грамотность повышается по мере взросления ребенка – это норма.</a:t>
            </a:r>
          </a:p>
          <a:p>
            <a:pPr algn="just"/>
            <a:r>
              <a:rPr lang="ru-RU" sz="2400" dirty="0"/>
              <a:t>Не обижаться на слова и выражения эмоций ребенка – родитель  должен быть эмоционально сформированной личностью.</a:t>
            </a:r>
          </a:p>
        </p:txBody>
      </p:sp>
    </p:spTree>
    <p:extLst>
      <p:ext uri="{BB962C8B-B14F-4D97-AF65-F5344CB8AC3E}">
        <p14:creationId xmlns:p14="http://schemas.microsoft.com/office/powerpoint/2010/main" val="3839457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4578FF2-D7CE-6447-98E2-799B057A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09"/>
            <a:ext cx="12192000" cy="6877864"/>
          </a:xfrm>
          <a:prstGeom prst="rect">
            <a:avLst/>
          </a:prstGeom>
        </p:spPr>
      </p:pic>
      <p:sp>
        <p:nvSpPr>
          <p:cNvPr id="8" name="Хорда 7">
            <a:extLst>
              <a:ext uri="{FF2B5EF4-FFF2-40B4-BE49-F238E27FC236}">
                <a16:creationId xmlns:a16="http://schemas.microsoft.com/office/drawing/2014/main" xmlns="" id="{F36279B6-231C-874C-85C7-7444B97B6701}"/>
              </a:ext>
            </a:extLst>
          </p:cNvPr>
          <p:cNvSpPr/>
          <p:nvPr/>
        </p:nvSpPr>
        <p:spPr>
          <a:xfrm>
            <a:off x="2744058" y="1611921"/>
            <a:ext cx="3769374" cy="3769374"/>
          </a:xfrm>
          <a:prstGeom prst="chord">
            <a:avLst>
              <a:gd name="adj1" fmla="val 5426175"/>
              <a:gd name="adj2" fmla="val 16176288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49917" r="-197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CD49734-F299-8344-B57A-AF7A9E6BBFE8}"/>
              </a:ext>
            </a:extLst>
          </p:cNvPr>
          <p:cNvSpPr txBox="1"/>
          <p:nvPr/>
        </p:nvSpPr>
        <p:spPr>
          <a:xfrm>
            <a:off x="2567608" y="475343"/>
            <a:ext cx="9175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Montserrat" pitchFamily="2" charset="0"/>
              </a:rPr>
              <a:t>Здоровые проявления в поведении ребёнка</a:t>
            </a:r>
            <a:endParaRPr lang="ru-RU" sz="2800" dirty="0">
              <a:latin typeface="Montserrat" pitchFamily="2" charset="0"/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4D3790C2-2287-421D-8DBF-463ACA32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9856" y="1476704"/>
            <a:ext cx="7128792" cy="5192655"/>
          </a:xfrm>
        </p:spPr>
        <p:txBody>
          <a:bodyPr>
            <a:normAutofit/>
          </a:bodyPr>
          <a:lstStyle/>
          <a:p>
            <a:pPr algn="just"/>
            <a:r>
              <a:rPr lang="ru-RU" sz="3200" dirty="0"/>
              <a:t>Заявлять о своих желаниях.</a:t>
            </a:r>
          </a:p>
          <a:p>
            <a:pPr algn="just"/>
            <a:r>
              <a:rPr lang="ru-RU" sz="3200" dirty="0"/>
              <a:t>Требовать своего.</a:t>
            </a:r>
          </a:p>
          <a:p>
            <a:pPr algn="just"/>
            <a:r>
              <a:rPr lang="ru-RU" sz="3200" dirty="0"/>
              <a:t>Истерить время от времени.</a:t>
            </a:r>
          </a:p>
          <a:p>
            <a:pPr algn="just"/>
            <a:r>
              <a:rPr lang="ru-RU" sz="3200" dirty="0"/>
              <a:t>Быть агрессивным время от времени.</a:t>
            </a:r>
          </a:p>
          <a:p>
            <a:pPr algn="just"/>
            <a:r>
              <a:rPr lang="ru-RU" sz="3200" dirty="0"/>
              <a:t>Плакать при расставании с мамой (до 3-5 лет).</a:t>
            </a:r>
          </a:p>
          <a:p>
            <a:pPr algn="just"/>
            <a:r>
              <a:rPr lang="ru-RU" sz="3200" dirty="0"/>
              <a:t>Конфликтовать с сиблингами (братьями и сестрами).</a:t>
            </a:r>
          </a:p>
          <a:p>
            <a:pPr algn="just"/>
            <a:r>
              <a:rPr lang="ru-RU" sz="3200" dirty="0"/>
              <a:t>Отстаивать свои интересы.</a:t>
            </a:r>
          </a:p>
        </p:txBody>
      </p:sp>
    </p:spTree>
    <p:extLst>
      <p:ext uri="{BB962C8B-B14F-4D97-AF65-F5344CB8AC3E}">
        <p14:creationId xmlns:p14="http://schemas.microsoft.com/office/powerpoint/2010/main" val="10731621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 УК" id="{A4D2C166-B9BE-8B4E-A87D-4092E5FFCD93}" vid="{F59CDD55-61C7-E046-9B2D-FB797EAD1F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8399</TotalTime>
  <Words>913</Words>
  <Application>Microsoft Office PowerPoint</Application>
  <PresentationFormat>Произвольный</PresentationFormat>
  <Paragraphs>105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Ответьте на 2 вопроса: 1. Каким ребенком были Вы? 2. Какой ребенок у Вас? </vt:lpstr>
      <vt:lpstr>Проблемы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Особенности воспитания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Microsoft Office</dc:creator>
  <cp:lastModifiedBy>Светлана А. Овчинникова</cp:lastModifiedBy>
  <cp:revision>110</cp:revision>
  <cp:lastPrinted>2023-06-06T04:50:07Z</cp:lastPrinted>
  <dcterms:created xsi:type="dcterms:W3CDTF">2022-03-30T07:40:47Z</dcterms:created>
  <dcterms:modified xsi:type="dcterms:W3CDTF">2023-06-20T09:11:07Z</dcterms:modified>
</cp:coreProperties>
</file>