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avidrand-cooperation.com/s/positive-interactions-promote-public-cooperation-data.tx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avidrand-cooperation.com/s/positive-interactions-promote-public-cooperation-data.tx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avidrand-cooperation.com/s/positive-interactions-promote-public-cooperation-data.tx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avidrand-cooperation.com/s/positive-interactions-promote-public-cooperation-data.txt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180" y="175260"/>
            <a:ext cx="1226820" cy="134112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" y="175260"/>
            <a:ext cx="1295400" cy="130302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1245412" y="394080"/>
            <a:ext cx="7422698" cy="44113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66469">
              <a:lnSpc>
                <a:spcPct val="100000"/>
              </a:lnSpc>
            </a:pPr>
            <a:r>
              <a:rPr lang="en-US" altLang="zh-CN" sz="2400" dirty="0" err="1" smtClean="0">
                <a:solidFill>
                  <a:srgbClr val="000000"/>
                </a:solidFill>
                <a:latin typeface="Calibri"/>
                <a:ea typeface="Calibri"/>
              </a:rPr>
              <a:t>Союз</a:t>
            </a:r>
            <a:r>
              <a:rPr lang="en-US" altLang="zh-CN" sz="2400" spc="-89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реабилитологов</a:t>
            </a:r>
            <a:r>
              <a:rPr lang="en-US" altLang="zh-CN" sz="2400" spc="-9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России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endParaRPr lang="ru-RU" altLang="zh-CN" sz="2800" b="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0">
              <a:lnSpc>
                <a:spcPct val="100000"/>
              </a:lnSpc>
            </a:pPr>
            <a:endParaRPr lang="ru-RU" altLang="zh-CN" sz="2800" b="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>
              <a:lnSpc>
                <a:spcPct val="100000"/>
              </a:lnSpc>
            </a:pPr>
            <a:endParaRPr lang="ru-RU" altLang="zh-CN" sz="2800" b="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0">
              <a:lnSpc>
                <a:spcPct val="100000"/>
              </a:lnSpc>
            </a:pPr>
            <a:r>
              <a:rPr lang="en-US" altLang="zh-CN" sz="2800" b="1" dirty="0" err="1" smtClean="0">
                <a:solidFill>
                  <a:srgbClr val="000000"/>
                </a:solidFill>
                <a:latin typeface="Arial"/>
                <a:ea typeface="Arial"/>
              </a:rPr>
              <a:t>Основы</a:t>
            </a:r>
            <a:r>
              <a:rPr lang="en-US" altLang="zh-CN" sz="2800" b="1" spc="-12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мотивации</a:t>
            </a:r>
            <a:r>
              <a:rPr lang="en-US" altLang="zh-CN" sz="2800" b="1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образовательной</a:t>
            </a:r>
          </a:p>
          <a:p>
            <a:pPr marL="0" indent="2056206">
              <a:lnSpc>
                <a:spcPct val="100000"/>
              </a:lnSpc>
            </a:pPr>
            <a:r>
              <a:rPr lang="en-US" altLang="zh-CN" sz="2800" b="1" spc="-10" dirty="0">
                <a:solidFill>
                  <a:srgbClr val="000000"/>
                </a:solidFill>
                <a:latin typeface="Arial"/>
                <a:ea typeface="Arial"/>
              </a:rPr>
              <a:t>деят</a:t>
            </a:r>
            <a:r>
              <a:rPr lang="en-US" altLang="zh-CN" sz="2800" b="1" spc="-5" dirty="0">
                <a:solidFill>
                  <a:srgbClr val="000000"/>
                </a:solidFill>
                <a:latin typeface="Arial"/>
                <a:ea typeface="Arial"/>
              </a:rPr>
              <a:t>ельности.</a:t>
            </a:r>
          </a:p>
          <a:p>
            <a:pPr marL="0" indent="1146378">
              <a:lnSpc>
                <a:spcPct val="97083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Принципы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вовлечения</a:t>
            </a:r>
            <a:r>
              <a:rPr lang="en-US" altLang="zh-CN" sz="2800" b="1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в</a:t>
            </a:r>
          </a:p>
          <a:p>
            <a:pPr marL="0" indent="643077">
              <a:lnSpc>
                <a:spcPct val="100000"/>
              </a:lnSpc>
            </a:pPr>
            <a:r>
              <a:rPr lang="en-US" altLang="zh-CN" sz="2800" b="1" spc="-5" dirty="0">
                <a:solidFill>
                  <a:srgbClr val="000000"/>
                </a:solidFill>
                <a:latin typeface="Arial"/>
                <a:ea typeface="Arial"/>
              </a:rPr>
              <a:t>образовательную</a:t>
            </a:r>
            <a:r>
              <a:rPr lang="en-US" altLang="zh-CN" sz="2800" b="1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b="1" spc="-10" dirty="0">
                <a:solidFill>
                  <a:srgbClr val="000000"/>
                </a:solidFill>
                <a:latin typeface="Arial"/>
                <a:ea typeface="Arial"/>
              </a:rPr>
              <a:t>активность</a:t>
            </a:r>
            <a:r>
              <a:rPr lang="en-US" altLang="zh-CN" sz="2800" b="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44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60"/>
          <p:cNvSpPr txBox="1"/>
          <p:nvPr/>
        </p:nvSpPr>
        <p:spPr>
          <a:xfrm>
            <a:off x="911047" y="1011554"/>
            <a:ext cx="8036084" cy="42980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800" b="1" dirty="0">
                <a:solidFill>
                  <a:srgbClr val="C60042"/>
                </a:solidFill>
                <a:latin typeface="Calibri"/>
                <a:ea typeface="Calibri"/>
              </a:rPr>
              <a:t>Внутренние</a:t>
            </a:r>
            <a:r>
              <a:rPr lang="en-US" altLang="zh-CN" sz="2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C60042"/>
                </a:solidFill>
                <a:latin typeface="Calibri"/>
                <a:ea typeface="Calibri"/>
              </a:rPr>
              <a:t>мотивы</a:t>
            </a:r>
            <a:r>
              <a:rPr lang="en-US" altLang="zh-CN" sz="2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система</a:t>
            </a:r>
            <a:r>
              <a:rPr lang="en-US" altLang="zh-CN" sz="2800" spc="-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побуждений,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связанная</a:t>
            </a:r>
            <a:r>
              <a:rPr lang="en-US" altLang="zh-CN" sz="28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непосредственно</a:t>
            </a:r>
            <a:r>
              <a:rPr lang="en-US" altLang="zh-CN" sz="28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содержанием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15" dirty="0">
                <a:solidFill>
                  <a:srgbClr val="000000"/>
                </a:solidFill>
                <a:latin typeface="Calibri"/>
                <a:ea typeface="Calibri"/>
              </a:rPr>
              <a:t>де</a:t>
            </a:r>
            <a:r>
              <a:rPr lang="en-US" altLang="zh-CN" sz="2800" spc="-10" dirty="0">
                <a:solidFill>
                  <a:srgbClr val="000000"/>
                </a:solidFill>
                <a:latin typeface="Calibri"/>
                <a:ea typeface="Calibri"/>
              </a:rPr>
              <a:t>ятельности.</a:t>
            </a:r>
          </a:p>
          <a:p>
            <a:pPr>
              <a:lnSpc>
                <a:spcPts val="166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800" b="1" dirty="0">
                <a:solidFill>
                  <a:srgbClr val="C60042"/>
                </a:solidFill>
                <a:latin typeface="Calibri"/>
                <a:ea typeface="Calibri"/>
              </a:rPr>
              <a:t>Внутренняя</a:t>
            </a:r>
            <a:r>
              <a:rPr lang="en-US" altLang="zh-CN" sz="2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это</a:t>
            </a:r>
            <a:r>
              <a:rPr lang="en-US" altLang="zh-CN" sz="28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выполнение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определенной</a:t>
            </a:r>
            <a:r>
              <a:rPr lang="en-US" altLang="zh-CN" sz="28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работы</a:t>
            </a:r>
            <a:r>
              <a:rPr lang="en-US" altLang="zh-CN" sz="28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из-за</a:t>
            </a:r>
            <a:r>
              <a:rPr lang="en-US" altLang="zh-CN" sz="28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интереса</a:t>
            </a:r>
            <a:r>
              <a:rPr lang="en-US" altLang="zh-CN" sz="28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8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ней,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субъективного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ощущения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ее</a:t>
            </a:r>
            <a:r>
              <a:rPr lang="en-US" altLang="zh-CN" sz="2800" spc="-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ценности.</a:t>
            </a:r>
          </a:p>
          <a:p>
            <a:pPr>
              <a:lnSpc>
                <a:spcPts val="1419"/>
              </a:lnSpc>
            </a:pPr>
            <a:endParaRPr lang="en-US" dirty="0" smtClean="0"/>
          </a:p>
          <a:p>
            <a:pPr marL="512368" hangingPunct="0">
              <a:lnSpc>
                <a:spcPct val="100000"/>
              </a:lnSpc>
            </a:pP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Внутренний</a:t>
            </a:r>
            <a:r>
              <a:rPr lang="en-US" altLang="zh-CN" sz="2400" b="1" spc="-4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мотив</a:t>
            </a:r>
            <a:r>
              <a:rPr lang="en-US" altLang="zh-CN" sz="2400" b="1" spc="-4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совпадает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предметом</a:t>
            </a:r>
            <a:r>
              <a:rPr lang="en-US" altLang="zh-CN" sz="24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соответственно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формирует</a:t>
            </a:r>
            <a:r>
              <a:rPr lang="en-US" altLang="zh-CN" sz="24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специфическую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предметную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цель,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все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остальное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будет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такой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вторичным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4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внешним.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1"/>
          <p:cNvSpPr txBox="1"/>
          <p:nvPr/>
        </p:nvSpPr>
        <p:spPr>
          <a:xfrm>
            <a:off x="1168298" y="585393"/>
            <a:ext cx="7236927" cy="44065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Внешние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мотивы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и</a:t>
            </a:r>
            <a:r>
              <a:rPr lang="en-US" altLang="zh-CN" sz="4000" b="1" spc="-5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64"/>
              </a:lnSpc>
            </a:pPr>
            <a:endParaRPr lang="en-US" dirty="0" smtClean="0"/>
          </a:p>
          <a:p>
            <a:pPr marL="110972" hangingPunct="0">
              <a:lnSpc>
                <a:spcPct val="95416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Внешние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мотивы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система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опосредованных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отношению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32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самой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320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побуждений.</a:t>
            </a:r>
          </a:p>
          <a:p>
            <a:pPr>
              <a:lnSpc>
                <a:spcPts val="1294"/>
              </a:lnSpc>
            </a:pPr>
            <a:endParaRPr lang="en-US" dirty="0" smtClean="0"/>
          </a:p>
          <a:p>
            <a:pPr marL="110972" hangingPunct="0">
              <a:lnSpc>
                <a:spcPct val="95416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Внешняя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32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обусловленность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выполнения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3200" spc="-1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косвенными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ценн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остями.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2"/>
          <p:cNvSpPr txBox="1"/>
          <p:nvPr/>
        </p:nvSpPr>
        <p:spPr>
          <a:xfrm>
            <a:off x="605942" y="383082"/>
            <a:ext cx="8226534" cy="51230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Инверсия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внутренней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и</a:t>
            </a:r>
            <a:r>
              <a:rPr lang="en-US" altLang="zh-CN" sz="4400" b="1" spc="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внешней</a:t>
            </a:r>
          </a:p>
          <a:p>
            <a:pPr marL="0" indent="2681325">
              <a:lnSpc>
                <a:spcPct val="100000"/>
              </a:lnSpc>
            </a:pPr>
            <a:r>
              <a:rPr lang="en-US" altLang="zh-CN" sz="4400" b="1" spc="-5" dirty="0">
                <a:solidFill>
                  <a:srgbClr val="C60042"/>
                </a:solidFill>
                <a:latin typeface="Calibri"/>
                <a:ea typeface="Calibri"/>
              </a:rPr>
              <a:t>мотив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ации</a:t>
            </a:r>
          </a:p>
          <a:p>
            <a:pPr>
              <a:lnSpc>
                <a:spcPts val="1094"/>
              </a:lnSpc>
            </a:pPr>
            <a:endParaRPr lang="en-US" dirty="0" smtClean="0"/>
          </a:p>
          <a:p>
            <a:pPr marL="512063" indent="-342899" hangingPunct="0">
              <a:lnSpc>
                <a:spcPct val="104166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доминировании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внешних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мотивов</a:t>
            </a:r>
            <a:r>
              <a:rPr lang="en-US" altLang="zh-CN" sz="28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создается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неадекватная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инвертированная</a:t>
            </a:r>
            <a:r>
              <a:rPr lang="en-US" altLang="zh-CN" sz="28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предметная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10" dirty="0">
                <a:solidFill>
                  <a:srgbClr val="000000"/>
                </a:solidFill>
                <a:latin typeface="Calibri"/>
                <a:ea typeface="Calibri"/>
              </a:rPr>
              <a:t>структура</a:t>
            </a:r>
            <a:r>
              <a:rPr lang="en-US" altLang="zh-CN"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5" dirty="0">
                <a:solidFill>
                  <a:srgbClr val="000000"/>
                </a:solidFill>
                <a:latin typeface="Calibri"/>
                <a:ea typeface="Calibri"/>
              </a:rPr>
              <a:t>деятельности.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39"/>
              </a:lnSpc>
            </a:pPr>
            <a:endParaRPr lang="en-US" dirty="0" smtClean="0"/>
          </a:p>
          <a:p>
            <a:pPr marL="0" indent="1269847">
              <a:lnSpc>
                <a:spcPct val="100000"/>
              </a:lnSpc>
            </a:pP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этом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объект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целевого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поведения</a:t>
            </a:r>
            <a:r>
              <a:rPr lang="en-US" altLang="zh-CN" sz="2800" i="1" spc="-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(напр.</a:t>
            </a:r>
          </a:p>
          <a:p>
            <a:pPr marL="0" indent="818362">
              <a:lnSpc>
                <a:spcPct val="100000"/>
              </a:lnSpc>
            </a:pP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учебный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предмет)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вытесняется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800" i="1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периферию</a:t>
            </a:r>
          </a:p>
          <a:p>
            <a:pPr marL="0" indent="605027">
              <a:lnSpc>
                <a:spcPct val="100000"/>
              </a:lnSpc>
            </a:pP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внимания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становится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средством</a:t>
            </a:r>
            <a:r>
              <a:rPr lang="en-US" altLang="zh-CN" sz="2800" i="1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Calibri"/>
                <a:ea typeface="Calibri"/>
              </a:rPr>
              <a:t>достижения</a:t>
            </a:r>
          </a:p>
          <a:p>
            <a:pPr marL="0" indent="6244691">
              <a:lnSpc>
                <a:spcPct val="100000"/>
              </a:lnSpc>
            </a:pPr>
            <a:r>
              <a:rPr lang="en-US" altLang="zh-CN" sz="2800" i="1" spc="-5" dirty="0">
                <a:solidFill>
                  <a:srgbClr val="000000"/>
                </a:solidFill>
                <a:latin typeface="Calibri"/>
                <a:ea typeface="Calibri"/>
              </a:rPr>
              <a:t>личной</a:t>
            </a:r>
            <a:r>
              <a:rPr lang="en-US" altLang="zh-CN" sz="2800" i="1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i="1" spc="-10" dirty="0">
                <a:solidFill>
                  <a:srgbClr val="000000"/>
                </a:solidFill>
                <a:latin typeface="Calibri"/>
                <a:ea typeface="Calibri"/>
              </a:rPr>
              <a:t>цели.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3"/>
          <p:cNvSpPr txBox="1"/>
          <p:nvPr/>
        </p:nvSpPr>
        <p:spPr>
          <a:xfrm>
            <a:off x="1103375" y="0"/>
            <a:ext cx="7061380" cy="4999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71249"/>
              </a:lnSpc>
            </a:pPr>
            <a:r>
              <a:rPr lang="en-US" altLang="zh-CN" sz="4000" spc="-5" dirty="0">
                <a:solidFill>
                  <a:srgbClr val="FEFEFE"/>
                </a:solidFill>
                <a:latin typeface="Calibri"/>
                <a:ea typeface="Calibri"/>
              </a:rPr>
              <a:t>Эмпирические</a:t>
            </a:r>
            <a:r>
              <a:rPr lang="en-US" altLang="zh-CN" sz="4000" spc="-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ea typeface="Calibri"/>
              </a:rPr>
              <a:t>закономерности</a:t>
            </a:r>
          </a:p>
          <a:p>
            <a:pPr marL="0" indent="711708">
              <a:lnSpc>
                <a:spcPct val="100000"/>
              </a:lnSpc>
            </a:pPr>
            <a:r>
              <a:rPr lang="en-US" altLang="zh-CN" sz="4000" dirty="0">
                <a:solidFill>
                  <a:srgbClr val="FEFEFE"/>
                </a:solidFill>
                <a:latin typeface="Calibri"/>
                <a:ea typeface="Calibri"/>
              </a:rPr>
              <a:t>связанные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ea typeface="Calibri"/>
              </a:rPr>
              <a:t>с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ea typeface="Calibri"/>
              </a:rPr>
              <a:t>инверсией</a:t>
            </a:r>
            <a:r>
              <a:rPr lang="en-US" altLang="zh-CN" sz="4000" spc="-69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ea typeface="Calibri"/>
              </a:rPr>
              <a:t>и</a:t>
            </a:r>
          </a:p>
          <a:p>
            <a:pPr marL="0" indent="908303">
              <a:lnSpc>
                <a:spcPct val="100000"/>
              </a:lnSpc>
            </a:pPr>
            <a:r>
              <a:rPr lang="en-US" altLang="zh-CN" sz="4000" spc="-5" dirty="0">
                <a:solidFill>
                  <a:srgbClr val="FEFEFE"/>
                </a:solidFill>
                <a:latin typeface="Calibri"/>
                <a:ea typeface="Calibri"/>
              </a:rPr>
              <a:t>конверсией</a:t>
            </a:r>
            <a:r>
              <a:rPr lang="en-US" altLang="zh-CN" sz="4000" spc="-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spc="-5" dirty="0">
                <a:solidFill>
                  <a:srgbClr val="FEFEFE"/>
                </a:solidFill>
                <a:latin typeface="Calibri"/>
                <a:ea typeface="Calibri"/>
              </a:rPr>
              <a:t>мотивации</a:t>
            </a:r>
          </a:p>
          <a:p>
            <a:pPr>
              <a:lnSpc>
                <a:spcPts val="1114"/>
              </a:lnSpc>
            </a:pPr>
            <a:endParaRPr lang="en-US" dirty="0" smtClean="0"/>
          </a:p>
          <a:p>
            <a:pPr marL="518795" indent="-34290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1.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вознаграждается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за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нечто,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400" spc="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делает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собственному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желанию,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то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внутренняя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этой</a:t>
            </a:r>
            <a:r>
              <a:rPr lang="en-US" altLang="zh-CN" sz="24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24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будет</a:t>
            </a:r>
            <a:r>
              <a:rPr lang="en-US" altLang="zh-CN" sz="24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ослабевать.</a:t>
            </a:r>
          </a:p>
          <a:p>
            <a:pPr marL="518795" indent="-342900" hangingPunct="0">
              <a:lnSpc>
                <a:spcPct val="100000"/>
              </a:lnSpc>
              <a:spcBef>
                <a:spcPts val="21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2.</a:t>
            </a:r>
            <a:r>
              <a:rPr lang="en-US" altLang="zh-CN" sz="24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24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</a:t>
            </a:r>
            <a:r>
              <a:rPr lang="en-US" altLang="zh-CN" sz="24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24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вознаграждается</a:t>
            </a:r>
            <a:r>
              <a:rPr lang="en-US" altLang="zh-CN" sz="24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за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неинтересную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деятельность,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предпринятую</a:t>
            </a:r>
            <a:r>
              <a:rPr lang="en-US" altLang="zh-CN" sz="2400" spc="-1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только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ради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вознаграждения,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то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внутренняя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ней</a:t>
            </a:r>
            <a:r>
              <a:rPr lang="en-US" altLang="zh-CN" sz="24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усиливается.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45"/>
              </a:lnSpc>
            </a:pPr>
            <a:endParaRPr lang="en-US" dirty="0" smtClean="0"/>
          </a:p>
          <a:p>
            <a:pPr marL="0" indent="2289936">
              <a:lnSpc>
                <a:spcPct val="1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Ричард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де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Чармс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(Хекхаузен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Х.,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2003.</a:t>
            </a:r>
            <a:r>
              <a:rPr lang="en-US" altLang="zh-CN" sz="20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с.727)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4"/>
          <p:cNvSpPr/>
          <p:nvPr/>
        </p:nvSpPr>
        <p:spPr>
          <a:xfrm>
            <a:off x="450850" y="387350"/>
            <a:ext cx="4222750" cy="374650"/>
          </a:xfrm>
          <a:custGeom>
            <a:avLst/>
            <a:gdLst>
              <a:gd name="connsiteX0" fmla="*/ 16687 w 4222750"/>
              <a:gd name="connsiteY0" fmla="*/ 383032 h 374650"/>
              <a:gd name="connsiteX1" fmla="*/ 4229150 w 4222750"/>
              <a:gd name="connsiteY1" fmla="*/ 383032 h 374650"/>
              <a:gd name="connsiteX2" fmla="*/ 4229150 w 4222750"/>
              <a:gd name="connsiteY2" fmla="*/ 17272 h 374650"/>
              <a:gd name="connsiteX3" fmla="*/ 16687 w 4222750"/>
              <a:gd name="connsiteY3" fmla="*/ 17272 h 374650"/>
              <a:gd name="connsiteX4" fmla="*/ 16687 w 4222750"/>
              <a:gd name="connsiteY4" fmla="*/ 38303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6687" y="383032"/>
                </a:moveTo>
                <a:lnTo>
                  <a:pt x="4229150" y="383032"/>
                </a:lnTo>
                <a:lnTo>
                  <a:pt x="4229150" y="17272"/>
                </a:lnTo>
                <a:lnTo>
                  <a:pt x="16687" y="17272"/>
                </a:lnTo>
                <a:lnTo>
                  <a:pt x="16687" y="383032"/>
                </a:lnTo>
                <a:close/>
              </a:path>
            </a:pathLst>
          </a:custGeom>
          <a:solidFill>
            <a:srgbClr val="4E80B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5"/>
          <p:cNvSpPr/>
          <p:nvPr/>
        </p:nvSpPr>
        <p:spPr>
          <a:xfrm>
            <a:off x="4667250" y="387350"/>
            <a:ext cx="4222750" cy="374650"/>
          </a:xfrm>
          <a:custGeom>
            <a:avLst/>
            <a:gdLst>
              <a:gd name="connsiteX0" fmla="*/ 12700 w 4222750"/>
              <a:gd name="connsiteY0" fmla="*/ 383032 h 374650"/>
              <a:gd name="connsiteX1" fmla="*/ 4225163 w 4222750"/>
              <a:gd name="connsiteY1" fmla="*/ 383032 h 374650"/>
              <a:gd name="connsiteX2" fmla="*/ 4225163 w 4222750"/>
              <a:gd name="connsiteY2" fmla="*/ 17272 h 374650"/>
              <a:gd name="connsiteX3" fmla="*/ 12700 w 4222750"/>
              <a:gd name="connsiteY3" fmla="*/ 17272 h 374650"/>
              <a:gd name="connsiteX4" fmla="*/ 12700 w 4222750"/>
              <a:gd name="connsiteY4" fmla="*/ 38303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2700" y="383032"/>
                </a:moveTo>
                <a:lnTo>
                  <a:pt x="4225163" y="383032"/>
                </a:lnTo>
                <a:lnTo>
                  <a:pt x="4225163" y="17272"/>
                </a:lnTo>
                <a:lnTo>
                  <a:pt x="12700" y="17272"/>
                </a:lnTo>
                <a:lnTo>
                  <a:pt x="12700" y="383032"/>
                </a:lnTo>
                <a:close/>
              </a:path>
            </a:pathLst>
          </a:custGeom>
          <a:solidFill>
            <a:srgbClr val="4E80B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6"/>
          <p:cNvSpPr/>
          <p:nvPr/>
        </p:nvSpPr>
        <p:spPr>
          <a:xfrm>
            <a:off x="450850" y="755650"/>
            <a:ext cx="4222750" cy="654050"/>
          </a:xfrm>
          <a:custGeom>
            <a:avLst/>
            <a:gdLst>
              <a:gd name="connsiteX0" fmla="*/ 16687 w 4222750"/>
              <a:gd name="connsiteY0" fmla="*/ 654812 h 654050"/>
              <a:gd name="connsiteX1" fmla="*/ 4229150 w 4222750"/>
              <a:gd name="connsiteY1" fmla="*/ 654812 h 654050"/>
              <a:gd name="connsiteX2" fmla="*/ 4229150 w 4222750"/>
              <a:gd name="connsiteY2" fmla="*/ 14732 h 654050"/>
              <a:gd name="connsiteX3" fmla="*/ 16687 w 4222750"/>
              <a:gd name="connsiteY3" fmla="*/ 14732 h 654050"/>
              <a:gd name="connsiteX4" fmla="*/ 16687 w 4222750"/>
              <a:gd name="connsiteY4" fmla="*/ 654812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54050">
                <a:moveTo>
                  <a:pt x="16687" y="654812"/>
                </a:moveTo>
                <a:lnTo>
                  <a:pt x="4229150" y="654812"/>
                </a:lnTo>
                <a:lnTo>
                  <a:pt x="4229150" y="14732"/>
                </a:lnTo>
                <a:lnTo>
                  <a:pt x="16687" y="14732"/>
                </a:lnTo>
                <a:lnTo>
                  <a:pt x="16687" y="65481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7"/>
          <p:cNvSpPr/>
          <p:nvPr/>
        </p:nvSpPr>
        <p:spPr>
          <a:xfrm>
            <a:off x="4667250" y="755650"/>
            <a:ext cx="4222750" cy="654050"/>
          </a:xfrm>
          <a:custGeom>
            <a:avLst/>
            <a:gdLst>
              <a:gd name="connsiteX0" fmla="*/ 12700 w 4222750"/>
              <a:gd name="connsiteY0" fmla="*/ 654812 h 654050"/>
              <a:gd name="connsiteX1" fmla="*/ 4225163 w 4222750"/>
              <a:gd name="connsiteY1" fmla="*/ 654812 h 654050"/>
              <a:gd name="connsiteX2" fmla="*/ 4225163 w 4222750"/>
              <a:gd name="connsiteY2" fmla="*/ 14732 h 654050"/>
              <a:gd name="connsiteX3" fmla="*/ 12700 w 4222750"/>
              <a:gd name="connsiteY3" fmla="*/ 14732 h 654050"/>
              <a:gd name="connsiteX4" fmla="*/ 12700 w 4222750"/>
              <a:gd name="connsiteY4" fmla="*/ 654812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54050">
                <a:moveTo>
                  <a:pt x="12700" y="654812"/>
                </a:moveTo>
                <a:lnTo>
                  <a:pt x="4225163" y="654812"/>
                </a:lnTo>
                <a:lnTo>
                  <a:pt x="4225163" y="14732"/>
                </a:lnTo>
                <a:lnTo>
                  <a:pt x="12700" y="14732"/>
                </a:lnTo>
                <a:lnTo>
                  <a:pt x="12700" y="65481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8"/>
          <p:cNvSpPr/>
          <p:nvPr/>
        </p:nvSpPr>
        <p:spPr>
          <a:xfrm>
            <a:off x="450850" y="1403350"/>
            <a:ext cx="4222750" cy="920750"/>
          </a:xfrm>
          <a:custGeom>
            <a:avLst/>
            <a:gdLst>
              <a:gd name="connsiteX0" fmla="*/ 16687 w 4222750"/>
              <a:gd name="connsiteY0" fmla="*/ 921512 h 920750"/>
              <a:gd name="connsiteX1" fmla="*/ 4229150 w 4222750"/>
              <a:gd name="connsiteY1" fmla="*/ 921512 h 920750"/>
              <a:gd name="connsiteX2" fmla="*/ 4229150 w 4222750"/>
              <a:gd name="connsiteY2" fmla="*/ 7112 h 920750"/>
              <a:gd name="connsiteX3" fmla="*/ 16687 w 4222750"/>
              <a:gd name="connsiteY3" fmla="*/ 7112 h 920750"/>
              <a:gd name="connsiteX4" fmla="*/ 16687 w 4222750"/>
              <a:gd name="connsiteY4" fmla="*/ 921512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920750">
                <a:moveTo>
                  <a:pt x="16687" y="921512"/>
                </a:moveTo>
                <a:lnTo>
                  <a:pt x="4229150" y="921512"/>
                </a:lnTo>
                <a:lnTo>
                  <a:pt x="4229150" y="7112"/>
                </a:lnTo>
                <a:lnTo>
                  <a:pt x="16687" y="7112"/>
                </a:lnTo>
                <a:lnTo>
                  <a:pt x="16687" y="92151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9"/>
          <p:cNvSpPr/>
          <p:nvPr/>
        </p:nvSpPr>
        <p:spPr>
          <a:xfrm>
            <a:off x="4667250" y="1403350"/>
            <a:ext cx="4222750" cy="920750"/>
          </a:xfrm>
          <a:custGeom>
            <a:avLst/>
            <a:gdLst>
              <a:gd name="connsiteX0" fmla="*/ 12700 w 4222750"/>
              <a:gd name="connsiteY0" fmla="*/ 921512 h 920750"/>
              <a:gd name="connsiteX1" fmla="*/ 4225163 w 4222750"/>
              <a:gd name="connsiteY1" fmla="*/ 921512 h 920750"/>
              <a:gd name="connsiteX2" fmla="*/ 4225163 w 4222750"/>
              <a:gd name="connsiteY2" fmla="*/ 7112 h 920750"/>
              <a:gd name="connsiteX3" fmla="*/ 12700 w 4222750"/>
              <a:gd name="connsiteY3" fmla="*/ 7112 h 920750"/>
              <a:gd name="connsiteX4" fmla="*/ 12700 w 4222750"/>
              <a:gd name="connsiteY4" fmla="*/ 921512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920750">
                <a:moveTo>
                  <a:pt x="12700" y="921512"/>
                </a:moveTo>
                <a:lnTo>
                  <a:pt x="4225163" y="921512"/>
                </a:lnTo>
                <a:lnTo>
                  <a:pt x="4225163" y="7112"/>
                </a:lnTo>
                <a:lnTo>
                  <a:pt x="12700" y="7112"/>
                </a:lnTo>
                <a:lnTo>
                  <a:pt x="12700" y="92151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70"/>
          <p:cNvSpPr/>
          <p:nvPr/>
        </p:nvSpPr>
        <p:spPr>
          <a:xfrm>
            <a:off x="450850" y="2317750"/>
            <a:ext cx="4222750" cy="641350"/>
          </a:xfrm>
          <a:custGeom>
            <a:avLst/>
            <a:gdLst>
              <a:gd name="connsiteX0" fmla="*/ 16687 w 4222750"/>
              <a:gd name="connsiteY0" fmla="*/ 647192 h 641350"/>
              <a:gd name="connsiteX1" fmla="*/ 4229150 w 4222750"/>
              <a:gd name="connsiteY1" fmla="*/ 647192 h 641350"/>
              <a:gd name="connsiteX2" fmla="*/ 4229150 w 4222750"/>
              <a:gd name="connsiteY2" fmla="*/ 7112 h 641350"/>
              <a:gd name="connsiteX3" fmla="*/ 16687 w 4222750"/>
              <a:gd name="connsiteY3" fmla="*/ 7112 h 641350"/>
              <a:gd name="connsiteX4" fmla="*/ 16687 w 4222750"/>
              <a:gd name="connsiteY4" fmla="*/ 647192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41350">
                <a:moveTo>
                  <a:pt x="16687" y="647192"/>
                </a:moveTo>
                <a:lnTo>
                  <a:pt x="4229150" y="647192"/>
                </a:lnTo>
                <a:lnTo>
                  <a:pt x="4229150" y="7112"/>
                </a:lnTo>
                <a:lnTo>
                  <a:pt x="16687" y="7112"/>
                </a:lnTo>
                <a:lnTo>
                  <a:pt x="16687" y="64719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1"/>
          <p:cNvSpPr/>
          <p:nvPr/>
        </p:nvSpPr>
        <p:spPr>
          <a:xfrm>
            <a:off x="4667250" y="2317750"/>
            <a:ext cx="4222750" cy="641350"/>
          </a:xfrm>
          <a:custGeom>
            <a:avLst/>
            <a:gdLst>
              <a:gd name="connsiteX0" fmla="*/ 12700 w 4222750"/>
              <a:gd name="connsiteY0" fmla="*/ 647192 h 641350"/>
              <a:gd name="connsiteX1" fmla="*/ 4225163 w 4222750"/>
              <a:gd name="connsiteY1" fmla="*/ 647192 h 641350"/>
              <a:gd name="connsiteX2" fmla="*/ 4225163 w 4222750"/>
              <a:gd name="connsiteY2" fmla="*/ 7112 h 641350"/>
              <a:gd name="connsiteX3" fmla="*/ 12700 w 4222750"/>
              <a:gd name="connsiteY3" fmla="*/ 7112 h 641350"/>
              <a:gd name="connsiteX4" fmla="*/ 12700 w 4222750"/>
              <a:gd name="connsiteY4" fmla="*/ 647192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41350">
                <a:moveTo>
                  <a:pt x="12700" y="647192"/>
                </a:moveTo>
                <a:lnTo>
                  <a:pt x="4225163" y="647192"/>
                </a:lnTo>
                <a:lnTo>
                  <a:pt x="4225163" y="7112"/>
                </a:lnTo>
                <a:lnTo>
                  <a:pt x="12700" y="7112"/>
                </a:lnTo>
                <a:lnTo>
                  <a:pt x="12700" y="64719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2"/>
          <p:cNvSpPr/>
          <p:nvPr/>
        </p:nvSpPr>
        <p:spPr>
          <a:xfrm>
            <a:off x="450850" y="2952750"/>
            <a:ext cx="4222750" cy="641350"/>
          </a:xfrm>
          <a:custGeom>
            <a:avLst/>
            <a:gdLst>
              <a:gd name="connsiteX0" fmla="*/ 16687 w 4222750"/>
              <a:gd name="connsiteY0" fmla="*/ 652272 h 641350"/>
              <a:gd name="connsiteX1" fmla="*/ 4229150 w 4222750"/>
              <a:gd name="connsiteY1" fmla="*/ 652272 h 641350"/>
              <a:gd name="connsiteX2" fmla="*/ 4229150 w 4222750"/>
              <a:gd name="connsiteY2" fmla="*/ 12192 h 641350"/>
              <a:gd name="connsiteX3" fmla="*/ 16687 w 4222750"/>
              <a:gd name="connsiteY3" fmla="*/ 12192 h 641350"/>
              <a:gd name="connsiteX4" fmla="*/ 16687 w 4222750"/>
              <a:gd name="connsiteY4" fmla="*/ 652272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41350">
                <a:moveTo>
                  <a:pt x="16687" y="652272"/>
                </a:moveTo>
                <a:lnTo>
                  <a:pt x="4229150" y="652272"/>
                </a:lnTo>
                <a:lnTo>
                  <a:pt x="4229150" y="12192"/>
                </a:lnTo>
                <a:lnTo>
                  <a:pt x="16687" y="12192"/>
                </a:lnTo>
                <a:lnTo>
                  <a:pt x="16687" y="65227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3"/>
          <p:cNvSpPr/>
          <p:nvPr/>
        </p:nvSpPr>
        <p:spPr>
          <a:xfrm>
            <a:off x="4667250" y="2952750"/>
            <a:ext cx="4222750" cy="641350"/>
          </a:xfrm>
          <a:custGeom>
            <a:avLst/>
            <a:gdLst>
              <a:gd name="connsiteX0" fmla="*/ 12700 w 4222750"/>
              <a:gd name="connsiteY0" fmla="*/ 652272 h 641350"/>
              <a:gd name="connsiteX1" fmla="*/ 4225163 w 4222750"/>
              <a:gd name="connsiteY1" fmla="*/ 652272 h 641350"/>
              <a:gd name="connsiteX2" fmla="*/ 4225163 w 4222750"/>
              <a:gd name="connsiteY2" fmla="*/ 12192 h 641350"/>
              <a:gd name="connsiteX3" fmla="*/ 12700 w 4222750"/>
              <a:gd name="connsiteY3" fmla="*/ 12192 h 641350"/>
              <a:gd name="connsiteX4" fmla="*/ 12700 w 4222750"/>
              <a:gd name="connsiteY4" fmla="*/ 652272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41350">
                <a:moveTo>
                  <a:pt x="12700" y="652272"/>
                </a:moveTo>
                <a:lnTo>
                  <a:pt x="4225163" y="652272"/>
                </a:lnTo>
                <a:lnTo>
                  <a:pt x="4225163" y="12192"/>
                </a:lnTo>
                <a:lnTo>
                  <a:pt x="12700" y="12192"/>
                </a:lnTo>
                <a:lnTo>
                  <a:pt x="12700" y="65227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4"/>
          <p:cNvSpPr/>
          <p:nvPr/>
        </p:nvSpPr>
        <p:spPr>
          <a:xfrm>
            <a:off x="450850" y="3587750"/>
            <a:ext cx="4222750" cy="654050"/>
          </a:xfrm>
          <a:custGeom>
            <a:avLst/>
            <a:gdLst>
              <a:gd name="connsiteX0" fmla="*/ 16687 w 4222750"/>
              <a:gd name="connsiteY0" fmla="*/ 657352 h 654050"/>
              <a:gd name="connsiteX1" fmla="*/ 4229150 w 4222750"/>
              <a:gd name="connsiteY1" fmla="*/ 657352 h 654050"/>
              <a:gd name="connsiteX2" fmla="*/ 4229150 w 4222750"/>
              <a:gd name="connsiteY2" fmla="*/ 17272 h 654050"/>
              <a:gd name="connsiteX3" fmla="*/ 16687 w 4222750"/>
              <a:gd name="connsiteY3" fmla="*/ 17272 h 654050"/>
              <a:gd name="connsiteX4" fmla="*/ 16687 w 4222750"/>
              <a:gd name="connsiteY4" fmla="*/ 657352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54050">
                <a:moveTo>
                  <a:pt x="16687" y="657352"/>
                </a:moveTo>
                <a:lnTo>
                  <a:pt x="4229150" y="657352"/>
                </a:lnTo>
                <a:lnTo>
                  <a:pt x="4229150" y="17272"/>
                </a:lnTo>
                <a:lnTo>
                  <a:pt x="16687" y="17272"/>
                </a:lnTo>
                <a:lnTo>
                  <a:pt x="16687" y="65735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5"/>
          <p:cNvSpPr/>
          <p:nvPr/>
        </p:nvSpPr>
        <p:spPr>
          <a:xfrm>
            <a:off x="4667250" y="3587750"/>
            <a:ext cx="4222750" cy="654050"/>
          </a:xfrm>
          <a:custGeom>
            <a:avLst/>
            <a:gdLst>
              <a:gd name="connsiteX0" fmla="*/ 12700 w 4222750"/>
              <a:gd name="connsiteY0" fmla="*/ 657352 h 654050"/>
              <a:gd name="connsiteX1" fmla="*/ 4225163 w 4222750"/>
              <a:gd name="connsiteY1" fmla="*/ 657352 h 654050"/>
              <a:gd name="connsiteX2" fmla="*/ 4225163 w 4222750"/>
              <a:gd name="connsiteY2" fmla="*/ 17272 h 654050"/>
              <a:gd name="connsiteX3" fmla="*/ 12700 w 4222750"/>
              <a:gd name="connsiteY3" fmla="*/ 17272 h 654050"/>
              <a:gd name="connsiteX4" fmla="*/ 12700 w 4222750"/>
              <a:gd name="connsiteY4" fmla="*/ 657352 h 6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654050">
                <a:moveTo>
                  <a:pt x="12700" y="657352"/>
                </a:moveTo>
                <a:lnTo>
                  <a:pt x="4225163" y="657352"/>
                </a:lnTo>
                <a:lnTo>
                  <a:pt x="4225163" y="17272"/>
                </a:lnTo>
                <a:lnTo>
                  <a:pt x="12700" y="17272"/>
                </a:lnTo>
                <a:lnTo>
                  <a:pt x="12700" y="65735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6"/>
          <p:cNvSpPr/>
          <p:nvPr/>
        </p:nvSpPr>
        <p:spPr>
          <a:xfrm>
            <a:off x="450850" y="4235450"/>
            <a:ext cx="4222750" cy="374650"/>
          </a:xfrm>
          <a:custGeom>
            <a:avLst/>
            <a:gdLst>
              <a:gd name="connsiteX0" fmla="*/ 16687 w 4222750"/>
              <a:gd name="connsiteY0" fmla="*/ 380492 h 374650"/>
              <a:gd name="connsiteX1" fmla="*/ 4229150 w 4222750"/>
              <a:gd name="connsiteY1" fmla="*/ 380492 h 374650"/>
              <a:gd name="connsiteX2" fmla="*/ 4229150 w 4222750"/>
              <a:gd name="connsiteY2" fmla="*/ 9652 h 374650"/>
              <a:gd name="connsiteX3" fmla="*/ 16687 w 4222750"/>
              <a:gd name="connsiteY3" fmla="*/ 9652 h 374650"/>
              <a:gd name="connsiteX4" fmla="*/ 16687 w 4222750"/>
              <a:gd name="connsiteY4" fmla="*/ 38049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6687" y="380492"/>
                </a:moveTo>
                <a:lnTo>
                  <a:pt x="4229150" y="380492"/>
                </a:lnTo>
                <a:lnTo>
                  <a:pt x="4229150" y="9652"/>
                </a:lnTo>
                <a:lnTo>
                  <a:pt x="16687" y="9652"/>
                </a:lnTo>
                <a:lnTo>
                  <a:pt x="16687" y="38049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7"/>
          <p:cNvSpPr/>
          <p:nvPr/>
        </p:nvSpPr>
        <p:spPr>
          <a:xfrm>
            <a:off x="4667250" y="4235450"/>
            <a:ext cx="4222750" cy="374650"/>
          </a:xfrm>
          <a:custGeom>
            <a:avLst/>
            <a:gdLst>
              <a:gd name="connsiteX0" fmla="*/ 12700 w 4222750"/>
              <a:gd name="connsiteY0" fmla="*/ 380492 h 374650"/>
              <a:gd name="connsiteX1" fmla="*/ 4225163 w 4222750"/>
              <a:gd name="connsiteY1" fmla="*/ 380492 h 374650"/>
              <a:gd name="connsiteX2" fmla="*/ 4225163 w 4222750"/>
              <a:gd name="connsiteY2" fmla="*/ 9652 h 374650"/>
              <a:gd name="connsiteX3" fmla="*/ 12700 w 4222750"/>
              <a:gd name="connsiteY3" fmla="*/ 9652 h 374650"/>
              <a:gd name="connsiteX4" fmla="*/ 12700 w 4222750"/>
              <a:gd name="connsiteY4" fmla="*/ 38049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2700" y="380492"/>
                </a:moveTo>
                <a:lnTo>
                  <a:pt x="4225163" y="380492"/>
                </a:lnTo>
                <a:lnTo>
                  <a:pt x="4225163" y="9652"/>
                </a:lnTo>
                <a:lnTo>
                  <a:pt x="12700" y="9652"/>
                </a:lnTo>
                <a:lnTo>
                  <a:pt x="12700" y="380492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8"/>
          <p:cNvSpPr/>
          <p:nvPr/>
        </p:nvSpPr>
        <p:spPr>
          <a:xfrm>
            <a:off x="450850" y="4603750"/>
            <a:ext cx="4222750" cy="374650"/>
          </a:xfrm>
          <a:custGeom>
            <a:avLst/>
            <a:gdLst>
              <a:gd name="connsiteX0" fmla="*/ 16687 w 4222750"/>
              <a:gd name="connsiteY0" fmla="*/ 383032 h 374650"/>
              <a:gd name="connsiteX1" fmla="*/ 4229150 w 4222750"/>
              <a:gd name="connsiteY1" fmla="*/ 383032 h 374650"/>
              <a:gd name="connsiteX2" fmla="*/ 4229150 w 4222750"/>
              <a:gd name="connsiteY2" fmla="*/ 12192 h 374650"/>
              <a:gd name="connsiteX3" fmla="*/ 16687 w 4222750"/>
              <a:gd name="connsiteY3" fmla="*/ 12192 h 374650"/>
              <a:gd name="connsiteX4" fmla="*/ 16687 w 4222750"/>
              <a:gd name="connsiteY4" fmla="*/ 38303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6687" y="383032"/>
                </a:moveTo>
                <a:lnTo>
                  <a:pt x="4229150" y="383032"/>
                </a:lnTo>
                <a:lnTo>
                  <a:pt x="4229150" y="12192"/>
                </a:lnTo>
                <a:lnTo>
                  <a:pt x="16687" y="12192"/>
                </a:lnTo>
                <a:lnTo>
                  <a:pt x="16687" y="38303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9"/>
          <p:cNvSpPr/>
          <p:nvPr/>
        </p:nvSpPr>
        <p:spPr>
          <a:xfrm>
            <a:off x="4667250" y="4603750"/>
            <a:ext cx="4222750" cy="374650"/>
          </a:xfrm>
          <a:custGeom>
            <a:avLst/>
            <a:gdLst>
              <a:gd name="connsiteX0" fmla="*/ 12700 w 4222750"/>
              <a:gd name="connsiteY0" fmla="*/ 383032 h 374650"/>
              <a:gd name="connsiteX1" fmla="*/ 4225163 w 4222750"/>
              <a:gd name="connsiteY1" fmla="*/ 383032 h 374650"/>
              <a:gd name="connsiteX2" fmla="*/ 4225163 w 4222750"/>
              <a:gd name="connsiteY2" fmla="*/ 12192 h 374650"/>
              <a:gd name="connsiteX3" fmla="*/ 12700 w 4222750"/>
              <a:gd name="connsiteY3" fmla="*/ 12192 h 374650"/>
              <a:gd name="connsiteX4" fmla="*/ 12700 w 4222750"/>
              <a:gd name="connsiteY4" fmla="*/ 383032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374650">
                <a:moveTo>
                  <a:pt x="12700" y="383032"/>
                </a:moveTo>
                <a:lnTo>
                  <a:pt x="4225163" y="383032"/>
                </a:lnTo>
                <a:lnTo>
                  <a:pt x="4225163" y="12192"/>
                </a:lnTo>
                <a:lnTo>
                  <a:pt x="12700" y="12192"/>
                </a:lnTo>
                <a:lnTo>
                  <a:pt x="12700" y="383032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80"/>
          <p:cNvSpPr/>
          <p:nvPr/>
        </p:nvSpPr>
        <p:spPr>
          <a:xfrm>
            <a:off x="450850" y="4972050"/>
            <a:ext cx="4222750" cy="1200150"/>
          </a:xfrm>
          <a:custGeom>
            <a:avLst/>
            <a:gdLst>
              <a:gd name="connsiteX0" fmla="*/ 16687 w 4222750"/>
              <a:gd name="connsiteY0" fmla="*/ 1203490 h 1200150"/>
              <a:gd name="connsiteX1" fmla="*/ 4229150 w 4222750"/>
              <a:gd name="connsiteY1" fmla="*/ 1203490 h 1200150"/>
              <a:gd name="connsiteX2" fmla="*/ 4229150 w 4222750"/>
              <a:gd name="connsiteY2" fmla="*/ 14770 h 1200150"/>
              <a:gd name="connsiteX3" fmla="*/ 16687 w 4222750"/>
              <a:gd name="connsiteY3" fmla="*/ 14770 h 1200150"/>
              <a:gd name="connsiteX4" fmla="*/ 16687 w 4222750"/>
              <a:gd name="connsiteY4" fmla="*/ 120349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1200150">
                <a:moveTo>
                  <a:pt x="16687" y="1203490"/>
                </a:moveTo>
                <a:lnTo>
                  <a:pt x="4229150" y="1203490"/>
                </a:lnTo>
                <a:lnTo>
                  <a:pt x="4229150" y="14770"/>
                </a:lnTo>
                <a:lnTo>
                  <a:pt x="16687" y="14770"/>
                </a:lnTo>
                <a:lnTo>
                  <a:pt x="16687" y="1203490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1"/>
          <p:cNvSpPr/>
          <p:nvPr/>
        </p:nvSpPr>
        <p:spPr>
          <a:xfrm>
            <a:off x="4667250" y="4972050"/>
            <a:ext cx="4222750" cy="1200150"/>
          </a:xfrm>
          <a:custGeom>
            <a:avLst/>
            <a:gdLst>
              <a:gd name="connsiteX0" fmla="*/ 12700 w 4222750"/>
              <a:gd name="connsiteY0" fmla="*/ 1203490 h 1200150"/>
              <a:gd name="connsiteX1" fmla="*/ 4225163 w 4222750"/>
              <a:gd name="connsiteY1" fmla="*/ 1203490 h 1200150"/>
              <a:gd name="connsiteX2" fmla="*/ 4225163 w 4222750"/>
              <a:gd name="connsiteY2" fmla="*/ 14770 h 1200150"/>
              <a:gd name="connsiteX3" fmla="*/ 12700 w 4222750"/>
              <a:gd name="connsiteY3" fmla="*/ 14770 h 1200150"/>
              <a:gd name="connsiteX4" fmla="*/ 12700 w 4222750"/>
              <a:gd name="connsiteY4" fmla="*/ 120349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2750" h="1200150">
                <a:moveTo>
                  <a:pt x="12700" y="1203490"/>
                </a:moveTo>
                <a:lnTo>
                  <a:pt x="4225163" y="1203490"/>
                </a:lnTo>
                <a:lnTo>
                  <a:pt x="4225163" y="14770"/>
                </a:lnTo>
                <a:lnTo>
                  <a:pt x="12700" y="14770"/>
                </a:lnTo>
                <a:lnTo>
                  <a:pt x="12700" y="1203490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2"/>
          <p:cNvSpPr/>
          <p:nvPr/>
        </p:nvSpPr>
        <p:spPr>
          <a:xfrm>
            <a:off x="4667250" y="387350"/>
            <a:ext cx="19050" cy="5784850"/>
          </a:xfrm>
          <a:custGeom>
            <a:avLst/>
            <a:gdLst>
              <a:gd name="connsiteX0" fmla="*/ 12700 w 19050"/>
              <a:gd name="connsiteY0" fmla="*/ 10921 h 5784850"/>
              <a:gd name="connsiteX1" fmla="*/ 12700 w 19050"/>
              <a:gd name="connsiteY1" fmla="*/ 5794540 h 578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5784850">
                <a:moveTo>
                  <a:pt x="12700" y="10921"/>
                </a:moveTo>
                <a:lnTo>
                  <a:pt x="12700" y="579454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3"/>
          <p:cNvSpPr/>
          <p:nvPr/>
        </p:nvSpPr>
        <p:spPr>
          <a:xfrm>
            <a:off x="438150" y="742950"/>
            <a:ext cx="8451850" cy="57150"/>
          </a:xfrm>
          <a:custGeom>
            <a:avLst/>
            <a:gdLst>
              <a:gd name="connsiteX0" fmla="*/ 23037 w 8451850"/>
              <a:gd name="connsiteY0" fmla="*/ 27432 h 57150"/>
              <a:gd name="connsiteX1" fmla="*/ 8460740 w 8451850"/>
              <a:gd name="connsiteY1" fmla="*/ 27432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57150">
                <a:moveTo>
                  <a:pt x="23037" y="27432"/>
                </a:moveTo>
                <a:lnTo>
                  <a:pt x="8460740" y="27432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4"/>
          <p:cNvSpPr/>
          <p:nvPr/>
        </p:nvSpPr>
        <p:spPr>
          <a:xfrm>
            <a:off x="438150" y="1390650"/>
            <a:ext cx="8451850" cy="31750"/>
          </a:xfrm>
          <a:custGeom>
            <a:avLst/>
            <a:gdLst>
              <a:gd name="connsiteX0" fmla="*/ 23037 w 8451850"/>
              <a:gd name="connsiteY0" fmla="*/ 19812 h 31750"/>
              <a:gd name="connsiteX1" fmla="*/ 8460740 w 8451850"/>
              <a:gd name="connsiteY1" fmla="*/ 1981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19812"/>
                </a:moveTo>
                <a:lnTo>
                  <a:pt x="8460740" y="1981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5"/>
          <p:cNvSpPr/>
          <p:nvPr/>
        </p:nvSpPr>
        <p:spPr>
          <a:xfrm>
            <a:off x="438150" y="2305050"/>
            <a:ext cx="8451850" cy="31750"/>
          </a:xfrm>
          <a:custGeom>
            <a:avLst/>
            <a:gdLst>
              <a:gd name="connsiteX0" fmla="*/ 23037 w 8451850"/>
              <a:gd name="connsiteY0" fmla="*/ 19812 h 31750"/>
              <a:gd name="connsiteX1" fmla="*/ 8460740 w 8451850"/>
              <a:gd name="connsiteY1" fmla="*/ 1981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19812"/>
                </a:moveTo>
                <a:lnTo>
                  <a:pt x="8460740" y="1981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6"/>
          <p:cNvSpPr/>
          <p:nvPr/>
        </p:nvSpPr>
        <p:spPr>
          <a:xfrm>
            <a:off x="438150" y="2940050"/>
            <a:ext cx="8451850" cy="31750"/>
          </a:xfrm>
          <a:custGeom>
            <a:avLst/>
            <a:gdLst>
              <a:gd name="connsiteX0" fmla="*/ 23037 w 8451850"/>
              <a:gd name="connsiteY0" fmla="*/ 24892 h 31750"/>
              <a:gd name="connsiteX1" fmla="*/ 8460740 w 8451850"/>
              <a:gd name="connsiteY1" fmla="*/ 2489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4892"/>
                </a:moveTo>
                <a:lnTo>
                  <a:pt x="8460740" y="2489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7"/>
          <p:cNvSpPr/>
          <p:nvPr/>
        </p:nvSpPr>
        <p:spPr>
          <a:xfrm>
            <a:off x="438150" y="3575050"/>
            <a:ext cx="8451850" cy="31750"/>
          </a:xfrm>
          <a:custGeom>
            <a:avLst/>
            <a:gdLst>
              <a:gd name="connsiteX0" fmla="*/ 23037 w 8451850"/>
              <a:gd name="connsiteY0" fmla="*/ 29972 h 31750"/>
              <a:gd name="connsiteX1" fmla="*/ 8460740 w 8451850"/>
              <a:gd name="connsiteY1" fmla="*/ 2997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9972"/>
                </a:moveTo>
                <a:lnTo>
                  <a:pt x="8460740" y="2997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8"/>
          <p:cNvSpPr/>
          <p:nvPr/>
        </p:nvSpPr>
        <p:spPr>
          <a:xfrm>
            <a:off x="438150" y="4222750"/>
            <a:ext cx="8451850" cy="31750"/>
          </a:xfrm>
          <a:custGeom>
            <a:avLst/>
            <a:gdLst>
              <a:gd name="connsiteX0" fmla="*/ 23037 w 8451850"/>
              <a:gd name="connsiteY0" fmla="*/ 22352 h 31750"/>
              <a:gd name="connsiteX1" fmla="*/ 8460740 w 8451850"/>
              <a:gd name="connsiteY1" fmla="*/ 2235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2352"/>
                </a:moveTo>
                <a:lnTo>
                  <a:pt x="8460740" y="2235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9"/>
          <p:cNvSpPr/>
          <p:nvPr/>
        </p:nvSpPr>
        <p:spPr>
          <a:xfrm>
            <a:off x="438150" y="4591050"/>
            <a:ext cx="8451850" cy="31750"/>
          </a:xfrm>
          <a:custGeom>
            <a:avLst/>
            <a:gdLst>
              <a:gd name="connsiteX0" fmla="*/ 23037 w 8451850"/>
              <a:gd name="connsiteY0" fmla="*/ 24892 h 31750"/>
              <a:gd name="connsiteX1" fmla="*/ 8460740 w 8451850"/>
              <a:gd name="connsiteY1" fmla="*/ 2489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4892"/>
                </a:moveTo>
                <a:lnTo>
                  <a:pt x="8460740" y="2489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90"/>
          <p:cNvSpPr/>
          <p:nvPr/>
        </p:nvSpPr>
        <p:spPr>
          <a:xfrm>
            <a:off x="438150" y="4959350"/>
            <a:ext cx="8451850" cy="31750"/>
          </a:xfrm>
          <a:custGeom>
            <a:avLst/>
            <a:gdLst>
              <a:gd name="connsiteX0" fmla="*/ 23037 w 8451850"/>
              <a:gd name="connsiteY0" fmla="*/ 27432 h 31750"/>
              <a:gd name="connsiteX1" fmla="*/ 8460740 w 8451850"/>
              <a:gd name="connsiteY1" fmla="*/ 2743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7432"/>
                </a:moveTo>
                <a:lnTo>
                  <a:pt x="8460740" y="27432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1"/>
          <p:cNvSpPr/>
          <p:nvPr/>
        </p:nvSpPr>
        <p:spPr>
          <a:xfrm>
            <a:off x="438150" y="374650"/>
            <a:ext cx="31750" cy="5797550"/>
          </a:xfrm>
          <a:custGeom>
            <a:avLst/>
            <a:gdLst>
              <a:gd name="connsiteX0" fmla="*/ 29387 w 31750"/>
              <a:gd name="connsiteY0" fmla="*/ 23621 h 5797550"/>
              <a:gd name="connsiteX1" fmla="*/ 29387 w 31750"/>
              <a:gd name="connsiteY1" fmla="*/ 5807240 h 579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797550">
                <a:moveTo>
                  <a:pt x="29387" y="23621"/>
                </a:moveTo>
                <a:lnTo>
                  <a:pt x="29387" y="580724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2"/>
          <p:cNvSpPr/>
          <p:nvPr/>
        </p:nvSpPr>
        <p:spPr>
          <a:xfrm>
            <a:off x="8870950" y="374650"/>
            <a:ext cx="31750" cy="5797550"/>
          </a:xfrm>
          <a:custGeom>
            <a:avLst/>
            <a:gdLst>
              <a:gd name="connsiteX0" fmla="*/ 21590 w 31750"/>
              <a:gd name="connsiteY0" fmla="*/ 23621 h 5797550"/>
              <a:gd name="connsiteX1" fmla="*/ 21590 w 31750"/>
              <a:gd name="connsiteY1" fmla="*/ 5807240 h 579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797550">
                <a:moveTo>
                  <a:pt x="21590" y="23621"/>
                </a:moveTo>
                <a:lnTo>
                  <a:pt x="21590" y="580724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3"/>
          <p:cNvSpPr/>
          <p:nvPr/>
        </p:nvSpPr>
        <p:spPr>
          <a:xfrm>
            <a:off x="438150" y="374650"/>
            <a:ext cx="8451850" cy="31750"/>
          </a:xfrm>
          <a:custGeom>
            <a:avLst/>
            <a:gdLst>
              <a:gd name="connsiteX0" fmla="*/ 23037 w 8451850"/>
              <a:gd name="connsiteY0" fmla="*/ 29971 h 31750"/>
              <a:gd name="connsiteX1" fmla="*/ 8460740 w 8451850"/>
              <a:gd name="connsiteY1" fmla="*/ 2997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9971"/>
                </a:moveTo>
                <a:lnTo>
                  <a:pt x="8460740" y="2997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4"/>
          <p:cNvSpPr/>
          <p:nvPr/>
        </p:nvSpPr>
        <p:spPr>
          <a:xfrm>
            <a:off x="438150" y="6153150"/>
            <a:ext cx="8451850" cy="31750"/>
          </a:xfrm>
          <a:custGeom>
            <a:avLst/>
            <a:gdLst>
              <a:gd name="connsiteX0" fmla="*/ 23037 w 8451850"/>
              <a:gd name="connsiteY0" fmla="*/ 22390 h 31750"/>
              <a:gd name="connsiteX1" fmla="*/ 8460740 w 8451850"/>
              <a:gd name="connsiteY1" fmla="*/ 22390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1850" h="31750">
                <a:moveTo>
                  <a:pt x="23037" y="22390"/>
                </a:moveTo>
                <a:lnTo>
                  <a:pt x="8460740" y="22390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5"/>
          <p:cNvSpPr txBox="1"/>
          <p:nvPr/>
        </p:nvSpPr>
        <p:spPr>
          <a:xfrm>
            <a:off x="559003" y="469518"/>
            <a:ext cx="6385570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213275" algn="l"/>
              </a:tabLst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Внутренняя</a:t>
            </a:r>
            <a:r>
              <a:rPr lang="en-US" altLang="zh-CN" sz="1800" b="1" spc="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мотивация	Внешняя</a:t>
            </a:r>
            <a:r>
              <a:rPr lang="en-US" altLang="zh-CN" sz="1800" b="1" spc="-3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мотивация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559003" y="846937"/>
            <a:ext cx="2826446" cy="525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желание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работать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стойкое</a:t>
            </a:r>
            <a:r>
              <a:rPr lang="en-US" altLang="zh-CN" sz="18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продолжительн</a:t>
            </a:r>
            <a:r>
              <a:rPr lang="en-US" altLang="zh-CN" sz="1800" spc="-5" dirty="0">
                <a:solidFill>
                  <a:srgbClr val="000000"/>
                </a:solidFill>
                <a:latin typeface="Calibri"/>
                <a:ea typeface="Calibri"/>
              </a:rPr>
              <a:t>ое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4772278" y="846937"/>
            <a:ext cx="3867942" cy="525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Поведение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нестойкое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оно</a:t>
            </a:r>
            <a:r>
              <a:rPr lang="en-US" altLang="zh-CN" sz="18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исчезает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вместе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исчезновением</a:t>
            </a:r>
            <a:r>
              <a:rPr lang="en-US" altLang="zh-CN" sz="18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подкрепления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559003" y="1475739"/>
            <a:ext cx="7522508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21327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выбирают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себя</a:t>
            </a:r>
            <a:r>
              <a:rPr lang="en-US" altLang="zh-CN" sz="18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трудные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цели	люди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избирают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простейшие</a:t>
            </a:r>
            <a:r>
              <a:rPr lang="en-US" altLang="zh-CN" sz="18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559003" y="1750060"/>
            <a:ext cx="7556300" cy="1943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60145">
              <a:lnSpc>
                <a:spcPct val="100000"/>
              </a:lnSpc>
            </a:pPr>
            <a:r>
              <a:rPr lang="en-US" altLang="zh-CN" sz="4000" spc="-655" dirty="0">
                <a:solidFill>
                  <a:srgbClr val="000000"/>
                </a:solidFill>
                <a:latin typeface="Calibri"/>
                <a:ea typeface="Calibri"/>
              </a:rPr>
              <a:t>Индивидуальные</a:t>
            </a:r>
            <a:r>
              <a:rPr lang="en-US" altLang="zh-CN" sz="1800" spc="-270" dirty="0">
                <a:solidFill>
                  <a:srgbClr val="000000"/>
                </a:solidFill>
                <a:latin typeface="Calibri"/>
                <a:ea typeface="Calibri"/>
              </a:rPr>
              <a:t>стандартные</a:t>
            </a:r>
            <a:r>
              <a:rPr lang="en-US" altLang="zh-CN" sz="1800" spc="-279" dirty="0">
                <a:solidFill>
                  <a:srgbClr val="000000"/>
                </a:solidFill>
                <a:latin typeface="Calibri"/>
                <a:ea typeface="Calibri"/>
              </a:rPr>
              <a:t>получения</a:t>
            </a:r>
            <a:r>
              <a:rPr lang="en-US" altLang="zh-CN" sz="18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279" dirty="0">
                <a:solidFill>
                  <a:srgbClr val="000000"/>
                </a:solidFill>
                <a:latin typeface="Calibri"/>
                <a:ea typeface="Calibri"/>
              </a:rPr>
              <a:t>вознаграждения</a:t>
            </a:r>
            <a:r>
              <a:rPr lang="en-US" altLang="zh-CN" sz="1800" spc="-270" dirty="0">
                <a:solidFill>
                  <a:srgbClr val="000000"/>
                </a:solidFill>
                <a:latin typeface="Calibri"/>
                <a:ea typeface="Calibri"/>
              </a:rPr>
              <a:t>задачи</a:t>
            </a:r>
            <a:r>
              <a:rPr lang="en-US" altLang="zh-CN" sz="18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279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1800" spc="-1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270" dirty="0">
                <a:solidFill>
                  <a:srgbClr val="000000"/>
                </a:solidFill>
                <a:latin typeface="Calibri"/>
                <a:ea typeface="Calibri"/>
              </a:rPr>
              <a:t>быстрого</a:t>
            </a:r>
          </a:p>
          <a:p>
            <a:pPr marL="0">
              <a:lnSpc>
                <a:spcPct val="100000"/>
              </a:lnSpc>
              <a:tabLst>
                <a:tab pos="4213275" algn="l"/>
              </a:tabLst>
            </a:pPr>
            <a:r>
              <a:rPr lang="en-US" altLang="zh-CN" sz="1800" spc="-630" dirty="0">
                <a:solidFill>
                  <a:srgbClr val="000000"/>
                </a:solidFill>
                <a:latin typeface="Calibri"/>
                <a:ea typeface="Calibri"/>
              </a:rPr>
              <a:t>лучше</a:t>
            </a:r>
            <a:r>
              <a:rPr lang="en-US" altLang="zh-CN" sz="1800" spc="-650" dirty="0">
                <a:solidFill>
                  <a:srgbClr val="000000"/>
                </a:solidFill>
                <a:latin typeface="Calibri"/>
                <a:ea typeface="Calibri"/>
              </a:rPr>
              <a:t>требующие</a:t>
            </a:r>
            <a:r>
              <a:rPr lang="en-US" altLang="zh-CN" sz="1800" spc="-640" dirty="0">
                <a:solidFill>
                  <a:srgbClr val="000000"/>
                </a:solidFill>
                <a:latin typeface="Calibri"/>
                <a:ea typeface="Calibri"/>
              </a:rPr>
              <a:t>выполняют</a:t>
            </a:r>
            <a:r>
              <a:rPr lang="en-US" altLang="zh-CN" sz="1800" spc="-575" dirty="0">
                <a:solidFill>
                  <a:srgbClr val="000000"/>
                </a:solidFill>
                <a:latin typeface="Calibri"/>
                <a:ea typeface="Calibri"/>
              </a:rPr>
              <a:t>нестандартного</a:t>
            </a:r>
            <a:r>
              <a:rPr lang="en-US" altLang="zh-CN" sz="1800" spc="-569" dirty="0">
                <a:solidFill>
                  <a:srgbClr val="000000"/>
                </a:solidFill>
                <a:latin typeface="Calibri"/>
                <a:ea typeface="Calibri"/>
              </a:rPr>
              <a:t>творческие</a:t>
            </a:r>
            <a:r>
              <a:rPr lang="en-US" altLang="zh-CN" sz="4000" spc="-1364" dirty="0">
                <a:solidFill>
                  <a:srgbClr val="000000"/>
                </a:solidFill>
                <a:latin typeface="Calibri"/>
                <a:ea typeface="Calibri"/>
              </a:rPr>
              <a:t>ориентированных</a:t>
            </a:r>
            <a:r>
              <a:rPr lang="en-US" altLang="zh-CN" sz="1800" spc="-619" dirty="0">
                <a:solidFill>
                  <a:srgbClr val="000000"/>
                </a:solidFill>
                <a:latin typeface="Calibri"/>
                <a:ea typeface="Calibri"/>
              </a:rPr>
              <a:t>подхода</a:t>
            </a:r>
            <a:r>
              <a:rPr lang="en-US" altLang="zh-CN" sz="1800" spc="-550" dirty="0">
                <a:solidFill>
                  <a:srgbClr val="000000"/>
                </a:solidFill>
                <a:latin typeface="Calibri"/>
                <a:ea typeface="Calibri"/>
              </a:rPr>
              <a:t>задачи,	</a:t>
            </a:r>
            <a:r>
              <a:rPr lang="en-US" altLang="zh-CN" sz="1800" spc="-450" dirty="0">
                <a:solidFill>
                  <a:srgbClr val="000000"/>
                </a:solidFill>
                <a:latin typeface="Calibri"/>
                <a:ea typeface="Calibri"/>
              </a:rPr>
              <a:t>снижаются</a:t>
            </a:r>
            <a:r>
              <a:rPr lang="en-US" altLang="zh-CN" sz="1800" spc="-459" dirty="0">
                <a:solidFill>
                  <a:srgbClr val="000000"/>
                </a:solidFill>
                <a:latin typeface="Calibri"/>
                <a:ea typeface="Calibri"/>
              </a:rPr>
              <a:t>выполнения</a:t>
            </a:r>
            <a:r>
              <a:rPr lang="en-US" altLang="zh-CN" sz="1800" spc="-405" dirty="0">
                <a:solidFill>
                  <a:srgbClr val="000000"/>
                </a:solidFill>
                <a:latin typeface="Calibri"/>
                <a:ea typeface="Calibri"/>
              </a:rPr>
              <a:t>качество</a:t>
            </a:r>
            <a:r>
              <a:rPr lang="en-US" altLang="zh-CN" sz="1800" spc="-415" dirty="0">
                <a:solidFill>
                  <a:srgbClr val="000000"/>
                </a:solidFill>
                <a:latin typeface="Calibri"/>
                <a:ea typeface="Calibri"/>
              </a:rPr>
              <a:t>творчески</a:t>
            </a:r>
            <a:r>
              <a:rPr lang="en-US" altLang="zh-CN" sz="1800" spc="-509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spc="-2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405" dirty="0">
                <a:solidFill>
                  <a:srgbClr val="000000"/>
                </a:solidFill>
                <a:latin typeface="Calibri"/>
                <a:ea typeface="Calibri"/>
              </a:rPr>
              <a:t>скорость</a:t>
            </a:r>
            <a:r>
              <a:rPr lang="en-US" altLang="zh-CN" sz="1800" spc="-419" dirty="0">
                <a:solidFill>
                  <a:srgbClr val="000000"/>
                </a:solidFill>
                <a:latin typeface="Calibri"/>
                <a:ea typeface="Calibri"/>
              </a:rPr>
              <a:t>задач</a:t>
            </a:r>
          </a:p>
          <a:p>
            <a:pPr marL="0" hangingPunct="0">
              <a:lnSpc>
                <a:spcPct val="81666"/>
              </a:lnSpc>
              <a:tabLst>
                <a:tab pos="4213275" algn="l"/>
              </a:tabLst>
            </a:pPr>
            <a:r>
              <a:rPr lang="en-US" altLang="zh-CN" sz="1800" spc="-169" dirty="0">
                <a:solidFill>
                  <a:srgbClr val="000000"/>
                </a:solidFill>
                <a:latin typeface="Calibri"/>
                <a:ea typeface="Calibri"/>
              </a:rPr>
              <a:t>деятельность</a:t>
            </a:r>
            <a:r>
              <a:rPr lang="en-US" altLang="zh-CN" sz="18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64" dirty="0">
                <a:solidFill>
                  <a:srgbClr val="000000"/>
                </a:solidFill>
                <a:latin typeface="Calibri"/>
                <a:ea typeface="Calibri"/>
              </a:rPr>
              <a:t>характеризуется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79" dirty="0">
                <a:solidFill>
                  <a:srgbClr val="000000"/>
                </a:solidFill>
                <a:latin typeface="Calibri"/>
                <a:ea typeface="Calibri"/>
              </a:rPr>
              <a:t>высокой</a:t>
            </a:r>
            <a:r>
              <a:rPr lang="en-US" altLang="zh-CN" sz="4000" spc="-470" dirty="0">
                <a:solidFill>
                  <a:srgbClr val="000000"/>
                </a:solidFill>
                <a:latin typeface="Calibri"/>
                <a:ea typeface="Calibri"/>
              </a:rPr>
              <a:t>внешнюю</a:t>
            </a:r>
            <a:r>
              <a:rPr lang="en-US" altLang="zh-CN" sz="1800" spc="-170" dirty="0">
                <a:solidFill>
                  <a:srgbClr val="000000"/>
                </a:solidFill>
                <a:latin typeface="Calibri"/>
                <a:ea typeface="Calibri"/>
              </a:rPr>
              <a:t>падает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75" dirty="0">
                <a:solidFill>
                  <a:srgbClr val="000000"/>
                </a:solidFill>
                <a:latin typeface="Calibri"/>
                <a:ea typeface="Calibri"/>
              </a:rPr>
              <a:t>уровень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70" dirty="0">
                <a:solidFill>
                  <a:srgbClr val="000000"/>
                </a:solidFill>
                <a:latin typeface="Calibri"/>
                <a:ea typeface="Calibri"/>
              </a:rPr>
              <a:t>креативности</a:t>
            </a:r>
            <a:r>
              <a:rPr lang="en-US" altLang="zh-CN" sz="18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Calibri"/>
                <a:ea typeface="Calibri"/>
              </a:rPr>
              <a:t>креативностью	</a:t>
            </a:r>
            <a:r>
              <a:rPr lang="en-US" altLang="zh-CN" sz="1800" spc="80" dirty="0">
                <a:solidFill>
                  <a:srgbClr val="000000"/>
                </a:solidFill>
                <a:latin typeface="Calibri"/>
                <a:ea typeface="Calibri"/>
              </a:rPr>
              <a:t>спотанности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559003" y="3691128"/>
            <a:ext cx="4085576" cy="525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деятельность</a:t>
            </a:r>
            <a:r>
              <a:rPr lang="en-US" altLang="zh-CN" sz="18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сопровождается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эмоциями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радости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удовлетворения.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4772278" y="3691128"/>
            <a:ext cx="3605498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появляются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отрицательные</a:t>
            </a:r>
            <a:r>
              <a:rPr lang="en-US" altLang="zh-CN" sz="18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эмоции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559003" y="4310888"/>
            <a:ext cx="7868441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21327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улучшаются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мнемические</a:t>
            </a:r>
            <a:r>
              <a:rPr lang="en-US" altLang="zh-CN" sz="180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процессы	ухудшаются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мнемические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процессы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559003" y="4681778"/>
            <a:ext cx="3479986" cy="1468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возрастает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уровень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самоуважения</a:t>
            </a:r>
          </a:p>
          <a:p>
            <a:pPr>
              <a:lnSpc>
                <a:spcPts val="755"/>
              </a:lnSpc>
            </a:pPr>
            <a:endParaRPr lang="en-US" dirty="0" smtClean="0"/>
          </a:p>
          <a:p>
            <a:pPr marL="0" hangingPunct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человек</a:t>
            </a:r>
            <a:r>
              <a:rPr lang="en-US" altLang="zh-CN" sz="18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ощущает</a:t>
            </a:r>
            <a:r>
              <a:rPr lang="en-US" altLang="zh-CN" sz="18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удовлетворение,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покой,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быстрое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течение</a:t>
            </a:r>
            <a:r>
              <a:rPr lang="en-US" altLang="zh-CN" sz="18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времени,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исчезает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все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лишнее,</a:t>
            </a:r>
            <a:r>
              <a:rPr lang="en-US" altLang="zh-CN"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появляется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ощущение</a:t>
            </a:r>
            <a:r>
              <a:rPr lang="en-US" altLang="zh-CN" sz="1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Calibri"/>
                <a:ea typeface="Calibri"/>
              </a:rPr>
              <a:t>потока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4772278" y="5052745"/>
            <a:ext cx="2790688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возникает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ощущение</a:t>
            </a:r>
            <a:r>
              <a:rPr lang="en-US" altLang="zh-CN" sz="18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тупика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5"/>
          <p:cNvSpPr txBox="1"/>
          <p:nvPr/>
        </p:nvSpPr>
        <p:spPr>
          <a:xfrm>
            <a:off x="1858645" y="2312797"/>
            <a:ext cx="5601225" cy="1219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Позитивная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и</a:t>
            </a:r>
            <a:r>
              <a:rPr lang="en-US" altLang="zh-CN" sz="4000" b="1" spc="-6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негативная</a:t>
            </a:r>
          </a:p>
          <a:p>
            <a:pPr marL="0" indent="1577720">
              <a:lnSpc>
                <a:spcPct val="100000"/>
              </a:lnSpc>
            </a:pPr>
            <a:r>
              <a:rPr lang="en-US" altLang="zh-CN" sz="4000" b="1" spc="-10" dirty="0">
                <a:solidFill>
                  <a:srgbClr val="C60042"/>
                </a:solidFill>
                <a:latin typeface="Calibri"/>
                <a:ea typeface="Calibri"/>
              </a:rPr>
              <a:t>моти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вация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1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759" y="464820"/>
            <a:ext cx="2301239" cy="2369820"/>
          </a:xfrm>
          <a:prstGeom prst="rect">
            <a:avLst/>
          </a:prstGeom>
        </p:spPr>
      </p:pic>
      <p:pic>
        <p:nvPicPr>
          <p:cNvPr id="108" name="Picture 1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97579"/>
            <a:ext cx="3040380" cy="2446020"/>
          </a:xfrm>
          <a:prstGeom prst="rect">
            <a:avLst/>
          </a:prstGeom>
        </p:spPr>
      </p:pic>
      <p:sp>
        <p:nvSpPr>
          <p:cNvPr id="2" name="TextBox 108"/>
          <p:cNvSpPr txBox="1"/>
          <p:nvPr/>
        </p:nvSpPr>
        <p:spPr>
          <a:xfrm>
            <a:off x="415137" y="692530"/>
            <a:ext cx="8716648" cy="47666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C60042"/>
                </a:solidFill>
                <a:latin typeface="Calibri"/>
                <a:ea typeface="Calibri"/>
              </a:rPr>
              <a:t>Позитивная</a:t>
            </a:r>
            <a:r>
              <a:rPr lang="en-US" altLang="zh-CN" sz="240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побуждение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связанное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400" spc="-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получением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поощрений,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приятных</a:t>
            </a:r>
            <a:r>
              <a:rPr lang="en-US" altLang="zh-CN" sz="2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переживаний,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связанных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выполнением</a:t>
            </a:r>
            <a:r>
              <a:rPr lang="en-US" altLang="zh-CN" sz="24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10"/>
              </a:lnSpc>
            </a:pPr>
            <a:endParaRPr lang="en-US" dirty="0" smtClean="0"/>
          </a:p>
          <a:p>
            <a:pPr marL="3567328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C60042"/>
                </a:solidFill>
                <a:latin typeface="Calibri"/>
                <a:ea typeface="Calibri"/>
              </a:rPr>
              <a:t>Негативная</a:t>
            </a:r>
            <a:r>
              <a:rPr lang="en-US" altLang="zh-CN" sz="240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spc="-10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–побуждения,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Calibri"/>
                <a:ea typeface="Calibri"/>
              </a:rPr>
              <a:t>вызывающиеся</a:t>
            </a:r>
            <a:r>
              <a:rPr lang="en-US" altLang="zh-CN" sz="2400" spc="-2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Calibri"/>
                <a:ea typeface="Calibri"/>
              </a:rPr>
              <a:t>осознанием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некоторых</a:t>
            </a:r>
            <a:r>
              <a:rPr lang="en-US" altLang="zh-CN" sz="2400" spc="-1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неудобств,</a:t>
            </a:r>
            <a:r>
              <a:rPr lang="en-US" altLang="zh-CN" sz="2400" spc="-1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неприятностей,</a:t>
            </a:r>
          </a:p>
          <a:p>
            <a:pPr marL="3567328" hangingPunct="0">
              <a:lnSpc>
                <a:spcPct val="95416"/>
              </a:lnSpc>
              <a:spcBef>
                <a:spcPts val="3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наказаний,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которые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могут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иметь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место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случае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невыполнения</a:t>
            </a:r>
            <a:r>
              <a:rPr lang="en-US" altLang="zh-CN" sz="24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деятельности.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120" y="350520"/>
            <a:ext cx="960119" cy="975360"/>
          </a:xfrm>
          <a:prstGeom prst="rect">
            <a:avLst/>
          </a:prstGeom>
        </p:spPr>
      </p:pic>
      <p:pic>
        <p:nvPicPr>
          <p:cNvPr id="111" name="Picture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59" y="335280"/>
            <a:ext cx="944880" cy="1104900"/>
          </a:xfrm>
          <a:prstGeom prst="rect">
            <a:avLst/>
          </a:prstGeom>
        </p:spPr>
      </p:pic>
      <p:sp>
        <p:nvSpPr>
          <p:cNvPr id="2" name="Freeform 111"/>
          <p:cNvSpPr/>
          <p:nvPr/>
        </p:nvSpPr>
        <p:spPr>
          <a:xfrm>
            <a:off x="3206750" y="463550"/>
            <a:ext cx="5391150" cy="31750"/>
          </a:xfrm>
          <a:custGeom>
            <a:avLst/>
            <a:gdLst>
              <a:gd name="connsiteX0" fmla="*/ 16510 w 5391150"/>
              <a:gd name="connsiteY0" fmla="*/ 8382 h 31750"/>
              <a:gd name="connsiteX1" fmla="*/ 1362964 w 5391150"/>
              <a:gd name="connsiteY1" fmla="*/ 8382 h 31750"/>
              <a:gd name="connsiteX2" fmla="*/ 2709417 w 5391150"/>
              <a:gd name="connsiteY2" fmla="*/ 8382 h 31750"/>
              <a:gd name="connsiteX3" fmla="*/ 4055871 w 5391150"/>
              <a:gd name="connsiteY3" fmla="*/ 8382 h 31750"/>
              <a:gd name="connsiteX4" fmla="*/ 5402326 w 5391150"/>
              <a:gd name="connsiteY4" fmla="*/ 8382 h 31750"/>
              <a:gd name="connsiteX5" fmla="*/ 5402326 w 5391150"/>
              <a:gd name="connsiteY5" fmla="*/ 32766 h 31750"/>
              <a:gd name="connsiteX6" fmla="*/ 4055871 w 5391150"/>
              <a:gd name="connsiteY6" fmla="*/ 32766 h 31750"/>
              <a:gd name="connsiteX7" fmla="*/ 2709417 w 5391150"/>
              <a:gd name="connsiteY7" fmla="*/ 32766 h 31750"/>
              <a:gd name="connsiteX8" fmla="*/ 1362964 w 5391150"/>
              <a:gd name="connsiteY8" fmla="*/ 32766 h 31750"/>
              <a:gd name="connsiteX9" fmla="*/ 16510 w 5391150"/>
              <a:gd name="connsiteY9" fmla="*/ 32766 h 31750"/>
              <a:gd name="connsiteX10" fmla="*/ 16510 w 5391150"/>
              <a:gd name="connsiteY10" fmla="*/ 838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1150" h="31750">
                <a:moveTo>
                  <a:pt x="16510" y="8382"/>
                </a:moveTo>
                <a:lnTo>
                  <a:pt x="1362964" y="8382"/>
                </a:lnTo>
                <a:lnTo>
                  <a:pt x="2709417" y="8382"/>
                </a:lnTo>
                <a:lnTo>
                  <a:pt x="4055871" y="8382"/>
                </a:lnTo>
                <a:lnTo>
                  <a:pt x="5402326" y="8382"/>
                </a:lnTo>
                <a:lnTo>
                  <a:pt x="5402326" y="32766"/>
                </a:lnTo>
                <a:lnTo>
                  <a:pt x="4055871" y="32766"/>
                </a:lnTo>
                <a:lnTo>
                  <a:pt x="2709417" y="32766"/>
                </a:lnTo>
                <a:lnTo>
                  <a:pt x="1362964" y="32766"/>
                </a:lnTo>
                <a:lnTo>
                  <a:pt x="16510" y="32766"/>
                </a:lnTo>
                <a:lnTo>
                  <a:pt x="16510" y="8382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2"/>
          <p:cNvSpPr txBox="1"/>
          <p:nvPr/>
        </p:nvSpPr>
        <p:spPr>
          <a:xfrm>
            <a:off x="659282" y="228917"/>
            <a:ext cx="8349560" cy="55677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564612">
              <a:lnSpc>
                <a:spcPct val="100000"/>
              </a:lnSpc>
            </a:pPr>
            <a:r>
              <a:rPr lang="en-US" altLang="zh-CN" sz="1800" b="1" dirty="0">
                <a:solidFill>
                  <a:srgbClr val="0000FE"/>
                </a:solidFill>
                <a:latin typeface="Arial"/>
                <a:ea typeface="Arial"/>
                <a:hlinkClick r:id="rId4"/>
              </a:rPr>
              <a:t>Positive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Interactions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Promote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Public</a:t>
            </a:r>
            <a:r>
              <a:rPr lang="en-US" altLang="zh-CN" sz="1800" b="1" spc="-34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Cooperation</a:t>
            </a:r>
          </a:p>
          <a:p>
            <a:pPr marL="0" indent="2492603">
              <a:lnSpc>
                <a:spcPct val="87500"/>
              </a:lnSpc>
            </a:pP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Положительное</a:t>
            </a:r>
            <a:r>
              <a:rPr lang="en-US" altLang="zh-CN" sz="1800" b="1" spc="-7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взаимодействие</a:t>
            </a:r>
            <a:r>
              <a:rPr lang="en-US" altLang="zh-CN" sz="1800" b="1" spc="-8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укрепляет</a:t>
            </a:r>
            <a:r>
              <a:rPr lang="en-US" altLang="zh-CN" sz="1800" b="1" spc="-8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общественное</a:t>
            </a:r>
          </a:p>
          <a:p>
            <a:pPr marL="0">
              <a:lnSpc>
                <a:spcPct val="100000"/>
              </a:lnSpc>
            </a:pPr>
            <a:r>
              <a:rPr lang="en-US" altLang="zh-CN" sz="4000" spc="-325" dirty="0">
                <a:solidFill>
                  <a:srgbClr val="FEFEFE"/>
                </a:solidFill>
                <a:latin typeface="Calibri"/>
                <a:ea typeface="Calibri"/>
              </a:rPr>
              <a:t>Гарвардский</a:t>
            </a:r>
            <a:r>
              <a:rPr lang="en-US" altLang="zh-CN" sz="1800" b="1" spc="-145" dirty="0">
                <a:solidFill>
                  <a:srgbClr val="C60042"/>
                </a:solidFill>
                <a:latin typeface="Calibri"/>
                <a:ea typeface="Calibri"/>
              </a:rPr>
              <a:t>сотрудничество</a:t>
            </a:r>
            <a:r>
              <a:rPr lang="en-US" altLang="zh-CN" sz="4000" spc="-334" dirty="0">
                <a:solidFill>
                  <a:srgbClr val="FEFEFE"/>
                </a:solidFill>
                <a:latin typeface="Calibri"/>
                <a:ea typeface="Calibri"/>
              </a:rPr>
              <a:t>эксперимент</a:t>
            </a:r>
            <a:r>
              <a:rPr lang="en-US" altLang="zh-CN" sz="4000" spc="-15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spc="-325" dirty="0">
                <a:solidFill>
                  <a:srgbClr val="FEFEFE"/>
                </a:solidFill>
                <a:latin typeface="Calibri"/>
                <a:ea typeface="Calibri"/>
              </a:rPr>
              <a:t>2009</a:t>
            </a:r>
            <a:r>
              <a:rPr lang="en-US" altLang="zh-CN" sz="4000" spc="-159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4000" spc="-315" dirty="0">
                <a:solidFill>
                  <a:srgbClr val="FEFEFE"/>
                </a:solidFill>
                <a:latin typeface="Calibri"/>
                <a:ea typeface="Calibri"/>
              </a:rPr>
              <a:t>года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35"/>
              </a:lnSpc>
            </a:pPr>
            <a:endParaRPr lang="en-US" dirty="0" smtClean="0"/>
          </a:p>
          <a:p>
            <a:pPr marL="0" indent="789787">
              <a:lnSpc>
                <a:spcPct val="10208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David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G.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Rand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&amp;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Martin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A.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Nowak,</a:t>
            </a:r>
            <a:r>
              <a:rPr lang="en-US" altLang="zh-CN" sz="180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2009.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80"/>
              </a:lnSpc>
            </a:pPr>
            <a:endParaRPr lang="en-US" dirty="0" smtClean="0"/>
          </a:p>
          <a:p>
            <a:pPr marL="432511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Позитивная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мотивация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2400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важнейший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фактор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организационной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2400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совместной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Century Gothic"/>
                <a:ea typeface="Century Gothic"/>
              </a:rPr>
              <a:t>д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еятельности,</a:t>
            </a:r>
          </a:p>
          <a:p>
            <a:pPr marL="0" indent="432511">
              <a:lnSpc>
                <a:spcPct val="102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или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Морковь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работает</a:t>
            </a:r>
            <a:r>
              <a:rPr lang="en-US" altLang="zh-CN" sz="2400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лучше!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80"/>
              </a:lnSpc>
            </a:pPr>
            <a:endParaRPr lang="en-US" dirty="0" smtClean="0"/>
          </a:p>
          <a:p>
            <a:pPr marL="1575536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«Вознаграждение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является</a:t>
            </a:r>
            <a:r>
              <a:rPr lang="en-US" altLang="zh-CN" sz="2400" spc="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более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эффективным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средством</a:t>
            </a:r>
            <a:r>
              <a:rPr lang="en-US" altLang="zh-CN" sz="2400" spc="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группового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сотрудничества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2400" spc="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повышения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Century Gothic"/>
                <a:ea typeface="Century Gothic"/>
              </a:rPr>
              <a:t>эффективности</a:t>
            </a:r>
            <a:r>
              <a:rPr lang="en-US" altLang="zh-CN" sz="2400" spc="-3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Century Gothic"/>
                <a:ea typeface="Century Gothic"/>
              </a:rPr>
              <a:t>совместной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Century Gothic"/>
                <a:ea typeface="Century Gothic"/>
              </a:rPr>
              <a:t>деят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ельности»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80" y="121920"/>
            <a:ext cx="975360" cy="975360"/>
          </a:xfrm>
          <a:prstGeom prst="rect">
            <a:avLst/>
          </a:prstGeom>
        </p:spPr>
      </p:pic>
      <p:pic>
        <p:nvPicPr>
          <p:cNvPr id="115" name="Picture 1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" y="121920"/>
            <a:ext cx="944880" cy="1097280"/>
          </a:xfrm>
          <a:prstGeom prst="rect">
            <a:avLst/>
          </a:prstGeom>
        </p:spPr>
      </p:pic>
      <p:sp>
        <p:nvSpPr>
          <p:cNvPr id="2" name="Freeform 115"/>
          <p:cNvSpPr/>
          <p:nvPr/>
        </p:nvSpPr>
        <p:spPr>
          <a:xfrm>
            <a:off x="3206750" y="463550"/>
            <a:ext cx="5391150" cy="31750"/>
          </a:xfrm>
          <a:custGeom>
            <a:avLst/>
            <a:gdLst>
              <a:gd name="connsiteX0" fmla="*/ 16510 w 5391150"/>
              <a:gd name="connsiteY0" fmla="*/ 8382 h 31750"/>
              <a:gd name="connsiteX1" fmla="*/ 1362964 w 5391150"/>
              <a:gd name="connsiteY1" fmla="*/ 8382 h 31750"/>
              <a:gd name="connsiteX2" fmla="*/ 2709417 w 5391150"/>
              <a:gd name="connsiteY2" fmla="*/ 8382 h 31750"/>
              <a:gd name="connsiteX3" fmla="*/ 4055871 w 5391150"/>
              <a:gd name="connsiteY3" fmla="*/ 8382 h 31750"/>
              <a:gd name="connsiteX4" fmla="*/ 5402326 w 5391150"/>
              <a:gd name="connsiteY4" fmla="*/ 8382 h 31750"/>
              <a:gd name="connsiteX5" fmla="*/ 5402326 w 5391150"/>
              <a:gd name="connsiteY5" fmla="*/ 32766 h 31750"/>
              <a:gd name="connsiteX6" fmla="*/ 4055871 w 5391150"/>
              <a:gd name="connsiteY6" fmla="*/ 32766 h 31750"/>
              <a:gd name="connsiteX7" fmla="*/ 2709417 w 5391150"/>
              <a:gd name="connsiteY7" fmla="*/ 32766 h 31750"/>
              <a:gd name="connsiteX8" fmla="*/ 1362964 w 5391150"/>
              <a:gd name="connsiteY8" fmla="*/ 32766 h 31750"/>
              <a:gd name="connsiteX9" fmla="*/ 16510 w 5391150"/>
              <a:gd name="connsiteY9" fmla="*/ 32766 h 31750"/>
              <a:gd name="connsiteX10" fmla="*/ 16510 w 5391150"/>
              <a:gd name="connsiteY10" fmla="*/ 838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1150" h="31750">
                <a:moveTo>
                  <a:pt x="16510" y="8382"/>
                </a:moveTo>
                <a:lnTo>
                  <a:pt x="1362964" y="8382"/>
                </a:lnTo>
                <a:lnTo>
                  <a:pt x="2709417" y="8382"/>
                </a:lnTo>
                <a:lnTo>
                  <a:pt x="4055871" y="8382"/>
                </a:lnTo>
                <a:lnTo>
                  <a:pt x="5402326" y="8382"/>
                </a:lnTo>
                <a:lnTo>
                  <a:pt x="5402326" y="32766"/>
                </a:lnTo>
                <a:lnTo>
                  <a:pt x="4055871" y="32766"/>
                </a:lnTo>
                <a:lnTo>
                  <a:pt x="2709417" y="32766"/>
                </a:lnTo>
                <a:lnTo>
                  <a:pt x="1362964" y="32766"/>
                </a:lnTo>
                <a:lnTo>
                  <a:pt x="16510" y="32766"/>
                </a:lnTo>
                <a:lnTo>
                  <a:pt x="16510" y="8382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6"/>
          <p:cNvSpPr txBox="1"/>
          <p:nvPr/>
        </p:nvSpPr>
        <p:spPr>
          <a:xfrm>
            <a:off x="659282" y="0"/>
            <a:ext cx="8401240" cy="5750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92603" indent="-2492603" hangingPunct="0">
              <a:lnSpc>
                <a:spcPct val="95416"/>
              </a:lnSpc>
            </a:pPr>
            <a:r>
              <a:rPr lang="en-US" altLang="zh-CN" sz="4000" spc="-750" dirty="0">
                <a:solidFill>
                  <a:srgbClr val="FEFEFE"/>
                </a:solidFill>
                <a:latin typeface="Calibri"/>
                <a:ea typeface="Calibri"/>
              </a:rPr>
              <a:t>Гарвардский</a:t>
            </a:r>
            <a:r>
              <a:rPr lang="en-US" altLang="zh-CN" sz="1800" b="1" spc="-329" dirty="0">
                <a:solidFill>
                  <a:srgbClr val="0000FE"/>
                </a:solidFill>
                <a:latin typeface="Arial"/>
                <a:ea typeface="Arial"/>
                <a:hlinkClick r:id="rId4"/>
              </a:rPr>
              <a:t>Positive</a:t>
            </a:r>
            <a:r>
              <a:rPr lang="en-US" altLang="zh-CN" sz="4000" spc="-759" dirty="0">
                <a:solidFill>
                  <a:srgbClr val="FEFEFE"/>
                </a:solidFill>
                <a:latin typeface="Calibri"/>
                <a:ea typeface="Calibri"/>
              </a:rPr>
              <a:t>эксперимент</a:t>
            </a:r>
            <a:r>
              <a:rPr lang="en-US" altLang="zh-CN" sz="1800" b="1" spc="-325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Interactions</a:t>
            </a:r>
            <a:r>
              <a:rPr lang="en-US" altLang="zh-CN" sz="1800" b="1" spc="-189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395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Promote</a:t>
            </a:r>
            <a:r>
              <a:rPr lang="en-US" altLang="zh-CN" sz="4000" spc="-775" dirty="0">
                <a:solidFill>
                  <a:srgbClr val="FEFEFE"/>
                </a:solidFill>
                <a:latin typeface="Calibri"/>
                <a:ea typeface="Calibri"/>
              </a:rPr>
              <a:t>2009</a:t>
            </a:r>
            <a:r>
              <a:rPr lang="en-US" altLang="zh-CN" sz="1800" b="1" spc="-34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Public</a:t>
            </a:r>
            <a:r>
              <a:rPr lang="en-US" altLang="zh-CN" sz="1800" b="1" spc="-200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365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Cooperation</a:t>
            </a:r>
            <a:r>
              <a:rPr lang="en-US" altLang="zh-CN" sz="4000" spc="-730" dirty="0">
                <a:solidFill>
                  <a:srgbClr val="FEFEFE"/>
                </a:solidFill>
                <a:latin typeface="Calibri"/>
                <a:ea typeface="Calibri"/>
              </a:rPr>
              <a:t>года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Положительное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взаимодействие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укрепляет</a:t>
            </a:r>
            <a:r>
              <a:rPr lang="en-US" altLang="zh-CN" sz="1800" b="1" spc="-9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общественное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spc="-234" dirty="0">
                <a:solidFill>
                  <a:srgbClr val="C60042"/>
                </a:solidFill>
                <a:latin typeface="Calibri"/>
                <a:ea typeface="Calibri"/>
              </a:rPr>
              <a:t>сотрудничство</a:t>
            </a:r>
            <a:r>
              <a:rPr lang="en-US" altLang="zh-CN" sz="4000" spc="-435" dirty="0">
                <a:solidFill>
                  <a:srgbClr val="FEFEFE"/>
                </a:solidFill>
                <a:latin typeface="Calibri"/>
                <a:ea typeface="Calibri"/>
              </a:rPr>
              <a:t>(</a:t>
            </a:r>
            <a:r>
              <a:rPr lang="en-US" altLang="zh-CN" sz="4000" spc="-430" dirty="0">
                <a:solidFill>
                  <a:srgbClr val="FEFEFE"/>
                </a:solidFill>
                <a:latin typeface="Calibri"/>
                <a:ea typeface="Calibri"/>
              </a:rPr>
              <a:t>тезис)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60"/>
              </a:lnSpc>
            </a:pPr>
            <a:endParaRPr lang="en-US" dirty="0" smtClean="0"/>
          </a:p>
          <a:p>
            <a:pPr marL="75285" indent="914399" hangingPunct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Century Gothic"/>
                <a:ea typeface="Century Gothic"/>
              </a:rPr>
              <a:t>«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тех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областях,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где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люди</a:t>
            </a:r>
            <a:r>
              <a:rPr lang="en-US" altLang="zh-CN" sz="2400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неоднократно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взаимодействуют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друг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другом,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чтобы</a:t>
            </a:r>
            <a:r>
              <a:rPr lang="en-US" altLang="zh-CN" sz="2400" spc="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решать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социальные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задачи,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исследование</a:t>
            </a:r>
            <a:r>
              <a:rPr lang="en-US" altLang="zh-CN" sz="2400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показывает,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что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поощрения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приводят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лучшим</a:t>
            </a:r>
            <a:r>
              <a:rPr lang="en-US" altLang="zh-CN" sz="2400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результатам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чем</a:t>
            </a:r>
            <a:r>
              <a:rPr lang="en-US" altLang="zh-CN" sz="2400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наказания.</a:t>
            </a:r>
          </a:p>
          <a:p>
            <a:pPr marL="75285" indent="914399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Поощрения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могут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изменить</a:t>
            </a:r>
            <a:r>
              <a:rPr lang="en-US" altLang="zh-CN" sz="2400" spc="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поведение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людей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стимулировать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сотрудничество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без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разрушительных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отрицательных</a:t>
            </a:r>
            <a:r>
              <a:rPr lang="en-US" altLang="zh-CN" sz="2400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последствий,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которые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следуют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entury Gothic"/>
                <a:ea typeface="Century Gothic"/>
              </a:rPr>
              <a:t>наказанием».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64"/>
              </a:lnSpc>
            </a:pPr>
            <a:endParaRPr lang="en-US" dirty="0" smtClean="0"/>
          </a:p>
          <a:p>
            <a:pPr marL="0" indent="3576167">
              <a:lnSpc>
                <a:spcPct val="10208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David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G.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Rand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&amp;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Martin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A.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Nowak,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2009.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80" y="121920"/>
            <a:ext cx="975360" cy="975360"/>
          </a:xfrm>
          <a:prstGeom prst="rect">
            <a:avLst/>
          </a:prstGeom>
        </p:spPr>
      </p:pic>
      <p:pic>
        <p:nvPicPr>
          <p:cNvPr id="119" name="Picture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" y="121920"/>
            <a:ext cx="944880" cy="1097280"/>
          </a:xfrm>
          <a:prstGeom prst="rect">
            <a:avLst/>
          </a:prstGeom>
        </p:spPr>
      </p:pic>
      <p:sp>
        <p:nvSpPr>
          <p:cNvPr id="2" name="Freeform 119"/>
          <p:cNvSpPr/>
          <p:nvPr/>
        </p:nvSpPr>
        <p:spPr>
          <a:xfrm>
            <a:off x="3206750" y="463550"/>
            <a:ext cx="5391150" cy="31750"/>
          </a:xfrm>
          <a:custGeom>
            <a:avLst/>
            <a:gdLst>
              <a:gd name="connsiteX0" fmla="*/ 16510 w 5391150"/>
              <a:gd name="connsiteY0" fmla="*/ 8382 h 31750"/>
              <a:gd name="connsiteX1" fmla="*/ 1362964 w 5391150"/>
              <a:gd name="connsiteY1" fmla="*/ 8382 h 31750"/>
              <a:gd name="connsiteX2" fmla="*/ 2709417 w 5391150"/>
              <a:gd name="connsiteY2" fmla="*/ 8382 h 31750"/>
              <a:gd name="connsiteX3" fmla="*/ 4055871 w 5391150"/>
              <a:gd name="connsiteY3" fmla="*/ 8382 h 31750"/>
              <a:gd name="connsiteX4" fmla="*/ 5402326 w 5391150"/>
              <a:gd name="connsiteY4" fmla="*/ 8382 h 31750"/>
              <a:gd name="connsiteX5" fmla="*/ 5402326 w 5391150"/>
              <a:gd name="connsiteY5" fmla="*/ 32766 h 31750"/>
              <a:gd name="connsiteX6" fmla="*/ 4055871 w 5391150"/>
              <a:gd name="connsiteY6" fmla="*/ 32766 h 31750"/>
              <a:gd name="connsiteX7" fmla="*/ 2709417 w 5391150"/>
              <a:gd name="connsiteY7" fmla="*/ 32766 h 31750"/>
              <a:gd name="connsiteX8" fmla="*/ 1362964 w 5391150"/>
              <a:gd name="connsiteY8" fmla="*/ 32766 h 31750"/>
              <a:gd name="connsiteX9" fmla="*/ 16510 w 5391150"/>
              <a:gd name="connsiteY9" fmla="*/ 32766 h 31750"/>
              <a:gd name="connsiteX10" fmla="*/ 16510 w 5391150"/>
              <a:gd name="connsiteY10" fmla="*/ 838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1150" h="31750">
                <a:moveTo>
                  <a:pt x="16510" y="8382"/>
                </a:moveTo>
                <a:lnTo>
                  <a:pt x="1362964" y="8382"/>
                </a:lnTo>
                <a:lnTo>
                  <a:pt x="2709417" y="8382"/>
                </a:lnTo>
                <a:lnTo>
                  <a:pt x="4055871" y="8382"/>
                </a:lnTo>
                <a:lnTo>
                  <a:pt x="5402326" y="8382"/>
                </a:lnTo>
                <a:lnTo>
                  <a:pt x="5402326" y="32766"/>
                </a:lnTo>
                <a:lnTo>
                  <a:pt x="4055871" y="32766"/>
                </a:lnTo>
                <a:lnTo>
                  <a:pt x="2709417" y="32766"/>
                </a:lnTo>
                <a:lnTo>
                  <a:pt x="1362964" y="32766"/>
                </a:lnTo>
                <a:lnTo>
                  <a:pt x="16510" y="32766"/>
                </a:lnTo>
                <a:lnTo>
                  <a:pt x="16510" y="8382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20"/>
          <p:cNvSpPr txBox="1"/>
          <p:nvPr/>
        </p:nvSpPr>
        <p:spPr>
          <a:xfrm>
            <a:off x="720851" y="0"/>
            <a:ext cx="8339670" cy="4655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31033" indent="-2431033" hangingPunct="0">
              <a:lnSpc>
                <a:spcPct val="95416"/>
              </a:lnSpc>
            </a:pPr>
            <a:r>
              <a:rPr lang="en-US" altLang="zh-CN" sz="4000" spc="-759" dirty="0">
                <a:solidFill>
                  <a:srgbClr val="FEFEFE"/>
                </a:solidFill>
                <a:latin typeface="Calibri"/>
                <a:ea typeface="Calibri"/>
              </a:rPr>
              <a:t>Гарвардский</a:t>
            </a:r>
            <a:r>
              <a:rPr lang="en-US" altLang="zh-CN" sz="1800" b="1" spc="-334" dirty="0">
                <a:solidFill>
                  <a:srgbClr val="0000FE"/>
                </a:solidFill>
                <a:latin typeface="Arial"/>
                <a:ea typeface="Arial"/>
                <a:hlinkClick r:id="rId4"/>
              </a:rPr>
              <a:t>Positive</a:t>
            </a:r>
            <a:r>
              <a:rPr lang="en-US" altLang="zh-CN" sz="4000" spc="-769" dirty="0">
                <a:solidFill>
                  <a:srgbClr val="FEFEFE"/>
                </a:solidFill>
                <a:latin typeface="Calibri"/>
                <a:ea typeface="Calibri"/>
              </a:rPr>
              <a:t>эксперимент</a:t>
            </a:r>
            <a:r>
              <a:rPr lang="en-US" altLang="zh-CN" sz="1800" b="1" spc="-329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Interactions</a:t>
            </a:r>
            <a:r>
              <a:rPr lang="en-US" altLang="zh-CN" sz="1800" b="1" spc="-189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40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Promote</a:t>
            </a:r>
            <a:r>
              <a:rPr lang="en-US" altLang="zh-CN" sz="4000" spc="-775" dirty="0">
                <a:solidFill>
                  <a:srgbClr val="FEFEFE"/>
                </a:solidFill>
                <a:latin typeface="Calibri"/>
                <a:ea typeface="Calibri"/>
              </a:rPr>
              <a:t>2009</a:t>
            </a:r>
            <a:r>
              <a:rPr lang="en-US" altLang="zh-CN" sz="1800" b="1" spc="-35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Public</a:t>
            </a:r>
            <a:r>
              <a:rPr lang="en-US" altLang="zh-CN" sz="1800" b="1" spc="-194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37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Cooperation</a:t>
            </a:r>
            <a:r>
              <a:rPr lang="en-US" altLang="zh-CN" sz="4000" spc="-735" dirty="0">
                <a:solidFill>
                  <a:srgbClr val="FEFEFE"/>
                </a:solidFill>
                <a:latin typeface="Calibri"/>
                <a:ea typeface="Calibri"/>
              </a:rPr>
              <a:t>года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Положительное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взаимодействие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укрепляет</a:t>
            </a:r>
            <a:r>
              <a:rPr lang="en-US" altLang="zh-CN" sz="1800" b="1" spc="-9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общественное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spc="-264" dirty="0">
                <a:solidFill>
                  <a:srgbClr val="C60042"/>
                </a:solidFill>
                <a:latin typeface="Calibri"/>
                <a:ea typeface="Calibri"/>
              </a:rPr>
              <a:t>сотрудничество</a:t>
            </a:r>
            <a:r>
              <a:rPr lang="en-US" altLang="zh-CN" sz="4000" spc="-550" dirty="0">
                <a:solidFill>
                  <a:srgbClr val="FEFEFE"/>
                </a:solidFill>
                <a:latin typeface="Calibri"/>
                <a:ea typeface="Calibri"/>
              </a:rPr>
              <a:t>(ди</a:t>
            </a:r>
            <a:r>
              <a:rPr lang="en-US" altLang="zh-CN" sz="4000" spc="-544" dirty="0">
                <a:solidFill>
                  <a:srgbClr val="FEFEFE"/>
                </a:solidFill>
                <a:latin typeface="Calibri"/>
                <a:ea typeface="Calibri"/>
              </a:rPr>
              <a:t>зайн)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89"/>
              </a:lnSpc>
            </a:pPr>
            <a:endParaRPr lang="en-US" dirty="0" smtClean="0"/>
          </a:p>
          <a:p>
            <a:pPr marL="0" indent="759587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48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групп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по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4</a:t>
            </a:r>
            <a:r>
              <a:rPr lang="en-US" altLang="zh-CN" sz="2600" spc="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человека;</a:t>
            </a:r>
          </a:p>
          <a:p>
            <a:pPr marL="0" indent="759587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50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раундов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взаимодействия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</a:p>
          <a:p>
            <a:pPr marL="0" indent="759587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экономической</a:t>
            </a:r>
            <a:r>
              <a:rPr lang="en-US" altLang="zh-CN" sz="2600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spc="5" dirty="0">
                <a:solidFill>
                  <a:srgbClr val="000000"/>
                </a:solidFill>
                <a:latin typeface="Century Gothic"/>
                <a:ea typeface="Century Gothic"/>
              </a:rPr>
              <a:t>игре;</a:t>
            </a:r>
          </a:p>
          <a:p>
            <a:pPr marL="759587" hangingPunct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Каждый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участник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был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состоянии</a:t>
            </a:r>
            <a:r>
              <a:rPr lang="en-US" altLang="zh-CN" sz="2600" spc="5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или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вознаградить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каждого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из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трех</a:t>
            </a:r>
            <a:r>
              <a:rPr lang="en-US" altLang="zh-CN" sz="2600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партнеров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их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вклад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сотрудничество</a:t>
            </a:r>
            <a:r>
              <a:rPr lang="en-US" altLang="zh-CN" sz="2600" spc="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или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наказать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дефицит</a:t>
            </a:r>
            <a:r>
              <a:rPr lang="en-US" altLang="zh-CN" sz="2600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вклада.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0" y="1897380"/>
            <a:ext cx="670560" cy="922019"/>
          </a:xfrm>
          <a:prstGeom prst="rect">
            <a:avLst/>
          </a:prstGeom>
        </p:spPr>
      </p:pic>
      <p:sp>
        <p:nvSpPr>
          <p:cNvPr id="2" name="TextBox 4"/>
          <p:cNvSpPr txBox="1"/>
          <p:nvPr/>
        </p:nvSpPr>
        <p:spPr>
          <a:xfrm>
            <a:off x="1676145" y="611682"/>
            <a:ext cx="6180117" cy="34100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44851">
              <a:lnSpc>
                <a:spcPct val="100000"/>
              </a:lnSpc>
            </a:pPr>
            <a:r>
              <a:rPr lang="en-US" altLang="zh-CN" sz="3600" b="1" spc="-10" dirty="0">
                <a:solidFill>
                  <a:srgbClr val="C60042"/>
                </a:solidFill>
                <a:latin typeface="Calibri"/>
                <a:ea typeface="Calibri"/>
              </a:rPr>
              <a:t>Мот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ив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64"/>
              </a:lnSpc>
            </a:pPr>
            <a:endParaRPr lang="en-US" dirty="0" smtClean="0"/>
          </a:p>
          <a:p>
            <a:pPr marL="0" hangingPunct="0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внутреннее</a:t>
            </a:r>
            <a:r>
              <a:rPr lang="en-US" altLang="zh-CN" sz="32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побуждение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личности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тому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иному</a:t>
            </a:r>
            <a:r>
              <a:rPr lang="en-US" altLang="zh-CN" sz="3200" spc="-9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виду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деятельности,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связанное</a:t>
            </a:r>
            <a:r>
              <a:rPr lang="en-US" altLang="zh-CN" sz="3200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актуализирующейся</a:t>
            </a:r>
            <a:r>
              <a:rPr lang="en-US" altLang="zh-CN" sz="32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потребностью.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80" y="121920"/>
            <a:ext cx="975360" cy="975360"/>
          </a:xfrm>
          <a:prstGeom prst="rect">
            <a:avLst/>
          </a:prstGeom>
        </p:spPr>
      </p:pic>
      <p:pic>
        <p:nvPicPr>
          <p:cNvPr id="123" name="Picture 1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" y="121920"/>
            <a:ext cx="944880" cy="1097280"/>
          </a:xfrm>
          <a:prstGeom prst="rect">
            <a:avLst/>
          </a:prstGeom>
        </p:spPr>
      </p:pic>
      <p:sp>
        <p:nvSpPr>
          <p:cNvPr id="2" name="Freeform 123"/>
          <p:cNvSpPr/>
          <p:nvPr/>
        </p:nvSpPr>
        <p:spPr>
          <a:xfrm>
            <a:off x="3206750" y="463550"/>
            <a:ext cx="5391150" cy="31750"/>
          </a:xfrm>
          <a:custGeom>
            <a:avLst/>
            <a:gdLst>
              <a:gd name="connsiteX0" fmla="*/ 16510 w 5391150"/>
              <a:gd name="connsiteY0" fmla="*/ 8382 h 31750"/>
              <a:gd name="connsiteX1" fmla="*/ 1362964 w 5391150"/>
              <a:gd name="connsiteY1" fmla="*/ 8382 h 31750"/>
              <a:gd name="connsiteX2" fmla="*/ 2709417 w 5391150"/>
              <a:gd name="connsiteY2" fmla="*/ 8382 h 31750"/>
              <a:gd name="connsiteX3" fmla="*/ 4055871 w 5391150"/>
              <a:gd name="connsiteY3" fmla="*/ 8382 h 31750"/>
              <a:gd name="connsiteX4" fmla="*/ 5402326 w 5391150"/>
              <a:gd name="connsiteY4" fmla="*/ 8382 h 31750"/>
              <a:gd name="connsiteX5" fmla="*/ 5402326 w 5391150"/>
              <a:gd name="connsiteY5" fmla="*/ 32766 h 31750"/>
              <a:gd name="connsiteX6" fmla="*/ 4055871 w 5391150"/>
              <a:gd name="connsiteY6" fmla="*/ 32766 h 31750"/>
              <a:gd name="connsiteX7" fmla="*/ 2709417 w 5391150"/>
              <a:gd name="connsiteY7" fmla="*/ 32766 h 31750"/>
              <a:gd name="connsiteX8" fmla="*/ 1362964 w 5391150"/>
              <a:gd name="connsiteY8" fmla="*/ 32766 h 31750"/>
              <a:gd name="connsiteX9" fmla="*/ 16510 w 5391150"/>
              <a:gd name="connsiteY9" fmla="*/ 32766 h 31750"/>
              <a:gd name="connsiteX10" fmla="*/ 16510 w 5391150"/>
              <a:gd name="connsiteY10" fmla="*/ 8382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1150" h="31750">
                <a:moveTo>
                  <a:pt x="16510" y="8382"/>
                </a:moveTo>
                <a:lnTo>
                  <a:pt x="1362964" y="8382"/>
                </a:lnTo>
                <a:lnTo>
                  <a:pt x="2709417" y="8382"/>
                </a:lnTo>
                <a:lnTo>
                  <a:pt x="4055871" y="8382"/>
                </a:lnTo>
                <a:lnTo>
                  <a:pt x="5402326" y="8382"/>
                </a:lnTo>
                <a:lnTo>
                  <a:pt x="5402326" y="32766"/>
                </a:lnTo>
                <a:lnTo>
                  <a:pt x="4055871" y="32766"/>
                </a:lnTo>
                <a:lnTo>
                  <a:pt x="2709417" y="32766"/>
                </a:lnTo>
                <a:lnTo>
                  <a:pt x="1362964" y="32766"/>
                </a:lnTo>
                <a:lnTo>
                  <a:pt x="16510" y="32766"/>
                </a:lnTo>
                <a:lnTo>
                  <a:pt x="16510" y="8382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4"/>
          <p:cNvSpPr txBox="1"/>
          <p:nvPr/>
        </p:nvSpPr>
        <p:spPr>
          <a:xfrm>
            <a:off x="720851" y="0"/>
            <a:ext cx="8339670" cy="5392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431033" indent="-2431033" hangingPunct="0">
              <a:lnSpc>
                <a:spcPct val="95416"/>
              </a:lnSpc>
            </a:pPr>
            <a:r>
              <a:rPr lang="en-US" altLang="zh-CN" sz="4000" spc="-759" dirty="0">
                <a:solidFill>
                  <a:srgbClr val="FEFEFE"/>
                </a:solidFill>
                <a:latin typeface="Calibri"/>
                <a:ea typeface="Calibri"/>
              </a:rPr>
              <a:t>Гарвардский</a:t>
            </a:r>
            <a:r>
              <a:rPr lang="en-US" altLang="zh-CN" sz="1800" b="1" spc="-334" dirty="0">
                <a:solidFill>
                  <a:srgbClr val="0000FE"/>
                </a:solidFill>
                <a:latin typeface="Arial"/>
                <a:ea typeface="Arial"/>
                <a:hlinkClick r:id="rId4"/>
              </a:rPr>
              <a:t>Positive</a:t>
            </a:r>
            <a:r>
              <a:rPr lang="en-US" altLang="zh-CN" sz="4000" spc="-769" dirty="0">
                <a:solidFill>
                  <a:srgbClr val="FEFEFE"/>
                </a:solidFill>
                <a:latin typeface="Calibri"/>
                <a:ea typeface="Calibri"/>
              </a:rPr>
              <a:t>эксперимент</a:t>
            </a:r>
            <a:r>
              <a:rPr lang="en-US" altLang="zh-CN" sz="1800" b="1" spc="-329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Interactions</a:t>
            </a:r>
            <a:r>
              <a:rPr lang="en-US" altLang="zh-CN" sz="1800" b="1" spc="-189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40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Promote</a:t>
            </a:r>
            <a:r>
              <a:rPr lang="en-US" altLang="zh-CN" sz="4000" spc="-775" dirty="0">
                <a:solidFill>
                  <a:srgbClr val="FEFEFE"/>
                </a:solidFill>
                <a:latin typeface="Calibri"/>
                <a:ea typeface="Calibri"/>
              </a:rPr>
              <a:t>2009</a:t>
            </a:r>
            <a:r>
              <a:rPr lang="en-US" altLang="zh-CN" sz="1800" b="1" spc="-35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Public</a:t>
            </a:r>
            <a:r>
              <a:rPr lang="en-US" altLang="zh-CN" sz="1800" b="1" spc="-194" dirty="0">
                <a:solidFill>
                  <a:srgbClr val="0000FE"/>
                </a:solidFill>
                <a:latin typeface="Arial"/>
                <a:cs typeface="Arial"/>
              </a:rPr>
              <a:t> </a:t>
            </a:r>
            <a:r>
              <a:rPr lang="en-US" altLang="zh-CN" sz="1800" b="1" spc="-370" dirty="0">
                <a:solidFill>
                  <a:srgbClr val="0000FE"/>
                </a:solidFill>
                <a:latin typeface="Arial"/>
                <a:ea typeface="Arial"/>
                <a:hlinkClick r:id=""/>
              </a:rPr>
              <a:t>Cooperation</a:t>
            </a:r>
            <a:r>
              <a:rPr lang="en-US" altLang="zh-CN" sz="4000" spc="-735" dirty="0">
                <a:solidFill>
                  <a:srgbClr val="FEFEFE"/>
                </a:solidFill>
                <a:latin typeface="Calibri"/>
                <a:ea typeface="Calibri"/>
              </a:rPr>
              <a:t>года</a:t>
            </a:r>
            <a:r>
              <a:rPr lang="en-US" altLang="zh-CN" sz="40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Положительное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взаимодействие</a:t>
            </a:r>
            <a:r>
              <a:rPr lang="en-US" altLang="zh-CN" sz="1800" b="1" spc="-8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укрепляет</a:t>
            </a:r>
            <a:r>
              <a:rPr lang="en-US" altLang="zh-CN" sz="1800" b="1" spc="-9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ea typeface="Calibri"/>
              </a:rPr>
              <a:t>общественное</a:t>
            </a:r>
            <a:r>
              <a:rPr lang="en-US" altLang="zh-CN" sz="18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1800" b="1" spc="-254" dirty="0">
                <a:solidFill>
                  <a:srgbClr val="C60042"/>
                </a:solidFill>
                <a:latin typeface="Calibri"/>
                <a:ea typeface="Calibri"/>
              </a:rPr>
              <a:t>сотрудничество</a:t>
            </a:r>
            <a:r>
              <a:rPr lang="en-US" altLang="zh-CN" sz="4000" spc="-550" dirty="0">
                <a:solidFill>
                  <a:srgbClr val="FEFEFE"/>
                </a:solidFill>
                <a:latin typeface="Calibri"/>
                <a:ea typeface="Calibri"/>
              </a:rPr>
              <a:t>(в</a:t>
            </a:r>
            <a:r>
              <a:rPr lang="en-US" altLang="zh-CN" sz="4000" spc="-544" dirty="0">
                <a:solidFill>
                  <a:srgbClr val="FEFEFE"/>
                </a:solidFill>
                <a:latin typeface="Calibri"/>
                <a:ea typeface="Calibri"/>
              </a:rPr>
              <a:t>ывод)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39"/>
              </a:lnSpc>
            </a:pPr>
            <a:endParaRPr lang="en-US" dirty="0" smtClean="0"/>
          </a:p>
          <a:p>
            <a:pPr marL="442264" hangingPunct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Когда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оба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варианта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доступны,</a:t>
            </a:r>
            <a:r>
              <a:rPr lang="en-US" altLang="zh-CN" sz="2600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награда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приводит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увеличению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вкладов</a:t>
            </a:r>
            <a:r>
              <a:rPr lang="en-US" altLang="zh-CN" sz="2600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увеличению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выплат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группы,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то</a:t>
            </a:r>
            <a:r>
              <a:rPr lang="en-US" altLang="zh-CN" sz="2600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время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как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наказание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имеет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никакого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эффекта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отношении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вкладов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2600" spc="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ведет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понижению</a:t>
            </a:r>
            <a:r>
              <a:rPr lang="en-US" altLang="zh-CN" sz="260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Century Gothic"/>
                <a:ea typeface="Century Gothic"/>
              </a:rPr>
              <a:t>выплат.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75"/>
              </a:lnSpc>
            </a:pPr>
            <a:endParaRPr lang="en-US" dirty="0" smtClean="0"/>
          </a:p>
          <a:p>
            <a:pPr marL="0" indent="3371722">
              <a:lnSpc>
                <a:spcPct val="10208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David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G.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Rand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&amp;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Martin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A.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Nowak,</a:t>
            </a:r>
            <a:r>
              <a:rPr lang="en-US" altLang="zh-CN" sz="180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2009.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" y="7620"/>
            <a:ext cx="1173480" cy="1165860"/>
          </a:xfrm>
          <a:prstGeom prst="rect">
            <a:avLst/>
          </a:prstGeom>
        </p:spPr>
      </p:pic>
      <p:sp>
        <p:nvSpPr>
          <p:cNvPr id="2" name="TextBox 126"/>
          <p:cNvSpPr txBox="1"/>
          <p:nvPr/>
        </p:nvSpPr>
        <p:spPr>
          <a:xfrm>
            <a:off x="877214" y="233553"/>
            <a:ext cx="7875472" cy="61560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111351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Типы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мотивационных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ориентаций</a:t>
            </a:r>
            <a:r>
              <a:rPr lang="en-US" altLang="zh-CN" sz="3200" b="1" spc="-12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</a:t>
            </a:r>
          </a:p>
          <a:p>
            <a:pPr marL="0" indent="2687421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учебном</a:t>
            </a:r>
            <a:r>
              <a:rPr lang="en-US" altLang="zh-CN" sz="3200" b="1" spc="1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spc="-5" dirty="0">
                <a:solidFill>
                  <a:srgbClr val="C60042"/>
                </a:solidFill>
                <a:latin typeface="Calibri"/>
                <a:ea typeface="Calibri"/>
              </a:rPr>
              <a:t>процессе</a:t>
            </a:r>
          </a:p>
          <a:p>
            <a:pPr>
              <a:lnSpc>
                <a:spcPts val="584"/>
              </a:lnSpc>
            </a:pPr>
            <a:endParaRPr lang="en-US" dirty="0" smtClean="0"/>
          </a:p>
          <a:p>
            <a:pPr marL="142951" hangingPunct="0">
              <a:lnSpc>
                <a:spcPct val="100000"/>
              </a:lnSpc>
            </a:pPr>
            <a:r>
              <a:rPr lang="en-US" altLang="zh-CN" sz="1800" b="1" dirty="0">
                <a:solidFill>
                  <a:srgbClr val="000000"/>
                </a:solidFill>
                <a:latin typeface="Century Gothic"/>
                <a:ea typeface="Century Gothic"/>
              </a:rPr>
              <a:t>Объект</a:t>
            </a:r>
            <a:r>
              <a:rPr lang="en-US" altLang="zh-CN" sz="18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b="1" dirty="0">
                <a:solidFill>
                  <a:srgbClr val="000000"/>
                </a:solidFill>
                <a:latin typeface="Century Gothic"/>
                <a:ea typeface="Century Gothic"/>
              </a:rPr>
              <a:t>исследования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абитуриенты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студенты</a:t>
            </a:r>
            <a:r>
              <a:rPr lang="en-US" altLang="zh-CN" sz="1800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РНИМУ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им.Н.И.Пирогова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количестве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980</a:t>
            </a:r>
            <a:r>
              <a:rPr lang="en-US" altLang="zh-CN" sz="180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entury Gothic"/>
                <a:ea typeface="Century Gothic"/>
              </a:rPr>
              <a:t>человек.</a:t>
            </a:r>
          </a:p>
          <a:p>
            <a:pPr>
              <a:lnSpc>
                <a:spcPts val="969"/>
              </a:lnSpc>
            </a:pPr>
            <a:endParaRPr lang="en-US" dirty="0" smtClean="0"/>
          </a:p>
          <a:p>
            <a:pPr marL="0" indent="64008">
              <a:lnSpc>
                <a:spcPct val="10166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высококвалифицированным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специалистом.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2.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диплом.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3.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продолжить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последующих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курсах.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4.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учиться,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сдавать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экзамены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«хорошо»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12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«отлично».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5.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получать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стипендию.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6.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Приобрести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глубокие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прочные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знания.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7.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готовым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очередным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занятиям.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8.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запускать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предметов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учебного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цикла.</a:t>
            </a:r>
          </a:p>
          <a:p>
            <a:pPr marL="0" indent="54863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9.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отставать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10.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Обеспечить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успешность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будущей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профессиональной</a:t>
            </a:r>
            <a:r>
              <a:rPr lang="en-US" altLang="zh-CN" sz="1600" i="1" spc="-11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деятельности.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11.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педагогические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требования.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12.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Достичь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уважения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преподавателей.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13.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примером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1600" i="1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14.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Добиться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одобрения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родителей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окружающих.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15.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Избежать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осуждения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плохую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учебу.</a:t>
            </a:r>
          </a:p>
          <a:p>
            <a:pPr marL="0">
              <a:lnSpc>
                <a:spcPct val="10166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16.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интеллектуальное</a:t>
            </a:r>
            <a:r>
              <a:rPr lang="en-US" altLang="zh-CN" sz="1600" i="1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удовлетворение.</a:t>
            </a:r>
          </a:p>
          <a:p>
            <a:pPr>
              <a:lnSpc>
                <a:spcPts val="1954"/>
              </a:lnSpc>
            </a:pPr>
            <a:endParaRPr lang="en-US" dirty="0" smtClean="0"/>
          </a:p>
          <a:p>
            <a:pPr marL="0" indent="1736191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(авторы: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А.А.Реан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В.А.Якунин,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модификация</a:t>
            </a:r>
            <a:r>
              <a:rPr lang="en-US" altLang="zh-CN" sz="1800" i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Н.Ц.Бадмаевой)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" y="312420"/>
            <a:ext cx="1150619" cy="1150619"/>
          </a:xfrm>
          <a:prstGeom prst="rect">
            <a:avLst/>
          </a:prstGeom>
        </p:spPr>
      </p:pic>
      <p:sp>
        <p:nvSpPr>
          <p:cNvPr id="2" name="TextBox 128"/>
          <p:cNvSpPr txBox="1"/>
          <p:nvPr/>
        </p:nvSpPr>
        <p:spPr>
          <a:xfrm>
            <a:off x="1135380" y="506145"/>
            <a:ext cx="7357857" cy="41756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198499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Мотивационные</a:t>
            </a:r>
            <a:r>
              <a:rPr lang="en-US" altLang="zh-CN" sz="3600" b="1" spc="-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spc="-5" dirty="0">
                <a:solidFill>
                  <a:srgbClr val="C60042"/>
                </a:solidFill>
                <a:latin typeface="Calibri"/>
                <a:ea typeface="Calibri"/>
              </a:rPr>
              <a:t>переменные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05"/>
              </a:lnSpc>
            </a:pPr>
            <a:endParaRPr lang="en-US" dirty="0" smtClean="0"/>
          </a:p>
          <a:p>
            <a:pPr marL="0" indent="914399" hangingPunct="0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А)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первичные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мотивы,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цели</a:t>
            </a:r>
            <a:r>
              <a:rPr lang="en-US" altLang="zh-CN" sz="2000" b="1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(внутренние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мотивы,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позитивная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мотивация,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мотивация</a:t>
            </a:r>
            <a:r>
              <a:rPr lang="en-US" altLang="zh-CN" sz="2000" b="1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достижения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spc="5" dirty="0">
                <a:solidFill>
                  <a:srgbClr val="000000"/>
                </a:solidFill>
                <a:latin typeface="Century Gothic"/>
                <a:ea typeface="Century Gothic"/>
              </a:rPr>
              <a:t>у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спеха);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 indent="914399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Б)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вторичные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или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выгоды</a:t>
            </a:r>
            <a:r>
              <a:rPr lang="en-US" altLang="zh-CN" sz="2000" b="1" spc="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(внешние</a:t>
            </a:r>
          </a:p>
          <a:p>
            <a:pPr marL="0">
              <a:lnSpc>
                <a:spcPct val="102083"/>
              </a:lnSpc>
            </a:pPr>
            <a:r>
              <a:rPr lang="en-US" altLang="zh-CN" sz="2000" b="1" spc="-5" dirty="0">
                <a:solidFill>
                  <a:srgbClr val="000000"/>
                </a:solidFill>
                <a:latin typeface="Century Gothic"/>
                <a:ea typeface="Century Gothic"/>
              </a:rPr>
              <a:t>мо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тивы);</a:t>
            </a:r>
          </a:p>
          <a:p>
            <a:pPr>
              <a:lnSpc>
                <a:spcPts val="550"/>
              </a:lnSpc>
            </a:pPr>
            <a:endParaRPr lang="en-US" dirty="0" smtClean="0"/>
          </a:p>
          <a:p>
            <a:pPr marL="0" indent="914399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В)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отвергаемые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(негативная</a:t>
            </a:r>
            <a:r>
              <a:rPr lang="en-US" altLang="zh-CN" sz="2000" b="1" spc="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мотивация,</a:t>
            </a:r>
          </a:p>
          <a:p>
            <a:pPr marL="0">
              <a:lnSpc>
                <a:spcPct val="102083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мотивация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избегания</a:t>
            </a:r>
            <a:r>
              <a:rPr lang="en-US" altLang="zh-CN" sz="2000" b="1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entury Gothic"/>
                <a:ea typeface="Century Gothic"/>
              </a:rPr>
              <a:t>неудачи).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" y="0"/>
            <a:ext cx="1150619" cy="1135380"/>
          </a:xfrm>
          <a:prstGeom prst="rect">
            <a:avLst/>
          </a:prstGeom>
        </p:spPr>
      </p:pic>
      <p:sp>
        <p:nvSpPr>
          <p:cNvPr id="2" name="TextBox 130"/>
          <p:cNvSpPr txBox="1"/>
          <p:nvPr/>
        </p:nvSpPr>
        <p:spPr>
          <a:xfrm>
            <a:off x="631240" y="324374"/>
            <a:ext cx="8226764" cy="5666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15261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1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тип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«Ориентированные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2200" b="1" spc="-15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учебную</a:t>
            </a:r>
          </a:p>
          <a:p>
            <a:pPr marL="0" indent="1595577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успеваемость»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1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кластер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(35,2%)</a:t>
            </a:r>
            <a:r>
              <a:rPr lang="en-US" altLang="zh-CN" sz="2200" b="1" spc="20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«Отличники»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50"/>
              </a:lnSpc>
            </a:pPr>
            <a:endParaRPr lang="en-US" dirty="0" smtClean="0"/>
          </a:p>
          <a:p>
            <a:pPr marL="0" indent="284987" hangingPunct="0">
              <a:lnSpc>
                <a:spcPct val="99166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Высшие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цели,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внутренние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(позитивная</a:t>
            </a:r>
            <a:r>
              <a:rPr lang="en-US" altLang="zh-CN" sz="1600" b="1" spc="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стимуляция):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высококвалифицированным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специалистом</a:t>
            </a:r>
            <a:r>
              <a:rPr lang="en-US" altLang="zh-CN" sz="1600" i="1" spc="-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(14,4)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Приобрести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глубокие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прочные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знания</a:t>
            </a:r>
            <a:r>
              <a:rPr lang="en-US" altLang="zh-CN" sz="1600" i="1" spc="-5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(13,6)</a:t>
            </a:r>
          </a:p>
          <a:p>
            <a:pPr marL="0">
              <a:lnSpc>
                <a:spcPct val="10041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учиться,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сдавать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экзамены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«хорошо»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«отлично»</a:t>
            </a:r>
            <a:r>
              <a:rPr lang="en-US" altLang="zh-CN" sz="1600" i="1" spc="-1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 indent="284987" hangingPunct="0">
              <a:lnSpc>
                <a:spcPct val="99166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Средние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выгоды,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внешние</a:t>
            </a:r>
            <a:r>
              <a:rPr lang="en-US" altLang="zh-CN" sz="1600" b="1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мотивы: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диплом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(12,2)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продолжать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обучение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последующих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курсах</a:t>
            </a:r>
            <a:r>
              <a:rPr lang="en-US" altLang="zh-CN" sz="1600" i="1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(11,6)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готовым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очередным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занятиям</a:t>
            </a:r>
            <a:r>
              <a:rPr lang="en-US" altLang="zh-CN" sz="1600" i="1" spc="-7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(10,8)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запускать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предметов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учебного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цикла</a:t>
            </a:r>
            <a:r>
              <a:rPr lang="en-US" altLang="zh-CN" sz="1600" i="1" spc="-1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(10,6)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отставать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</a:t>
            </a:r>
            <a:r>
              <a:rPr lang="en-US" altLang="zh-CN" sz="1600" i="1" spc="-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(9,2)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стипендию</a:t>
            </a:r>
            <a:r>
              <a:rPr lang="en-US" altLang="zh-CN" sz="1600" i="1" spc="-12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(8,8)</a:t>
            </a:r>
          </a:p>
          <a:p>
            <a:pPr marL="0" indent="284987" hangingPunct="0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Низшие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избегания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(негативная</a:t>
            </a:r>
            <a:r>
              <a:rPr lang="en-US" altLang="zh-CN" sz="1600" b="1" spc="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стимуляция):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Обеспечить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успешность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будущей</a:t>
            </a:r>
            <a:r>
              <a:rPr lang="en-US" altLang="zh-CN" sz="1600" i="1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профессиональной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деятельности</a:t>
            </a:r>
            <a:r>
              <a:rPr lang="en-US" altLang="zh-CN" sz="1600" i="1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(6,6)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Достичь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уважения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преподавателей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(5,5)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педагогические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требования</a:t>
            </a:r>
            <a:r>
              <a:rPr lang="en-US" altLang="zh-CN" sz="1600" i="1" spc="-7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Добиться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одобрения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родителей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окружающих</a:t>
            </a:r>
            <a:r>
              <a:rPr lang="en-US" altLang="zh-CN" sz="1600" i="1" spc="-1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(4,6)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примером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(4).</a:t>
            </a:r>
          </a:p>
          <a:p>
            <a:pPr marL="0">
              <a:lnSpc>
                <a:spcPct val="10166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Избежать</a:t>
            </a:r>
            <a:r>
              <a:rPr lang="en-US" altLang="zh-CN" sz="1600" i="1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осуждения</a:t>
            </a:r>
            <a:r>
              <a:rPr lang="en-US" altLang="zh-CN" sz="1600" i="1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</a:t>
            </a:r>
            <a:r>
              <a:rPr lang="en-US" altLang="zh-CN" sz="1600" i="1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1600" i="1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плохую</a:t>
            </a:r>
            <a:r>
              <a:rPr lang="en-US" altLang="zh-CN" sz="1600" i="1" spc="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учебу</a:t>
            </a:r>
            <a:r>
              <a:rPr lang="en-US" altLang="zh-CN" sz="1600" i="1" spc="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(3,8).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" y="0"/>
            <a:ext cx="1150619" cy="1135380"/>
          </a:xfrm>
          <a:prstGeom prst="rect">
            <a:avLst/>
          </a:prstGeom>
        </p:spPr>
      </p:pic>
      <p:sp>
        <p:nvSpPr>
          <p:cNvPr id="2" name="TextBox 132"/>
          <p:cNvSpPr txBox="1"/>
          <p:nvPr/>
        </p:nvSpPr>
        <p:spPr>
          <a:xfrm>
            <a:off x="702868" y="311648"/>
            <a:ext cx="8121821" cy="57752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288364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2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тип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«Ориентированные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знание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в</a:t>
            </a:r>
            <a:r>
              <a:rPr lang="en-US" altLang="zh-CN" sz="2200" b="1" spc="-10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учебной</a:t>
            </a:r>
          </a:p>
          <a:p>
            <a:pPr marL="0" indent="1579448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деятельности»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2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кластер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(32,8%)</a:t>
            </a:r>
            <a:r>
              <a:rPr lang="en-US" altLang="zh-CN" sz="2200" b="1" spc="5" dirty="0">
                <a:solidFill>
                  <a:srgbClr val="BF0000"/>
                </a:solidFill>
                <a:latin typeface="Century Gothic"/>
                <a:cs typeface="Century Gothic"/>
              </a:rPr>
              <a:t>  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«Ученые»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14"/>
              </a:lnSpc>
            </a:pPr>
            <a:endParaRPr lang="en-US" dirty="0" smtClean="0"/>
          </a:p>
          <a:p>
            <a:pPr marL="0" indent="914349" hangingPunct="0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Высшие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цели,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внутренние</a:t>
            </a:r>
            <a:r>
              <a:rPr lang="en-US" altLang="zh-CN" sz="1600" b="1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высококвалифицированным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специалистом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(14,4)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интеллектуальное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удовлетворение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(12,4)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Приобрести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глубокие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прочные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знания</a:t>
            </a:r>
            <a:r>
              <a:rPr lang="en-US" altLang="zh-CN" sz="1600" i="1" spc="-1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(11,4)</a:t>
            </a:r>
          </a:p>
          <a:p>
            <a:pPr marL="0" indent="914349" hangingPunct="0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Средние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выгоды,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внешние</a:t>
            </a:r>
            <a:r>
              <a:rPr lang="en-US" altLang="zh-CN" sz="1600" b="1" spc="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учиться,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сдавать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экзамены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«хорошо»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«отлично»</a:t>
            </a:r>
            <a:r>
              <a:rPr lang="en-US" altLang="zh-CN" sz="1600" i="1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(11,6)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диплом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(11,4)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стипендию</a:t>
            </a:r>
            <a:r>
              <a:rPr lang="en-US" altLang="zh-CN" sz="1600" i="1" spc="-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(11)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продолжать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обучение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последующих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курсах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запускать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предметов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учебного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цикла</a:t>
            </a:r>
            <a:r>
              <a:rPr lang="en-US" altLang="zh-CN" sz="1600" i="1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(9)</a:t>
            </a:r>
          </a:p>
          <a:p>
            <a:pPr marL="0" indent="914349">
              <a:lnSpc>
                <a:spcPct val="100000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Низшие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spc="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избегания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готовым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очередным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занятиям</a:t>
            </a:r>
            <a:r>
              <a:rPr lang="en-US" altLang="zh-CN" sz="1600" i="1" spc="-1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(8)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отставать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(7)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Обеспечить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успешность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будущей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профессиональной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деятельности</a:t>
            </a:r>
            <a:r>
              <a:rPr lang="en-US" altLang="zh-CN" sz="1600" i="1" spc="-9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(6)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Добиться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одобрения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родителей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окружающих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Избежать</a:t>
            </a:r>
            <a:r>
              <a:rPr lang="en-US" altLang="zh-CN" sz="1600" i="1" spc="-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осуждения</a:t>
            </a:r>
            <a:r>
              <a:rPr lang="en-US" altLang="zh-CN" sz="1600" i="1" spc="-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</a:t>
            </a:r>
            <a:r>
              <a:rPr lang="en-US" altLang="zh-CN" sz="1600" i="1" spc="-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плохую</a:t>
            </a:r>
            <a:r>
              <a:rPr lang="en-US" altLang="zh-CN" sz="1600" i="1" spc="-15" dirty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учебу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педагогические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требования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(5,8)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Достичь</a:t>
            </a:r>
            <a:r>
              <a:rPr lang="en-US" altLang="zh-CN" sz="1600" i="1" spc="-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уважения</a:t>
            </a:r>
            <a:r>
              <a:rPr lang="en-US" altLang="zh-CN" sz="1600" i="1" spc="-4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преподавателей</a:t>
            </a:r>
            <a:r>
              <a:rPr lang="en-US" altLang="zh-CN" sz="1600" i="1" spc="-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(4,8)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примером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сверстников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(3,8)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30480"/>
            <a:ext cx="1150619" cy="1143000"/>
          </a:xfrm>
          <a:prstGeom prst="rect">
            <a:avLst/>
          </a:prstGeom>
        </p:spPr>
      </p:pic>
      <p:sp>
        <p:nvSpPr>
          <p:cNvPr id="2" name="TextBox 134"/>
          <p:cNvSpPr txBox="1"/>
          <p:nvPr/>
        </p:nvSpPr>
        <p:spPr>
          <a:xfrm>
            <a:off x="805891" y="226077"/>
            <a:ext cx="8216641" cy="59368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63472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3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тип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«Ориентированные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2200" b="1" spc="-34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профессиональную</a:t>
            </a:r>
          </a:p>
          <a:p>
            <a:pPr marL="0" indent="1307896">
              <a:lnSpc>
                <a:spcPct val="101666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успешность»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3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кластер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(13,6%)</a:t>
            </a:r>
            <a:r>
              <a:rPr lang="en-US" altLang="zh-CN" sz="2200" b="1" spc="-10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«Менеджеры»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14"/>
              </a:lnSpc>
            </a:pPr>
            <a:endParaRPr lang="en-US" dirty="0" smtClean="0"/>
          </a:p>
          <a:p>
            <a:pPr marL="0" indent="914704" hangingPunct="0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Высшие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цели,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внутренние</a:t>
            </a:r>
            <a:r>
              <a:rPr lang="en-US" altLang="zh-CN" sz="1600" b="1" spc="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высококвалифицированным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специалистом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(15,4)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Приобрести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глубокие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прочные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знания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>
              <a:lnSpc>
                <a:spcPct val="10041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Обеспечить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успешность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будущей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профессиональной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деятельности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 indent="914704">
              <a:lnSpc>
                <a:spcPct val="99166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Средние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выгоды,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внешние</a:t>
            </a:r>
            <a:r>
              <a:rPr lang="en-US" altLang="zh-CN" sz="1600" b="1" spc="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мотивы: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интеллектуальное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удовлетворение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(12).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диплом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(11,8)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продолжать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последующих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курсах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(10,6)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учиться,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сдавать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экзамены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«хорошо»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«отлично»</a:t>
            </a:r>
            <a:r>
              <a:rPr lang="en-US" altLang="zh-CN" sz="1600" i="1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(10)</a:t>
            </a:r>
          </a:p>
          <a:p>
            <a:pPr marL="0" indent="914704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Низшие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spc="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избегания: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запускать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предметов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учебного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цикла</a:t>
            </a:r>
            <a:r>
              <a:rPr lang="en-US" altLang="zh-CN" sz="1600" i="1" spc="-13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Достичь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уважения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преподавателей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(7,8)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готовым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очередным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занятиям</a:t>
            </a:r>
            <a:r>
              <a:rPr lang="en-US" altLang="zh-CN" sz="1600" i="1" spc="-7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(6,8)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педагогические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требования</a:t>
            </a:r>
            <a:r>
              <a:rPr lang="en-US" altLang="zh-CN" sz="1600" i="1" spc="-7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Добиться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одобрения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родителей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окружающих</a:t>
            </a:r>
            <a:r>
              <a:rPr lang="en-US" altLang="zh-CN" sz="1600" i="1" spc="-1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(5,8)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стипендию</a:t>
            </a:r>
            <a:r>
              <a:rPr lang="en-US" altLang="zh-CN" sz="1600" i="1" spc="-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(5,2)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отставать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сокурсников</a:t>
            </a:r>
            <a:r>
              <a:rPr lang="en-US" altLang="zh-CN" sz="1600" i="1" spc="-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(5,2)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spc="-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примером</a:t>
            </a:r>
            <a:r>
              <a:rPr lang="en-US" altLang="zh-CN" sz="1600" i="1" spc="-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1600" i="1" spc="-3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сокурсников</a:t>
            </a:r>
            <a:r>
              <a:rPr lang="en-US" altLang="zh-CN" sz="1600" i="1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(4,4)</a:t>
            </a:r>
          </a:p>
          <a:p>
            <a:pPr marL="0">
              <a:lnSpc>
                <a:spcPct val="10166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Избежать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осуждения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плохую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учебу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1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30480"/>
            <a:ext cx="1150619" cy="1143000"/>
          </a:xfrm>
          <a:prstGeom prst="rect">
            <a:avLst/>
          </a:prstGeom>
        </p:spPr>
      </p:pic>
      <p:sp>
        <p:nvSpPr>
          <p:cNvPr id="2" name="TextBox 136"/>
          <p:cNvSpPr txBox="1"/>
          <p:nvPr/>
        </p:nvSpPr>
        <p:spPr>
          <a:xfrm>
            <a:off x="631240" y="352822"/>
            <a:ext cx="8167185" cy="57381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37767">
              <a:lnSpc>
                <a:spcPct val="100000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4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тип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-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«Ориентированные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включенность</a:t>
            </a:r>
            <a:r>
              <a:rPr lang="en-US" altLang="zh-CN" sz="2200" b="1" spc="25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в</a:t>
            </a:r>
          </a:p>
          <a:p>
            <a:pPr marL="0" indent="1072591">
              <a:lnSpc>
                <a:spcPct val="101666"/>
              </a:lnSpc>
            </a:pP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традицию»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4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кластер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(18,4%)</a:t>
            </a:r>
            <a:r>
              <a:rPr lang="en-US" altLang="zh-CN" sz="2200" b="1" spc="-34" dirty="0">
                <a:solidFill>
                  <a:srgbClr val="BF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2200" b="1" dirty="0">
                <a:solidFill>
                  <a:srgbClr val="BF0000"/>
                </a:solidFill>
                <a:latin typeface="Century Gothic"/>
                <a:ea typeface="Century Gothic"/>
              </a:rPr>
              <a:t>«Традиционалисты»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50"/>
              </a:lnSpc>
            </a:pPr>
            <a:endParaRPr lang="en-US" dirty="0" smtClean="0"/>
          </a:p>
          <a:p>
            <a:pPr marL="0" indent="284987" hangingPunct="0">
              <a:lnSpc>
                <a:spcPct val="99166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Высшие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цели,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внутренние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(позитивная</a:t>
            </a:r>
            <a:r>
              <a:rPr lang="en-US" altLang="zh-CN" sz="1600" b="1" spc="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стимуляция)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: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высококвалифицированным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специалистом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Приобрести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глубокие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прочные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знания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Обеспечить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успешность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будущей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профессиональной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деятельности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(13)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Достичь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уважения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преподавателей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(9,8)</a:t>
            </a:r>
          </a:p>
          <a:p>
            <a:pPr marL="0">
              <a:lnSpc>
                <a:spcPct val="10041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Добиться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одобрения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родителей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окружающих</a:t>
            </a:r>
            <a:r>
              <a:rPr lang="en-US" altLang="zh-CN" sz="1600" i="1" spc="-1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(9,8)</a:t>
            </a:r>
          </a:p>
          <a:p>
            <a:pPr marL="0" indent="277368">
              <a:lnSpc>
                <a:spcPct val="99583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Средний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ранги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выгоды,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внешние</a:t>
            </a:r>
            <a:r>
              <a:rPr lang="en-US" altLang="zh-CN" sz="1600" b="1" spc="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мотивы: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продолжать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обучение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последующих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курсах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(9,2)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Успешно</a:t>
            </a:r>
            <a:r>
              <a:rPr lang="en-US" altLang="zh-CN" sz="1600" i="1" spc="-1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учиться,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сдавать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экзамены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«хорошо»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«отлично»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(10)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готовым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к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очередным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занятиям</a:t>
            </a:r>
            <a:r>
              <a:rPr lang="en-US" altLang="zh-CN" sz="1600" i="1" spc="-6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(9)</a:t>
            </a:r>
          </a:p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запускать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изучение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предметов</a:t>
            </a:r>
            <a:r>
              <a:rPr lang="en-US" altLang="zh-CN" sz="1600" i="1" spc="-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учебного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цикла</a:t>
            </a:r>
            <a:r>
              <a:rPr lang="en-US" altLang="zh-CN" sz="1600" i="1" spc="-2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(8,8)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интеллектуальное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удовлетворение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(7,8)</a:t>
            </a:r>
          </a:p>
          <a:p>
            <a:pPr marL="0" indent="277368" hangingPunct="0">
              <a:lnSpc>
                <a:spcPct val="99166"/>
              </a:lnSpc>
            </a:pP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Низший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ранг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–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мотивы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избегания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(негативная</a:t>
            </a:r>
            <a:r>
              <a:rPr lang="en-US" altLang="zh-CN" sz="1600" b="1" spc="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ea typeface="Century Gothic"/>
              </a:rPr>
              <a:t>стимуляция):</a:t>
            </a:r>
            <a:r>
              <a:rPr lang="en-US" altLang="zh-CN" sz="16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педагогические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требования</a:t>
            </a:r>
            <a:r>
              <a:rPr lang="en-US" altLang="zh-CN" sz="1600" i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(6,8)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Быть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примером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для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сокурсников</a:t>
            </a:r>
            <a:r>
              <a:rPr lang="en-US" altLang="zh-CN" sz="1600" i="1" spc="-8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(6,4)</a:t>
            </a:r>
          </a:p>
          <a:p>
            <a:pPr marL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Избежать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осуждения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наказания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за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плохую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учебу</a:t>
            </a:r>
            <a:r>
              <a:rPr lang="en-US" altLang="zh-CN" sz="1600" i="1" spc="-104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(6)</a:t>
            </a:r>
          </a:p>
          <a:p>
            <a:pPr marL="0" hangingPunct="0">
              <a:lnSpc>
                <a:spcPct val="99583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Не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отставать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от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сокурсников</a:t>
            </a:r>
            <a:r>
              <a:rPr lang="en-US" altLang="zh-CN" sz="1600" i="1" spc="-12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(5,2)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t/>
            </a:r>
            <a:br/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Получить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диплом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(4,4)</a:t>
            </a:r>
          </a:p>
          <a:p>
            <a:pPr marL="0">
              <a:lnSpc>
                <a:spcPct val="101666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получать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entury Gothic"/>
                <a:ea typeface="Century Gothic"/>
              </a:rPr>
              <a:t>стипендию</a:t>
            </a:r>
            <a:r>
              <a:rPr lang="en-US" altLang="zh-CN" sz="1600" i="1" spc="-69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entury Gothic"/>
                <a:ea typeface="Century Gothic"/>
              </a:rPr>
              <a:t>(3,2)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7"/>
          <p:cNvSpPr/>
          <p:nvPr/>
        </p:nvSpPr>
        <p:spPr>
          <a:xfrm>
            <a:off x="4502150" y="1543050"/>
            <a:ext cx="2228850" cy="2216150"/>
          </a:xfrm>
          <a:custGeom>
            <a:avLst/>
            <a:gdLst>
              <a:gd name="connsiteX0" fmla="*/ 18034 w 2228850"/>
              <a:gd name="connsiteY0" fmla="*/ 2226437 h 2216150"/>
              <a:gd name="connsiteX1" fmla="*/ 2234945 w 2228850"/>
              <a:gd name="connsiteY1" fmla="*/ 2226437 h 2216150"/>
              <a:gd name="connsiteX2" fmla="*/ 18034 w 2228850"/>
              <a:gd name="connsiteY2" fmla="*/ 9398 h 2216150"/>
              <a:gd name="connsiteX3" fmla="*/ 18034 w 2228850"/>
              <a:gd name="connsiteY3" fmla="*/ 2226437 h 221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8850" h="2216150">
                <a:moveTo>
                  <a:pt x="18034" y="2226437"/>
                </a:moveTo>
                <a:lnTo>
                  <a:pt x="2234945" y="2226437"/>
                </a:lnTo>
                <a:cubicBezTo>
                  <a:pt x="2234945" y="1002030"/>
                  <a:pt x="1242440" y="9398"/>
                  <a:pt x="18034" y="9398"/>
                </a:cubicBezTo>
                <a:lnTo>
                  <a:pt x="18034" y="2226437"/>
                </a:lnTo>
                <a:close/>
              </a:path>
            </a:pathLst>
          </a:custGeom>
          <a:solidFill>
            <a:srgbClr val="4E80B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8"/>
          <p:cNvSpPr/>
          <p:nvPr/>
        </p:nvSpPr>
        <p:spPr>
          <a:xfrm>
            <a:off x="4502150" y="3752850"/>
            <a:ext cx="2228850" cy="2228850"/>
          </a:xfrm>
          <a:custGeom>
            <a:avLst/>
            <a:gdLst>
              <a:gd name="connsiteX0" fmla="*/ 18034 w 2228850"/>
              <a:gd name="connsiteY0" fmla="*/ 16637 h 2228850"/>
              <a:gd name="connsiteX1" fmla="*/ 18034 w 2228850"/>
              <a:gd name="connsiteY1" fmla="*/ 2233587 h 2228850"/>
              <a:gd name="connsiteX2" fmla="*/ 2234945 w 2228850"/>
              <a:gd name="connsiteY2" fmla="*/ 16637 h 2228850"/>
              <a:gd name="connsiteX3" fmla="*/ 18034 w 2228850"/>
              <a:gd name="connsiteY3" fmla="*/ 16637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8850" h="2228850">
                <a:moveTo>
                  <a:pt x="18034" y="16637"/>
                </a:moveTo>
                <a:lnTo>
                  <a:pt x="18034" y="2233587"/>
                </a:lnTo>
                <a:cubicBezTo>
                  <a:pt x="1242440" y="2233587"/>
                  <a:pt x="2234945" y="1241044"/>
                  <a:pt x="2234945" y="16637"/>
                </a:cubicBezTo>
                <a:lnTo>
                  <a:pt x="18034" y="16637"/>
                </a:lnTo>
                <a:close/>
              </a:path>
            </a:pathLst>
          </a:custGeom>
          <a:solidFill>
            <a:srgbClr val="BF4F4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9"/>
          <p:cNvSpPr/>
          <p:nvPr/>
        </p:nvSpPr>
        <p:spPr>
          <a:xfrm>
            <a:off x="2292350" y="3752850"/>
            <a:ext cx="2216150" cy="2228850"/>
          </a:xfrm>
          <a:custGeom>
            <a:avLst/>
            <a:gdLst>
              <a:gd name="connsiteX0" fmla="*/ 2227834 w 2216150"/>
              <a:gd name="connsiteY0" fmla="*/ 16637 h 2228850"/>
              <a:gd name="connsiteX1" fmla="*/ 10795 w 2216150"/>
              <a:gd name="connsiteY1" fmla="*/ 16637 h 2228850"/>
              <a:gd name="connsiteX2" fmla="*/ 2227834 w 2216150"/>
              <a:gd name="connsiteY2" fmla="*/ 2233587 h 2228850"/>
              <a:gd name="connsiteX3" fmla="*/ 2227834 w 2216150"/>
              <a:gd name="connsiteY3" fmla="*/ 16637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150" h="2228850">
                <a:moveTo>
                  <a:pt x="2227834" y="16637"/>
                </a:moveTo>
                <a:lnTo>
                  <a:pt x="10795" y="16637"/>
                </a:lnTo>
                <a:cubicBezTo>
                  <a:pt x="10795" y="1241044"/>
                  <a:pt x="1003427" y="2233587"/>
                  <a:pt x="2227834" y="2233587"/>
                </a:cubicBezTo>
                <a:lnTo>
                  <a:pt x="2227834" y="16637"/>
                </a:lnTo>
                <a:close/>
              </a:path>
            </a:pathLst>
          </a:custGeom>
          <a:solidFill>
            <a:srgbClr val="9AB95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40"/>
          <p:cNvSpPr/>
          <p:nvPr/>
        </p:nvSpPr>
        <p:spPr>
          <a:xfrm>
            <a:off x="2292350" y="1543050"/>
            <a:ext cx="2216150" cy="2216150"/>
          </a:xfrm>
          <a:custGeom>
            <a:avLst/>
            <a:gdLst>
              <a:gd name="connsiteX0" fmla="*/ 2227834 w 2216150"/>
              <a:gd name="connsiteY0" fmla="*/ 2226437 h 2216150"/>
              <a:gd name="connsiteX1" fmla="*/ 2227834 w 2216150"/>
              <a:gd name="connsiteY1" fmla="*/ 9398 h 2216150"/>
              <a:gd name="connsiteX2" fmla="*/ 10795 w 2216150"/>
              <a:gd name="connsiteY2" fmla="*/ 2226437 h 2216150"/>
              <a:gd name="connsiteX3" fmla="*/ 2227834 w 2216150"/>
              <a:gd name="connsiteY3" fmla="*/ 2226437 h 221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150" h="2216150">
                <a:moveTo>
                  <a:pt x="2227834" y="2226437"/>
                </a:moveTo>
                <a:lnTo>
                  <a:pt x="2227834" y="9398"/>
                </a:lnTo>
                <a:cubicBezTo>
                  <a:pt x="1003427" y="9398"/>
                  <a:pt x="10795" y="1002030"/>
                  <a:pt x="10795" y="2226437"/>
                </a:cubicBezTo>
                <a:lnTo>
                  <a:pt x="2227834" y="2226437"/>
                </a:lnTo>
                <a:close/>
              </a:path>
            </a:pathLst>
          </a:custGeom>
          <a:solidFill>
            <a:srgbClr val="7F62A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1"/>
          <p:cNvSpPr txBox="1"/>
          <p:nvPr/>
        </p:nvSpPr>
        <p:spPr>
          <a:xfrm>
            <a:off x="1191767" y="193674"/>
            <a:ext cx="6893768" cy="9755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Модель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мотивационной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ориентации</a:t>
            </a:r>
            <a:r>
              <a:rPr lang="en-US" altLang="zh-CN" sz="3200" b="1" spc="-9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</a:t>
            </a:r>
          </a:p>
          <a:p>
            <a:pPr marL="0" indent="641604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образовательном</a:t>
            </a:r>
            <a:r>
              <a:rPr lang="en-US" altLang="zh-CN" sz="3200" b="1" spc="-3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пространстве</a:t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1207312" y="1727834"/>
            <a:ext cx="6532545" cy="3506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4583"/>
              </a:lnSpc>
              <a:tabLst>
                <a:tab pos="5185232" algn="l"/>
              </a:tabLst>
            </a:pPr>
            <a:r>
              <a:rPr lang="en-US" altLang="zh-CN" sz="2200" b="1" spc="-5" dirty="0">
                <a:solidFill>
                  <a:srgbClr val="000000"/>
                </a:solidFill>
                <a:latin typeface="Calibri"/>
                <a:ea typeface="Calibri"/>
              </a:rPr>
              <a:t>«Отличники»	</a:t>
            </a:r>
            <a:r>
              <a:rPr lang="en-US" altLang="zh-CN" sz="2200" b="1" spc="-10" dirty="0">
                <a:solidFill>
                  <a:srgbClr val="000000"/>
                </a:solidFill>
                <a:latin typeface="Calibri"/>
                <a:ea typeface="Calibri"/>
              </a:rPr>
              <a:t>«Ученые»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2647442" y="2995929"/>
            <a:ext cx="3224104" cy="3352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304923" algn="l"/>
              </a:tabLst>
            </a:pPr>
            <a:r>
              <a:rPr lang="en-US" altLang="zh-CN" sz="2200" b="1" spc="-5" dirty="0">
                <a:solidFill>
                  <a:srgbClr val="000000"/>
                </a:solidFill>
                <a:latin typeface="Calibri"/>
                <a:ea typeface="Calibri"/>
              </a:rPr>
              <a:t>социализация	</a:t>
            </a:r>
            <a:r>
              <a:rPr lang="en-US" altLang="zh-CN" sz="2200" b="1" spc="-10" dirty="0">
                <a:solidFill>
                  <a:srgbClr val="000000"/>
                </a:solidFill>
                <a:latin typeface="Calibri"/>
                <a:ea typeface="Calibri"/>
              </a:rPr>
              <a:t>гнозис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2651125" y="4004487"/>
            <a:ext cx="1766301" cy="670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b="1" spc="-5" dirty="0">
                <a:solidFill>
                  <a:srgbClr val="000000"/>
                </a:solidFill>
                <a:latin typeface="Calibri"/>
                <a:ea typeface="Calibri"/>
              </a:rPr>
              <a:t>профес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сионал</a:t>
            </a:r>
          </a:p>
          <a:p>
            <a:pPr marL="0" indent="445389">
              <a:lnSpc>
                <a:spcPct val="100000"/>
              </a:lnSpc>
            </a:pPr>
            <a:r>
              <a:rPr lang="en-US" altLang="zh-CN" sz="2200" b="1" spc="-5" dirty="0">
                <a:solidFill>
                  <a:srgbClr val="000000"/>
                </a:solidFill>
                <a:latin typeface="Calibri"/>
                <a:ea typeface="Calibri"/>
              </a:rPr>
              <a:t>изац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ия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4880102" y="4148454"/>
            <a:ext cx="1096934" cy="3352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b="1" spc="-5" dirty="0">
                <a:solidFill>
                  <a:srgbClr val="000000"/>
                </a:solidFill>
                <a:latin typeface="Calibri"/>
                <a:ea typeface="Calibri"/>
              </a:rPr>
              <a:t>кул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ьтура</a:t>
            </a:r>
          </a:p>
        </p:txBody>
      </p:sp>
      <p:sp>
        <p:nvSpPr>
          <p:cNvPr id="146" name="TextBox 146"/>
          <p:cNvSpPr txBox="1"/>
          <p:nvPr/>
        </p:nvSpPr>
        <p:spPr>
          <a:xfrm>
            <a:off x="487070" y="5041010"/>
            <a:ext cx="8592177" cy="512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52916"/>
              </a:lnSpc>
              <a:tabLst>
                <a:tab pos="5959449" algn="l"/>
              </a:tabLst>
            </a:pPr>
            <a:r>
              <a:rPr lang="en-US" altLang="zh-CN" sz="2200" b="1" spc="-10" dirty="0">
                <a:solidFill>
                  <a:srgbClr val="000000"/>
                </a:solidFill>
                <a:latin typeface="Calibri"/>
                <a:ea typeface="Calibri"/>
              </a:rPr>
              <a:t>«Менеджеры»	</a:t>
            </a:r>
            <a:r>
              <a:rPr lang="en-US" altLang="zh-CN" sz="2200" b="1" spc="-15" dirty="0">
                <a:solidFill>
                  <a:srgbClr val="000000"/>
                </a:solidFill>
                <a:latin typeface="Calibri"/>
                <a:ea typeface="Calibri"/>
              </a:rPr>
              <a:t>«Традиционалисты»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147"/>
          <p:cNvSpPr txBox="1"/>
          <p:nvPr/>
        </p:nvSpPr>
        <p:spPr>
          <a:xfrm>
            <a:off x="919276" y="479805"/>
            <a:ext cx="7086841" cy="4454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60908">
              <a:lnSpc>
                <a:spcPct val="100000"/>
              </a:lnSpc>
            </a:pPr>
            <a:r>
              <a:rPr lang="en-US" altLang="zh-CN" sz="3200" b="1" dirty="0">
                <a:solidFill>
                  <a:srgbClr val="BF0000"/>
                </a:solidFill>
                <a:latin typeface="Calibri"/>
                <a:ea typeface="Calibri"/>
              </a:rPr>
              <a:t>Параметры</a:t>
            </a:r>
            <a:r>
              <a:rPr lang="en-US" altLang="zh-CN" sz="3200" b="1" dirty="0">
                <a:solidFill>
                  <a:srgbClr val="BF0000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BF0000"/>
                </a:solidFill>
                <a:latin typeface="Calibri"/>
                <a:ea typeface="Calibri"/>
              </a:rPr>
              <a:t>образовательной</a:t>
            </a:r>
            <a:r>
              <a:rPr lang="en-US" altLang="zh-CN" sz="3200" b="1" spc="-60" dirty="0">
                <a:solidFill>
                  <a:srgbClr val="BF0000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BF0000"/>
                </a:solidFill>
                <a:latin typeface="Calibri"/>
                <a:ea typeface="Calibri"/>
              </a:rPr>
              <a:t>системы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5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Любая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система,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претендующая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8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функции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образовательной</a:t>
            </a:r>
            <a:r>
              <a:rPr lang="en-US" altLang="zh-CN" sz="28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должна</a:t>
            </a:r>
            <a:r>
              <a:rPr lang="en-US" altLang="zh-CN" sz="28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включат</a:t>
            </a:r>
            <a:r>
              <a:rPr lang="en-US" altLang="zh-CN" sz="28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8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себя</a:t>
            </a:r>
            <a:r>
              <a:rPr lang="en-US" altLang="zh-CN" sz="28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все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5" dirty="0">
                <a:solidFill>
                  <a:srgbClr val="000000"/>
                </a:solidFill>
                <a:latin typeface="Calibri"/>
                <a:ea typeface="Calibri"/>
              </a:rPr>
              <a:t>четыре</a:t>
            </a:r>
            <a:r>
              <a:rPr lang="en-US" altLang="zh-CN" sz="28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5" dirty="0">
                <a:solidFill>
                  <a:srgbClr val="000000"/>
                </a:solidFill>
                <a:latin typeface="Calibri"/>
                <a:ea typeface="Calibri"/>
              </a:rPr>
              <a:t>аспекта:</a:t>
            </a:r>
          </a:p>
          <a:p>
            <a:pPr>
              <a:lnSpc>
                <a:spcPts val="7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8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Социализация;</a:t>
            </a:r>
          </a:p>
          <a:p>
            <a:pPr>
              <a:lnSpc>
                <a:spcPts val="6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800" spc="-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Гнозис;</a:t>
            </a:r>
          </a:p>
          <a:p>
            <a:pPr>
              <a:lnSpc>
                <a:spcPts val="6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Профессионализация;</a:t>
            </a:r>
          </a:p>
          <a:p>
            <a:pPr>
              <a:lnSpc>
                <a:spcPts val="6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Включение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800" spc="-1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культуру.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148"/>
          <p:cNvSpPr txBox="1"/>
          <p:nvPr/>
        </p:nvSpPr>
        <p:spPr>
          <a:xfrm>
            <a:off x="919276" y="453516"/>
            <a:ext cx="7473365" cy="57218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10412">
              <a:lnSpc>
                <a:spcPct val="100000"/>
              </a:lnSpc>
            </a:pPr>
            <a:r>
              <a:rPr lang="en-US" altLang="zh-CN" sz="3600" b="1" dirty="0">
                <a:solidFill>
                  <a:srgbClr val="BF0000"/>
                </a:solidFill>
                <a:latin typeface="Calibri"/>
                <a:ea typeface="Calibri"/>
              </a:rPr>
              <a:t>Составляющие</a:t>
            </a:r>
            <a:r>
              <a:rPr lang="en-US" altLang="zh-CN" sz="3600" b="1" spc="-5" dirty="0">
                <a:solidFill>
                  <a:srgbClr val="BF0000"/>
                </a:solidFill>
                <a:latin typeface="Calibri"/>
                <a:cs typeface="Calibri"/>
              </a:rPr>
              <a:t> </a:t>
            </a:r>
            <a:r>
              <a:rPr lang="en-US" altLang="zh-CN" sz="3600" b="1" spc="-5" dirty="0">
                <a:solidFill>
                  <a:srgbClr val="BF0000"/>
                </a:solidFill>
                <a:latin typeface="Calibri"/>
                <a:ea typeface="Calibri"/>
              </a:rPr>
              <a:t>образования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5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3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30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Необходимое</a:t>
            </a:r>
            <a:r>
              <a:rPr lang="en-US" altLang="zh-CN" sz="3000" spc="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3000" spc="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знания,</a:t>
            </a:r>
            <a:r>
              <a:rPr lang="en-US" altLang="zh-CN" sz="3000" spc="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умения,</a:t>
            </a:r>
            <a:r>
              <a:rPr lang="en-US" altLang="zh-CN" sz="3000" spc="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навыки</a:t>
            </a:r>
          </a:p>
          <a:p>
            <a:pPr marL="0" indent="342900">
              <a:lnSpc>
                <a:spcPct val="100000"/>
              </a:lnSpc>
              <a:spcBef>
                <a:spcPts val="229"/>
              </a:spcBef>
            </a:pPr>
            <a:r>
              <a:rPr lang="en-US" altLang="zh-CN" sz="3000" spc="-10" dirty="0">
                <a:solidFill>
                  <a:srgbClr val="000000"/>
                </a:solidFill>
                <a:latin typeface="Calibri"/>
                <a:ea typeface="Calibri"/>
              </a:rPr>
              <a:t>(компет</a:t>
            </a:r>
            <a:r>
              <a:rPr lang="en-US" altLang="zh-CN" sz="3000" spc="-5" dirty="0">
                <a:solidFill>
                  <a:srgbClr val="000000"/>
                </a:solidFill>
                <a:latin typeface="Calibri"/>
                <a:ea typeface="Calibri"/>
              </a:rPr>
              <a:t>енции)</a:t>
            </a:r>
          </a:p>
          <a:p>
            <a:pPr marL="342900" indent="-342900" hangingPunct="0">
              <a:lnSpc>
                <a:spcPct val="102499"/>
              </a:lnSpc>
              <a:spcBef>
                <a:spcPts val="229"/>
              </a:spcBef>
            </a:pPr>
            <a:r>
              <a:rPr lang="en-US" altLang="zh-CN" sz="3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30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Достаточное</a:t>
            </a:r>
            <a:r>
              <a:rPr lang="en-US" altLang="zh-CN" sz="3000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3000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смысловая</a:t>
            </a:r>
            <a:r>
              <a:rPr lang="en-US" altLang="zh-CN" sz="3000" spc="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связь</a:t>
            </a:r>
            <a:r>
              <a:rPr lang="en-US" altLang="zh-CN" sz="3000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между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обучающимся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3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обучающим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(преподавателем),</a:t>
            </a:r>
            <a:r>
              <a:rPr lang="en-US" altLang="zh-CN" sz="3000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возникающая</a:t>
            </a:r>
            <a:r>
              <a:rPr lang="en-US" altLang="zh-CN" sz="30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формируемая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30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непосредственном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spc="-5" dirty="0">
                <a:solidFill>
                  <a:srgbClr val="000000"/>
                </a:solidFill>
                <a:latin typeface="Calibri"/>
                <a:ea typeface="Calibri"/>
              </a:rPr>
              <a:t>образовательном</a:t>
            </a:r>
            <a:r>
              <a:rPr lang="en-US" altLang="zh-CN" sz="3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spc="-5" dirty="0">
                <a:solidFill>
                  <a:srgbClr val="000000"/>
                </a:solidFill>
                <a:latin typeface="Calibri"/>
                <a:ea typeface="Calibri"/>
              </a:rPr>
              <a:t>общении.</a:t>
            </a:r>
          </a:p>
          <a:p>
            <a:pPr marL="342900" indent="-342900" hangingPunct="0">
              <a:lnSpc>
                <a:spcPct val="104166"/>
              </a:lnSpc>
              <a:spcBef>
                <a:spcPts val="270"/>
              </a:spcBef>
            </a:pPr>
            <a:r>
              <a:rPr lang="en-US" altLang="zh-CN" sz="3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30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Вовлечение</a:t>
            </a:r>
            <a:r>
              <a:rPr lang="en-US" altLang="zh-CN" sz="3000" spc="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3000" spc="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образовательную</a:t>
            </a:r>
            <a:r>
              <a:rPr lang="en-US" altLang="zh-CN" sz="3000" spc="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активность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происходит</a:t>
            </a:r>
            <a:r>
              <a:rPr lang="en-US" altLang="zh-CN" sz="30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30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процессе</a:t>
            </a:r>
            <a:r>
              <a:rPr lang="en-US" altLang="zh-CN" sz="30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обучающего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3000" spc="-1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/>
                <a:ea typeface="Calibri"/>
              </a:rPr>
              <a:t>обучаемого.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459991" y="558723"/>
            <a:ext cx="7000119" cy="4510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70990">
              <a:lnSpc>
                <a:spcPct val="100000"/>
              </a:lnSpc>
            </a:pPr>
            <a:r>
              <a:rPr lang="en-US" altLang="zh-CN" sz="4400" b="1" spc="-5" dirty="0">
                <a:solidFill>
                  <a:srgbClr val="C60042"/>
                </a:solidFill>
                <a:latin typeface="Calibri"/>
                <a:ea typeface="Calibri"/>
              </a:rPr>
              <a:t>Потре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бность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89"/>
              </a:lnSpc>
            </a:pPr>
            <a:endParaRPr lang="en-US" dirty="0" smtClean="0"/>
          </a:p>
          <a:p>
            <a:pPr marL="0" hangingPunct="0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Потребность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это</a:t>
            </a:r>
            <a:r>
              <a:rPr lang="en-US" altLang="zh-CN" sz="32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переживание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необходимости</a:t>
            </a:r>
            <a:r>
              <a:rPr lang="en-US" altLang="zh-CN" sz="32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32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чем-либо;</a:t>
            </a:r>
            <a:r>
              <a:rPr lang="en-US" altLang="zh-CN" sz="32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состояние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индивида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нужде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условиях</a:t>
            </a:r>
            <a:r>
              <a:rPr lang="en-US" altLang="zh-CN" sz="32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жизни,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предметах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объектах,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без</a:t>
            </a:r>
            <a:r>
              <a:rPr lang="en-US" altLang="zh-CN" sz="3200" spc="-1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которых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невозможно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его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существование</a:t>
            </a:r>
            <a:r>
              <a:rPr lang="en-US" altLang="zh-CN" sz="32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р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азвитие.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9"/>
          <p:cNvSpPr txBox="1"/>
          <p:nvPr/>
        </p:nvSpPr>
        <p:spPr>
          <a:xfrm>
            <a:off x="919276" y="506526"/>
            <a:ext cx="7858187" cy="58175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357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Психология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образовательном</a:t>
            </a:r>
            <a:r>
              <a:rPr lang="en-US" altLang="zh-CN" sz="24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процессе:</a:t>
            </a:r>
          </a:p>
          <a:p>
            <a:pPr marL="0" indent="137066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методы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критерии</a:t>
            </a:r>
            <a:r>
              <a:rPr lang="en-US" altLang="zh-CN" sz="2400" spc="-1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эффективности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Стратегии*</a:t>
            </a:r>
            <a:r>
              <a:rPr lang="en-US" altLang="zh-CN" sz="24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эффективного</a:t>
            </a:r>
            <a:r>
              <a:rPr lang="en-US" altLang="zh-CN" sz="24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2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(по</a:t>
            </a:r>
            <a:r>
              <a:rPr lang="en-US" altLang="zh-CN" sz="2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Кабаченко</a:t>
            </a:r>
          </a:p>
          <a:p>
            <a:pPr marL="0" indent="342900">
              <a:lnSpc>
                <a:spcPct val="100000"/>
              </a:lnSpc>
              <a:spcBef>
                <a:spcPts val="185"/>
              </a:spcBef>
            </a:pPr>
            <a:r>
              <a:rPr lang="en-US" altLang="zh-CN" sz="2400" spc="-34" dirty="0">
                <a:solidFill>
                  <a:srgbClr val="000000"/>
                </a:solidFill>
                <a:latin typeface="Calibri"/>
                <a:ea typeface="Calibri"/>
              </a:rPr>
              <a:t>Т.С</a:t>
            </a:r>
            <a:r>
              <a:rPr lang="en-US" altLang="zh-CN" sz="2400" spc="-25" dirty="0">
                <a:solidFill>
                  <a:srgbClr val="000000"/>
                </a:solidFill>
                <a:latin typeface="Calibri"/>
                <a:ea typeface="Calibri"/>
              </a:rPr>
              <a:t>.):</a:t>
            </a:r>
          </a:p>
          <a:p>
            <a:pPr marL="342900" indent="-342900" hangingPunct="0">
              <a:lnSpc>
                <a:spcPct val="104166"/>
              </a:lnSpc>
              <a:spcBef>
                <a:spcPts val="18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манипуляция,</a:t>
            </a:r>
            <a:r>
              <a:rPr lang="en-US" altLang="zh-CN" sz="24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направленная</a:t>
            </a:r>
            <a:r>
              <a:rPr lang="en-US" altLang="zh-CN" sz="2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4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подсознательное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стимулирование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реципиента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обход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его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внутреннего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Calibri"/>
                <a:ea typeface="Calibri"/>
              </a:rPr>
              <a:t>конт</a:t>
            </a: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роля;</a:t>
            </a:r>
          </a:p>
          <a:p>
            <a:pPr>
              <a:lnSpc>
                <a:spcPts val="4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императивная</a:t>
            </a:r>
            <a:r>
              <a:rPr lang="en-US" altLang="zh-CN" sz="2400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стратегия,</a:t>
            </a:r>
            <a:r>
              <a:rPr lang="en-US" altLang="zh-CN" sz="240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опирающуюся</a:t>
            </a:r>
            <a:r>
              <a:rPr lang="en-US" altLang="zh-CN" sz="2400" spc="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40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имеющиеся</a:t>
            </a:r>
          </a:p>
          <a:p>
            <a:pPr marL="0" indent="342900">
              <a:lnSpc>
                <a:spcPct val="100000"/>
              </a:lnSpc>
              <a:spcBef>
                <a:spcPts val="185"/>
              </a:spcBef>
            </a:pP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когнитивные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структуры;</a:t>
            </a:r>
          </a:p>
          <a:p>
            <a:pPr marL="342900" indent="-342900" hangingPunct="0">
              <a:lnSpc>
                <a:spcPct val="104166"/>
              </a:lnSpc>
              <a:spcBef>
                <a:spcPts val="18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развивающая</a:t>
            </a:r>
            <a:r>
              <a:rPr lang="en-US" altLang="zh-CN" sz="2400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стратегия,</a:t>
            </a:r>
            <a:r>
              <a:rPr lang="en-US" altLang="zh-CN" sz="240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ориентированная</a:t>
            </a:r>
            <a:r>
              <a:rPr lang="en-US" altLang="zh-CN" sz="240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40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изменение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личности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посредством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диалога</a:t>
            </a:r>
            <a:r>
              <a:rPr lang="en-US" altLang="zh-CN" sz="2400" spc="-1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между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взаимодействующими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субъектами.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35"/>
              </a:lnSpc>
            </a:pPr>
            <a:endParaRPr lang="en-US" dirty="0" smtClean="0"/>
          </a:p>
          <a:p>
            <a:pPr marL="0" indent="178308">
              <a:lnSpc>
                <a:spcPct val="100000"/>
              </a:lnSpc>
            </a:pP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*</a:t>
            </a:r>
            <a:r>
              <a:rPr lang="en-US" altLang="zh-CN" sz="20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Стратегия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решение</a:t>
            </a:r>
            <a:r>
              <a:rPr lang="en-US" altLang="zh-CN" sz="20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вопроса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наиболее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общих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характеристиках</a:t>
            </a:r>
          </a:p>
          <a:p>
            <a:pPr marL="0" indent="6313373">
              <a:lnSpc>
                <a:spcPct val="100000"/>
              </a:lnSpc>
            </a:pPr>
            <a:r>
              <a:rPr lang="en-US" altLang="zh-CN" sz="2000" i="1" spc="5" dirty="0">
                <a:solidFill>
                  <a:srgbClr val="000000"/>
                </a:solidFill>
                <a:latin typeface="Calibri"/>
                <a:ea typeface="Calibri"/>
              </a:rPr>
              <a:t>возд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ействия.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150"/>
          <p:cNvSpPr txBox="1"/>
          <p:nvPr/>
        </p:nvSpPr>
        <p:spPr>
          <a:xfrm>
            <a:off x="766572" y="193674"/>
            <a:ext cx="7961323" cy="6004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Психология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в</a:t>
            </a:r>
            <a:r>
              <a:rPr lang="en-US" altLang="zh-CN" sz="3200" b="1" spc="-13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образовательном</a:t>
            </a:r>
          </a:p>
          <a:p>
            <a:pPr marL="0" indent="3135502">
              <a:lnSpc>
                <a:spcPct val="100000"/>
              </a:lnSpc>
            </a:pPr>
            <a:r>
              <a:rPr lang="en-US" altLang="zh-CN" sz="3200" b="1" spc="-10" dirty="0">
                <a:solidFill>
                  <a:srgbClr val="C60042"/>
                </a:solidFill>
                <a:latin typeface="Calibri"/>
                <a:ea typeface="Calibri"/>
              </a:rPr>
              <a:t>проц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ессе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35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Тройственный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характер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мотивации</a:t>
            </a:r>
            <a:r>
              <a:rPr lang="en-US" altLang="zh-CN" sz="24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человека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объекта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5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полимотивированность</a:t>
            </a:r>
            <a:r>
              <a:rPr lang="en-US" altLang="zh-CN" sz="2400" spc="5" dirty="0">
                <a:solidFill>
                  <a:srgbClr val="000000"/>
                </a:solidFill>
                <a:latin typeface="Calibri"/>
                <a:ea typeface="Calibri"/>
              </a:rPr>
              <a:t>):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1.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стремится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составить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ясное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адекватное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представление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об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окружающей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действительности</a:t>
            </a:r>
            <a:r>
              <a:rPr lang="en-US" altLang="zh-CN" sz="22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(ориентация</a:t>
            </a:r>
            <a:r>
              <a:rPr lang="en-US" altLang="zh-CN" sz="22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2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реальность);</a:t>
            </a:r>
          </a:p>
          <a:p>
            <a:pPr marL="0" hangingPunct="0">
              <a:lnSpc>
                <a:spcPct val="95416"/>
              </a:lnSpc>
              <a:spcBef>
                <a:spcPts val="295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2.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склонен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поддерживать</a:t>
            </a:r>
            <a:r>
              <a:rPr lang="en-US" altLang="zh-CN" sz="220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непротиворечивую,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соответствующую</a:t>
            </a:r>
            <a:r>
              <a:rPr lang="en-US" altLang="zh-CN" sz="22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его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личным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ценностям</a:t>
            </a:r>
            <a:r>
              <a:rPr lang="en-US" altLang="zh-CN" sz="22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потребностям</a:t>
            </a:r>
            <a:r>
              <a:rPr lang="en-US" altLang="zh-CN" sz="22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систему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установок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представлений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(ориентация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собственное</a:t>
            </a:r>
            <a:r>
              <a:rPr lang="en-US" altLang="zh-CN" sz="22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Я);</a:t>
            </a:r>
          </a:p>
          <a:p>
            <a:pPr>
              <a:lnSpc>
                <a:spcPts val="415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3.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желает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иметь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позитивную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групповую</a:t>
            </a:r>
            <a:r>
              <a:rPr lang="en-US" altLang="zh-CN" sz="2200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идентичность,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поддерживать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хорошие</a:t>
            </a:r>
            <a:r>
              <a:rPr lang="en-US" altLang="zh-CN" sz="22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отношения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2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членами</a:t>
            </a:r>
            <a:r>
              <a:rPr lang="en-US" altLang="zh-CN" sz="22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референтных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групп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придерживаться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принятых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них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норм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правил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(ориентация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2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других).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04"/>
              </a:lnSpc>
            </a:pPr>
            <a:endParaRPr lang="en-US" dirty="0" smtClean="0"/>
          </a:p>
          <a:p>
            <a:pPr marL="0" indent="3395471">
              <a:lnSpc>
                <a:spcPct val="10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(Cialdini,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Goldstein,</a:t>
            </a:r>
            <a:r>
              <a:rPr lang="en-US" altLang="zh-CN" sz="22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2004;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Wood,</a:t>
            </a:r>
            <a:r>
              <a:rPr lang="en-US" altLang="zh-CN" sz="22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2000).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Box 151"/>
          <p:cNvSpPr txBox="1"/>
          <p:nvPr/>
        </p:nvSpPr>
        <p:spPr>
          <a:xfrm>
            <a:off x="703173" y="323265"/>
            <a:ext cx="8095255" cy="5464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64540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18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  <a:r>
              <a:rPr lang="en-US" altLang="zh-CN" sz="3600" b="1" spc="-194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(Р.Чалдини)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1.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подобия: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«люди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любят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тех,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кто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любит</a:t>
            </a:r>
            <a:r>
              <a:rPr lang="en-US" altLang="zh-CN" sz="2000" b="1" spc="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их».</a:t>
            </a:r>
          </a:p>
          <a:p>
            <a:pPr marL="342899" indent="-342899" hangingPunct="0">
              <a:lnSpc>
                <a:spcPct val="104166"/>
              </a:lnSpc>
              <a:spcBef>
                <a:spcPts val="309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Найдите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реальные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сходства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предложите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подлинную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похвалу.</a:t>
            </a:r>
            <a:r>
              <a:rPr lang="en-US" altLang="zh-CN" sz="2000" i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вы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хотите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влиять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людей,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делайте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их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своими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друзьями.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Два</a:t>
            </a:r>
            <a:r>
              <a:rPr lang="en-US" altLang="zh-CN" sz="20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фактора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здесь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особенно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важны: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подобие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spc="-1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похвала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  <a:p>
            <a:pPr marL="342899" indent="-342899" hangingPunct="0">
              <a:lnSpc>
                <a:spcPct val="103333"/>
              </a:lnSpc>
              <a:spcBef>
                <a:spcPts val="179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Нахождение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Calibri"/>
                <a:ea typeface="Calibri"/>
              </a:rPr>
              <a:t>сходства</a:t>
            </a:r>
            <a:r>
              <a:rPr lang="en-US" altLang="zh-CN" sz="20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помогает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получить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поддержку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склонить</a:t>
            </a:r>
            <a:r>
              <a:rPr lang="en-US" altLang="zh-CN" sz="20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свою</a:t>
            </a:r>
            <a:r>
              <a:rPr lang="en-US" altLang="zh-CN" sz="2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сторону</a:t>
            </a:r>
            <a:r>
              <a:rPr lang="en-US" altLang="zh-CN" sz="2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собеседника.</a:t>
            </a:r>
            <a:r>
              <a:rPr lang="en-US" altLang="zh-CN" sz="2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Сходством</a:t>
            </a:r>
            <a:r>
              <a:rPr lang="en-US" altLang="zh-CN" sz="2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может</a:t>
            </a:r>
            <a:r>
              <a:rPr lang="en-US" altLang="zh-CN" sz="2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быть</a:t>
            </a:r>
            <a:r>
              <a:rPr lang="en-US" altLang="zh-CN" sz="20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землячество,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редкие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антропометрические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характеристики,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общая</a:t>
            </a:r>
            <a:r>
              <a:rPr lang="en-US" altLang="zh-CN" sz="2000" i="1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тема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интересов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пр.</a:t>
            </a:r>
          </a:p>
          <a:p>
            <a:pPr marL="342899" indent="-342899" hangingPunct="0">
              <a:lnSpc>
                <a:spcPct val="102083"/>
              </a:lnSpc>
              <a:spcBef>
                <a:spcPts val="16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1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b="1" i="1" dirty="0">
                <a:solidFill>
                  <a:srgbClr val="000000"/>
                </a:solidFill>
                <a:latin typeface="Calibri"/>
                <a:ea typeface="Calibri"/>
              </a:rPr>
              <a:t>Похвала</a:t>
            </a:r>
            <a:r>
              <a:rPr lang="en-US" altLang="zh-CN" sz="2000" b="1" i="1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помогает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привязать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человека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себе</a:t>
            </a:r>
            <a:r>
              <a:rPr lang="en-US" altLang="zh-CN" sz="20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обезоружить.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Положительные</a:t>
            </a:r>
            <a:r>
              <a:rPr lang="en-US" altLang="zh-CN" sz="2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замечания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чертах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другого</a:t>
            </a:r>
            <a:r>
              <a:rPr lang="en-US" altLang="zh-CN" sz="2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человека,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его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отношении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работе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выполнении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им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работы,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свою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очередь,</a:t>
            </a:r>
            <a:r>
              <a:rPr lang="en-US" altLang="zh-CN" sz="20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создают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устойчивую</a:t>
            </a:r>
            <a:r>
              <a:rPr lang="en-US" altLang="zh-CN" sz="2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симпатию,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а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также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желание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следовать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тому,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хочет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человек,</a:t>
            </a:r>
            <a:r>
              <a:rPr lang="en-US" altLang="zh-CN" sz="20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который</a:t>
            </a:r>
            <a:r>
              <a:rPr lang="en-US" altLang="zh-CN" sz="2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его</a:t>
            </a:r>
            <a:r>
              <a:rPr lang="en-US" altLang="zh-CN" sz="2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хвалит.</a:t>
            </a:r>
            <a:r>
              <a:rPr lang="en-US" altLang="zh-CN" sz="20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Также</a:t>
            </a:r>
            <a:r>
              <a:rPr lang="en-US" altLang="zh-CN" sz="2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похвала</a:t>
            </a:r>
            <a:r>
              <a:rPr lang="en-US" altLang="zh-CN" sz="2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показана</a:t>
            </a:r>
            <a:r>
              <a:rPr lang="en-US" altLang="zh-CN" sz="200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восстановления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испорченных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непроизводительных</a:t>
            </a:r>
            <a:r>
              <a:rPr lang="en-US" altLang="zh-CN" sz="2000" i="1" spc="-10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отношений.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152"/>
          <p:cNvSpPr txBox="1"/>
          <p:nvPr/>
        </p:nvSpPr>
        <p:spPr>
          <a:xfrm>
            <a:off x="538276" y="336803"/>
            <a:ext cx="8075726" cy="5942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14830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2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</a:p>
          <a:p>
            <a:pPr>
              <a:lnSpc>
                <a:spcPts val="88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2.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400" b="1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взаимности: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платят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тем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же</a:t>
            </a:r>
          </a:p>
          <a:p>
            <a:pPr marL="0" indent="343204">
              <a:lnSpc>
                <a:spcPct val="100000"/>
              </a:lnSpc>
              <a:spcBef>
                <a:spcPts val="185"/>
              </a:spcBef>
            </a:pP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давайте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то,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вы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хотите</a:t>
            </a:r>
            <a:r>
              <a:rPr lang="en-US" altLang="zh-CN" sz="2400" i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получить.</a:t>
            </a:r>
          </a:p>
          <a:p>
            <a:pPr marL="0">
              <a:lnSpc>
                <a:spcPct val="100000"/>
              </a:lnSpc>
              <a:spcBef>
                <a:spcPts val="38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</a:t>
            </a:r>
            <a:r>
              <a:rPr lang="en-US" altLang="zh-CN" sz="2400" spc="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подчиняется</a:t>
            </a:r>
            <a:r>
              <a:rPr lang="en-US" altLang="zh-CN" sz="2400" spc="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универсальной</a:t>
            </a:r>
          </a:p>
          <a:p>
            <a:pPr marL="343204" hangingPunct="0">
              <a:lnSpc>
                <a:spcPct val="95833"/>
              </a:lnSpc>
              <a:spcBef>
                <a:spcPts val="3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тенденции</a:t>
            </a:r>
            <a:r>
              <a:rPr lang="en-US" altLang="zh-CN" sz="24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обращаться</a:t>
            </a:r>
            <a:r>
              <a:rPr lang="en-US" altLang="zh-CN" sz="24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24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людьми</a:t>
            </a:r>
            <a:r>
              <a:rPr lang="en-US" altLang="zh-CN" sz="24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так,</a:t>
            </a:r>
            <a:r>
              <a:rPr lang="en-US" altLang="zh-CN" sz="24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24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они</a:t>
            </a:r>
            <a:r>
              <a:rPr lang="en-US" altLang="zh-CN" sz="24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относятся</a:t>
            </a:r>
            <a:r>
              <a:rPr lang="en-US" altLang="zh-CN" sz="24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Calibri"/>
                <a:ea typeface="Calibri"/>
              </a:rPr>
              <a:t>нему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04"/>
              </a:lnSpc>
            </a:pPr>
            <a:endParaRPr lang="en-US" dirty="0" smtClean="0"/>
          </a:p>
          <a:p>
            <a:pPr marL="957021" hangingPunct="0">
              <a:lnSpc>
                <a:spcPct val="99583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Благотворительные</a:t>
            </a:r>
            <a:r>
              <a:rPr lang="en-US" altLang="zh-CN" sz="1800" i="1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учреждения</a:t>
            </a:r>
            <a:r>
              <a:rPr lang="en-US" altLang="zh-CN" sz="1800" i="1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полагаются</a:t>
            </a:r>
            <a:r>
              <a:rPr lang="en-US" altLang="zh-CN" sz="1800" i="1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на</a:t>
            </a:r>
            <a:r>
              <a:rPr lang="en-US" altLang="zh-CN" sz="1800" i="1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взаимность,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чтобы</a:t>
            </a:r>
            <a:r>
              <a:rPr lang="en-US" altLang="zh-CN" sz="1800" i="1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увеличить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свои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фонды.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</a:t>
            </a:r>
            <a:r>
              <a:rPr lang="en-US" altLang="zh-CN" sz="1800" i="1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течение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многих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лет,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например,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Американская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организация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инвалидов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войны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(Disabled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American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Veterans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organization)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использовала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только</a:t>
            </a:r>
            <a:r>
              <a:rPr lang="en-US" altLang="zh-CN" sz="1800" i="1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хорошо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составленное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письмо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для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сбора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пожертвований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и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получала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лишь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18%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откликов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на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свое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обращение.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когда</a:t>
            </a:r>
            <a:r>
              <a:rPr lang="en-US" altLang="zh-CN" sz="1800" i="1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эта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организация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начала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прилагать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маленький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подарок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конверте,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процент</a:t>
            </a:r>
            <a:r>
              <a:rPr lang="en-US" altLang="zh-CN" sz="1800" i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ответов</a:t>
            </a:r>
            <a:r>
              <a:rPr lang="en-US" altLang="zh-CN" sz="1800" i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почти</a:t>
            </a:r>
            <a:r>
              <a:rPr lang="en-US" altLang="zh-CN" sz="1800" i="1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удвоился</a:t>
            </a:r>
            <a:r>
              <a:rPr lang="en-US" altLang="zh-CN" sz="1800" i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и</a:t>
            </a:r>
            <a:r>
              <a:rPr lang="en-US" altLang="zh-CN" sz="1800" i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достиг</a:t>
            </a:r>
            <a:r>
              <a:rPr lang="en-US" altLang="zh-CN" sz="1800" i="1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35%.</a:t>
            </a:r>
            <a:r>
              <a:rPr lang="en-US" altLang="zh-CN" sz="1800" i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Подарки</a:t>
            </a:r>
            <a:r>
              <a:rPr lang="en-US" altLang="zh-CN" sz="1800" i="1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были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чрезвычайно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скромны,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дело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было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не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том,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что</a:t>
            </a:r>
            <a:r>
              <a:rPr lang="en-US" altLang="zh-CN" sz="1800" i="1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именно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получали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предполагаемые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доноры.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Дело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было</a:t>
            </a:r>
            <a:r>
              <a:rPr lang="en-US" altLang="zh-CN" sz="1800" i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</a:t>
            </a:r>
            <a:r>
              <a:rPr lang="en-US" altLang="zh-CN" sz="1800" i="1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том,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что</a:t>
            </a:r>
          </a:p>
          <a:p>
            <a:pPr marL="0" indent="957021">
              <a:lnSpc>
                <a:spcPct val="100000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они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вообще</a:t>
            </a:r>
            <a:r>
              <a:rPr lang="en-US" altLang="zh-CN" sz="1800" i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что-то</a:t>
            </a:r>
            <a:r>
              <a:rPr lang="en-US" altLang="zh-CN" sz="18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получали.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Box 153"/>
          <p:cNvSpPr txBox="1"/>
          <p:nvPr/>
        </p:nvSpPr>
        <p:spPr>
          <a:xfrm>
            <a:off x="548640" y="453516"/>
            <a:ext cx="8221729" cy="5825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678558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3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3.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социального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доказательства: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200" b="1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следуют</a:t>
            </a:r>
          </a:p>
          <a:p>
            <a:pPr marL="0" indent="342899">
              <a:lnSpc>
                <a:spcPct val="100000"/>
              </a:lnSpc>
              <a:spcBef>
                <a:spcPts val="170"/>
              </a:spcBef>
            </a:pP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схожему</a:t>
            </a:r>
            <a:r>
              <a:rPr lang="en-US" altLang="zh-CN" sz="2200" b="1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примеру</a:t>
            </a:r>
            <a:r>
              <a:rPr lang="en-US" altLang="zh-CN" sz="2200" b="1" spc="-9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других</a:t>
            </a:r>
          </a:p>
          <a:p>
            <a:pPr marL="0" indent="342899">
              <a:lnSpc>
                <a:spcPct val="10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равные</a:t>
            </a:r>
            <a:r>
              <a:rPr lang="en-US" altLang="zh-CN" sz="22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22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положению</a:t>
            </a:r>
            <a:r>
              <a:rPr lang="en-US" altLang="zh-CN" sz="22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2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лучше</a:t>
            </a:r>
            <a:r>
              <a:rPr lang="en-US" altLang="zh-CN" sz="22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убеждают</a:t>
            </a:r>
            <a:r>
              <a:rPr lang="en-US" altLang="zh-CN" sz="22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друг</a:t>
            </a:r>
            <a:r>
              <a:rPr lang="en-US" altLang="zh-CN" sz="22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Calibri"/>
                <a:ea typeface="Calibri"/>
              </a:rPr>
              <a:t>друга.</a:t>
            </a:r>
          </a:p>
          <a:p>
            <a:pPr marL="342899" indent="-342899" hangingPunct="0">
              <a:lnSpc>
                <a:spcPct val="102499"/>
              </a:lnSpc>
              <a:spcBef>
                <a:spcPts val="170"/>
              </a:spcBef>
            </a:pP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большой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степени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полагаются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сигналы</a:t>
            </a:r>
            <a:r>
              <a:rPr lang="en-US" altLang="zh-CN" sz="2200" b="1" spc="-10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от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окружающих</a:t>
            </a:r>
            <a:r>
              <a:rPr lang="en-US" altLang="zh-CN" sz="22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том,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им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мыслить,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чувствовать</a:t>
            </a:r>
            <a:r>
              <a:rPr lang="en-US" altLang="zh-CN"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действовать.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Убеждение</a:t>
            </a:r>
            <a:r>
              <a:rPr lang="en-US" altLang="zh-CN" sz="22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может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быть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чрезвычайно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эффективно,</a:t>
            </a:r>
            <a:r>
              <a:rPr lang="en-US" altLang="zh-CN" sz="22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когда</a:t>
            </a:r>
            <a:r>
              <a:rPr lang="en-US" altLang="zh-CN" sz="22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оно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поступает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от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равных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Calibri"/>
                <a:ea typeface="Calibri"/>
              </a:rPr>
              <a:t>положению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Влияние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лучше</a:t>
            </a:r>
            <a:r>
              <a:rPr lang="en-US" altLang="zh-CN" sz="2200" spc="-1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действует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горизонтально,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чем</a:t>
            </a:r>
            <a:r>
              <a:rPr lang="en-US" altLang="zh-CN" sz="22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Calibri"/>
                <a:ea typeface="Calibri"/>
              </a:rPr>
              <a:t>вертикально.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5"/>
              </a:lnSpc>
            </a:pPr>
            <a:endParaRPr lang="en-US" dirty="0" smtClean="0"/>
          </a:p>
          <a:p>
            <a:pPr marL="802512" hangingPunct="0">
              <a:lnSpc>
                <a:spcPct val="100000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1982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году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журнале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Journal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Applied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Psychology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был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описан</a:t>
            </a:r>
            <a:r>
              <a:rPr lang="en-US" altLang="zh-CN" sz="1800" i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следующий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эксперимент.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Группа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исследователей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прошлась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квартирам</a:t>
            </a:r>
            <a:r>
              <a:rPr lang="en-US" altLang="zh-CN" sz="18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городе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Коламбия,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(штат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Южная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Каролина)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просила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пожертвования</a:t>
            </a:r>
            <a:r>
              <a:rPr lang="en-US" altLang="zh-CN" sz="1800" i="1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благотворительную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кампанию,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показывая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список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окрестных</a:t>
            </a:r>
            <a:r>
              <a:rPr lang="en-US" altLang="zh-CN" sz="1800" i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жителей,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которые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уже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дали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деньги.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Исследователи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обнаружили,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чем</a:t>
            </a:r>
            <a:r>
              <a:rPr lang="en-US" altLang="zh-CN" sz="1800" i="1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длиннее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список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пожертвовавших,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тем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вероятнее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будут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сделаны</a:t>
            </a:r>
            <a:r>
              <a:rPr lang="en-US" altLang="zh-CN" sz="18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новые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spc="-5" dirty="0">
                <a:solidFill>
                  <a:srgbClr val="000000"/>
                </a:solidFill>
                <a:latin typeface="Calibri"/>
                <a:ea typeface="Calibri"/>
              </a:rPr>
              <a:t>пожерт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вования.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154"/>
          <p:cNvSpPr txBox="1"/>
          <p:nvPr/>
        </p:nvSpPr>
        <p:spPr>
          <a:xfrm>
            <a:off x="270967" y="170052"/>
            <a:ext cx="8793646" cy="286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956231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3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</a:p>
          <a:p>
            <a:pPr>
              <a:lnSpc>
                <a:spcPts val="13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4.</a:t>
            </a:r>
            <a:r>
              <a:rPr lang="en-US" altLang="zh-CN" sz="2400" b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400" b="1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последовательности:</a:t>
            </a:r>
            <a:r>
              <a:rPr lang="en-US" altLang="zh-CN" sz="2400" b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400" b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равняются</a:t>
            </a:r>
            <a:r>
              <a:rPr lang="en-US" altLang="zh-CN" sz="2400" b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400" b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libri"/>
                <a:ea typeface="Calibri"/>
              </a:rPr>
              <a:t>четкую</a:t>
            </a:r>
          </a:p>
          <a:p>
            <a:pPr marL="0" indent="342899">
              <a:lnSpc>
                <a:spcPct val="100000"/>
              </a:lnSpc>
              <a:spcBef>
                <a:spcPts val="185"/>
              </a:spcBef>
            </a:pPr>
            <a:r>
              <a:rPr lang="en-US" altLang="zh-CN" sz="2400" b="1" spc="-10" dirty="0">
                <a:solidFill>
                  <a:srgbClr val="000000"/>
                </a:solidFill>
                <a:latin typeface="Calibri"/>
                <a:ea typeface="Calibri"/>
              </a:rPr>
              <a:t>п</a:t>
            </a:r>
            <a:r>
              <a:rPr lang="en-US" altLang="zh-CN" sz="2400" b="1" spc="-5" dirty="0">
                <a:solidFill>
                  <a:srgbClr val="000000"/>
                </a:solidFill>
                <a:latin typeface="Calibri"/>
                <a:ea typeface="Calibri"/>
              </a:rPr>
              <a:t>риверженность</a:t>
            </a:r>
          </a:p>
          <a:p>
            <a:pPr marL="342899" hangingPunct="0">
              <a:lnSpc>
                <a:spcPct val="95416"/>
              </a:lnSpc>
              <a:spcBef>
                <a:spcPts val="120"/>
              </a:spcBef>
            </a:pP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приверженность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людей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надо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сделать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активной,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публичной</a:t>
            </a:r>
            <a:r>
              <a:rPr lang="en-US" altLang="zh-CN" sz="2400" i="1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i="1" spc="-5" dirty="0">
                <a:solidFill>
                  <a:srgbClr val="000000"/>
                </a:solidFill>
                <a:latin typeface="Calibri"/>
                <a:ea typeface="Calibri"/>
              </a:rPr>
              <a:t>доброво</a:t>
            </a:r>
            <a:r>
              <a:rPr lang="en-US" altLang="zh-CN" sz="2400" i="1" dirty="0">
                <a:solidFill>
                  <a:srgbClr val="000000"/>
                </a:solidFill>
                <a:latin typeface="Calibri"/>
                <a:ea typeface="Calibri"/>
              </a:rPr>
              <a:t>льной.</a:t>
            </a:r>
          </a:p>
          <a:p>
            <a:pPr>
              <a:lnSpc>
                <a:spcPts val="43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1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Высказав</a:t>
            </a:r>
            <a:r>
              <a:rPr lang="en-US" altLang="zh-CN" sz="20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свою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точку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зрения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заняв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определенную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позицию,</a:t>
            </a:r>
            <a:r>
              <a:rPr lang="en-US" altLang="zh-CN"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большинство</a:t>
            </a:r>
          </a:p>
          <a:p>
            <a:pPr marL="0" indent="342899">
              <a:lnSpc>
                <a:spcPct val="100000"/>
              </a:lnSpc>
              <a:spcBef>
                <a:spcPts val="15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людей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предпочитают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ее</a:t>
            </a:r>
            <a:r>
              <a:rPr lang="en-US" altLang="zh-CN" sz="20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придерживаться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270967" y="3068443"/>
            <a:ext cx="207032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613867" y="3090547"/>
            <a:ext cx="8241918" cy="10975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выбор,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сделанный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самостоятельно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произнесенный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вслух,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записанный</a:t>
            </a:r>
            <a:r>
              <a:rPr lang="en-US" altLang="zh-CN" sz="18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подтвержденный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иным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неопровержимым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образом,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значительно</a:t>
            </a:r>
            <a:r>
              <a:rPr lang="en-US" altLang="zh-CN" sz="18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более</a:t>
            </a:r>
            <a:r>
              <a:rPr lang="en-US" altLang="zh-CN" sz="1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явно</a:t>
            </a:r>
            <a:r>
              <a:rPr lang="en-US" altLang="zh-CN" sz="18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будет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направлять</a:t>
            </a:r>
            <a:r>
              <a:rPr lang="en-US" altLang="zh-CN" sz="18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дальнейшее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поведение,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чем</a:t>
            </a:r>
            <a:r>
              <a:rPr lang="en-US" altLang="zh-CN" sz="18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случае,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когда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тот</a:t>
            </a:r>
            <a:r>
              <a:rPr lang="en-US" altLang="zh-CN" sz="18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же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самый</a:t>
            </a:r>
            <a:r>
              <a:rPr lang="en-US" altLang="zh-CN" sz="1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выбор</a:t>
            </a:r>
            <a:r>
              <a:rPr lang="en-US" altLang="zh-CN" sz="18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ничем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8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Calibri"/>
                <a:ea typeface="Calibri"/>
              </a:rPr>
              <a:t>подтвержден.</a:t>
            </a:r>
          </a:p>
        </p:txBody>
      </p:sp>
      <p:sp>
        <p:nvSpPr>
          <p:cNvPr id="157" name="TextBox 157"/>
          <p:cNvSpPr txBox="1"/>
          <p:nvPr/>
        </p:nvSpPr>
        <p:spPr>
          <a:xfrm>
            <a:off x="270967" y="4220842"/>
            <a:ext cx="207032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58" name="TextBox 158"/>
          <p:cNvSpPr txBox="1"/>
          <p:nvPr/>
        </p:nvSpPr>
        <p:spPr>
          <a:xfrm>
            <a:off x="613867" y="4254372"/>
            <a:ext cx="8053605" cy="525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Кто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против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воли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своей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пойдет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под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давлением,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тот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все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равно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останется</a:t>
            </a:r>
            <a:r>
              <a:rPr lang="en-US" altLang="zh-CN" sz="18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своем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мнении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(Сэмюэл</a:t>
            </a:r>
            <a:r>
              <a:rPr lang="en-US" altLang="zh-CN" sz="18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ea typeface="Calibri"/>
              </a:rPr>
              <a:t>Батлер).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270967" y="4824346"/>
            <a:ext cx="207032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613867" y="4846256"/>
            <a:ext cx="8311643" cy="1921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вы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хотите,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чтобы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произошло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коренное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изменение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поведении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человека,</a:t>
            </a:r>
            <a:r>
              <a:rPr lang="en-US" altLang="zh-CN" sz="1800" i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вы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должны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угрожать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ему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давить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него,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чтобы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начал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следовать</a:t>
            </a:r>
            <a:r>
              <a:rPr lang="en-US" altLang="zh-CN" sz="1800" i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взятым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себя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обязательствам.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может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рассматривать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любое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изменение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своем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поведении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результат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запугивания,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личного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обязательства.</a:t>
            </a:r>
            <a:r>
              <a:rPr lang="en-US" altLang="zh-CN" sz="1800" i="1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Лучший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метод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идентифицировать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нечто,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человек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b="1" i="1" dirty="0">
                <a:solidFill>
                  <a:srgbClr val="000000"/>
                </a:solidFill>
                <a:latin typeface="Calibri"/>
                <a:ea typeface="Calibri"/>
              </a:rPr>
              <a:t>искренне</a:t>
            </a:r>
            <a:r>
              <a:rPr lang="en-US" altLang="zh-CN" sz="18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b="1" i="1" dirty="0">
                <a:solidFill>
                  <a:srgbClr val="000000"/>
                </a:solidFill>
                <a:latin typeface="Calibri"/>
                <a:ea typeface="Calibri"/>
              </a:rPr>
              <a:t>ценит</a:t>
            </a:r>
            <a:r>
              <a:rPr lang="en-US" altLang="zh-CN" sz="18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жизни,</a:t>
            </a:r>
            <a:r>
              <a:rPr lang="en-US" altLang="zh-CN" sz="1800" i="1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а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затем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объяснить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ему,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ваше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пожелание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совместимо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данными</a:t>
            </a:r>
            <a:r>
              <a:rPr lang="en-US" altLang="zh-CN" sz="1800" i="1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ценностями.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Это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послужит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него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основой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изменения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своего</a:t>
            </a:r>
            <a:r>
              <a:rPr lang="en-US" altLang="zh-CN" sz="1800" i="1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Calibri"/>
                <a:ea typeface="Calibri"/>
              </a:rPr>
              <a:t>поведения.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161"/>
          <p:cNvSpPr txBox="1"/>
          <p:nvPr/>
        </p:nvSpPr>
        <p:spPr>
          <a:xfrm>
            <a:off x="2299461" y="314121"/>
            <a:ext cx="4838862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spc="-5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</a:p>
        </p:txBody>
      </p:sp>
      <p:sp>
        <p:nvSpPr>
          <p:cNvPr id="162" name="TextBox 162"/>
          <p:cNvSpPr txBox="1"/>
          <p:nvPr/>
        </p:nvSpPr>
        <p:spPr>
          <a:xfrm>
            <a:off x="342900" y="1023652"/>
            <a:ext cx="216102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63" name="TextBox 163"/>
          <p:cNvSpPr txBox="1"/>
          <p:nvPr/>
        </p:nvSpPr>
        <p:spPr>
          <a:xfrm>
            <a:off x="686104" y="1061148"/>
            <a:ext cx="8167184" cy="5842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5.</a:t>
            </a:r>
            <a:r>
              <a:rPr lang="en-US" altLang="zh-CN" sz="20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0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компетентности:</a:t>
            </a:r>
            <a:r>
              <a:rPr lang="en-US" altLang="zh-CN" sz="20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0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подчиняются</a:t>
            </a:r>
            <a:r>
              <a:rPr lang="en-US" altLang="zh-CN" sz="20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знатокам</a:t>
            </a:r>
            <a:r>
              <a:rPr lang="en-US" altLang="zh-CN" sz="20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своего</a:t>
            </a:r>
            <a:r>
              <a:rPr lang="en-US" altLang="zh-CN" sz="20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дела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доказывайте,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вы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профессионал;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думайте,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это</a:t>
            </a:r>
            <a:r>
              <a:rPr lang="en-US" altLang="zh-CN" sz="2000" i="1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самоочевидно</a:t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342900" y="1699439"/>
            <a:ext cx="5537515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«Доверьтесь</a:t>
            </a:r>
            <a:r>
              <a:rPr lang="en-US" altLang="zh-CN" sz="2000" i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знающему</a:t>
            </a:r>
            <a:r>
              <a:rPr lang="en-US" altLang="zh-CN" sz="2000" i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человеку»</a:t>
            </a:r>
            <a:r>
              <a:rPr lang="en-US" altLang="zh-CN" sz="2000" i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(Вергилий)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342900" y="2060353"/>
            <a:ext cx="216102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686104" y="2097658"/>
            <a:ext cx="8053177" cy="584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Руководители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должны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всеми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силами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стараться</a:t>
            </a:r>
            <a:r>
              <a:rPr lang="en-US" altLang="zh-CN" sz="20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утвердиться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20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знающие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своей</a:t>
            </a:r>
            <a:r>
              <a:rPr lang="en-US" altLang="zh-CN" sz="2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области,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а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уже</a:t>
            </a:r>
            <a:r>
              <a:rPr lang="en-US" altLang="zh-CN" sz="2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после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этого</a:t>
            </a:r>
            <a:r>
              <a:rPr lang="en-US" altLang="zh-CN" sz="2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пытаться</a:t>
            </a:r>
            <a:r>
              <a:rPr lang="en-US" altLang="zh-CN" sz="2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проявлять</a:t>
            </a:r>
            <a:r>
              <a:rPr lang="en-US" altLang="zh-CN"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влияние.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342900" y="2735914"/>
            <a:ext cx="8017750" cy="629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Часто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ошибочно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предполагают,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другие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заведомо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признают</a:t>
            </a:r>
            <a:r>
              <a:rPr lang="en-US" altLang="zh-CN" sz="20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</a:p>
          <a:p>
            <a:pPr marL="0" indent="343204">
              <a:lnSpc>
                <a:spcPct val="100000"/>
              </a:lnSpc>
              <a:spcBef>
                <a:spcPts val="15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оценивают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их</a:t>
            </a:r>
            <a:r>
              <a:rPr lang="en-US" altLang="zh-CN" sz="20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</a:rPr>
              <a:t>опыт.</a:t>
            </a:r>
          </a:p>
        </p:txBody>
      </p:sp>
      <p:sp>
        <p:nvSpPr>
          <p:cNvPr id="168" name="TextBox 168"/>
          <p:cNvSpPr txBox="1"/>
          <p:nvPr/>
        </p:nvSpPr>
        <p:spPr>
          <a:xfrm>
            <a:off x="342900" y="3390734"/>
            <a:ext cx="197961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-15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69" name="TextBox 169"/>
          <p:cNvSpPr txBox="1"/>
          <p:nvPr/>
        </p:nvSpPr>
        <p:spPr>
          <a:xfrm>
            <a:off x="686104" y="3410330"/>
            <a:ext cx="8395583" cy="292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Физиотерапевты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одной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из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больниц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были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расстроены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тем,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многие</a:t>
            </a:r>
            <a:r>
              <a:rPr lang="en-US" altLang="zh-CN" sz="1600" i="1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пациенты,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перенесшие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инсульт,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прекращали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выполнять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необходимые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упражнения,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1600" i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только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выписывались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из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больницы.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бы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настойчиво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врачи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ни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доказывали,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6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упражнения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необходимо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постоянно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дома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а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это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фактически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единственное</a:t>
            </a:r>
            <a:r>
              <a:rPr lang="en-US" altLang="zh-CN" sz="1600" i="1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условие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восстановления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самостоятельного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функционирования,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—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их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слова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достигали</a:t>
            </a:r>
            <a:r>
              <a:rPr lang="en-US" altLang="zh-CN" sz="16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цели.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Беседы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некоторыми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из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пациентов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помогли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определить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суть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проблемы.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Они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знали</a:t>
            </a:r>
            <a:r>
              <a:rPr lang="en-US" altLang="zh-CN" sz="1600" i="1" spc="-9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об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образовании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опыте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работы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своих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врачей,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но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физиотерапевтов,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которые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убеждали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их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продолжать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заниматься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дома.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Вопрос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заключался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лишь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том,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чтобы</a:t>
            </a:r>
            <a:r>
              <a:rPr lang="en-US" altLang="zh-CN" sz="1600" i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восполнить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недостающую</a:t>
            </a:r>
            <a:r>
              <a:rPr lang="en-US" altLang="zh-CN" sz="16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информацию.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Исследователи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попросили</a:t>
            </a:r>
            <a:r>
              <a:rPr lang="en-US" altLang="zh-CN" sz="16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директора</a:t>
            </a:r>
            <a:r>
              <a:rPr lang="en-US" altLang="zh-CN" sz="1600" i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терапевтического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отделения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развесить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все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грамоты,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дипломы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свидетельства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сотрудников</a:t>
            </a:r>
            <a:r>
              <a:rPr lang="en-US" altLang="zh-CN" sz="1600" i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6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стенах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кабинетов.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Результат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был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ошеломляющий: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число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пациентов,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согласившихся</a:t>
            </a:r>
            <a:r>
              <a:rPr lang="en-US" altLang="zh-CN" sz="1600" i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выполнять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упражнения,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подскочило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до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34%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тех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пор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600" i="1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понижается.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170"/>
          <p:cNvSpPr/>
          <p:nvPr/>
        </p:nvSpPr>
        <p:spPr>
          <a:xfrm>
            <a:off x="3921125" y="4632325"/>
            <a:ext cx="117475" cy="168275"/>
          </a:xfrm>
          <a:custGeom>
            <a:avLst/>
            <a:gdLst>
              <a:gd name="connsiteX0" fmla="*/ 74803 w 117475"/>
              <a:gd name="connsiteY0" fmla="*/ 116078 h 168275"/>
              <a:gd name="connsiteX1" fmla="*/ 122428 w 117475"/>
              <a:gd name="connsiteY1" fmla="*/ 179578 h 168275"/>
              <a:gd name="connsiteX2" fmla="*/ 74803 w 117475"/>
              <a:gd name="connsiteY2" fmla="*/ 20828 h 168275"/>
              <a:gd name="connsiteX3" fmla="*/ 27178 w 117475"/>
              <a:gd name="connsiteY3" fmla="*/ 179578 h 168275"/>
              <a:gd name="connsiteX4" fmla="*/ 74803 w 117475"/>
              <a:gd name="connsiteY4" fmla="*/ 116078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5" h="168275">
                <a:moveTo>
                  <a:pt x="74803" y="116078"/>
                </a:moveTo>
                <a:lnTo>
                  <a:pt x="122428" y="179578"/>
                </a:lnTo>
                <a:lnTo>
                  <a:pt x="74803" y="20828"/>
                </a:lnTo>
                <a:lnTo>
                  <a:pt x="27178" y="179578"/>
                </a:lnTo>
                <a:lnTo>
                  <a:pt x="74803" y="11607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1"/>
          <p:cNvSpPr/>
          <p:nvPr/>
        </p:nvSpPr>
        <p:spPr>
          <a:xfrm>
            <a:off x="3971925" y="4746625"/>
            <a:ext cx="53975" cy="1793875"/>
          </a:xfrm>
          <a:custGeom>
            <a:avLst/>
            <a:gdLst>
              <a:gd name="connsiteX0" fmla="*/ 24003 w 53975"/>
              <a:gd name="connsiteY0" fmla="*/ 1778 h 1793875"/>
              <a:gd name="connsiteX1" fmla="*/ 24003 w 53975"/>
              <a:gd name="connsiteY1" fmla="*/ 1778723 h 179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" h="1793875">
                <a:moveTo>
                  <a:pt x="24003" y="1778"/>
                </a:moveTo>
                <a:lnTo>
                  <a:pt x="24003" y="1778723"/>
                </a:lnTo>
              </a:path>
            </a:pathLst>
          </a:custGeom>
          <a:ln w="3175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2"/>
          <p:cNvSpPr/>
          <p:nvPr/>
        </p:nvSpPr>
        <p:spPr>
          <a:xfrm>
            <a:off x="1825625" y="5572125"/>
            <a:ext cx="4676775" cy="41275"/>
          </a:xfrm>
          <a:custGeom>
            <a:avLst/>
            <a:gdLst>
              <a:gd name="connsiteX0" fmla="*/ 10032 w 4676775"/>
              <a:gd name="connsiteY0" fmla="*/ 17132 h 41275"/>
              <a:gd name="connsiteX1" fmla="*/ 4667377 w 4676775"/>
              <a:gd name="connsiteY1" fmla="*/ 17132 h 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6775" h="41275">
                <a:moveTo>
                  <a:pt x="10032" y="17132"/>
                </a:moveTo>
                <a:lnTo>
                  <a:pt x="4667377" y="17132"/>
                </a:lnTo>
              </a:path>
            </a:pathLst>
          </a:custGeom>
          <a:ln w="31724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3"/>
          <p:cNvSpPr/>
          <p:nvPr/>
        </p:nvSpPr>
        <p:spPr>
          <a:xfrm>
            <a:off x="6410325" y="5521325"/>
            <a:ext cx="168275" cy="104775"/>
          </a:xfrm>
          <a:custGeom>
            <a:avLst/>
            <a:gdLst>
              <a:gd name="connsiteX0" fmla="*/ 82677 w 168275"/>
              <a:gd name="connsiteY0" fmla="*/ 67919 h 104775"/>
              <a:gd name="connsiteX1" fmla="*/ 19177 w 168275"/>
              <a:gd name="connsiteY1" fmla="*/ 20320 h 104775"/>
              <a:gd name="connsiteX2" fmla="*/ 177927 w 168275"/>
              <a:gd name="connsiteY2" fmla="*/ 67919 h 104775"/>
              <a:gd name="connsiteX3" fmla="*/ 19177 w 168275"/>
              <a:gd name="connsiteY3" fmla="*/ 115544 h 104775"/>
              <a:gd name="connsiteX4" fmla="*/ 82677 w 168275"/>
              <a:gd name="connsiteY4" fmla="*/ 67919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5" h="104775">
                <a:moveTo>
                  <a:pt x="82677" y="67919"/>
                </a:moveTo>
                <a:lnTo>
                  <a:pt x="19177" y="20320"/>
                </a:lnTo>
                <a:lnTo>
                  <a:pt x="177927" y="67919"/>
                </a:lnTo>
                <a:lnTo>
                  <a:pt x="19177" y="115544"/>
                </a:lnTo>
                <a:lnTo>
                  <a:pt x="82677" y="6791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4"/>
          <p:cNvSpPr/>
          <p:nvPr/>
        </p:nvSpPr>
        <p:spPr>
          <a:xfrm>
            <a:off x="3997325" y="5127625"/>
            <a:ext cx="2111375" cy="485775"/>
          </a:xfrm>
          <a:custGeom>
            <a:avLst/>
            <a:gdLst>
              <a:gd name="connsiteX0" fmla="*/ 23621 w 2111375"/>
              <a:gd name="connsiteY0" fmla="*/ 488594 h 485775"/>
              <a:gd name="connsiteX1" fmla="*/ 2119629 w 2111375"/>
              <a:gd name="connsiteY1" fmla="*/ 2540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11375" h="485775">
                <a:moveTo>
                  <a:pt x="23621" y="488594"/>
                </a:moveTo>
                <a:cubicBezTo>
                  <a:pt x="9778" y="346583"/>
                  <a:pt x="948182" y="139192"/>
                  <a:pt x="2119629" y="25400"/>
                </a:cubicBezTo>
              </a:path>
            </a:pathLst>
          </a:custGeom>
          <a:ln w="3175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5"/>
          <p:cNvSpPr/>
          <p:nvPr/>
        </p:nvSpPr>
        <p:spPr>
          <a:xfrm>
            <a:off x="3641725" y="5559425"/>
            <a:ext cx="371475" cy="803275"/>
          </a:xfrm>
          <a:custGeom>
            <a:avLst/>
            <a:gdLst>
              <a:gd name="connsiteX0" fmla="*/ 380110 w 371475"/>
              <a:gd name="connsiteY0" fmla="*/ 16637 h 803275"/>
              <a:gd name="connsiteX1" fmla="*/ 18415 w 371475"/>
              <a:gd name="connsiteY1" fmla="*/ 808063 h 80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475" h="803275">
                <a:moveTo>
                  <a:pt x="380110" y="16637"/>
                </a:moveTo>
                <a:cubicBezTo>
                  <a:pt x="295655" y="402717"/>
                  <a:pt x="148463" y="724852"/>
                  <a:pt x="18415" y="808063"/>
                </a:cubicBezTo>
              </a:path>
            </a:pathLst>
          </a:custGeom>
          <a:ln w="25400">
            <a:solidFill>
              <a:srgbClr val="000000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6"/>
          <p:cNvSpPr/>
          <p:nvPr/>
        </p:nvSpPr>
        <p:spPr>
          <a:xfrm>
            <a:off x="1952625" y="4632325"/>
            <a:ext cx="3914775" cy="1958975"/>
          </a:xfrm>
          <a:custGeom>
            <a:avLst/>
            <a:gdLst>
              <a:gd name="connsiteX0" fmla="*/ 27051 w 3914775"/>
              <a:gd name="connsiteY0" fmla="*/ 1965033 h 1958975"/>
              <a:gd name="connsiteX1" fmla="*/ 3915536 w 3914775"/>
              <a:gd name="connsiteY1" fmla="*/ 20828 h 195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14775" h="1958975">
                <a:moveTo>
                  <a:pt x="27051" y="1965033"/>
                </a:moveTo>
                <a:lnTo>
                  <a:pt x="3915536" y="20828"/>
                </a:lnTo>
              </a:path>
            </a:pathLst>
          </a:custGeom>
          <a:ln w="19050">
            <a:solidFill>
              <a:srgbClr val="487CB9">
                <a:alpha val="100000"/>
              </a:srgbClr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7"/>
          <p:cNvSpPr txBox="1"/>
          <p:nvPr/>
        </p:nvSpPr>
        <p:spPr>
          <a:xfrm>
            <a:off x="2168905" y="287146"/>
            <a:ext cx="4838467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C60042"/>
                </a:solidFill>
                <a:latin typeface="Calibri"/>
                <a:ea typeface="Calibri"/>
              </a:rPr>
              <a:t>Принципы</a:t>
            </a:r>
            <a:r>
              <a:rPr lang="en-US" altLang="zh-CN" sz="3600" b="1" spc="-2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воздействия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342900" y="1023652"/>
            <a:ext cx="216102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00" spc="-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79" name="TextBox 179"/>
          <p:cNvSpPr txBox="1"/>
          <p:nvPr/>
        </p:nvSpPr>
        <p:spPr>
          <a:xfrm>
            <a:off x="686104" y="1067498"/>
            <a:ext cx="7975832" cy="8763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6.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Принцип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дефицита:</a:t>
            </a:r>
            <a:r>
              <a:rPr lang="en-US" altLang="zh-CN" sz="20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люди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хотят</a:t>
            </a:r>
            <a:r>
              <a:rPr lang="en-US" altLang="zh-CN" sz="20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больше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того,</a:t>
            </a:r>
            <a:r>
              <a:rPr lang="en-US" altLang="zh-CN" sz="20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20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у</a:t>
            </a:r>
            <a:r>
              <a:rPr lang="en-US" altLang="zh-CN" sz="20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них</a:t>
            </a:r>
            <a:r>
              <a:rPr lang="en-US" altLang="zh-CN" sz="20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ea typeface="Calibri"/>
              </a:rPr>
              <a:t>есть</a:t>
            </a:r>
            <a:r>
              <a:rPr lang="en-US" altLang="zh-CN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выдвиньте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первый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план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уникальные</a:t>
            </a:r>
            <a:r>
              <a:rPr lang="en-US" altLang="zh-CN" sz="2000" i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преимущества</a:t>
            </a:r>
            <a:r>
              <a:rPr lang="en-US" altLang="zh-CN" sz="20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20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эксклюзивную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000" i="1" spc="5" dirty="0">
                <a:solidFill>
                  <a:srgbClr val="000000"/>
                </a:solidFill>
                <a:latin typeface="Calibri"/>
                <a:ea typeface="Calibri"/>
              </a:rPr>
              <a:t>ин</a:t>
            </a:r>
            <a:r>
              <a:rPr lang="en-US" altLang="zh-CN" sz="2000" i="1" dirty="0">
                <a:solidFill>
                  <a:srgbClr val="000000"/>
                </a:solidFill>
                <a:latin typeface="Calibri"/>
                <a:ea typeface="Calibri"/>
              </a:rPr>
              <a:t>формацию.</a:t>
            </a:r>
          </a:p>
        </p:txBody>
      </p:sp>
      <p:sp>
        <p:nvSpPr>
          <p:cNvPr id="180" name="TextBox 180"/>
          <p:cNvSpPr txBox="1"/>
          <p:nvPr/>
        </p:nvSpPr>
        <p:spPr>
          <a:xfrm>
            <a:off x="342900" y="1992260"/>
            <a:ext cx="8160224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43204" algn="l"/>
              </a:tabLst>
            </a:pP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•	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Знания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возможности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кажутся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более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ценным,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когда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они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становятся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менее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доступными.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342900" y="2284868"/>
            <a:ext cx="7645246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43204" algn="l"/>
              </a:tabLst>
            </a:pP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•	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эксклюзивная</a:t>
            </a:r>
            <a:r>
              <a:rPr lang="en-US" altLang="zh-CN" sz="1600" b="1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информация</a:t>
            </a:r>
            <a:r>
              <a:rPr lang="en-US" altLang="zh-CN" sz="1600" b="1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более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убедительна,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чем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широко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доступные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сведения.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342900" y="2573616"/>
            <a:ext cx="197961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-15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</a:p>
        </p:txBody>
      </p:sp>
      <p:sp>
        <p:nvSpPr>
          <p:cNvPr id="183" name="TextBox 183"/>
          <p:cNvSpPr txBox="1"/>
          <p:nvPr/>
        </p:nvSpPr>
        <p:spPr>
          <a:xfrm>
            <a:off x="686104" y="2593085"/>
            <a:ext cx="8161927" cy="17072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1988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году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исследовании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среди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калифорнийских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домовладельцев,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описанном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Journal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Applied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Psychology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ходе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эксперимента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п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оловине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домовладельцев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сказали,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16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они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утеплят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свои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дома,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то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каждый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день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будут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экономить</a:t>
            </a:r>
            <a:r>
              <a:rPr lang="en-US" altLang="zh-CN" sz="1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энную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сумму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денег.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Другой</a:t>
            </a:r>
            <a:r>
              <a:rPr lang="en-US" altLang="zh-CN" sz="16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половине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сообщили,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если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они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утеплят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свои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дома,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то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будут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Calibri"/>
                <a:ea typeface="Calibri"/>
              </a:rPr>
              <a:t>терять</a:t>
            </a:r>
            <a:r>
              <a:rPr lang="en-US" altLang="zh-CN" sz="1600" i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ту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же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самую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сумму</a:t>
            </a:r>
            <a:r>
              <a:rPr lang="en-US" altLang="zh-CN" sz="16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каждый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день.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Значительно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больше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людей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утеплили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свои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дома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те,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кем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говорили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языке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потери.</a:t>
            </a:r>
            <a:r>
              <a:rPr lang="en-US" altLang="zh-CN" sz="16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То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же</a:t>
            </a:r>
            <a:r>
              <a:rPr lang="en-US" altLang="zh-CN" sz="16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самое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явление</a:t>
            </a:r>
            <a:r>
              <a:rPr lang="en-US" altLang="zh-CN" sz="16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происходит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бизнесе:</a:t>
            </a:r>
            <a:r>
              <a:rPr lang="en-US" altLang="zh-CN" sz="16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1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решение</a:t>
            </a:r>
            <a:r>
              <a:rPr lang="en-US" altLang="zh-CN" sz="16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руководителя</a:t>
            </a:r>
            <a:r>
              <a:rPr lang="en-US" altLang="zh-CN" sz="1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намного</a:t>
            </a:r>
            <a:r>
              <a:rPr lang="en-US" altLang="zh-CN" sz="1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сильнее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влияют</a:t>
            </a:r>
            <a:r>
              <a:rPr lang="en-US" altLang="zh-CN" sz="1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потенциальные</a:t>
            </a:r>
            <a:r>
              <a:rPr lang="en-US" altLang="zh-CN" sz="16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потери,</a:t>
            </a:r>
            <a:r>
              <a:rPr lang="en-US" altLang="zh-CN" sz="16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чем</a:t>
            </a:r>
            <a:r>
              <a:rPr lang="en-US" altLang="zh-CN" sz="1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потенциальная</a:t>
            </a:r>
            <a:r>
              <a:rPr lang="en-US" altLang="zh-CN" sz="1600" b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  <a:latin typeface="Calibri"/>
                <a:ea typeface="Calibri"/>
              </a:rPr>
              <a:t>прибыль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</a:p>
        </p:txBody>
      </p:sp>
      <p:sp>
        <p:nvSpPr>
          <p:cNvPr id="184" name="TextBox 184"/>
          <p:cNvSpPr txBox="1"/>
          <p:nvPr/>
        </p:nvSpPr>
        <p:spPr>
          <a:xfrm>
            <a:off x="4232147" y="4561802"/>
            <a:ext cx="1645192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Значимость</a:t>
            </a:r>
            <a:r>
              <a:rPr lang="en-US" altLang="zh-CN" sz="1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600" spc="-15" dirty="0">
                <a:solidFill>
                  <a:srgbClr val="000000"/>
                </a:solidFill>
                <a:latin typeface="Arial"/>
                <a:ea typeface="Arial"/>
              </a:rPr>
              <a:t>«+»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1063142" y="5447525"/>
            <a:ext cx="7210037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5761583" algn="l"/>
              </a:tabLst>
            </a:pPr>
            <a:r>
              <a:rPr lang="en-US" altLang="zh-CN" sz="1600" spc="-15" dirty="0">
                <a:solidFill>
                  <a:srgbClr val="000000"/>
                </a:solidFill>
                <a:latin typeface="Arial"/>
                <a:ea typeface="Arial"/>
              </a:rPr>
              <a:t>потери	приобретения</a:t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2359405" y="6286280"/>
            <a:ext cx="1594944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Значимость</a:t>
            </a:r>
            <a:r>
              <a:rPr lang="en-US" altLang="zh-CN" sz="16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ea typeface="Arial"/>
              </a:rPr>
              <a:t>«</a:t>
            </a: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-»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Picture 1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9" y="1249680"/>
            <a:ext cx="8107680" cy="5303520"/>
          </a:xfrm>
          <a:prstGeom prst="rect">
            <a:avLst/>
          </a:prstGeom>
        </p:spPr>
      </p:pic>
      <p:sp>
        <p:nvSpPr>
          <p:cNvPr id="2" name="TextBox 188"/>
          <p:cNvSpPr txBox="1"/>
          <p:nvPr/>
        </p:nvSpPr>
        <p:spPr>
          <a:xfrm>
            <a:off x="574243" y="274065"/>
            <a:ext cx="8134520" cy="51622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Пирамида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логических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уровней</a:t>
            </a:r>
            <a:r>
              <a:rPr lang="en-US" altLang="zh-CN" sz="3600" b="1" spc="-195" dirty="0">
                <a:solidFill>
                  <a:srgbClr val="C60042"/>
                </a:solidFill>
                <a:latin typeface="Calibri"/>
                <a:cs typeface="Calibri"/>
              </a:rPr>
              <a:t> 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Р.Дилтса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20"/>
              </a:lnSpc>
            </a:pPr>
            <a:endParaRPr lang="en-US" dirty="0" smtClean="0"/>
          </a:p>
          <a:p>
            <a:pPr marL="56997" hangingPunct="0">
              <a:lnSpc>
                <a:spcPct val="99583"/>
              </a:lnSpc>
            </a:pP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Согласно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закону</a:t>
            </a:r>
            <a:r>
              <a:rPr lang="en-US" altLang="zh-CN" sz="18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пирамид,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15" dirty="0">
                <a:solidFill>
                  <a:srgbClr val="000000"/>
                </a:solidFill>
                <a:latin typeface="Arial"/>
                <a:ea typeface="Arial"/>
              </a:rPr>
              <a:t>изменение,</a:t>
            </a:r>
            <a:r>
              <a:rPr lang="en-US" altLang="zh-CN" sz="1800" spc="-2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20" dirty="0">
                <a:solidFill>
                  <a:srgbClr val="000000"/>
                </a:solidFill>
                <a:latin typeface="Arial"/>
                <a:ea typeface="Arial"/>
              </a:rPr>
              <a:t>происходящее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на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более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низком</a:t>
            </a:r>
            <a:r>
              <a:rPr lang="en-US" altLang="zh-CN" sz="18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логическом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уровне,</a:t>
            </a:r>
            <a:r>
              <a:rPr lang="en-US" altLang="zh-CN" sz="18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практически</a:t>
            </a:r>
          </a:p>
          <a:p>
            <a:pPr marL="56997" hangingPunct="0">
              <a:lnSpc>
                <a:spcPct val="10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никогда</a:t>
            </a:r>
            <a:r>
              <a:rPr lang="en-US" altLang="zh-CN" sz="18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не</a:t>
            </a:r>
            <a:r>
              <a:rPr lang="en-US" altLang="zh-CN" sz="18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затрагивает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34" dirty="0">
                <a:solidFill>
                  <a:srgbClr val="000000"/>
                </a:solidFill>
                <a:latin typeface="Arial"/>
                <a:ea typeface="Arial"/>
              </a:rPr>
              <a:t>высшие</a:t>
            </a:r>
            <a:r>
              <a:rPr lang="en-US" altLang="zh-CN" sz="1800" spc="-2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30" dirty="0">
                <a:solidFill>
                  <a:srgbClr val="000000"/>
                </a:solidFill>
                <a:latin typeface="Arial"/>
                <a:ea typeface="Arial"/>
              </a:rPr>
              <a:t>логические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уровни,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а</a:t>
            </a:r>
            <a:r>
              <a:rPr lang="en-US" altLang="zh-CN" sz="18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перемена,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происходящая</a:t>
            </a:r>
            <a:r>
              <a:rPr lang="en-US" altLang="zh-CN" sz="18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на</a:t>
            </a:r>
            <a:r>
              <a:rPr lang="en-US" altLang="zh-CN" sz="18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более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34" dirty="0">
                <a:solidFill>
                  <a:srgbClr val="000000"/>
                </a:solidFill>
                <a:latin typeface="Arial"/>
                <a:ea typeface="Arial"/>
              </a:rPr>
              <a:t>высоком</a:t>
            </a:r>
            <a:r>
              <a:rPr lang="en-US" altLang="zh-CN" sz="1800" spc="-2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34" dirty="0">
                <a:solidFill>
                  <a:srgbClr val="000000"/>
                </a:solidFill>
                <a:latin typeface="Arial"/>
                <a:ea typeface="Arial"/>
              </a:rPr>
              <a:t>логическом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уровне,</a:t>
            </a:r>
            <a:r>
              <a:rPr lang="en-US" altLang="zh-CN" sz="18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обычно</a:t>
            </a:r>
          </a:p>
          <a:p>
            <a:pPr marL="56997" hangingPunct="0">
              <a:lnSpc>
                <a:spcPct val="100000"/>
              </a:lnSpc>
            </a:pPr>
            <a:r>
              <a:rPr lang="en-US" altLang="zh-CN" sz="1800" spc="20" dirty="0">
                <a:solidFill>
                  <a:srgbClr val="000000"/>
                </a:solidFill>
                <a:latin typeface="Arial"/>
                <a:ea typeface="Arial"/>
              </a:rPr>
              <a:t>всегда</a:t>
            </a:r>
            <a:r>
              <a:rPr lang="en-US" altLang="zh-CN" sz="1800" spc="-2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25" dirty="0">
                <a:solidFill>
                  <a:srgbClr val="000000"/>
                </a:solidFill>
                <a:latin typeface="Arial"/>
                <a:ea typeface="Arial"/>
              </a:rPr>
              <a:t>вызывает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25" dirty="0">
                <a:solidFill>
                  <a:srgbClr val="000000"/>
                </a:solidFill>
                <a:latin typeface="Arial"/>
                <a:ea typeface="Arial"/>
              </a:rPr>
              <a:t>комплекс</a:t>
            </a:r>
            <a:r>
              <a:rPr lang="en-US" altLang="zh-CN" sz="1800" spc="-2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30" dirty="0">
                <a:solidFill>
                  <a:srgbClr val="000000"/>
                </a:solidFill>
                <a:latin typeface="Arial"/>
                <a:ea typeface="Arial"/>
              </a:rPr>
              <a:t>изменений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на</a:t>
            </a:r>
            <a:r>
              <a:rPr lang="en-US" altLang="zh-CN" sz="18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более</a:t>
            </a:r>
          </a:p>
          <a:p>
            <a:pPr marL="0" indent="56997">
              <a:lnSpc>
                <a:spcPct val="100000"/>
              </a:lnSpc>
            </a:pPr>
            <a:r>
              <a:rPr lang="en-US" altLang="zh-CN" sz="1800" spc="5" dirty="0">
                <a:solidFill>
                  <a:srgbClr val="000000"/>
                </a:solidFill>
                <a:latin typeface="Arial"/>
                <a:ea typeface="Arial"/>
              </a:rPr>
              <a:t>н</a:t>
            </a:r>
            <a:r>
              <a:rPr lang="en-US" altLang="zh-CN" sz="1800" dirty="0">
                <a:solidFill>
                  <a:srgbClr val="000000"/>
                </a:solidFill>
                <a:latin typeface="Arial"/>
                <a:ea typeface="Arial"/>
              </a:rPr>
              <a:t>изких</a:t>
            </a:r>
          </a:p>
          <a:p>
            <a:pPr marL="0" indent="56997">
              <a:lnSpc>
                <a:spcPct val="100000"/>
              </a:lnSpc>
            </a:pPr>
            <a:r>
              <a:rPr lang="en-US" altLang="zh-CN" sz="1800" spc="-15" dirty="0">
                <a:solidFill>
                  <a:srgbClr val="000000"/>
                </a:solidFill>
                <a:latin typeface="Arial"/>
                <a:ea typeface="Arial"/>
              </a:rPr>
              <a:t>уров</a:t>
            </a:r>
            <a:r>
              <a:rPr lang="en-US" altLang="zh-CN" sz="1800" spc="-5" dirty="0">
                <a:solidFill>
                  <a:srgbClr val="000000"/>
                </a:solidFill>
                <a:latin typeface="Arial"/>
                <a:ea typeface="Arial"/>
              </a:rPr>
              <a:t>нях.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89"/>
          <p:cNvSpPr txBox="1"/>
          <p:nvPr/>
        </p:nvSpPr>
        <p:spPr>
          <a:xfrm>
            <a:off x="1495297" y="1663623"/>
            <a:ext cx="6164346" cy="1254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400" b="1" i="1" dirty="0">
                <a:solidFill>
                  <a:srgbClr val="000000"/>
                </a:solidFill>
                <a:latin typeface="Calibri"/>
                <a:ea typeface="Calibri"/>
              </a:rPr>
              <a:t>Благодарю</a:t>
            </a:r>
            <a:r>
              <a:rPr lang="en-US" altLang="zh-CN" sz="44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400" b="1" i="1" dirty="0">
                <a:solidFill>
                  <a:srgbClr val="000000"/>
                </a:solidFill>
                <a:latin typeface="Calibri"/>
                <a:ea typeface="Calibri"/>
              </a:rPr>
              <a:t>за</a:t>
            </a:r>
            <a:r>
              <a:rPr lang="en-US" altLang="zh-CN" sz="4400" b="1" i="1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400" b="1" i="1" dirty="0">
                <a:solidFill>
                  <a:srgbClr val="000000"/>
                </a:solidFill>
                <a:latin typeface="Calibri"/>
                <a:ea typeface="Calibri"/>
              </a:rPr>
              <a:t>внимание!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4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680" y="1249680"/>
            <a:ext cx="5875020" cy="5052060"/>
          </a:xfrm>
          <a:prstGeom prst="rect">
            <a:avLst/>
          </a:prstGeom>
        </p:spPr>
      </p:pic>
      <p:sp>
        <p:nvSpPr>
          <p:cNvPr id="2" name="TextBox 7"/>
          <p:cNvSpPr txBox="1"/>
          <p:nvPr/>
        </p:nvSpPr>
        <p:spPr>
          <a:xfrm>
            <a:off x="1095146" y="346252"/>
            <a:ext cx="7391072" cy="670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400" b="1" spc="-5" dirty="0">
                <a:solidFill>
                  <a:srgbClr val="C60042"/>
                </a:solidFill>
                <a:latin typeface="Calibri"/>
                <a:ea typeface="Calibri"/>
              </a:rPr>
              <a:t>Классификация</a:t>
            </a:r>
            <a:r>
              <a:rPr lang="en-US" altLang="zh-CN" sz="4400" b="1" spc="-5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потребностей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495297" y="558723"/>
            <a:ext cx="6627117" cy="37531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691132">
              <a:lnSpc>
                <a:spcPct val="100000"/>
              </a:lnSpc>
            </a:pPr>
            <a:r>
              <a:rPr lang="en-US" altLang="zh-CN" sz="4400" b="1" spc="5" dirty="0">
                <a:solidFill>
                  <a:srgbClr val="C60042"/>
                </a:solidFill>
                <a:latin typeface="Calibri"/>
                <a:ea typeface="Calibri"/>
              </a:rPr>
              <a:t>М</a:t>
            </a:r>
            <a:r>
              <a:rPr lang="en-US" altLang="zh-CN" sz="4400" b="1" dirty="0">
                <a:solidFill>
                  <a:srgbClr val="C60042"/>
                </a:solidFill>
                <a:latin typeface="Calibri"/>
                <a:ea typeface="Calibri"/>
              </a:rPr>
              <a:t>отивация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70"/>
              </a:lnSpc>
            </a:pPr>
            <a:endParaRPr lang="en-US" dirty="0" smtClean="0"/>
          </a:p>
          <a:p>
            <a:pPr marL="0" hangingPunct="0">
              <a:lnSpc>
                <a:spcPct val="95416"/>
              </a:lnSpc>
            </a:pPr>
            <a:r>
              <a:rPr lang="en-US" altLang="zh-CN" sz="32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32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ключевая</a:t>
            </a:r>
            <a:r>
              <a:rPr lang="en-US" altLang="zh-CN" sz="32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причина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активности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связанной</a:t>
            </a:r>
            <a:r>
              <a:rPr lang="en-US" altLang="zh-CN" sz="3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20" dirty="0">
                <a:solidFill>
                  <a:srgbClr val="000000"/>
                </a:solidFill>
                <a:latin typeface="Calibri"/>
                <a:ea typeface="Calibri"/>
              </a:rPr>
              <a:t>удовлетворением</a:t>
            </a:r>
            <a:r>
              <a:rPr lang="en-US" altLang="zh-CN" sz="3200" spc="-3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20" dirty="0">
                <a:solidFill>
                  <a:srgbClr val="000000"/>
                </a:solidFill>
                <a:latin typeface="Calibri"/>
                <a:ea typeface="Calibri"/>
              </a:rPr>
              <a:t>потребности.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Средство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актуализации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320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реализации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уже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имеющихся</a:t>
            </a:r>
            <a:r>
              <a:rPr lang="en-US" altLang="zh-CN" sz="32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мотивов.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1444497" y="2153589"/>
            <a:ext cx="6575966" cy="1097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достижения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успеха</a:t>
            </a:r>
            <a:r>
              <a:rPr lang="en-US" altLang="zh-CN" sz="3600" b="1" spc="-19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и</a:t>
            </a:r>
          </a:p>
          <a:p>
            <a:pPr marL="0" indent="242569">
              <a:lnSpc>
                <a:spcPct val="100000"/>
              </a:lnSpc>
            </a:pP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3600" b="1" spc="-12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избегания</a:t>
            </a:r>
            <a:r>
              <a:rPr lang="en-US" altLang="zh-CN" sz="3600" b="1" spc="-129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3600" b="1" dirty="0">
                <a:solidFill>
                  <a:srgbClr val="C60042"/>
                </a:solidFill>
                <a:latin typeface="Calibri"/>
                <a:ea typeface="Calibri"/>
              </a:rPr>
              <a:t>неудачи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259" y="388620"/>
            <a:ext cx="1729739" cy="261366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" y="3345179"/>
            <a:ext cx="3230880" cy="2423160"/>
          </a:xfrm>
          <a:prstGeom prst="rect">
            <a:avLst/>
          </a:prstGeom>
        </p:spPr>
      </p:pic>
      <p:sp>
        <p:nvSpPr>
          <p:cNvPr id="2" name="TextBox 12"/>
          <p:cNvSpPr txBox="1"/>
          <p:nvPr/>
        </p:nvSpPr>
        <p:spPr>
          <a:xfrm>
            <a:off x="703173" y="446824"/>
            <a:ext cx="8261050" cy="5250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87500"/>
              </a:lnSpc>
            </a:pP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достижения</a:t>
            </a:r>
            <a:r>
              <a:rPr lang="en-US" altLang="zh-CN" sz="2400" b="1" spc="-85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успеха.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Относится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позитивной</a:t>
            </a:r>
            <a:r>
              <a:rPr lang="en-US" altLang="zh-CN" sz="24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мотивации.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такой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человек,</a:t>
            </a:r>
            <a:r>
              <a:rPr lang="en-US" altLang="zh-CN" sz="2400" spc="-1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начиная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дело,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имеет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виду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достижение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чего-то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конструктивного,</a:t>
            </a:r>
            <a:r>
              <a:rPr lang="en-US" altLang="zh-CN"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ea typeface="Calibri"/>
              </a:rPr>
              <a:t>положительного.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основе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активности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личности</a:t>
            </a:r>
            <a:r>
              <a:rPr lang="en-US" altLang="zh-CN" sz="24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лежит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надежда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</a:t>
            </a:r>
            <a:r>
              <a:rPr lang="en-US" altLang="zh-CN" sz="24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успех.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79"/>
              </a:lnSpc>
            </a:pPr>
            <a:endParaRPr lang="en-US" dirty="0" smtClean="0"/>
          </a:p>
          <a:p>
            <a:pPr marL="3516782" hangingPunct="0">
              <a:lnSpc>
                <a:spcPct val="95416"/>
              </a:lnSpc>
            </a:pP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избегания</a:t>
            </a:r>
            <a:r>
              <a:rPr lang="en-US" altLang="zh-CN" sz="2400" b="1" spc="-12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ea typeface="Calibri"/>
              </a:rPr>
              <a:t>неудачи.</a:t>
            </a:r>
            <a:r>
              <a:rPr lang="en-US" altLang="zh-CN" sz="24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Относится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негативной</a:t>
            </a:r>
            <a:r>
              <a:rPr lang="en-US" altLang="zh-CN" sz="2400" spc="-1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мотивации.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данном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типе</a:t>
            </a:r>
            <a:r>
              <a:rPr lang="en-US" altLang="zh-CN" sz="24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мотивации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активность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человека</a:t>
            </a:r>
            <a:r>
              <a:rPr lang="en-US" altLang="zh-CN" sz="2400" spc="-1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направляется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стремлением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избежать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срыва,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порицания,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наказания,</a:t>
            </a:r>
            <a:r>
              <a:rPr lang="en-US" altLang="zh-CN" sz="2400" spc="-1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неудачи</a:t>
            </a:r>
            <a:r>
              <a:rPr lang="zh-CN" altLang="en-US" sz="2400" dirty="0">
                <a:solidFill>
                  <a:srgbClr val="000000"/>
                </a:solidFill>
                <a:latin typeface="Arial Unicode MS"/>
                <a:ea typeface="Arial Unicode M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3"/>
          <p:cNvSpPr/>
          <p:nvPr/>
        </p:nvSpPr>
        <p:spPr>
          <a:xfrm>
            <a:off x="234950" y="463550"/>
            <a:ext cx="4362450" cy="374650"/>
          </a:xfrm>
          <a:custGeom>
            <a:avLst/>
            <a:gdLst>
              <a:gd name="connsiteX0" fmla="*/ 16573 w 4362450"/>
              <a:gd name="connsiteY0" fmla="*/ 378841 h 374650"/>
              <a:gd name="connsiteX1" fmla="*/ 4374324 w 4362450"/>
              <a:gd name="connsiteY1" fmla="*/ 378841 h 374650"/>
              <a:gd name="connsiteX2" fmla="*/ 4374324 w 4362450"/>
              <a:gd name="connsiteY2" fmla="*/ 13081 h 374650"/>
              <a:gd name="connsiteX3" fmla="*/ 16573 w 4362450"/>
              <a:gd name="connsiteY3" fmla="*/ 13081 h 374650"/>
              <a:gd name="connsiteX4" fmla="*/ 16573 w 4362450"/>
              <a:gd name="connsiteY4" fmla="*/ 378841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374650">
                <a:moveTo>
                  <a:pt x="16573" y="378841"/>
                </a:moveTo>
                <a:lnTo>
                  <a:pt x="4374324" y="378841"/>
                </a:lnTo>
                <a:lnTo>
                  <a:pt x="4374324" y="13081"/>
                </a:lnTo>
                <a:lnTo>
                  <a:pt x="16573" y="13081"/>
                </a:lnTo>
                <a:lnTo>
                  <a:pt x="16573" y="378841"/>
                </a:lnTo>
                <a:close/>
              </a:path>
            </a:pathLst>
          </a:custGeom>
          <a:solidFill>
            <a:srgbClr val="4E80B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4"/>
          <p:cNvSpPr/>
          <p:nvPr/>
        </p:nvSpPr>
        <p:spPr>
          <a:xfrm>
            <a:off x="4591050" y="463550"/>
            <a:ext cx="4375150" cy="374650"/>
          </a:xfrm>
          <a:custGeom>
            <a:avLst/>
            <a:gdLst>
              <a:gd name="connsiteX0" fmla="*/ 18160 w 4375150"/>
              <a:gd name="connsiteY0" fmla="*/ 378841 h 374650"/>
              <a:gd name="connsiteX1" fmla="*/ 4375911 w 4375150"/>
              <a:gd name="connsiteY1" fmla="*/ 378841 h 374650"/>
              <a:gd name="connsiteX2" fmla="*/ 4375911 w 4375150"/>
              <a:gd name="connsiteY2" fmla="*/ 13081 h 374650"/>
              <a:gd name="connsiteX3" fmla="*/ 18160 w 4375150"/>
              <a:gd name="connsiteY3" fmla="*/ 13081 h 374650"/>
              <a:gd name="connsiteX4" fmla="*/ 18160 w 4375150"/>
              <a:gd name="connsiteY4" fmla="*/ 378841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374650">
                <a:moveTo>
                  <a:pt x="18160" y="378841"/>
                </a:moveTo>
                <a:lnTo>
                  <a:pt x="4375911" y="378841"/>
                </a:lnTo>
                <a:lnTo>
                  <a:pt x="4375911" y="13081"/>
                </a:lnTo>
                <a:lnTo>
                  <a:pt x="18160" y="13081"/>
                </a:lnTo>
                <a:lnTo>
                  <a:pt x="18160" y="378841"/>
                </a:lnTo>
                <a:close/>
              </a:path>
            </a:pathLst>
          </a:custGeom>
          <a:solidFill>
            <a:srgbClr val="4E80B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5"/>
          <p:cNvSpPr/>
          <p:nvPr/>
        </p:nvSpPr>
        <p:spPr>
          <a:xfrm>
            <a:off x="234950" y="831850"/>
            <a:ext cx="4362450" cy="831850"/>
          </a:xfrm>
          <a:custGeom>
            <a:avLst/>
            <a:gdLst>
              <a:gd name="connsiteX0" fmla="*/ 16573 w 4362450"/>
              <a:gd name="connsiteY0" fmla="*/ 833501 h 831850"/>
              <a:gd name="connsiteX1" fmla="*/ 4374324 w 4362450"/>
              <a:gd name="connsiteY1" fmla="*/ 833501 h 831850"/>
              <a:gd name="connsiteX2" fmla="*/ 4374324 w 4362450"/>
              <a:gd name="connsiteY2" fmla="*/ 10541 h 831850"/>
              <a:gd name="connsiteX3" fmla="*/ 16573 w 4362450"/>
              <a:gd name="connsiteY3" fmla="*/ 10541 h 831850"/>
              <a:gd name="connsiteX4" fmla="*/ 16573 w 4362450"/>
              <a:gd name="connsiteY4" fmla="*/ 833501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831850">
                <a:moveTo>
                  <a:pt x="16573" y="833501"/>
                </a:moveTo>
                <a:lnTo>
                  <a:pt x="4374324" y="833501"/>
                </a:lnTo>
                <a:lnTo>
                  <a:pt x="4374324" y="10541"/>
                </a:lnTo>
                <a:lnTo>
                  <a:pt x="16573" y="10541"/>
                </a:lnTo>
                <a:lnTo>
                  <a:pt x="16573" y="83350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6"/>
          <p:cNvSpPr/>
          <p:nvPr/>
        </p:nvSpPr>
        <p:spPr>
          <a:xfrm>
            <a:off x="4591050" y="831850"/>
            <a:ext cx="4375150" cy="831850"/>
          </a:xfrm>
          <a:custGeom>
            <a:avLst/>
            <a:gdLst>
              <a:gd name="connsiteX0" fmla="*/ 18160 w 4375150"/>
              <a:gd name="connsiteY0" fmla="*/ 833501 h 831850"/>
              <a:gd name="connsiteX1" fmla="*/ 4375911 w 4375150"/>
              <a:gd name="connsiteY1" fmla="*/ 833501 h 831850"/>
              <a:gd name="connsiteX2" fmla="*/ 4375911 w 4375150"/>
              <a:gd name="connsiteY2" fmla="*/ 10541 h 831850"/>
              <a:gd name="connsiteX3" fmla="*/ 18160 w 4375150"/>
              <a:gd name="connsiteY3" fmla="*/ 10541 h 831850"/>
              <a:gd name="connsiteX4" fmla="*/ 18160 w 4375150"/>
              <a:gd name="connsiteY4" fmla="*/ 833501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831850">
                <a:moveTo>
                  <a:pt x="18160" y="833501"/>
                </a:moveTo>
                <a:lnTo>
                  <a:pt x="4375911" y="833501"/>
                </a:lnTo>
                <a:lnTo>
                  <a:pt x="4375911" y="10541"/>
                </a:lnTo>
                <a:lnTo>
                  <a:pt x="18160" y="10541"/>
                </a:lnTo>
                <a:lnTo>
                  <a:pt x="18160" y="83350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7"/>
          <p:cNvSpPr/>
          <p:nvPr/>
        </p:nvSpPr>
        <p:spPr>
          <a:xfrm>
            <a:off x="234950" y="1657350"/>
            <a:ext cx="4362450" cy="603250"/>
          </a:xfrm>
          <a:custGeom>
            <a:avLst/>
            <a:gdLst>
              <a:gd name="connsiteX0" fmla="*/ 16573 w 4362450"/>
              <a:gd name="connsiteY0" fmla="*/ 613791 h 603250"/>
              <a:gd name="connsiteX1" fmla="*/ 4374324 w 4362450"/>
              <a:gd name="connsiteY1" fmla="*/ 613791 h 603250"/>
              <a:gd name="connsiteX2" fmla="*/ 4374324 w 4362450"/>
              <a:gd name="connsiteY2" fmla="*/ 7988 h 603250"/>
              <a:gd name="connsiteX3" fmla="*/ 16573 w 4362450"/>
              <a:gd name="connsiteY3" fmla="*/ 7988 h 603250"/>
              <a:gd name="connsiteX4" fmla="*/ 16573 w 4362450"/>
              <a:gd name="connsiteY4" fmla="*/ 613791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603250">
                <a:moveTo>
                  <a:pt x="16573" y="613791"/>
                </a:moveTo>
                <a:lnTo>
                  <a:pt x="4374324" y="613791"/>
                </a:lnTo>
                <a:lnTo>
                  <a:pt x="4374324" y="7988"/>
                </a:lnTo>
                <a:lnTo>
                  <a:pt x="16573" y="7988"/>
                </a:lnTo>
                <a:lnTo>
                  <a:pt x="16573" y="61379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8"/>
          <p:cNvSpPr/>
          <p:nvPr/>
        </p:nvSpPr>
        <p:spPr>
          <a:xfrm>
            <a:off x="4591050" y="1657350"/>
            <a:ext cx="4375150" cy="603250"/>
          </a:xfrm>
          <a:custGeom>
            <a:avLst/>
            <a:gdLst>
              <a:gd name="connsiteX0" fmla="*/ 18160 w 4375150"/>
              <a:gd name="connsiteY0" fmla="*/ 613791 h 603250"/>
              <a:gd name="connsiteX1" fmla="*/ 4375911 w 4375150"/>
              <a:gd name="connsiteY1" fmla="*/ 613791 h 603250"/>
              <a:gd name="connsiteX2" fmla="*/ 4375911 w 4375150"/>
              <a:gd name="connsiteY2" fmla="*/ 7988 h 603250"/>
              <a:gd name="connsiteX3" fmla="*/ 18160 w 4375150"/>
              <a:gd name="connsiteY3" fmla="*/ 7988 h 603250"/>
              <a:gd name="connsiteX4" fmla="*/ 18160 w 4375150"/>
              <a:gd name="connsiteY4" fmla="*/ 613791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603250">
                <a:moveTo>
                  <a:pt x="18160" y="613791"/>
                </a:moveTo>
                <a:lnTo>
                  <a:pt x="4375911" y="613791"/>
                </a:lnTo>
                <a:lnTo>
                  <a:pt x="4375911" y="7988"/>
                </a:lnTo>
                <a:lnTo>
                  <a:pt x="18160" y="7988"/>
                </a:lnTo>
                <a:lnTo>
                  <a:pt x="18160" y="61379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9"/>
          <p:cNvSpPr/>
          <p:nvPr/>
        </p:nvSpPr>
        <p:spPr>
          <a:xfrm>
            <a:off x="234950" y="2254250"/>
            <a:ext cx="4362450" cy="590550"/>
          </a:xfrm>
          <a:custGeom>
            <a:avLst/>
            <a:gdLst>
              <a:gd name="connsiteX0" fmla="*/ 16573 w 4362450"/>
              <a:gd name="connsiteY0" fmla="*/ 596011 h 590550"/>
              <a:gd name="connsiteX1" fmla="*/ 4374324 w 4362450"/>
              <a:gd name="connsiteY1" fmla="*/ 596011 h 590550"/>
              <a:gd name="connsiteX2" fmla="*/ 4374324 w 4362450"/>
              <a:gd name="connsiteY2" fmla="*/ 16891 h 590550"/>
              <a:gd name="connsiteX3" fmla="*/ 16573 w 4362450"/>
              <a:gd name="connsiteY3" fmla="*/ 16891 h 590550"/>
              <a:gd name="connsiteX4" fmla="*/ 16573 w 4362450"/>
              <a:gd name="connsiteY4" fmla="*/ 596011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590550">
                <a:moveTo>
                  <a:pt x="16573" y="596011"/>
                </a:moveTo>
                <a:lnTo>
                  <a:pt x="4374324" y="596011"/>
                </a:lnTo>
                <a:lnTo>
                  <a:pt x="4374324" y="16891"/>
                </a:lnTo>
                <a:lnTo>
                  <a:pt x="16573" y="16891"/>
                </a:lnTo>
                <a:lnTo>
                  <a:pt x="16573" y="59601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20"/>
          <p:cNvSpPr/>
          <p:nvPr/>
        </p:nvSpPr>
        <p:spPr>
          <a:xfrm>
            <a:off x="4591050" y="2254250"/>
            <a:ext cx="4375150" cy="590550"/>
          </a:xfrm>
          <a:custGeom>
            <a:avLst/>
            <a:gdLst>
              <a:gd name="connsiteX0" fmla="*/ 18160 w 4375150"/>
              <a:gd name="connsiteY0" fmla="*/ 596011 h 590550"/>
              <a:gd name="connsiteX1" fmla="*/ 4375911 w 4375150"/>
              <a:gd name="connsiteY1" fmla="*/ 596011 h 590550"/>
              <a:gd name="connsiteX2" fmla="*/ 4375911 w 4375150"/>
              <a:gd name="connsiteY2" fmla="*/ 16891 h 590550"/>
              <a:gd name="connsiteX3" fmla="*/ 18160 w 4375150"/>
              <a:gd name="connsiteY3" fmla="*/ 16891 h 590550"/>
              <a:gd name="connsiteX4" fmla="*/ 18160 w 4375150"/>
              <a:gd name="connsiteY4" fmla="*/ 596011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590550">
                <a:moveTo>
                  <a:pt x="18160" y="596011"/>
                </a:moveTo>
                <a:lnTo>
                  <a:pt x="4375911" y="596011"/>
                </a:lnTo>
                <a:lnTo>
                  <a:pt x="4375911" y="16891"/>
                </a:lnTo>
                <a:lnTo>
                  <a:pt x="18160" y="16891"/>
                </a:lnTo>
                <a:lnTo>
                  <a:pt x="18160" y="59601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1"/>
          <p:cNvSpPr/>
          <p:nvPr/>
        </p:nvSpPr>
        <p:spPr>
          <a:xfrm>
            <a:off x="234950" y="2838450"/>
            <a:ext cx="4362450" cy="590550"/>
          </a:xfrm>
          <a:custGeom>
            <a:avLst/>
            <a:gdLst>
              <a:gd name="connsiteX0" fmla="*/ 16573 w 4362450"/>
              <a:gd name="connsiteY0" fmla="*/ 590931 h 590550"/>
              <a:gd name="connsiteX1" fmla="*/ 4374324 w 4362450"/>
              <a:gd name="connsiteY1" fmla="*/ 590931 h 590550"/>
              <a:gd name="connsiteX2" fmla="*/ 4374324 w 4362450"/>
              <a:gd name="connsiteY2" fmla="*/ 11811 h 590550"/>
              <a:gd name="connsiteX3" fmla="*/ 16573 w 4362450"/>
              <a:gd name="connsiteY3" fmla="*/ 11811 h 590550"/>
              <a:gd name="connsiteX4" fmla="*/ 16573 w 4362450"/>
              <a:gd name="connsiteY4" fmla="*/ 590931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590550">
                <a:moveTo>
                  <a:pt x="16573" y="590931"/>
                </a:moveTo>
                <a:lnTo>
                  <a:pt x="4374324" y="590931"/>
                </a:lnTo>
                <a:lnTo>
                  <a:pt x="4374324" y="11811"/>
                </a:lnTo>
                <a:lnTo>
                  <a:pt x="16573" y="11811"/>
                </a:lnTo>
                <a:lnTo>
                  <a:pt x="16573" y="59093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2"/>
          <p:cNvSpPr/>
          <p:nvPr/>
        </p:nvSpPr>
        <p:spPr>
          <a:xfrm>
            <a:off x="4591050" y="2838450"/>
            <a:ext cx="4375150" cy="590550"/>
          </a:xfrm>
          <a:custGeom>
            <a:avLst/>
            <a:gdLst>
              <a:gd name="connsiteX0" fmla="*/ 18160 w 4375150"/>
              <a:gd name="connsiteY0" fmla="*/ 590931 h 590550"/>
              <a:gd name="connsiteX1" fmla="*/ 4375911 w 4375150"/>
              <a:gd name="connsiteY1" fmla="*/ 590931 h 590550"/>
              <a:gd name="connsiteX2" fmla="*/ 4375911 w 4375150"/>
              <a:gd name="connsiteY2" fmla="*/ 11811 h 590550"/>
              <a:gd name="connsiteX3" fmla="*/ 18160 w 4375150"/>
              <a:gd name="connsiteY3" fmla="*/ 11811 h 590550"/>
              <a:gd name="connsiteX4" fmla="*/ 18160 w 4375150"/>
              <a:gd name="connsiteY4" fmla="*/ 590931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590550">
                <a:moveTo>
                  <a:pt x="18160" y="590931"/>
                </a:moveTo>
                <a:lnTo>
                  <a:pt x="4375911" y="590931"/>
                </a:lnTo>
                <a:lnTo>
                  <a:pt x="4375911" y="11811"/>
                </a:lnTo>
                <a:lnTo>
                  <a:pt x="18160" y="11811"/>
                </a:lnTo>
                <a:lnTo>
                  <a:pt x="18160" y="59093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3"/>
          <p:cNvSpPr/>
          <p:nvPr/>
        </p:nvSpPr>
        <p:spPr>
          <a:xfrm>
            <a:off x="234950" y="3422650"/>
            <a:ext cx="4362450" cy="577850"/>
          </a:xfrm>
          <a:custGeom>
            <a:avLst/>
            <a:gdLst>
              <a:gd name="connsiteX0" fmla="*/ 16573 w 4362450"/>
              <a:gd name="connsiteY0" fmla="*/ 585851 h 577850"/>
              <a:gd name="connsiteX1" fmla="*/ 4374324 w 4362450"/>
              <a:gd name="connsiteY1" fmla="*/ 585851 h 577850"/>
              <a:gd name="connsiteX2" fmla="*/ 4374324 w 4362450"/>
              <a:gd name="connsiteY2" fmla="*/ 6731 h 577850"/>
              <a:gd name="connsiteX3" fmla="*/ 16573 w 4362450"/>
              <a:gd name="connsiteY3" fmla="*/ 6731 h 577850"/>
              <a:gd name="connsiteX4" fmla="*/ 16573 w 4362450"/>
              <a:gd name="connsiteY4" fmla="*/ 585851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577850">
                <a:moveTo>
                  <a:pt x="16573" y="585851"/>
                </a:moveTo>
                <a:lnTo>
                  <a:pt x="4374324" y="585851"/>
                </a:lnTo>
                <a:lnTo>
                  <a:pt x="4374324" y="6731"/>
                </a:lnTo>
                <a:lnTo>
                  <a:pt x="16573" y="6731"/>
                </a:lnTo>
                <a:lnTo>
                  <a:pt x="16573" y="58585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4"/>
          <p:cNvSpPr/>
          <p:nvPr/>
        </p:nvSpPr>
        <p:spPr>
          <a:xfrm>
            <a:off x="4591050" y="3422650"/>
            <a:ext cx="4375150" cy="577850"/>
          </a:xfrm>
          <a:custGeom>
            <a:avLst/>
            <a:gdLst>
              <a:gd name="connsiteX0" fmla="*/ 18160 w 4375150"/>
              <a:gd name="connsiteY0" fmla="*/ 585851 h 577850"/>
              <a:gd name="connsiteX1" fmla="*/ 4375911 w 4375150"/>
              <a:gd name="connsiteY1" fmla="*/ 585851 h 577850"/>
              <a:gd name="connsiteX2" fmla="*/ 4375911 w 4375150"/>
              <a:gd name="connsiteY2" fmla="*/ 6731 h 577850"/>
              <a:gd name="connsiteX3" fmla="*/ 18160 w 4375150"/>
              <a:gd name="connsiteY3" fmla="*/ 6731 h 577850"/>
              <a:gd name="connsiteX4" fmla="*/ 18160 w 4375150"/>
              <a:gd name="connsiteY4" fmla="*/ 585851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577850">
                <a:moveTo>
                  <a:pt x="18160" y="585851"/>
                </a:moveTo>
                <a:lnTo>
                  <a:pt x="4375911" y="585851"/>
                </a:lnTo>
                <a:lnTo>
                  <a:pt x="4375911" y="6731"/>
                </a:lnTo>
                <a:lnTo>
                  <a:pt x="18160" y="6731"/>
                </a:lnTo>
                <a:lnTo>
                  <a:pt x="18160" y="585851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5"/>
          <p:cNvSpPr/>
          <p:nvPr/>
        </p:nvSpPr>
        <p:spPr>
          <a:xfrm>
            <a:off x="234950" y="3994150"/>
            <a:ext cx="4362450" cy="831850"/>
          </a:xfrm>
          <a:custGeom>
            <a:avLst/>
            <a:gdLst>
              <a:gd name="connsiteX0" fmla="*/ 16573 w 4362450"/>
              <a:gd name="connsiteY0" fmla="*/ 837311 h 831850"/>
              <a:gd name="connsiteX1" fmla="*/ 4374324 w 4362450"/>
              <a:gd name="connsiteY1" fmla="*/ 837311 h 831850"/>
              <a:gd name="connsiteX2" fmla="*/ 4374324 w 4362450"/>
              <a:gd name="connsiteY2" fmla="*/ 14351 h 831850"/>
              <a:gd name="connsiteX3" fmla="*/ 16573 w 4362450"/>
              <a:gd name="connsiteY3" fmla="*/ 14351 h 831850"/>
              <a:gd name="connsiteX4" fmla="*/ 16573 w 4362450"/>
              <a:gd name="connsiteY4" fmla="*/ 837311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831850">
                <a:moveTo>
                  <a:pt x="16573" y="837311"/>
                </a:moveTo>
                <a:lnTo>
                  <a:pt x="4374324" y="837311"/>
                </a:lnTo>
                <a:lnTo>
                  <a:pt x="4374324" y="14351"/>
                </a:lnTo>
                <a:lnTo>
                  <a:pt x="16573" y="14351"/>
                </a:lnTo>
                <a:lnTo>
                  <a:pt x="16573" y="83731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6"/>
          <p:cNvSpPr/>
          <p:nvPr/>
        </p:nvSpPr>
        <p:spPr>
          <a:xfrm>
            <a:off x="4591050" y="3994150"/>
            <a:ext cx="4375150" cy="831850"/>
          </a:xfrm>
          <a:custGeom>
            <a:avLst/>
            <a:gdLst>
              <a:gd name="connsiteX0" fmla="*/ 18160 w 4375150"/>
              <a:gd name="connsiteY0" fmla="*/ 837311 h 831850"/>
              <a:gd name="connsiteX1" fmla="*/ 4375911 w 4375150"/>
              <a:gd name="connsiteY1" fmla="*/ 837311 h 831850"/>
              <a:gd name="connsiteX2" fmla="*/ 4375911 w 4375150"/>
              <a:gd name="connsiteY2" fmla="*/ 14351 h 831850"/>
              <a:gd name="connsiteX3" fmla="*/ 18160 w 4375150"/>
              <a:gd name="connsiteY3" fmla="*/ 14351 h 831850"/>
              <a:gd name="connsiteX4" fmla="*/ 18160 w 4375150"/>
              <a:gd name="connsiteY4" fmla="*/ 837311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831850">
                <a:moveTo>
                  <a:pt x="18160" y="837311"/>
                </a:moveTo>
                <a:lnTo>
                  <a:pt x="4375911" y="837311"/>
                </a:lnTo>
                <a:lnTo>
                  <a:pt x="4375911" y="14351"/>
                </a:lnTo>
                <a:lnTo>
                  <a:pt x="18160" y="14351"/>
                </a:lnTo>
                <a:lnTo>
                  <a:pt x="18160" y="837311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7"/>
          <p:cNvSpPr/>
          <p:nvPr/>
        </p:nvSpPr>
        <p:spPr>
          <a:xfrm>
            <a:off x="234950" y="4819650"/>
            <a:ext cx="4362450" cy="679450"/>
          </a:xfrm>
          <a:custGeom>
            <a:avLst/>
            <a:gdLst>
              <a:gd name="connsiteX0" fmla="*/ 16573 w 4362450"/>
              <a:gd name="connsiteY0" fmla="*/ 683133 h 679450"/>
              <a:gd name="connsiteX1" fmla="*/ 4374324 w 4362450"/>
              <a:gd name="connsiteY1" fmla="*/ 683133 h 679450"/>
              <a:gd name="connsiteX2" fmla="*/ 4374324 w 4362450"/>
              <a:gd name="connsiteY2" fmla="*/ 11811 h 679450"/>
              <a:gd name="connsiteX3" fmla="*/ 16573 w 4362450"/>
              <a:gd name="connsiteY3" fmla="*/ 11811 h 679450"/>
              <a:gd name="connsiteX4" fmla="*/ 16573 w 4362450"/>
              <a:gd name="connsiteY4" fmla="*/ 68313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679450">
                <a:moveTo>
                  <a:pt x="16573" y="683133"/>
                </a:moveTo>
                <a:lnTo>
                  <a:pt x="4374324" y="683133"/>
                </a:lnTo>
                <a:lnTo>
                  <a:pt x="4374324" y="11811"/>
                </a:lnTo>
                <a:lnTo>
                  <a:pt x="16573" y="11811"/>
                </a:lnTo>
                <a:lnTo>
                  <a:pt x="16573" y="683133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8"/>
          <p:cNvSpPr/>
          <p:nvPr/>
        </p:nvSpPr>
        <p:spPr>
          <a:xfrm>
            <a:off x="4591050" y="4819650"/>
            <a:ext cx="4375150" cy="679450"/>
          </a:xfrm>
          <a:custGeom>
            <a:avLst/>
            <a:gdLst>
              <a:gd name="connsiteX0" fmla="*/ 18160 w 4375150"/>
              <a:gd name="connsiteY0" fmla="*/ 683133 h 679450"/>
              <a:gd name="connsiteX1" fmla="*/ 4375911 w 4375150"/>
              <a:gd name="connsiteY1" fmla="*/ 683133 h 679450"/>
              <a:gd name="connsiteX2" fmla="*/ 4375911 w 4375150"/>
              <a:gd name="connsiteY2" fmla="*/ 11811 h 679450"/>
              <a:gd name="connsiteX3" fmla="*/ 18160 w 4375150"/>
              <a:gd name="connsiteY3" fmla="*/ 11811 h 679450"/>
              <a:gd name="connsiteX4" fmla="*/ 18160 w 4375150"/>
              <a:gd name="connsiteY4" fmla="*/ 68313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679450">
                <a:moveTo>
                  <a:pt x="18160" y="683133"/>
                </a:moveTo>
                <a:lnTo>
                  <a:pt x="4375911" y="683133"/>
                </a:lnTo>
                <a:lnTo>
                  <a:pt x="4375911" y="11811"/>
                </a:lnTo>
                <a:lnTo>
                  <a:pt x="18160" y="11811"/>
                </a:lnTo>
                <a:lnTo>
                  <a:pt x="18160" y="683133"/>
                </a:lnTo>
                <a:close/>
              </a:path>
            </a:pathLst>
          </a:custGeom>
          <a:solidFill>
            <a:srgbClr val="CFD6E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9"/>
          <p:cNvSpPr/>
          <p:nvPr/>
        </p:nvSpPr>
        <p:spPr>
          <a:xfrm>
            <a:off x="234950" y="5492750"/>
            <a:ext cx="4362450" cy="679450"/>
          </a:xfrm>
          <a:custGeom>
            <a:avLst/>
            <a:gdLst>
              <a:gd name="connsiteX0" fmla="*/ 16573 w 4362450"/>
              <a:gd name="connsiteY0" fmla="*/ 681393 h 679450"/>
              <a:gd name="connsiteX1" fmla="*/ 4374324 w 4362450"/>
              <a:gd name="connsiteY1" fmla="*/ 681393 h 679450"/>
              <a:gd name="connsiteX2" fmla="*/ 4374324 w 4362450"/>
              <a:gd name="connsiteY2" fmla="*/ 10083 h 679450"/>
              <a:gd name="connsiteX3" fmla="*/ 16573 w 4362450"/>
              <a:gd name="connsiteY3" fmla="*/ 10083 h 679450"/>
              <a:gd name="connsiteX4" fmla="*/ 16573 w 4362450"/>
              <a:gd name="connsiteY4" fmla="*/ 6813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0" h="679450">
                <a:moveTo>
                  <a:pt x="16573" y="681393"/>
                </a:moveTo>
                <a:lnTo>
                  <a:pt x="4374324" y="681393"/>
                </a:lnTo>
                <a:lnTo>
                  <a:pt x="4374324" y="10083"/>
                </a:lnTo>
                <a:lnTo>
                  <a:pt x="16573" y="10083"/>
                </a:lnTo>
                <a:lnTo>
                  <a:pt x="16573" y="681393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30"/>
          <p:cNvSpPr/>
          <p:nvPr/>
        </p:nvSpPr>
        <p:spPr>
          <a:xfrm>
            <a:off x="4591050" y="5492750"/>
            <a:ext cx="4375150" cy="679450"/>
          </a:xfrm>
          <a:custGeom>
            <a:avLst/>
            <a:gdLst>
              <a:gd name="connsiteX0" fmla="*/ 18160 w 4375150"/>
              <a:gd name="connsiteY0" fmla="*/ 681393 h 679450"/>
              <a:gd name="connsiteX1" fmla="*/ 4375911 w 4375150"/>
              <a:gd name="connsiteY1" fmla="*/ 681393 h 679450"/>
              <a:gd name="connsiteX2" fmla="*/ 4375911 w 4375150"/>
              <a:gd name="connsiteY2" fmla="*/ 10083 h 679450"/>
              <a:gd name="connsiteX3" fmla="*/ 18160 w 4375150"/>
              <a:gd name="connsiteY3" fmla="*/ 10083 h 679450"/>
              <a:gd name="connsiteX4" fmla="*/ 18160 w 4375150"/>
              <a:gd name="connsiteY4" fmla="*/ 681393 h 67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150" h="679450">
                <a:moveTo>
                  <a:pt x="18160" y="681393"/>
                </a:moveTo>
                <a:lnTo>
                  <a:pt x="4375911" y="681393"/>
                </a:lnTo>
                <a:lnTo>
                  <a:pt x="4375911" y="10083"/>
                </a:lnTo>
                <a:lnTo>
                  <a:pt x="18160" y="10083"/>
                </a:lnTo>
                <a:lnTo>
                  <a:pt x="18160" y="681393"/>
                </a:lnTo>
                <a:close/>
              </a:path>
            </a:pathLst>
          </a:custGeom>
          <a:solidFill>
            <a:srgbClr val="E8EBF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1"/>
          <p:cNvSpPr/>
          <p:nvPr/>
        </p:nvSpPr>
        <p:spPr>
          <a:xfrm>
            <a:off x="4591050" y="463550"/>
            <a:ext cx="19050" cy="5708650"/>
          </a:xfrm>
          <a:custGeom>
            <a:avLst/>
            <a:gdLst>
              <a:gd name="connsiteX0" fmla="*/ 18160 w 19050"/>
              <a:gd name="connsiteY0" fmla="*/ 6731 h 5708650"/>
              <a:gd name="connsiteX1" fmla="*/ 18160 w 19050"/>
              <a:gd name="connsiteY1" fmla="*/ 5716943 h 570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5708650">
                <a:moveTo>
                  <a:pt x="18160" y="6731"/>
                </a:moveTo>
                <a:lnTo>
                  <a:pt x="18160" y="571694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2"/>
          <p:cNvSpPr/>
          <p:nvPr/>
        </p:nvSpPr>
        <p:spPr>
          <a:xfrm>
            <a:off x="222250" y="819150"/>
            <a:ext cx="8743950" cy="57150"/>
          </a:xfrm>
          <a:custGeom>
            <a:avLst/>
            <a:gdLst>
              <a:gd name="connsiteX0" fmla="*/ 22923 w 8743950"/>
              <a:gd name="connsiteY0" fmla="*/ 23241 h 57150"/>
              <a:gd name="connsiteX1" fmla="*/ 8751061 w 8743950"/>
              <a:gd name="connsiteY1" fmla="*/ 23241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57150">
                <a:moveTo>
                  <a:pt x="22923" y="23241"/>
                </a:moveTo>
                <a:lnTo>
                  <a:pt x="8751061" y="23241"/>
                </a:lnTo>
              </a:path>
            </a:pathLst>
          </a:custGeom>
          <a:ln w="381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3"/>
          <p:cNvSpPr/>
          <p:nvPr/>
        </p:nvSpPr>
        <p:spPr>
          <a:xfrm>
            <a:off x="222250" y="1644650"/>
            <a:ext cx="8743950" cy="31750"/>
          </a:xfrm>
          <a:custGeom>
            <a:avLst/>
            <a:gdLst>
              <a:gd name="connsiteX0" fmla="*/ 22923 w 8743950"/>
              <a:gd name="connsiteY0" fmla="*/ 20701 h 31750"/>
              <a:gd name="connsiteX1" fmla="*/ 8751061 w 8743950"/>
              <a:gd name="connsiteY1" fmla="*/ 2070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0701"/>
                </a:moveTo>
                <a:lnTo>
                  <a:pt x="8751061" y="2070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4"/>
          <p:cNvSpPr/>
          <p:nvPr/>
        </p:nvSpPr>
        <p:spPr>
          <a:xfrm>
            <a:off x="222250" y="2241550"/>
            <a:ext cx="8743950" cy="31750"/>
          </a:xfrm>
          <a:custGeom>
            <a:avLst/>
            <a:gdLst>
              <a:gd name="connsiteX0" fmla="*/ 22923 w 8743950"/>
              <a:gd name="connsiteY0" fmla="*/ 29591 h 31750"/>
              <a:gd name="connsiteX1" fmla="*/ 8751061 w 8743950"/>
              <a:gd name="connsiteY1" fmla="*/ 2959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9591"/>
                </a:moveTo>
                <a:lnTo>
                  <a:pt x="8751061" y="2959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5"/>
          <p:cNvSpPr/>
          <p:nvPr/>
        </p:nvSpPr>
        <p:spPr>
          <a:xfrm>
            <a:off x="222250" y="2825750"/>
            <a:ext cx="8743950" cy="31750"/>
          </a:xfrm>
          <a:custGeom>
            <a:avLst/>
            <a:gdLst>
              <a:gd name="connsiteX0" fmla="*/ 22923 w 8743950"/>
              <a:gd name="connsiteY0" fmla="*/ 24511 h 31750"/>
              <a:gd name="connsiteX1" fmla="*/ 8751061 w 8743950"/>
              <a:gd name="connsiteY1" fmla="*/ 2451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4511"/>
                </a:moveTo>
                <a:lnTo>
                  <a:pt x="8751061" y="2451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6"/>
          <p:cNvSpPr/>
          <p:nvPr/>
        </p:nvSpPr>
        <p:spPr>
          <a:xfrm>
            <a:off x="222250" y="3409950"/>
            <a:ext cx="8743950" cy="31750"/>
          </a:xfrm>
          <a:custGeom>
            <a:avLst/>
            <a:gdLst>
              <a:gd name="connsiteX0" fmla="*/ 22923 w 8743950"/>
              <a:gd name="connsiteY0" fmla="*/ 19431 h 31750"/>
              <a:gd name="connsiteX1" fmla="*/ 8751061 w 8743950"/>
              <a:gd name="connsiteY1" fmla="*/ 1943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19431"/>
                </a:moveTo>
                <a:lnTo>
                  <a:pt x="8751061" y="1943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7"/>
          <p:cNvSpPr/>
          <p:nvPr/>
        </p:nvSpPr>
        <p:spPr>
          <a:xfrm>
            <a:off x="222250" y="3981450"/>
            <a:ext cx="8743950" cy="31750"/>
          </a:xfrm>
          <a:custGeom>
            <a:avLst/>
            <a:gdLst>
              <a:gd name="connsiteX0" fmla="*/ 22923 w 8743950"/>
              <a:gd name="connsiteY0" fmla="*/ 27051 h 31750"/>
              <a:gd name="connsiteX1" fmla="*/ 8751061 w 8743950"/>
              <a:gd name="connsiteY1" fmla="*/ 2705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7051"/>
                </a:moveTo>
                <a:lnTo>
                  <a:pt x="8751061" y="2705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8"/>
          <p:cNvSpPr/>
          <p:nvPr/>
        </p:nvSpPr>
        <p:spPr>
          <a:xfrm>
            <a:off x="222250" y="4806950"/>
            <a:ext cx="8743950" cy="31750"/>
          </a:xfrm>
          <a:custGeom>
            <a:avLst/>
            <a:gdLst>
              <a:gd name="connsiteX0" fmla="*/ 22923 w 8743950"/>
              <a:gd name="connsiteY0" fmla="*/ 24511 h 31750"/>
              <a:gd name="connsiteX1" fmla="*/ 8751061 w 8743950"/>
              <a:gd name="connsiteY1" fmla="*/ 2451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4511"/>
                </a:moveTo>
                <a:lnTo>
                  <a:pt x="8751061" y="2451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9"/>
          <p:cNvSpPr/>
          <p:nvPr/>
        </p:nvSpPr>
        <p:spPr>
          <a:xfrm>
            <a:off x="222250" y="5480050"/>
            <a:ext cx="8743950" cy="31750"/>
          </a:xfrm>
          <a:custGeom>
            <a:avLst/>
            <a:gdLst>
              <a:gd name="connsiteX0" fmla="*/ 22923 w 8743950"/>
              <a:gd name="connsiteY0" fmla="*/ 22733 h 31750"/>
              <a:gd name="connsiteX1" fmla="*/ 8751061 w 8743950"/>
              <a:gd name="connsiteY1" fmla="*/ 22733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2733"/>
                </a:moveTo>
                <a:lnTo>
                  <a:pt x="8751061" y="2273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40"/>
          <p:cNvSpPr/>
          <p:nvPr/>
        </p:nvSpPr>
        <p:spPr>
          <a:xfrm>
            <a:off x="222250" y="450850"/>
            <a:ext cx="31750" cy="5721350"/>
          </a:xfrm>
          <a:custGeom>
            <a:avLst/>
            <a:gdLst>
              <a:gd name="connsiteX0" fmla="*/ 29273 w 31750"/>
              <a:gd name="connsiteY0" fmla="*/ 19431 h 5721350"/>
              <a:gd name="connsiteX1" fmla="*/ 29273 w 31750"/>
              <a:gd name="connsiteY1" fmla="*/ 5729643 h 572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721350">
                <a:moveTo>
                  <a:pt x="29273" y="19431"/>
                </a:moveTo>
                <a:lnTo>
                  <a:pt x="29273" y="572964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1"/>
          <p:cNvSpPr/>
          <p:nvPr/>
        </p:nvSpPr>
        <p:spPr>
          <a:xfrm>
            <a:off x="8947150" y="450850"/>
            <a:ext cx="31750" cy="5721350"/>
          </a:xfrm>
          <a:custGeom>
            <a:avLst/>
            <a:gdLst>
              <a:gd name="connsiteX0" fmla="*/ 19811 w 31750"/>
              <a:gd name="connsiteY0" fmla="*/ 19431 h 5721350"/>
              <a:gd name="connsiteX1" fmla="*/ 19811 w 31750"/>
              <a:gd name="connsiteY1" fmla="*/ 5729643 h 572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0" h="5721350">
                <a:moveTo>
                  <a:pt x="19811" y="19431"/>
                </a:moveTo>
                <a:lnTo>
                  <a:pt x="19811" y="572964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2"/>
          <p:cNvSpPr/>
          <p:nvPr/>
        </p:nvSpPr>
        <p:spPr>
          <a:xfrm>
            <a:off x="222250" y="450850"/>
            <a:ext cx="8743950" cy="31750"/>
          </a:xfrm>
          <a:custGeom>
            <a:avLst/>
            <a:gdLst>
              <a:gd name="connsiteX0" fmla="*/ 22923 w 8743950"/>
              <a:gd name="connsiteY0" fmla="*/ 25781 h 31750"/>
              <a:gd name="connsiteX1" fmla="*/ 8751061 w 8743950"/>
              <a:gd name="connsiteY1" fmla="*/ 25781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5781"/>
                </a:moveTo>
                <a:lnTo>
                  <a:pt x="8751061" y="25781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3"/>
          <p:cNvSpPr/>
          <p:nvPr/>
        </p:nvSpPr>
        <p:spPr>
          <a:xfrm>
            <a:off x="222250" y="6153150"/>
            <a:ext cx="8743950" cy="31750"/>
          </a:xfrm>
          <a:custGeom>
            <a:avLst/>
            <a:gdLst>
              <a:gd name="connsiteX0" fmla="*/ 22923 w 8743950"/>
              <a:gd name="connsiteY0" fmla="*/ 20993 h 31750"/>
              <a:gd name="connsiteX1" fmla="*/ 8751061 w 8743950"/>
              <a:gd name="connsiteY1" fmla="*/ 20993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43950" h="31750">
                <a:moveTo>
                  <a:pt x="22923" y="20993"/>
                </a:moveTo>
                <a:lnTo>
                  <a:pt x="8751061" y="20993"/>
                </a:lnTo>
              </a:path>
            </a:pathLst>
          </a:custGeom>
          <a:ln w="12700">
            <a:solidFill>
              <a:srgbClr val="FEFEFE">
                <a:alpha val="10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4"/>
          <p:cNvSpPr txBox="1"/>
          <p:nvPr/>
        </p:nvSpPr>
        <p:spPr>
          <a:xfrm>
            <a:off x="342900" y="541528"/>
            <a:ext cx="8368330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Мотивированные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достижением</a:t>
            </a:r>
            <a:r>
              <a:rPr lang="en-US" altLang="zh-CN" sz="1800" b="1" spc="-1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успеха	Мотивированные</a:t>
            </a:r>
            <a:r>
              <a:rPr lang="en-US" altLang="zh-CN" sz="1800" b="1" spc="-8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избеганием</a:t>
            </a:r>
            <a:r>
              <a:rPr lang="en-US" altLang="zh-CN" sz="1800" b="1" spc="-8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неудачи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42900" y="906398"/>
            <a:ext cx="8141277" cy="1916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активны,</a:t>
            </a:r>
            <a:r>
              <a:rPr lang="en-US" altLang="zh-CN" sz="16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инициативны.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	В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инициативны.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встрече</a:t>
            </a:r>
            <a:r>
              <a:rPr lang="en-US" altLang="zh-CN" sz="16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en-US" altLang="zh-CN" sz="16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препятствиям</a:t>
            </a:r>
            <a:r>
              <a:rPr lang="en-US" altLang="zh-CN" sz="1600" spc="2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ищут</a:t>
            </a:r>
            <a:r>
              <a:rPr lang="en-US" altLang="zh-CN" sz="16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способы	</a:t>
            </a:r>
            <a:r>
              <a:rPr lang="en-US" altLang="zh-CN" sz="1600" spc="25" dirty="0">
                <a:solidFill>
                  <a:srgbClr val="000000"/>
                </a:solidFill>
                <a:latin typeface="Calibri"/>
                <a:ea typeface="Calibri"/>
              </a:rPr>
              <a:t>вполнении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25" dirty="0">
                <a:solidFill>
                  <a:srgbClr val="000000"/>
                </a:solidFill>
                <a:latin typeface="Calibri"/>
                <a:ea typeface="Calibri"/>
              </a:rPr>
              <a:t>ответственных</a:t>
            </a:r>
            <a:r>
              <a:rPr lang="en-US" altLang="zh-CN" sz="16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25" dirty="0">
                <a:solidFill>
                  <a:srgbClr val="000000"/>
                </a:solidFill>
                <a:latin typeface="Calibri"/>
                <a:ea typeface="Calibri"/>
              </a:rPr>
              <a:t>заданий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34" dirty="0">
                <a:solidFill>
                  <a:srgbClr val="000000"/>
                </a:solidFill>
                <a:latin typeface="Calibri"/>
                <a:ea typeface="Calibri"/>
              </a:rPr>
              <a:t>ищут</a:t>
            </a:r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</a:rPr>
              <a:t>преодоления.	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причины</a:t>
            </a:r>
            <a:r>
              <a:rPr lang="en-US" altLang="zh-CN" sz="160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отказа.</a:t>
            </a:r>
          </a:p>
          <a:p>
            <a:pPr>
              <a:lnSpc>
                <a:spcPts val="7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Продуктивность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деятельности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меньшей	Продуктивность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во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многом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зависит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от</a:t>
            </a:r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степени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зависят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en-US" altLang="zh-CN" sz="1600" spc="89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контроля.	</a:t>
            </a:r>
            <a:r>
              <a:rPr lang="en-US" altLang="zh-CN" sz="1600" spc="-15" dirty="0">
                <a:solidFill>
                  <a:srgbClr val="000000"/>
                </a:solidFill>
                <a:latin typeface="Calibri"/>
                <a:ea typeface="Calibri"/>
              </a:rPr>
              <a:t>контроля.</a:t>
            </a:r>
          </a:p>
          <a:p>
            <a:pPr>
              <a:lnSpc>
                <a:spcPts val="9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Предпочитают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выбирать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средние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трудности	Предпочитают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выбирать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экстремальные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по</a:t>
            </a:r>
          </a:p>
          <a:p>
            <a:pPr marL="0">
              <a:lnSpc>
                <a:spcPct val="100000"/>
              </a:lnSpc>
              <a:tabLst>
                <a:tab pos="435864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слегка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завышенные</a:t>
            </a:r>
            <a:r>
              <a:rPr lang="en-US" altLang="zh-CN" sz="1600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цели.	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</a:rPr>
              <a:t>трудности</a:t>
            </a:r>
            <a:r>
              <a:rPr lang="en-US" altLang="zh-CN" sz="16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</a:rPr>
              <a:t>цели.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42900" y="2924822"/>
            <a:ext cx="3300945" cy="467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высокой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степени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выражен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«Эффект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незаконченного</a:t>
            </a:r>
            <a:r>
              <a:rPr lang="en-US" altLang="zh-CN" sz="16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действия».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701540" y="2924822"/>
            <a:ext cx="3367932" cy="467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меньшей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степени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выражен</a:t>
            </a:r>
            <a:r>
              <a:rPr lang="en-US" altLang="zh-CN" sz="160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«Эффект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незаконченного</a:t>
            </a:r>
            <a:r>
              <a:rPr lang="en-US" altLang="zh-CN" sz="16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действия».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42900" y="3504057"/>
            <a:ext cx="3481535" cy="467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случае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чередования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успехов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неудач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склонны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переоценке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своих</a:t>
            </a:r>
            <a:r>
              <a:rPr lang="en-US" altLang="zh-CN" sz="16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неудач.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701540" y="3504057"/>
            <a:ext cx="3481534" cy="467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случае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чередования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успехов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неудач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склонны</a:t>
            </a:r>
            <a:r>
              <a:rPr lang="en-US" altLang="zh-CN" sz="16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переоценке</a:t>
            </a:r>
            <a:r>
              <a:rPr lang="en-US" altLang="zh-CN" sz="16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своих</a:t>
            </a:r>
            <a:r>
              <a:rPr lang="en-US" altLang="zh-CN" sz="16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успехов.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42900" y="4088422"/>
            <a:ext cx="3213848" cy="70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условиях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дефицита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времени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выполнении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проблемных</a:t>
            </a:r>
            <a:r>
              <a:rPr lang="en-US" altLang="zh-CN" sz="16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заданий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эффективность</a:t>
            </a:r>
            <a:r>
              <a:rPr lang="en-US" altLang="zh-CN" sz="16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возрастает.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4701540" y="4088422"/>
            <a:ext cx="3213848" cy="70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условиях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дефицита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времени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выполнении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проблемных</a:t>
            </a:r>
            <a:r>
              <a:rPr lang="en-US" altLang="zh-CN" sz="1600" spc="-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заданий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эффективность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снижается.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42900" y="4906390"/>
            <a:ext cx="4002237" cy="46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случае</a:t>
            </a:r>
            <a:r>
              <a:rPr lang="en-US" altLang="zh-CN" sz="16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неудачи</a:t>
            </a:r>
            <a:r>
              <a:rPr lang="en-US" altLang="zh-CN" sz="1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привлекательность</a:t>
            </a:r>
            <a:r>
              <a:rPr lang="en-US" altLang="zh-CN" sz="160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задания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15" dirty="0">
                <a:solidFill>
                  <a:srgbClr val="000000"/>
                </a:solidFill>
                <a:latin typeface="Calibri"/>
                <a:ea typeface="Calibri"/>
              </a:rPr>
              <a:t>возра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стает.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701540" y="4906390"/>
            <a:ext cx="4002237" cy="46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en-US" altLang="zh-CN" sz="1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случае</a:t>
            </a:r>
            <a:r>
              <a:rPr lang="en-US" altLang="zh-CN" sz="16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неудачи</a:t>
            </a:r>
            <a:r>
              <a:rPr lang="en-US" altLang="zh-CN" sz="1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привлекательность</a:t>
            </a:r>
            <a:r>
              <a:rPr lang="en-US" altLang="zh-CN" sz="160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задания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</a:rPr>
              <a:t>уме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</a:rPr>
              <a:t>ньшается.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42900" y="5577865"/>
            <a:ext cx="4132448" cy="46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Восприятие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времени</a:t>
            </a:r>
            <a:r>
              <a:rPr lang="en-US" altLang="zh-CN" sz="1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16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целенаправленного</a:t>
            </a:r>
            <a:r>
              <a:rPr lang="en-US" altLang="zh-CN" sz="16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быстрого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(«Стремительный</a:t>
            </a:r>
            <a:r>
              <a:rPr lang="en-US" altLang="zh-CN" sz="1600" spc="-9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всадник»).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701540" y="5577865"/>
            <a:ext cx="4050522" cy="467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833"/>
              </a:lnSpc>
            </a:pP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Восприятие</a:t>
            </a:r>
            <a:r>
              <a:rPr lang="en-US" altLang="zh-CN" sz="16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времени</a:t>
            </a:r>
            <a:r>
              <a:rPr lang="en-US" altLang="zh-CN" sz="16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en-US" altLang="zh-CN" sz="16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бесцельно</a:t>
            </a:r>
            <a:r>
              <a:rPr lang="en-US" altLang="zh-CN" sz="16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текущего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(«Постоянно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струящийся</a:t>
            </a:r>
            <a:r>
              <a:rPr lang="en-US" altLang="zh-CN" sz="1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</a:rPr>
              <a:t>поток»).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391158" y="1050671"/>
            <a:ext cx="3911651" cy="5074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spc="-5" dirty="0">
                <a:solidFill>
                  <a:srgbClr val="000000"/>
                </a:solidFill>
                <a:latin typeface="Calibri"/>
                <a:ea typeface="Calibri"/>
              </a:rPr>
              <a:t>Индивидуальные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174699" y="1660271"/>
            <a:ext cx="3845447" cy="507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spc="-5" dirty="0">
                <a:solidFill>
                  <a:srgbClr val="000000"/>
                </a:solidFill>
                <a:latin typeface="Calibri"/>
                <a:ea typeface="Calibri"/>
              </a:rPr>
              <a:t>мотивированных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3453757" y="2270252"/>
            <a:ext cx="2695553" cy="507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spc="-10" dirty="0">
                <a:solidFill>
                  <a:srgbClr val="000000"/>
                </a:solidFill>
                <a:latin typeface="Calibri"/>
                <a:ea typeface="Calibri"/>
              </a:rPr>
              <a:t>избеганием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9"/>
          <p:cNvSpPr txBox="1"/>
          <p:nvPr/>
        </p:nvSpPr>
        <p:spPr>
          <a:xfrm>
            <a:off x="948842" y="2011857"/>
            <a:ext cx="7538826" cy="609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Внутренние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мотивы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и</a:t>
            </a:r>
            <a:r>
              <a:rPr lang="en-US" altLang="zh-CN" sz="4000" b="1" spc="-60" dirty="0">
                <a:solidFill>
                  <a:srgbClr val="C60042"/>
                </a:solidFill>
                <a:latin typeface="Calibri"/>
                <a:cs typeface="Calibri"/>
              </a:rPr>
              <a:t> </a:t>
            </a:r>
            <a:r>
              <a:rPr lang="en-US" altLang="zh-CN" sz="4000" b="1" dirty="0">
                <a:solidFill>
                  <a:srgbClr val="C60042"/>
                </a:solidFill>
                <a:latin typeface="Calibri"/>
                <a:ea typeface="Calibri"/>
              </a:rPr>
              <a:t>мотивация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2052</Words>
  <Application>Microsoft Office PowerPoint</Application>
  <PresentationFormat>Экран (4:3)</PresentationFormat>
  <Paragraphs>426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Екатерина Быкова</cp:lastModifiedBy>
  <cp:revision>2</cp:revision>
  <dcterms:created xsi:type="dcterms:W3CDTF">2011-01-21T15:00:27Z</dcterms:created>
  <dcterms:modified xsi:type="dcterms:W3CDTF">2020-11-11T17:04:41Z</dcterms:modified>
</cp:coreProperties>
</file>