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70913" y="2604261"/>
            <a:ext cx="8250173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721" y="1257300"/>
            <a:ext cx="11592556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189"/>
            <a:ext cx="10358120" cy="237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dfconvert.com/membership" TargetMode="External"/><Relationship Id="rId2" Type="http://schemas.openxmlformats.org/officeDocument/2006/relationships/hyperlink" Target="http://www.freepdfconver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989455" marR="5080" indent="-1977389">
              <a:lnSpc>
                <a:spcPts val="6480"/>
              </a:lnSpc>
              <a:spcBef>
                <a:spcPts val="915"/>
              </a:spcBef>
            </a:pPr>
            <a:r>
              <a:rPr spc="-5" dirty="0"/>
              <a:t>Восстановление </a:t>
            </a:r>
            <a:r>
              <a:rPr dirty="0"/>
              <a:t>руки</a:t>
            </a:r>
            <a:r>
              <a:rPr spc="-60" dirty="0"/>
              <a:t> </a:t>
            </a:r>
            <a:r>
              <a:rPr spc="-5" dirty="0"/>
              <a:t>при  спастичности</a:t>
            </a:r>
          </a:p>
        </p:txBody>
      </p:sp>
      <p:sp>
        <p:nvSpPr>
          <p:cNvPr id="5" name="object 5"/>
          <p:cNvSpPr/>
          <p:nvPr/>
        </p:nvSpPr>
        <p:spPr>
          <a:xfrm>
            <a:off x="176784" y="96011"/>
            <a:ext cx="1347216" cy="1359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13135" y="185928"/>
            <a:ext cx="1402079" cy="1316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4744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5B9BD4"/>
                </a:solidFill>
                <a:latin typeface="Calibri Light"/>
                <a:cs typeface="Calibri Light"/>
              </a:rPr>
              <a:t>Спастичность </a:t>
            </a:r>
            <a:r>
              <a:rPr sz="4400" b="0" dirty="0">
                <a:solidFill>
                  <a:srgbClr val="5B9BD4"/>
                </a:solidFill>
                <a:latin typeface="Calibri Light"/>
                <a:cs typeface="Calibri Light"/>
              </a:rPr>
              <a:t>в</a:t>
            </a:r>
            <a:r>
              <a:rPr sz="4400" b="0" spc="-10" dirty="0">
                <a:solidFill>
                  <a:srgbClr val="5B9BD4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5B9BD4"/>
                </a:solidFill>
                <a:latin typeface="Calibri Light"/>
                <a:cs typeface="Calibri Light"/>
              </a:rPr>
              <a:t>неврологии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944100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Спастичность -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15" dirty="0">
                <a:latin typeface="Calibri"/>
                <a:cs typeface="Calibri"/>
              </a:rPr>
              <a:t>двигательное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расстройство,</a:t>
            </a:r>
            <a:endParaRPr sz="2800">
              <a:latin typeface="Calibri"/>
              <a:cs typeface="Calibri"/>
            </a:endParaRPr>
          </a:p>
          <a:p>
            <a:pPr marL="241300" marR="887730">
              <a:lnSpc>
                <a:spcPts val="3020"/>
              </a:lnSpc>
              <a:spcBef>
                <a:spcPts val="220"/>
              </a:spcBef>
            </a:pPr>
            <a:r>
              <a:rPr sz="2800" spc="-10" dirty="0">
                <a:latin typeface="Calibri"/>
                <a:cs typeface="Calibri"/>
              </a:rPr>
              <a:t>характеризующееся </a:t>
            </a:r>
            <a:r>
              <a:rPr sz="2800" spc="-5" dirty="0">
                <a:latin typeface="Calibri"/>
                <a:cs typeface="Calibri"/>
              </a:rPr>
              <a:t>зависимым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скорости увеличением  тонических </a:t>
            </a:r>
            <a:r>
              <a:rPr sz="2800" spc="-15" dirty="0">
                <a:latin typeface="Calibri"/>
                <a:cs typeface="Calibri"/>
              </a:rPr>
              <a:t>рефлексов </a:t>
            </a:r>
            <a:r>
              <a:rPr sz="2800" spc="-10" dirty="0">
                <a:latin typeface="Calibri"/>
                <a:cs typeface="Calibri"/>
              </a:rPr>
              <a:t>растяжения </a:t>
            </a:r>
            <a:r>
              <a:rPr sz="2800" spc="-5" dirty="0">
                <a:latin typeface="Calibri"/>
                <a:cs typeface="Calibri"/>
              </a:rPr>
              <a:t>(мышечного </a:t>
            </a:r>
            <a:r>
              <a:rPr sz="2800" spc="-10" dirty="0">
                <a:latin typeface="Calibri"/>
                <a:cs typeface="Calibri"/>
              </a:rPr>
              <a:t>тонуса) </a:t>
            </a:r>
            <a:r>
              <a:rPr sz="2800" spc="-5" dirty="0">
                <a:latin typeface="Calibri"/>
                <a:cs typeface="Calibri"/>
              </a:rPr>
              <a:t>с  </a:t>
            </a:r>
            <a:r>
              <a:rPr sz="2800" dirty="0">
                <a:latin typeface="Calibri"/>
                <a:cs typeface="Calibri"/>
              </a:rPr>
              <a:t>повышенными </a:t>
            </a:r>
            <a:r>
              <a:rPr sz="2800" spc="-20" dirty="0">
                <a:latin typeface="Calibri"/>
                <a:cs typeface="Calibri"/>
              </a:rPr>
              <a:t>глубокими </a:t>
            </a:r>
            <a:r>
              <a:rPr sz="2800" spc="-15" dirty="0">
                <a:latin typeface="Calibri"/>
                <a:cs typeface="Calibri"/>
              </a:rPr>
              <a:t>рефлексами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вследствие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20"/>
              </a:lnSpc>
            </a:pPr>
            <a:r>
              <a:rPr sz="2800" spc="-10" dirty="0">
                <a:latin typeface="Calibri"/>
                <a:cs typeface="Calibri"/>
              </a:rPr>
              <a:t>гипервозбудимости </a:t>
            </a:r>
            <a:r>
              <a:rPr sz="2800" spc="-20" dirty="0">
                <a:latin typeface="Calibri"/>
                <a:cs typeface="Calibri"/>
              </a:rPr>
              <a:t>рефлекса </a:t>
            </a:r>
            <a:r>
              <a:rPr sz="2800" spc="-10" dirty="0">
                <a:latin typeface="Calibri"/>
                <a:cs typeface="Calibri"/>
              </a:rPr>
              <a:t>растяжения </a:t>
            </a:r>
            <a:r>
              <a:rPr sz="2800" spc="-20" dirty="0">
                <a:latin typeface="Calibri"/>
                <a:cs typeface="Calibri"/>
              </a:rPr>
              <a:t>как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компонента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синдрома поражения </a:t>
            </a:r>
            <a:r>
              <a:rPr sz="2800" spc="-10" dirty="0">
                <a:latin typeface="Calibri"/>
                <a:cs typeface="Calibri"/>
              </a:rPr>
              <a:t>центрального мотонейрона. </a:t>
            </a:r>
            <a:r>
              <a:rPr sz="2800" spc="-5" dirty="0">
                <a:latin typeface="Calibri"/>
                <a:cs typeface="Calibri"/>
              </a:rPr>
              <a:t>(Lance,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1980)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1" y="1257300"/>
            <a:ext cx="702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5660" algn="l"/>
                <a:tab pos="1384300" algn="l"/>
                <a:tab pos="1932939" algn="l"/>
                <a:tab pos="2755900" algn="l"/>
                <a:tab pos="5911215" algn="l"/>
              </a:tabLst>
            </a:pPr>
            <a:r>
              <a:rPr dirty="0"/>
              <a:t>Thank	you	for	using	</a:t>
            </a:r>
            <a:r>
              <a:rPr dirty="0">
                <a:hlinkClick r:id="rId2"/>
              </a:rPr>
              <a:t>www.freepdfconvert.com</a:t>
            </a:r>
            <a:r>
              <a:rPr dirty="0"/>
              <a:t>	service!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88" y="1805940"/>
            <a:ext cx="681609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FF0000"/>
                </a:solidFill>
                <a:latin typeface="Courier New"/>
                <a:cs typeface="Courier New"/>
              </a:rPr>
              <a:t>Only two pages are converted. Please Sign Up to convert all</a:t>
            </a:r>
            <a:r>
              <a:rPr sz="1350" spc="-1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1350" dirty="0">
                <a:solidFill>
                  <a:srgbClr val="FF0000"/>
                </a:solidFill>
                <a:latin typeface="Courier New"/>
                <a:cs typeface="Courier New"/>
              </a:rPr>
              <a:t>pages.</a:t>
            </a:r>
            <a:endParaRPr sz="13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35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urier New"/>
                <a:cs typeface="Courier New"/>
                <a:hlinkClick r:id="rId3"/>
              </a:rPr>
              <a:t>https://www.freepdfconvert.com/membership</a:t>
            </a:r>
            <a:endParaRPr sz="13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Произвольный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Восстановление руки при  спастичности</vt:lpstr>
      <vt:lpstr>Спастичность в неврологии</vt:lpstr>
      <vt:lpstr>Thank you for using www.freepdfconvert.com service!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руки при спастичности</dc:title>
  <dc:creator>MM MV</dc:creator>
  <cp:lastModifiedBy>Екатерина Быкова</cp:lastModifiedBy>
  <cp:revision>1</cp:revision>
  <dcterms:created xsi:type="dcterms:W3CDTF">2020-11-11T13:41:03Z</dcterms:created>
  <dcterms:modified xsi:type="dcterms:W3CDTF">2020-11-11T16:36:14Z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2020-11-11T00:00:00Z</vt:filetime>
  </property>
</Properties>
</file>